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0000" r="-2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B20C-78F8-4C55-874F-44A3EFD13C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2657-A681-4B37-B8D7-F90BCC098D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40" y="158750"/>
            <a:ext cx="645160" cy="817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247650"/>
            <a:ext cx="1972945" cy="930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2659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BHARATI VIDYAPEETH’S COLLEGE OF ENGINEERING, NEW DELHI</a:t>
            </a:r>
            <a:endParaRPr lang="en-IN" sz="2600" dirty="0">
              <a:solidFill>
                <a:schemeClr val="bg1"/>
              </a:solidFill>
              <a:latin typeface="Norwester" panose="00000506000000000000" pitchFamily="50" charset="0"/>
              <a:cs typeface="Poppins SemiBold" panose="000007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6819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DEPARTMENT OF COMPUTER SCIENCE AND ENGINEERING</a:t>
            </a:r>
            <a:endParaRPr lang="en-IN" sz="3200" dirty="0">
              <a:solidFill>
                <a:schemeClr val="bg1"/>
              </a:solidFill>
              <a:latin typeface="Norwester" panose="00000506000000000000" pitchFamily="50" charset="0"/>
              <a:cs typeface="Poppins SemiBold" panose="000007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8144" y="4469369"/>
            <a:ext cx="916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TEAM NAME</a:t>
            </a:r>
            <a:r>
              <a:rPr lang="en-IN" altLang="en-US" sz="4000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: </a:t>
            </a:r>
            <a:r>
              <a:rPr lang="en-IN" altLang="en-US" sz="4000" dirty="0">
                <a:solidFill>
                  <a:srgbClr val="FFFF00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Web Warriors</a:t>
            </a:r>
            <a:endParaRPr lang="en-IN" altLang="en-US" sz="4000" dirty="0">
              <a:solidFill>
                <a:srgbClr val="FFFF00"/>
              </a:solidFill>
              <a:latin typeface="Norwester" panose="00000506000000000000" pitchFamily="50" charset="0"/>
              <a:cs typeface="Poppins SemiBold" panose="000007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8144" y="5245339"/>
            <a:ext cx="9160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PROJECT NAME</a:t>
            </a:r>
            <a:r>
              <a:rPr lang="en-IN" altLang="en-US" sz="3200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: </a:t>
            </a:r>
            <a:r>
              <a:rPr lang="en-IN" altLang="en-US" sz="3200" dirty="0">
                <a:solidFill>
                  <a:srgbClr val="FFFF00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Code Bazaar</a:t>
            </a:r>
            <a:endParaRPr lang="en-IN" altLang="en-US" sz="3200" dirty="0">
              <a:solidFill>
                <a:srgbClr val="FFFF00"/>
              </a:solidFill>
              <a:latin typeface="Norwester" panose="00000506000000000000" pitchFamily="50" charset="0"/>
              <a:cs typeface="Poppins SemiBold" panose="000007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375" y="5969000"/>
            <a:ext cx="995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One Liner For The Project</a:t>
            </a:r>
            <a:r>
              <a:rPr lang="en-IN" alt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: - </a:t>
            </a:r>
            <a:r>
              <a:rPr lang="en-IN" altLang="en-US" sz="2000" dirty="0">
                <a:solidFill>
                  <a:srgbClr val="FFFF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 Multi-category Marketplace for Developers</a:t>
            </a:r>
            <a:endParaRPr lang="en-IN" altLang="en-US" sz="2000" dirty="0">
              <a:solidFill>
                <a:srgbClr val="FFFF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7711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orwester" panose="00000506000000000000" pitchFamily="50" charset="0"/>
                <a:cs typeface="Poppins SemiBold" panose="00000700000000000000" pitchFamily="2" charset="0"/>
              </a:rPr>
              <a:t>PRESENTS</a:t>
            </a:r>
            <a:endParaRPr lang="en-IN" dirty="0">
              <a:solidFill>
                <a:schemeClr val="bg1"/>
              </a:solidFill>
              <a:latin typeface="Norwester" panose="00000506000000000000" pitchFamily="50" charset="0"/>
              <a:cs typeface="Poppins SemiBold" panose="000007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5" y="3269590"/>
            <a:ext cx="4730750" cy="981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55" y="663575"/>
            <a:ext cx="10515600" cy="1325563"/>
          </a:xfrm>
        </p:spPr>
        <p:txBody>
          <a:bodyPr/>
          <a:lstStyle/>
          <a:p>
            <a:r>
              <a:rPr lang="en-IN" altLang="en-US" sz="4800" dirty="0">
                <a:solidFill>
                  <a:srgbClr val="FFFF00"/>
                </a:solidFill>
                <a:latin typeface="Britannic Bold" panose="020B0903060703020204" charset="0"/>
                <a:cs typeface="Britannic Bold" panose="020B0903060703020204" charset="0"/>
              </a:rPr>
              <a:t>About our project</a:t>
            </a:r>
            <a:r>
              <a:rPr lang="en-IN" altLang="en-US" dirty="0">
                <a:solidFill>
                  <a:srgbClr val="FFFF00"/>
                </a:solidFill>
                <a:latin typeface="Britannic Bold" panose="020B0903060703020204" charset="0"/>
                <a:cs typeface="Britannic Bold" panose="020B0903060703020204" charset="0"/>
              </a:rPr>
              <a:t>:</a:t>
            </a:r>
            <a:endParaRPr lang="en-IN" altLang="en-US" dirty="0">
              <a:solidFill>
                <a:srgbClr val="FFFF00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310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Code Bazaar is a dynamic web application serving as a comprehensive marketplace for developers, enabling the sale and purchase of code across categories like web apps, AI/ML models, and blockchain solutions.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Developers can monetize their work while empowering others to learn and build upon existing code.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Code Bazaar will help developers to share their work, find inspiration from other developers and will promote a  community driven environment.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 descr="logo-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2895" y="254635"/>
            <a:ext cx="2701290" cy="1296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363855"/>
            <a:ext cx="10416540" cy="723900"/>
          </a:xfrm>
        </p:spPr>
        <p:txBody>
          <a:bodyPr>
            <a:normAutofit fontScale="90000"/>
          </a:bodyPr>
          <a:lstStyle/>
          <a:p>
            <a:r>
              <a:rPr lang="en-IN" altLang="en-US" sz="4445" dirty="0">
                <a:solidFill>
                  <a:srgbClr val="FFFF00"/>
                </a:solidFill>
                <a:latin typeface="Britannic Bold" panose="020B0903060703020204" charset="0"/>
                <a:cs typeface="Britannic Bold" panose="020B0903060703020204" charset="0"/>
              </a:rPr>
              <a:t>Key Features of Code Bazaar:</a:t>
            </a:r>
            <a:endParaRPr lang="en-IN" altLang="en-US" sz="4445" dirty="0">
              <a:solidFill>
                <a:srgbClr val="FFFF00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282700"/>
            <a:ext cx="10640695" cy="5303520"/>
          </a:xfrm>
        </p:spPr>
        <p:txBody>
          <a:bodyPr>
            <a:normAutofit lnSpcReduction="20000"/>
          </a:bodyPr>
          <a:lstStyle/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1.</a:t>
            </a:r>
            <a:r>
              <a:rPr lang="en-IN" dirty="0">
                <a:solidFill>
                  <a:srgbClr val="FFFF00"/>
                </a:solidFill>
                <a:latin typeface="Book Antiqua" panose="02040602050305030304" pitchFamily="18" charset="0"/>
              </a:rPr>
              <a:t> Diverse Code Categories:</a:t>
            </a:r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 CodeBazaar offers diverse code categories, including web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apps, AI/ML models, and blockchain solutions, catering to niche markets and reaching a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wide range of buyers.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2. </a:t>
            </a:r>
            <a:r>
              <a:rPr lang="en-IN" dirty="0">
                <a:solidFill>
                  <a:srgbClr val="FFFF00"/>
                </a:solidFill>
                <a:latin typeface="Book Antiqua" panose="02040602050305030304" pitchFamily="18" charset="0"/>
              </a:rPr>
              <a:t>Seller Profiles:</a:t>
            </a:r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 Developers have dedicated profiles showcasing their expertise, skills, and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portfolio. Buyers can evaluate credibility through ratings, reviews, and past transactions.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3. </a:t>
            </a:r>
            <a:r>
              <a:rPr lang="en-IN" dirty="0">
                <a:solidFill>
                  <a:srgbClr val="FFFF00"/>
                </a:solidFill>
                <a:latin typeface="Book Antiqua" panose="02040602050305030304" pitchFamily="18" charset="0"/>
              </a:rPr>
              <a:t>Secure Transactions:</a:t>
            </a:r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 CodeBazaar ensures secure transactions with robust payment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gateways and services, providing fair compensation for sellers and protecting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buyers against fraud.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4. </a:t>
            </a:r>
            <a:r>
              <a:rPr lang="en-IN" dirty="0">
                <a:solidFill>
                  <a:srgbClr val="FFFF00"/>
                </a:solidFill>
                <a:latin typeface="Book Antiqua" panose="02040602050305030304" pitchFamily="18" charset="0"/>
              </a:rPr>
              <a:t>Collaboration and Inspiration:</a:t>
            </a:r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 The platform encourages collaboration, communication,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and knowledge sharing among developers. Users can exchange ideas, collaborate on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projects, and find inspiration from others' code.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5. </a:t>
            </a:r>
            <a:r>
              <a:rPr lang="en-IN" dirty="0">
                <a:solidFill>
                  <a:srgbClr val="FFFF00"/>
                </a:solidFill>
                <a:latin typeface="Book Antiqua" panose="02040602050305030304" pitchFamily="18" charset="0"/>
              </a:rPr>
              <a:t>Community-driven Environment:</a:t>
            </a:r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 CodeBazaar thrives on an engaged developer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community, offering forums for discussions, insights sharing, and support.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 descr="Check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0" y="215900"/>
            <a:ext cx="285686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79335" cy="15862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Britannic Bold" panose="020B0903060703020204" charset="0"/>
                <a:cs typeface="Britannic Bold" panose="020B0903060703020204" charset="0"/>
              </a:rPr>
              <a:t>Tech Stack</a:t>
            </a:r>
            <a:r>
              <a:rPr lang="en-IN" altLang="en-US" dirty="0">
                <a:solidFill>
                  <a:srgbClr val="FFFF00"/>
                </a:solidFill>
                <a:latin typeface="Britannic Bold" panose="020B0903060703020204" charset="0"/>
                <a:cs typeface="Britannic Bold" panose="020B0903060703020204" charset="0"/>
              </a:rPr>
              <a:t> used in Code Bazaar</a:t>
            </a:r>
            <a:r>
              <a:rPr lang="en-US" dirty="0">
                <a:solidFill>
                  <a:srgbClr val="FFFF00"/>
                </a:solidFill>
                <a:latin typeface="Britannic Bold" panose="020B0903060703020204" charset="0"/>
                <a:cs typeface="Britannic Bold" panose="020B0903060703020204" charset="0"/>
              </a:rPr>
              <a:t>:</a:t>
            </a:r>
            <a:endParaRPr lang="en-US" dirty="0">
              <a:solidFill>
                <a:srgbClr val="FFFF00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2623820"/>
            <a:ext cx="11013440" cy="3605530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Book Antiqua" panose="02040602050305030304" pitchFamily="18" charset="0"/>
              </a:rPr>
              <a:t>CodeBazaar is built using the MERN (MongoDB, Express.js, React, </a:t>
            </a: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>
                <a:solidFill>
                  <a:schemeClr val="bg1"/>
                </a:solidFill>
                <a:latin typeface="Book Antiqua" panose="02040602050305030304" pitchFamily="18" charset="0"/>
              </a:rPr>
              <a:t>  Node.js) stack. MongoDB handles data storage, Express.js builds </a:t>
            </a: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>
                <a:solidFill>
                  <a:schemeClr val="bg1"/>
                </a:solidFill>
                <a:latin typeface="Book Antiqua" panose="02040602050305030304" pitchFamily="18" charset="0"/>
              </a:rPr>
              <a:t>  server-side APIs, Node.js powers the backend for efficient request </a:t>
            </a: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>
                <a:solidFill>
                  <a:schemeClr val="bg1"/>
                </a:solidFill>
                <a:latin typeface="Book Antiqua" panose="02040602050305030304" pitchFamily="18" charset="0"/>
              </a:rPr>
              <a:t>  handling, and React delivers a responsive and interactive front.</a:t>
            </a: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Book Antiqua" panose="02040602050305030304" pitchFamily="18" charset="0"/>
              </a:rPr>
              <a:t>CodeBazaar leverages the MERN stack to provide a seamless user experience, ensuring high performance, scalability, and flexibility for developers and buyers.</a:t>
            </a: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buNone/>
            </a:pP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 descr="web-software-development-concept-bannercomputer-260nw-20255760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265" y="421640"/>
            <a:ext cx="3471545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/>
          <p:cNvGrpSpPr/>
          <p:nvPr/>
        </p:nvGrpSpPr>
        <p:grpSpPr>
          <a:xfrm>
            <a:off x="435738" y="762273"/>
            <a:ext cx="11015042" cy="5892526"/>
            <a:chOff x="763448" y="1087192"/>
            <a:chExt cx="16496030" cy="8824595"/>
          </a:xfrm>
        </p:grpSpPr>
        <p:sp>
          <p:nvSpPr>
            <p:cNvPr id="6" name="object 3"/>
            <p:cNvSpPr/>
            <p:nvPr/>
          </p:nvSpPr>
          <p:spPr>
            <a:xfrm>
              <a:off x="763448" y="1087192"/>
              <a:ext cx="16496030" cy="8824595"/>
            </a:xfrm>
            <a:custGeom>
              <a:avLst/>
              <a:gdLst/>
              <a:ahLst/>
              <a:cxnLst/>
              <a:rect l="l" t="t" r="r" b="b"/>
              <a:pathLst>
                <a:path w="16496030" h="8824595">
                  <a:moveTo>
                    <a:pt x="0" y="8824317"/>
                  </a:moveTo>
                  <a:lnTo>
                    <a:pt x="0" y="0"/>
                  </a:lnTo>
                  <a:lnTo>
                    <a:pt x="16495850" y="0"/>
                  </a:lnTo>
                  <a:lnTo>
                    <a:pt x="16495850" y="8824317"/>
                  </a:lnTo>
                  <a:lnTo>
                    <a:pt x="0" y="8824317"/>
                  </a:lnTo>
                  <a:close/>
                </a:path>
              </a:pathLst>
            </a:custGeom>
            <a:solidFill>
              <a:srgbClr val="8B8293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4"/>
            <p:cNvSpPr/>
            <p:nvPr/>
          </p:nvSpPr>
          <p:spPr>
            <a:xfrm>
              <a:off x="935760" y="1308863"/>
              <a:ext cx="3086100" cy="5529580"/>
            </a:xfrm>
            <a:custGeom>
              <a:avLst/>
              <a:gdLst/>
              <a:ahLst/>
              <a:cxnLst/>
              <a:rect l="l" t="t" r="r" b="b"/>
              <a:pathLst>
                <a:path w="3086100" h="5529580">
                  <a:moveTo>
                    <a:pt x="3086100" y="5529262"/>
                  </a:moveTo>
                  <a:lnTo>
                    <a:pt x="0" y="5529262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5529262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5"/>
            <p:cNvSpPr/>
            <p:nvPr/>
          </p:nvSpPr>
          <p:spPr>
            <a:xfrm>
              <a:off x="935795" y="1308863"/>
              <a:ext cx="3086100" cy="5524500"/>
            </a:xfrm>
            <a:custGeom>
              <a:avLst/>
              <a:gdLst/>
              <a:ahLst/>
              <a:cxnLst/>
              <a:rect l="l" t="t" r="r" b="b"/>
              <a:pathLst>
                <a:path w="3086100" h="5524500">
                  <a:moveTo>
                    <a:pt x="0" y="0"/>
                  </a:moveTo>
                  <a:lnTo>
                    <a:pt x="3086028" y="0"/>
                  </a:lnTo>
                  <a:lnTo>
                    <a:pt x="3086028" y="5524499"/>
                  </a:lnTo>
                  <a:lnTo>
                    <a:pt x="0" y="5524499"/>
                  </a:lnTo>
                  <a:lnTo>
                    <a:pt x="0" y="0"/>
                  </a:lnTo>
                </a:path>
              </a:pathLst>
            </a:custGeom>
            <a:ln w="76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6"/>
            <p:cNvSpPr/>
            <p:nvPr/>
          </p:nvSpPr>
          <p:spPr>
            <a:xfrm>
              <a:off x="4191305" y="1308863"/>
              <a:ext cx="3086100" cy="2700655"/>
            </a:xfrm>
            <a:custGeom>
              <a:avLst/>
              <a:gdLst/>
              <a:ahLst/>
              <a:cxnLst/>
              <a:rect l="l" t="t" r="r" b="b"/>
              <a:pathLst>
                <a:path w="3086100" h="2700654">
                  <a:moveTo>
                    <a:pt x="3086100" y="2700337"/>
                  </a:moveTo>
                  <a:lnTo>
                    <a:pt x="0" y="2700337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2700337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7"/>
            <p:cNvSpPr/>
            <p:nvPr/>
          </p:nvSpPr>
          <p:spPr>
            <a:xfrm>
              <a:off x="4191353" y="1308863"/>
              <a:ext cx="3086100" cy="2695575"/>
            </a:xfrm>
            <a:custGeom>
              <a:avLst/>
              <a:gdLst/>
              <a:ahLst/>
              <a:cxnLst/>
              <a:rect l="l" t="t" r="r" b="b"/>
              <a:pathLst>
                <a:path w="3086100" h="2695575">
                  <a:moveTo>
                    <a:pt x="0" y="0"/>
                  </a:moveTo>
                  <a:lnTo>
                    <a:pt x="3086004" y="0"/>
                  </a:lnTo>
                  <a:lnTo>
                    <a:pt x="3086004" y="2695574"/>
                  </a:lnTo>
                  <a:lnTo>
                    <a:pt x="0" y="2695574"/>
                  </a:lnTo>
                  <a:lnTo>
                    <a:pt x="0" y="0"/>
                  </a:lnTo>
                </a:path>
              </a:pathLst>
            </a:custGeom>
            <a:ln w="76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8"/>
            <p:cNvSpPr/>
            <p:nvPr/>
          </p:nvSpPr>
          <p:spPr>
            <a:xfrm>
              <a:off x="7448855" y="1308863"/>
              <a:ext cx="3086100" cy="5529580"/>
            </a:xfrm>
            <a:custGeom>
              <a:avLst/>
              <a:gdLst/>
              <a:ahLst/>
              <a:cxnLst/>
              <a:rect l="l" t="t" r="r" b="b"/>
              <a:pathLst>
                <a:path w="3086100" h="5529580">
                  <a:moveTo>
                    <a:pt x="3086100" y="5529262"/>
                  </a:moveTo>
                  <a:lnTo>
                    <a:pt x="0" y="5529262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5529262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9"/>
            <p:cNvSpPr/>
            <p:nvPr/>
          </p:nvSpPr>
          <p:spPr>
            <a:xfrm>
              <a:off x="7448891" y="1308863"/>
              <a:ext cx="3086100" cy="5524500"/>
            </a:xfrm>
            <a:custGeom>
              <a:avLst/>
              <a:gdLst/>
              <a:ahLst/>
              <a:cxnLst/>
              <a:rect l="l" t="t" r="r" b="b"/>
              <a:pathLst>
                <a:path w="3086100" h="5524500">
                  <a:moveTo>
                    <a:pt x="0" y="0"/>
                  </a:moveTo>
                  <a:lnTo>
                    <a:pt x="3086028" y="0"/>
                  </a:lnTo>
                  <a:lnTo>
                    <a:pt x="3086028" y="5524499"/>
                  </a:lnTo>
                  <a:lnTo>
                    <a:pt x="0" y="5524499"/>
                  </a:lnTo>
                  <a:lnTo>
                    <a:pt x="0" y="0"/>
                  </a:lnTo>
                </a:path>
              </a:pathLst>
            </a:custGeom>
            <a:ln w="76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0"/>
            <p:cNvSpPr/>
            <p:nvPr/>
          </p:nvSpPr>
          <p:spPr>
            <a:xfrm>
              <a:off x="10704400" y="1308863"/>
              <a:ext cx="3086100" cy="2700655"/>
            </a:xfrm>
            <a:custGeom>
              <a:avLst/>
              <a:gdLst/>
              <a:ahLst/>
              <a:cxnLst/>
              <a:rect l="l" t="t" r="r" b="b"/>
              <a:pathLst>
                <a:path w="3086100" h="2700654">
                  <a:moveTo>
                    <a:pt x="3086100" y="2700337"/>
                  </a:moveTo>
                  <a:lnTo>
                    <a:pt x="0" y="2700337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2700337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1"/>
            <p:cNvSpPr/>
            <p:nvPr/>
          </p:nvSpPr>
          <p:spPr>
            <a:xfrm>
              <a:off x="10704448" y="1308863"/>
              <a:ext cx="3086100" cy="2695575"/>
            </a:xfrm>
            <a:custGeom>
              <a:avLst/>
              <a:gdLst/>
              <a:ahLst/>
              <a:cxnLst/>
              <a:rect l="l" t="t" r="r" b="b"/>
              <a:pathLst>
                <a:path w="3086100" h="2695575">
                  <a:moveTo>
                    <a:pt x="0" y="0"/>
                  </a:moveTo>
                  <a:lnTo>
                    <a:pt x="3086004" y="0"/>
                  </a:lnTo>
                  <a:lnTo>
                    <a:pt x="3086004" y="2695574"/>
                  </a:lnTo>
                  <a:lnTo>
                    <a:pt x="0" y="2695574"/>
                  </a:lnTo>
                  <a:lnTo>
                    <a:pt x="0" y="0"/>
                  </a:lnTo>
                </a:path>
              </a:pathLst>
            </a:custGeom>
            <a:ln w="76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2"/>
            <p:cNvSpPr/>
            <p:nvPr/>
          </p:nvSpPr>
          <p:spPr>
            <a:xfrm>
              <a:off x="13961951" y="1308863"/>
              <a:ext cx="3086100" cy="5529580"/>
            </a:xfrm>
            <a:custGeom>
              <a:avLst/>
              <a:gdLst/>
              <a:ahLst/>
              <a:cxnLst/>
              <a:rect l="l" t="t" r="r" b="b"/>
              <a:pathLst>
                <a:path w="3086100" h="5529580">
                  <a:moveTo>
                    <a:pt x="3086100" y="5529262"/>
                  </a:moveTo>
                  <a:lnTo>
                    <a:pt x="0" y="5529262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5529262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3"/>
            <p:cNvSpPr/>
            <p:nvPr/>
          </p:nvSpPr>
          <p:spPr>
            <a:xfrm>
              <a:off x="13961987" y="1308863"/>
              <a:ext cx="3086100" cy="5524500"/>
            </a:xfrm>
            <a:custGeom>
              <a:avLst/>
              <a:gdLst/>
              <a:ahLst/>
              <a:cxnLst/>
              <a:rect l="l" t="t" r="r" b="b"/>
              <a:pathLst>
                <a:path w="3086100" h="5524500">
                  <a:moveTo>
                    <a:pt x="0" y="0"/>
                  </a:moveTo>
                  <a:lnTo>
                    <a:pt x="3086028" y="0"/>
                  </a:lnTo>
                  <a:lnTo>
                    <a:pt x="3086028" y="5524499"/>
                  </a:lnTo>
                  <a:lnTo>
                    <a:pt x="0" y="5524499"/>
                  </a:lnTo>
                  <a:lnTo>
                    <a:pt x="0" y="0"/>
                  </a:lnTo>
                </a:path>
              </a:pathLst>
            </a:custGeom>
            <a:ln w="76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4"/>
            <p:cNvSpPr/>
            <p:nvPr/>
          </p:nvSpPr>
          <p:spPr>
            <a:xfrm>
              <a:off x="4191305" y="4137832"/>
              <a:ext cx="3086100" cy="2700655"/>
            </a:xfrm>
            <a:custGeom>
              <a:avLst/>
              <a:gdLst/>
              <a:ahLst/>
              <a:cxnLst/>
              <a:rect l="l" t="t" r="r" b="b"/>
              <a:pathLst>
                <a:path w="3086100" h="2700654">
                  <a:moveTo>
                    <a:pt x="3086100" y="2700337"/>
                  </a:moveTo>
                  <a:lnTo>
                    <a:pt x="0" y="2700337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2700337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5"/>
            <p:cNvSpPr/>
            <p:nvPr/>
          </p:nvSpPr>
          <p:spPr>
            <a:xfrm>
              <a:off x="4191353" y="4137832"/>
              <a:ext cx="3086100" cy="2695575"/>
            </a:xfrm>
            <a:custGeom>
              <a:avLst/>
              <a:gdLst/>
              <a:ahLst/>
              <a:cxnLst/>
              <a:rect l="l" t="t" r="r" b="b"/>
              <a:pathLst>
                <a:path w="3086100" h="2695575">
                  <a:moveTo>
                    <a:pt x="0" y="0"/>
                  </a:moveTo>
                  <a:lnTo>
                    <a:pt x="3086004" y="0"/>
                  </a:lnTo>
                  <a:lnTo>
                    <a:pt x="3086004" y="2695574"/>
                  </a:lnTo>
                  <a:lnTo>
                    <a:pt x="0" y="2695574"/>
                  </a:lnTo>
                  <a:lnTo>
                    <a:pt x="0" y="0"/>
                  </a:lnTo>
                </a:path>
              </a:pathLst>
            </a:custGeom>
            <a:ln w="76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6"/>
            <p:cNvSpPr/>
            <p:nvPr/>
          </p:nvSpPr>
          <p:spPr>
            <a:xfrm>
              <a:off x="10704400" y="4137832"/>
              <a:ext cx="3086100" cy="2700655"/>
            </a:xfrm>
            <a:custGeom>
              <a:avLst/>
              <a:gdLst/>
              <a:ahLst/>
              <a:cxnLst/>
              <a:rect l="l" t="t" r="r" b="b"/>
              <a:pathLst>
                <a:path w="3086100" h="2700654">
                  <a:moveTo>
                    <a:pt x="3086100" y="2700337"/>
                  </a:moveTo>
                  <a:lnTo>
                    <a:pt x="0" y="2700337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2700337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17"/>
            <p:cNvSpPr/>
            <p:nvPr/>
          </p:nvSpPr>
          <p:spPr>
            <a:xfrm>
              <a:off x="10704448" y="4137832"/>
              <a:ext cx="3086100" cy="2695575"/>
            </a:xfrm>
            <a:custGeom>
              <a:avLst/>
              <a:gdLst/>
              <a:ahLst/>
              <a:cxnLst/>
              <a:rect l="l" t="t" r="r" b="b"/>
              <a:pathLst>
                <a:path w="3086100" h="2695575">
                  <a:moveTo>
                    <a:pt x="0" y="0"/>
                  </a:moveTo>
                  <a:lnTo>
                    <a:pt x="3086004" y="0"/>
                  </a:lnTo>
                  <a:lnTo>
                    <a:pt x="3086004" y="2695574"/>
                  </a:lnTo>
                  <a:lnTo>
                    <a:pt x="0" y="2695574"/>
                  </a:lnTo>
                  <a:lnTo>
                    <a:pt x="0" y="0"/>
                  </a:lnTo>
                </a:path>
              </a:pathLst>
            </a:custGeom>
            <a:ln w="761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18"/>
            <p:cNvSpPr/>
            <p:nvPr/>
          </p:nvSpPr>
          <p:spPr>
            <a:xfrm>
              <a:off x="937352" y="6971496"/>
              <a:ext cx="7932420" cy="2724785"/>
            </a:xfrm>
            <a:custGeom>
              <a:avLst/>
              <a:gdLst/>
              <a:ahLst/>
              <a:cxnLst/>
              <a:rect l="l" t="t" r="r" b="b"/>
              <a:pathLst>
                <a:path w="7932420" h="2724784">
                  <a:moveTo>
                    <a:pt x="0" y="2724447"/>
                  </a:moveTo>
                  <a:lnTo>
                    <a:pt x="0" y="0"/>
                  </a:lnTo>
                  <a:lnTo>
                    <a:pt x="7932241" y="0"/>
                  </a:lnTo>
                  <a:lnTo>
                    <a:pt x="7932241" y="2724447"/>
                  </a:lnTo>
                  <a:lnTo>
                    <a:pt x="0" y="2724447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19"/>
            <p:cNvSpPr/>
            <p:nvPr/>
          </p:nvSpPr>
          <p:spPr>
            <a:xfrm>
              <a:off x="935431" y="6971496"/>
              <a:ext cx="7934325" cy="2724150"/>
            </a:xfrm>
            <a:custGeom>
              <a:avLst/>
              <a:gdLst/>
              <a:ahLst/>
              <a:cxnLst/>
              <a:rect l="l" t="t" r="r" b="b"/>
              <a:pathLst>
                <a:path w="7934325" h="2724150">
                  <a:moveTo>
                    <a:pt x="7933999" y="0"/>
                  </a:moveTo>
                  <a:lnTo>
                    <a:pt x="7933999" y="2724149"/>
                  </a:lnTo>
                  <a:lnTo>
                    <a:pt x="0" y="2724149"/>
                  </a:lnTo>
                  <a:lnTo>
                    <a:pt x="0" y="0"/>
                  </a:lnTo>
                  <a:lnTo>
                    <a:pt x="7933999" y="0"/>
                  </a:lnTo>
                </a:path>
              </a:pathLst>
            </a:custGeom>
            <a:ln w="762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0"/>
            <p:cNvSpPr/>
            <p:nvPr/>
          </p:nvSpPr>
          <p:spPr>
            <a:xfrm>
              <a:off x="9147851" y="6971472"/>
              <a:ext cx="7900670" cy="2724785"/>
            </a:xfrm>
            <a:custGeom>
              <a:avLst/>
              <a:gdLst/>
              <a:ahLst/>
              <a:cxnLst/>
              <a:rect l="l" t="t" r="r" b="b"/>
              <a:pathLst>
                <a:path w="7900669" h="2724784">
                  <a:moveTo>
                    <a:pt x="0" y="2724447"/>
                  </a:moveTo>
                  <a:lnTo>
                    <a:pt x="0" y="0"/>
                  </a:lnTo>
                  <a:lnTo>
                    <a:pt x="7900094" y="0"/>
                  </a:lnTo>
                  <a:lnTo>
                    <a:pt x="7900094" y="2724447"/>
                  </a:lnTo>
                  <a:lnTo>
                    <a:pt x="0" y="2724447"/>
                  </a:lnTo>
                  <a:close/>
                </a:path>
              </a:pathLst>
            </a:custGeom>
            <a:solidFill>
              <a:srgbClr val="FFC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1"/>
            <p:cNvSpPr/>
            <p:nvPr/>
          </p:nvSpPr>
          <p:spPr>
            <a:xfrm>
              <a:off x="9142332" y="6971472"/>
              <a:ext cx="7905750" cy="2724150"/>
            </a:xfrm>
            <a:custGeom>
              <a:avLst/>
              <a:gdLst/>
              <a:ahLst/>
              <a:cxnLst/>
              <a:rect l="l" t="t" r="r" b="b"/>
              <a:pathLst>
                <a:path w="7905750" h="2724150">
                  <a:moveTo>
                    <a:pt x="7905477" y="0"/>
                  </a:moveTo>
                  <a:lnTo>
                    <a:pt x="7905477" y="2724149"/>
                  </a:lnTo>
                  <a:lnTo>
                    <a:pt x="0" y="2724149"/>
                  </a:lnTo>
                  <a:lnTo>
                    <a:pt x="0" y="0"/>
                  </a:lnTo>
                  <a:lnTo>
                    <a:pt x="7905477" y="0"/>
                  </a:lnTo>
                </a:path>
              </a:pathLst>
            </a:custGeom>
            <a:ln w="7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Title 4"/>
          <p:cNvSpPr>
            <a:spLocks noGrp="1"/>
          </p:cNvSpPr>
          <p:nvPr>
            <p:ph type="title"/>
          </p:nvPr>
        </p:nvSpPr>
        <p:spPr>
          <a:xfrm>
            <a:off x="435738" y="89983"/>
            <a:ext cx="10515600" cy="6635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ritannic Bold" panose="020B0903060703020204" charset="0"/>
                <a:cs typeface="Britannic Bold" panose="020B0903060703020204" charset="0"/>
              </a:rPr>
              <a:t>LEAN CANVAS</a:t>
            </a:r>
            <a:endParaRPr lang="en-US" dirty="0">
              <a:solidFill>
                <a:schemeClr val="bg1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4" name="Title 4"/>
          <p:cNvSpPr txBox="1"/>
          <p:nvPr/>
        </p:nvSpPr>
        <p:spPr>
          <a:xfrm>
            <a:off x="597282" y="938442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PROBLEM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35" name="Title 4"/>
          <p:cNvSpPr txBox="1"/>
          <p:nvPr/>
        </p:nvSpPr>
        <p:spPr>
          <a:xfrm>
            <a:off x="2767350" y="909867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SOLUTION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36" name="Title 4"/>
          <p:cNvSpPr txBox="1"/>
          <p:nvPr/>
        </p:nvSpPr>
        <p:spPr>
          <a:xfrm>
            <a:off x="2771160" y="2867209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KEY METRICS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37" name="Title 4"/>
          <p:cNvSpPr txBox="1"/>
          <p:nvPr/>
        </p:nvSpPr>
        <p:spPr>
          <a:xfrm>
            <a:off x="593725" y="2701290"/>
            <a:ext cx="2018030" cy="53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EXISTING ALTERNATIVES</a:t>
            </a:r>
            <a:endParaRPr lang="en-IN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38" name="Title 4"/>
          <p:cNvSpPr txBox="1"/>
          <p:nvPr/>
        </p:nvSpPr>
        <p:spPr>
          <a:xfrm>
            <a:off x="4944745" y="1054735"/>
            <a:ext cx="1969135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2A0F46"/>
                </a:solidFill>
                <a:latin typeface="Norwester" panose="00000506000000000000" pitchFamily="50" charset="0"/>
              </a:rPr>
              <a:t>UNIQUE VALUE PROPOSITION</a:t>
            </a:r>
            <a:endParaRPr lang="en-US" sz="16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39" name="Title 4"/>
          <p:cNvSpPr txBox="1"/>
          <p:nvPr/>
        </p:nvSpPr>
        <p:spPr>
          <a:xfrm>
            <a:off x="4964430" y="2807335"/>
            <a:ext cx="1905635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HIGH LEVEL CONCEPT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40" name="Title 4"/>
          <p:cNvSpPr txBox="1"/>
          <p:nvPr/>
        </p:nvSpPr>
        <p:spPr>
          <a:xfrm>
            <a:off x="9299181" y="926563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CUSTOMER SEGMENT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41" name="Title 4"/>
          <p:cNvSpPr txBox="1"/>
          <p:nvPr/>
        </p:nvSpPr>
        <p:spPr>
          <a:xfrm>
            <a:off x="9299575" y="3345815"/>
            <a:ext cx="1969135" cy="334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EARLY ADOPTERS</a:t>
            </a:r>
            <a:endParaRPr lang="en-IN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42" name="Title 4"/>
          <p:cNvSpPr txBox="1"/>
          <p:nvPr/>
        </p:nvSpPr>
        <p:spPr>
          <a:xfrm>
            <a:off x="7107779" y="908527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UNFAIR ADVANTAGE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43" name="Title 4"/>
          <p:cNvSpPr txBox="1"/>
          <p:nvPr/>
        </p:nvSpPr>
        <p:spPr>
          <a:xfrm>
            <a:off x="7107779" y="2801099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CHANNELS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44" name="Title 4"/>
          <p:cNvSpPr txBox="1"/>
          <p:nvPr/>
        </p:nvSpPr>
        <p:spPr>
          <a:xfrm>
            <a:off x="596647" y="4747233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COST STRUCTURE</a:t>
            </a:r>
            <a:endParaRPr lang="en-IN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45" name="Title 4"/>
          <p:cNvSpPr txBox="1"/>
          <p:nvPr/>
        </p:nvSpPr>
        <p:spPr>
          <a:xfrm>
            <a:off x="6066913" y="4747233"/>
            <a:ext cx="1969008" cy="333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2A0F46"/>
                </a:solidFill>
                <a:latin typeface="Norwester" panose="00000506000000000000" pitchFamily="50" charset="0"/>
              </a:rPr>
              <a:t>REVENUE STREAMS</a:t>
            </a:r>
            <a:endParaRPr lang="en-US" sz="1200" b="1" dirty="0">
              <a:solidFill>
                <a:srgbClr val="2A0F46"/>
              </a:solidFill>
              <a:latin typeface="Norwester" panose="00000506000000000000" pitchFamily="5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0880" y="1272540"/>
            <a:ext cx="1788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Lack of a technical community where developers can seek inspiration, buy or sell code.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2811145" y="1138555"/>
            <a:ext cx="1889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Code Bazaar is a platform which provides solution to this problem by enabling developers to showcase their skills, find inspiration from fellow developer’s code as well as buy/sell their code.</a:t>
            </a:r>
            <a:endParaRPr 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2305" y="3218180"/>
            <a:ext cx="1882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Till now, we have not found an exact alternative for Code Bazaar, but similar websites named Dribble, Behance exists specifically for designers.</a:t>
            </a:r>
            <a:endParaRPr 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9338310" y="1210945"/>
            <a:ext cx="188214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1. Small businesses</a:t>
            </a:r>
            <a:endParaRPr lang="en-US" sz="1400"/>
          </a:p>
          <a:p>
            <a:r>
              <a:rPr lang="en-US" sz="1400"/>
              <a:t>2. E-commerce companies</a:t>
            </a:r>
            <a:endParaRPr lang="en-US" sz="1400"/>
          </a:p>
          <a:p>
            <a:r>
              <a:rPr lang="en-US" sz="1400"/>
              <a:t>3. Non-profit organizations</a:t>
            </a:r>
            <a:endParaRPr lang="en-US" sz="1400"/>
          </a:p>
          <a:p>
            <a:r>
              <a:rPr lang="en-US" sz="1400"/>
              <a:t>4. Creative professionals</a:t>
            </a:r>
            <a:endParaRPr 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9380855" y="3679825"/>
            <a:ext cx="18332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1. </a:t>
            </a:r>
            <a:r>
              <a:rPr lang="en-IN" altLang="en-US" sz="1400"/>
              <a:t>Small </a:t>
            </a:r>
            <a:r>
              <a:rPr lang="en-US" sz="1400"/>
              <a:t>Startups</a:t>
            </a:r>
            <a:endParaRPr lang="en-US" sz="1400"/>
          </a:p>
          <a:p>
            <a:r>
              <a:rPr lang="en-US" sz="1400"/>
              <a:t>2. Agencies</a:t>
            </a:r>
            <a:endParaRPr lang="en-US" sz="1400"/>
          </a:p>
          <a:p>
            <a:r>
              <a:rPr lang="en-US" sz="1400"/>
              <a:t>3. Freelancers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2790190" y="3121025"/>
            <a:ext cx="1879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1. Less </a:t>
            </a:r>
            <a:r>
              <a:rPr lang="en-IN" altLang="en-US" sz="1200"/>
              <a:t>Cost for clients</a:t>
            </a:r>
            <a:endParaRPr lang="en-US" sz="1200"/>
          </a:p>
          <a:p>
            <a:r>
              <a:rPr lang="en-US" sz="1200"/>
              <a:t>2. Client satisfaction</a:t>
            </a:r>
            <a:endParaRPr lang="en-US" sz="1200"/>
          </a:p>
          <a:p>
            <a:r>
              <a:rPr lang="en-US" sz="1200"/>
              <a:t>3. Project completion </a:t>
            </a:r>
            <a:r>
              <a:rPr lang="en-IN" altLang="en-US" sz="1200"/>
              <a:t>   </a:t>
            </a:r>
            <a:r>
              <a:rPr lang="en-US" sz="1200"/>
              <a:t>time</a:t>
            </a:r>
            <a:endParaRPr lang="en-US" sz="1200"/>
          </a:p>
          <a:p>
            <a:r>
              <a:rPr lang="en-US" sz="1200"/>
              <a:t>4. Repeated clients and trust</a:t>
            </a:r>
            <a:endParaRPr lang="en-US" sz="1200"/>
          </a:p>
          <a:p>
            <a:r>
              <a:rPr lang="en-US" sz="1200"/>
              <a:t>5. Referrals</a:t>
            </a:r>
            <a:endParaRPr 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718820" y="5040630"/>
            <a:ext cx="5031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1. Maintenance of Code Bazaar Website</a:t>
            </a:r>
            <a:endParaRPr lang="en-US" sz="1600"/>
          </a:p>
          <a:p>
            <a:r>
              <a:rPr lang="en-US" sz="1600"/>
              <a:t>2. Marketing and Advertisement (Only on a later stage)</a:t>
            </a:r>
            <a:endParaRPr lang="en-US" sz="1600"/>
          </a:p>
          <a:p>
            <a:r>
              <a:rPr lang="en-US" sz="1600"/>
              <a:t>3. Allocation of funds to our team of Professional developers</a:t>
            </a:r>
            <a:endParaRPr lang="en-US" sz="1600"/>
          </a:p>
          <a:p>
            <a:r>
              <a:rPr lang="en-US" sz="1600"/>
              <a:t>4. Taxes</a:t>
            </a:r>
            <a:endParaRPr lang="en-US" sz="1600"/>
          </a:p>
        </p:txBody>
      </p:sp>
      <p:sp>
        <p:nvSpPr>
          <p:cNvPr id="30" name="Text Box 29"/>
          <p:cNvSpPr txBox="1"/>
          <p:nvPr/>
        </p:nvSpPr>
        <p:spPr>
          <a:xfrm>
            <a:off x="4964430" y="1472565"/>
            <a:ext cx="18732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1. Collaboration</a:t>
            </a:r>
            <a:endParaRPr lang="en-US" sz="1600"/>
          </a:p>
          <a:p>
            <a:r>
              <a:rPr lang="en-US" sz="1600"/>
              <a:t>2. Efficiency</a:t>
            </a:r>
            <a:endParaRPr lang="en-US" sz="1600"/>
          </a:p>
          <a:p>
            <a:r>
              <a:rPr lang="en-US" sz="1600"/>
              <a:t>3. Diversity</a:t>
            </a:r>
            <a:endParaRPr lang="en-US" sz="1600"/>
          </a:p>
          <a:p>
            <a:r>
              <a:rPr lang="en-US" sz="1600"/>
              <a:t>4. Professionalism</a:t>
            </a:r>
            <a:endParaRPr lang="en-US" sz="1600"/>
          </a:p>
        </p:txBody>
      </p:sp>
      <p:sp>
        <p:nvSpPr>
          <p:cNvPr id="31" name="Text Box 30"/>
          <p:cNvSpPr txBox="1"/>
          <p:nvPr/>
        </p:nvSpPr>
        <p:spPr>
          <a:xfrm>
            <a:off x="4990465" y="3336290"/>
            <a:ext cx="18637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1. Freelancing</a:t>
            </a:r>
            <a:endParaRPr lang="en-US" sz="1400"/>
          </a:p>
          <a:p>
            <a:r>
              <a:rPr lang="en-US" sz="1400"/>
              <a:t>2. Remote work</a:t>
            </a:r>
            <a:endParaRPr lang="en-US" sz="1400"/>
          </a:p>
          <a:p>
            <a:r>
              <a:rPr lang="en-US" sz="1400"/>
              <a:t>3. Talent and skills marketplace</a:t>
            </a:r>
            <a:endParaRPr lang="en-US" sz="1400"/>
          </a:p>
          <a:p>
            <a:r>
              <a:rPr lang="en-US" sz="1400"/>
              <a:t>4. On-demand talent</a:t>
            </a:r>
            <a:endParaRPr lang="en-US" sz="1400"/>
          </a:p>
        </p:txBody>
      </p:sp>
      <p:sp>
        <p:nvSpPr>
          <p:cNvPr id="32" name="Text Box 31"/>
          <p:cNvSpPr txBox="1"/>
          <p:nvPr/>
        </p:nvSpPr>
        <p:spPr>
          <a:xfrm>
            <a:off x="7163435" y="1210945"/>
            <a:ext cx="18821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1.Large talent pool</a:t>
            </a:r>
            <a:endParaRPr lang="en-US" sz="1200"/>
          </a:p>
          <a:p>
            <a:r>
              <a:rPr lang="en-US" sz="1200"/>
              <a:t>2.User-friendly interface</a:t>
            </a:r>
            <a:endParaRPr lang="en-US" sz="1200"/>
          </a:p>
          <a:p>
            <a:r>
              <a:rPr lang="en-US" sz="1200"/>
              <a:t>3.User ratings and reviews</a:t>
            </a:r>
            <a:endParaRPr lang="en-US" sz="1200"/>
          </a:p>
          <a:p>
            <a:r>
              <a:rPr lang="en-US" sz="1200"/>
              <a:t>4.Trust and safety measures</a:t>
            </a:r>
            <a:endParaRPr lang="en-US" sz="1200"/>
          </a:p>
          <a:p>
            <a:r>
              <a:rPr lang="en-US" sz="1200"/>
              <a:t>5.Global reach</a:t>
            </a:r>
            <a:endParaRPr lang="en-US" sz="1200"/>
          </a:p>
          <a:p>
            <a:r>
              <a:rPr lang="en-US" sz="1200"/>
              <a:t>6.Niche specialization</a:t>
            </a:r>
            <a:endParaRPr lang="en-US" sz="1200"/>
          </a:p>
        </p:txBody>
      </p:sp>
      <p:sp>
        <p:nvSpPr>
          <p:cNvPr id="46" name="Text Box 45"/>
          <p:cNvSpPr txBox="1"/>
          <p:nvPr/>
        </p:nvSpPr>
        <p:spPr>
          <a:xfrm>
            <a:off x="7157720" y="3027680"/>
            <a:ext cx="1910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1. Web platform</a:t>
            </a:r>
            <a:endParaRPr lang="en-US" sz="1000"/>
          </a:p>
          <a:p>
            <a:r>
              <a:rPr lang="en-US" sz="1000"/>
              <a:t>2. Mobile app</a:t>
            </a:r>
            <a:endParaRPr lang="en-US" sz="1000"/>
          </a:p>
          <a:p>
            <a:r>
              <a:rPr lang="en-US" sz="1000"/>
              <a:t>3. Social media advertising</a:t>
            </a:r>
            <a:endParaRPr lang="en-US" sz="1000"/>
          </a:p>
          <a:p>
            <a:r>
              <a:rPr lang="en-US" sz="1000"/>
              <a:t>4. Email marketing</a:t>
            </a:r>
            <a:endParaRPr lang="en-US" sz="1000"/>
          </a:p>
          <a:p>
            <a:r>
              <a:rPr lang="en-US" sz="1000"/>
              <a:t>5. Content marketing through blogs and articles</a:t>
            </a:r>
            <a:endParaRPr lang="en-US" sz="1000"/>
          </a:p>
          <a:p>
            <a:r>
              <a:rPr lang="en-US" sz="1000"/>
              <a:t>7. Partnerships with educational institutions</a:t>
            </a:r>
            <a:endParaRPr lang="en-US" sz="1000"/>
          </a:p>
          <a:p>
            <a:r>
              <a:rPr lang="en-US" sz="1000"/>
              <a:t>6. Referral program</a:t>
            </a:r>
            <a:endParaRPr lang="en-US" sz="1000"/>
          </a:p>
        </p:txBody>
      </p:sp>
      <p:sp>
        <p:nvSpPr>
          <p:cNvPr id="100" name="Text Box 99"/>
          <p:cNvSpPr txBox="1"/>
          <p:nvPr/>
        </p:nvSpPr>
        <p:spPr>
          <a:xfrm>
            <a:off x="6140450" y="504063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1. Project-based2. Consulting fees3. Product sales</a:t>
            </a:r>
            <a:endParaRPr lang="en-US" b="0"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IN" altLang="en-US"/>
              <a:t>4. Contest platform based revenue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WPS Presentation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7" baseType="lpstr">
      <vt:lpstr>Arial</vt:lpstr>
      <vt:lpstr>SimSun</vt:lpstr>
      <vt:lpstr>Wingdings</vt:lpstr>
      <vt:lpstr>Norwester</vt:lpstr>
      <vt:lpstr>Segoe Print</vt:lpstr>
      <vt:lpstr>Poppins SemiBold</vt:lpstr>
      <vt:lpstr>Book Antiqua</vt:lpstr>
      <vt:lpstr>Microsoft YaHei</vt:lpstr>
      <vt:lpstr>Arial Unicode MS</vt:lpstr>
      <vt:lpstr>Calibri Light</vt:lpstr>
      <vt:lpstr>Calibri</vt:lpstr>
      <vt:lpstr>Arial Black</vt:lpstr>
      <vt:lpstr>Algerian</vt:lpstr>
      <vt:lpstr>Arial Narrow</vt:lpstr>
      <vt:lpstr>Agency FB</vt:lpstr>
      <vt:lpstr>Arial Rounded MT Bold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Bauhaus 93</vt:lpstr>
      <vt:lpstr>Berlin Sans FB</vt:lpstr>
      <vt:lpstr>Bodoni MT Poster Compressed</vt:lpstr>
      <vt:lpstr>Britannic Bold</vt:lpstr>
      <vt:lpstr>Broadway</vt:lpstr>
      <vt:lpstr>Californian FB</vt:lpstr>
      <vt:lpstr>Calisto MT</vt:lpstr>
      <vt:lpstr>Wingdings</vt:lpstr>
      <vt:lpstr>Times New Roman</vt:lpstr>
      <vt:lpstr>Office Theme</vt:lpstr>
      <vt:lpstr>PowerPoint 演示文稿</vt:lpstr>
      <vt:lpstr>SLIDE TITLE</vt:lpstr>
      <vt:lpstr>SLIDE TITLE</vt:lpstr>
      <vt:lpstr>SLIDE TITLE</vt:lpstr>
      <vt:lpstr>LEAN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Swapneel M</dc:creator>
  <cp:lastModifiedBy>Utkarsh Rai</cp:lastModifiedBy>
  <cp:revision>5</cp:revision>
  <dcterms:created xsi:type="dcterms:W3CDTF">2023-06-12T10:00:00Z</dcterms:created>
  <dcterms:modified xsi:type="dcterms:W3CDTF">2023-06-16T23:25:57Z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181B10312D5D4DB0BDB571743C6FCDA5</vt:lpwstr>
  </property>
  <property fmtid="{D5CDD505-2E9C-101B-9397-08002B2CF9AE}" pid="3" name="KSOProductBuildVer">
    <vt:lpwstr>1033-11.2.0.11537</vt:lpwstr>
  </property>
</Properties>
</file>