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65" r:id="rId3"/>
    <p:sldId id="295" r:id="rId4"/>
    <p:sldId id="257" r:id="rId5"/>
    <p:sldId id="282" r:id="rId6"/>
    <p:sldId id="283" r:id="rId7"/>
    <p:sldId id="296" r:id="rId8"/>
    <p:sldId id="297" r:id="rId9"/>
    <p:sldId id="322" r:id="rId10"/>
    <p:sldId id="330" r:id="rId11"/>
    <p:sldId id="331" r:id="rId12"/>
    <p:sldId id="332" r:id="rId13"/>
    <p:sldId id="323" r:id="rId14"/>
    <p:sldId id="299" r:id="rId15"/>
    <p:sldId id="284" r:id="rId16"/>
    <p:sldId id="325" r:id="rId17"/>
    <p:sldId id="298" r:id="rId18"/>
    <p:sldId id="333" r:id="rId19"/>
    <p:sldId id="335" r:id="rId20"/>
    <p:sldId id="334" r:id="rId21"/>
    <p:sldId id="336" r:id="rId22"/>
    <p:sldId id="337" r:id="rId23"/>
    <p:sldId id="339" r:id="rId24"/>
    <p:sldId id="340" r:id="rId25"/>
    <p:sldId id="289" r:id="rId26"/>
    <p:sldId id="326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28" r:id="rId39"/>
    <p:sldId id="362" r:id="rId40"/>
    <p:sldId id="363" r:id="rId41"/>
    <p:sldId id="364" r:id="rId42"/>
    <p:sldId id="365" r:id="rId43"/>
    <p:sldId id="341" r:id="rId44"/>
    <p:sldId id="366" r:id="rId45"/>
    <p:sldId id="367" r:id="rId46"/>
    <p:sldId id="368" r:id="rId47"/>
    <p:sldId id="327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47" r:id="rId57"/>
    <p:sldId id="377" r:id="rId58"/>
    <p:sldId id="378" r:id="rId59"/>
    <p:sldId id="379" r:id="rId60"/>
    <p:sldId id="380" r:id="rId61"/>
    <p:sldId id="381" r:id="rId62"/>
    <p:sldId id="350" r:id="rId63"/>
    <p:sldId id="293" r:id="rId64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66"/>
      <p:bold r:id="rId67"/>
      <p:italic r:id="rId68"/>
      <p:boldItalic r:id="rId69"/>
    </p:embeddedFont>
    <p:embeddedFont>
      <p:font typeface="Cambria" panose="02040503050406030204" pitchFamily="18" charset="0"/>
      <p:regular r:id="rId70"/>
      <p:bold r:id="rId71"/>
      <p:italic r:id="rId72"/>
      <p:boldItalic r:id="rId73"/>
    </p:embeddedFont>
    <p:embeddedFont>
      <p:font typeface="Arial Black" panose="020B0A04020102020204" pitchFamily="34" charset="0"/>
      <p:bold r:id="rId74"/>
    </p:embeddedFont>
    <p:embeddedFont>
      <p:font typeface="Cambria Math" panose="02040503050406030204" pitchFamily="18" charset="0"/>
      <p:regular r:id="rId75"/>
    </p:embeddedFont>
    <p:embeddedFont>
      <p:font typeface="Impact" panose="020B0806030902050204" pitchFamily="34" charset="0"/>
      <p:regular r:id="rId76"/>
    </p:embeddedFont>
    <p:embeddedFont>
      <p:font typeface="Microsoft YaHei" panose="020B0503020204020204" pitchFamily="34" charset="-122"/>
      <p:regular r:id="rId77"/>
      <p:bold r:id="rId78"/>
    </p:embeddedFont>
    <p:embeddedFont>
      <p:font typeface="Verdana" panose="020B0604030504040204" pitchFamily="34" charset="0"/>
      <p:regular r:id="rId79"/>
      <p:bold r:id="rId80"/>
      <p:italic r:id="rId81"/>
      <p:boldItalic r:id="rId82"/>
    </p:embeddedFont>
    <p:embeddedFont>
      <p:font typeface="Segoe Script" panose="020B0504020000000003" pitchFamily="34" charset="0"/>
      <p:regular r:id="rId83"/>
      <p:bold r:id="rId84"/>
    </p:embeddedFont>
    <p:embeddedFont>
      <p:font typeface="Roboto" panose="020B0604020202020204" charset="0"/>
      <p:regular r:id="rId85"/>
    </p:embeddedFont>
    <p:embeddedFont>
      <p:font typeface="MV Boli" panose="02000500030200090000" pitchFamily="2" charset="0"/>
      <p:regular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font" Target="fonts/font19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2011919"/>
      </p:ext>
    </p:extLst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7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2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2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32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6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83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 panose="02000000000000000000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‹#›</a:t>
            </a:fld>
            <a:endParaRPr lang="en-GB" sz="10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379403" y="2524587"/>
            <a:ext cx="4885055" cy="1746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ea typeface="Microsoft YaHei" panose="020B0503020204020204" charset="-122"/>
                <a:cs typeface="+mn-cs"/>
              </a:rPr>
              <a:t/>
            </a:r>
            <a:br>
              <a:rPr lang="en-US" altLang="zh-CN" sz="2400" b="1" kern="1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ea typeface="Microsoft YaHei" panose="020B0503020204020204" charset="-122"/>
                <a:cs typeface="+mn-cs"/>
              </a:rPr>
            </a:br>
            <a:r>
              <a:rPr lang="en-US" altLang="zh-CN" sz="3600" b="1" kern="1200" dirty="0">
                <a:solidFill>
                  <a:schemeClr val="bg1"/>
                </a:solidFill>
                <a:effectLst/>
                <a:latin typeface="Impact" panose="020B0806030902050204" charset="0"/>
                <a:ea typeface="Microsoft YaHei" panose="020B0503020204020204" charset="-122"/>
                <a:cs typeface="+mn-cs"/>
                <a:sym typeface="+mn-ea"/>
              </a:rPr>
              <a:t>Project and Thesis-1</a:t>
            </a:r>
            <a:br>
              <a:rPr lang="en-US" altLang="zh-CN" sz="3600" b="1" kern="1200" dirty="0">
                <a:solidFill>
                  <a:schemeClr val="bg1"/>
                </a:solidFill>
                <a:effectLst/>
                <a:latin typeface="Impact" panose="020B0806030902050204" charset="0"/>
                <a:ea typeface="Microsoft YaHei" panose="020B0503020204020204" charset="-122"/>
                <a:cs typeface="+mn-cs"/>
                <a:sym typeface="+mn-ea"/>
              </a:rPr>
            </a:br>
            <a:r>
              <a:rPr lang="en-US" altLang="zh-CN" sz="3600" b="1" kern="1200" dirty="0">
                <a:solidFill>
                  <a:schemeClr val="bg1"/>
                </a:solidFill>
                <a:effectLst/>
                <a:latin typeface="Impact" panose="020B0806030902050204" charset="0"/>
                <a:ea typeface="Microsoft YaHei" panose="020B0503020204020204" charset="-122"/>
                <a:cs typeface="+mn-cs"/>
                <a:sym typeface="+mn-ea"/>
              </a:rPr>
              <a:t>CSE-4100</a:t>
            </a:r>
            <a:br>
              <a:rPr lang="en-US" altLang="zh-CN" sz="3600" b="1" kern="1200" dirty="0">
                <a:solidFill>
                  <a:schemeClr val="bg1"/>
                </a:solidFill>
                <a:effectLst/>
                <a:latin typeface="Impact" panose="020B0806030902050204" charset="0"/>
                <a:ea typeface="Microsoft YaHei" panose="020B0503020204020204" charset="-122"/>
                <a:cs typeface="+mn-cs"/>
                <a:sym typeface="+mn-ea"/>
              </a:rPr>
            </a:br>
            <a:r>
              <a:rPr lang="en-US" altLang="zh-CN" sz="3600" b="1" kern="1200" dirty="0">
                <a:solidFill>
                  <a:schemeClr val="bg1"/>
                </a:solidFill>
                <a:effectLst/>
                <a:latin typeface="Impact" panose="020B0806030902050204" charset="0"/>
                <a:ea typeface="Microsoft YaHei" panose="020B0503020204020204" charset="-122"/>
                <a:cs typeface="+mn-cs"/>
                <a:sym typeface="+mn-ea"/>
              </a:rPr>
              <a:t>Spring 2017</a:t>
            </a:r>
          </a:p>
        </p:txBody>
      </p:sp>
      <p:sp>
        <p:nvSpPr>
          <p:cNvPr id="2" name="Shape 85"/>
          <p:cNvSpPr txBox="1"/>
          <p:nvPr/>
        </p:nvSpPr>
        <p:spPr>
          <a:xfrm>
            <a:off x="1214755" y="1304002"/>
            <a:ext cx="7743190" cy="1050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4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800" b="1" i="1" kern="1200" dirty="0">
                <a:solidFill>
                  <a:schemeClr val="bg1"/>
                </a:solidFill>
                <a:effectLst/>
                <a:latin typeface="Cambria" panose="02040503050406030204" charset="0"/>
                <a:ea typeface="Microsoft YaHei" panose="020B0503020204020204" charset="-122"/>
                <a:cs typeface="+mj-cs"/>
                <a:sym typeface="+mn-ea"/>
              </a:rPr>
              <a:t>Ahsanullah University of Science &amp; Technology </a:t>
            </a:r>
            <a:r>
              <a:rPr lang="zh-CN" altLang="en-US" sz="2400" b="1" i="1" kern="1200" dirty="0">
                <a:solidFill>
                  <a:schemeClr val="bg1"/>
                </a:solidFill>
                <a:effectLst/>
                <a:latin typeface="Cambria" panose="02040503050406030204" charset="0"/>
                <a:ea typeface="Microsoft YaHei" panose="020B0503020204020204" charset="-122"/>
                <a:cs typeface="+mj-cs"/>
                <a:sym typeface="+mn-ea"/>
              </a:rPr>
              <a:t>Department of Computer Science &amp;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" y="1473662"/>
            <a:ext cx="773543" cy="1050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781550" y="168275"/>
            <a:ext cx="4228465" cy="42506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781550" y="168275"/>
            <a:ext cx="4228465" cy="42506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560955"/>
          </a:xfrm>
        </p:spPr>
        <p:txBody>
          <a:bodyPr anchor="ctr" anchorCtr="0"/>
          <a:lstStyle/>
          <a:p>
            <a:r>
              <a:rPr lang="en-US"/>
              <a:t>Data warehouse for Data mining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781550" y="168275"/>
            <a:ext cx="4228465" cy="42506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2">
                    <a:lumMod val="50000"/>
                  </a:schemeClr>
                </a:solidFill>
              </a:rPr>
              <a:t>12</a:t>
            </a:fld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85" y="1256030"/>
            <a:ext cx="8520430" cy="2703830"/>
          </a:xfrm>
        </p:spPr>
        <p:txBody>
          <a:bodyPr/>
          <a:lstStyle/>
          <a:p>
            <a:r>
              <a:rPr lang="en-US" sz="6000" dirty="0"/>
              <a:t>Designing of Data Warehouse for Mining in Sales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725420"/>
          </a:xfrm>
        </p:spPr>
        <p:txBody>
          <a:bodyPr anchor="ctr" anchorCtr="0"/>
          <a:lstStyle/>
          <a:p>
            <a:r>
              <a:rPr lang="en-US" dirty="0"/>
              <a:t>Initial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99305" y="109855"/>
            <a:ext cx="4410075" cy="4309110"/>
          </a:xfrm>
        </p:spPr>
        <p:txBody>
          <a:bodyPr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Open source Dataset and collected from Tableau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24 attributes, 51290 transactional tuples, across 147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10768 products divided into three categories and 17 Sub categories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430" y="1111885"/>
            <a:ext cx="4044950" cy="262636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Schema of </a:t>
            </a:r>
            <a:br>
              <a:rPr lang="en-US"/>
            </a:br>
            <a:r>
              <a:rPr lang="en-US"/>
              <a:t>Data Warehouse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98365" y="166370"/>
            <a:ext cx="4347845" cy="433133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GB" sz="2000" b="1" dirty="0"/>
              <a:t>Designed our Data Warehouse using snow flake schema</a:t>
            </a: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GB" sz="2000" b="1" dirty="0"/>
              <a:t>14 dimension tables and 1 fact table</a:t>
            </a: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GB" sz="2000" b="1" dirty="0"/>
              <a:t>The fact table contains 15 attributes; 1 as primary key, 8 as foreign key from dimention tables and rests are different measures of a single tuple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nowFlakeD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" y="-7620"/>
            <a:ext cx="9137015" cy="51663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14700" y="4403090"/>
            <a:ext cx="2661285" cy="755650"/>
          </a:xfrm>
        </p:spPr>
        <p:txBody>
          <a:bodyPr anchor="ctr" anchorCtr="0"/>
          <a:lstStyle/>
          <a:p>
            <a:pPr algn="ctr"/>
            <a:r>
              <a:rPr lang="en-US" sz="2000"/>
              <a:t>Snow-flake schema of 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16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18105"/>
          </a:xfrm>
        </p:spPr>
        <p:txBody>
          <a:bodyPr anchor="ctr" anchorCtr="0"/>
          <a:lstStyle/>
          <a:p>
            <a:r>
              <a:rPr lang="en-US" dirty="0"/>
              <a:t>Selected Algorithms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4085" y="168275"/>
            <a:ext cx="4265930" cy="4278630"/>
          </a:xfrm>
        </p:spPr>
        <p:txBody>
          <a:bodyPr anchor="ctr" anchorCtr="0"/>
          <a:lstStyle/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Linear Regression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Polynomial Regression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Logistic Regression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K-Nearest Neighbor</a:t>
            </a:r>
          </a:p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9142730" cy="5142865"/>
          </a:xfrm>
          <a:prstGeom prst="rect">
            <a:avLst/>
          </a:prstGeom>
        </p:spPr>
      </p:pic>
      <p:sp>
        <p:nvSpPr>
          <p:cNvPr id="3" name="Shape 86"/>
          <p:cNvSpPr txBox="1"/>
          <p:nvPr/>
        </p:nvSpPr>
        <p:spPr>
          <a:xfrm>
            <a:off x="852805" y="1153160"/>
            <a:ext cx="7607935" cy="226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en-US" sz="4800" b="1" dirty="0">
                <a:sym typeface="+mn-ea"/>
              </a:rPr>
              <a:t>Methodology for implementation of selected Algorithms</a:t>
            </a:r>
            <a:endParaRPr lang="en-US" altLang="en-GB" sz="4800" b="1" dirty="0">
              <a:latin typeface="Cambria" panose="02040503050406030204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18105"/>
          </a:xfrm>
        </p:spPr>
        <p:txBody>
          <a:bodyPr anchor="ctr" anchorCtr="0"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4085" y="168275"/>
            <a:ext cx="4265930" cy="4278630"/>
          </a:xfrm>
        </p:spPr>
        <p:txBody>
          <a:bodyPr anchor="ctr" anchorCtr="0"/>
          <a:lstStyle/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sz="2400" b="1" dirty="0"/>
              <a:t>Knowledge discovery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sz="2400" b="1" dirty="0"/>
              <a:t>Extract hidden predictive information using selected algorithms</a:t>
            </a:r>
          </a:p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9142730" cy="5142865"/>
          </a:xfrm>
          <a:prstGeom prst="rect">
            <a:avLst/>
          </a:prstGeom>
        </p:spPr>
      </p:pic>
      <p:sp>
        <p:nvSpPr>
          <p:cNvPr id="4" name="Shape 86"/>
          <p:cNvSpPr txBox="1"/>
          <p:nvPr/>
        </p:nvSpPr>
        <p:spPr>
          <a:xfrm>
            <a:off x="709930" y="324485"/>
            <a:ext cx="7607935" cy="226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effectLst/>
                <a:latin typeface="MV Boli" panose="02000500030200090000" charset="0"/>
                <a:sym typeface="+mn-ea"/>
              </a:rPr>
              <a:t>Group memebers</a:t>
            </a:r>
            <a:r>
              <a:rPr lang="zh-CN" altLang="en-US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</a:t>
            </a:r>
            <a:endParaRPr lang="zh-CN" altLang="en-US" dirty="0">
              <a:solidFill>
                <a:schemeClr val="bg1"/>
              </a:solidFill>
              <a:effectLst/>
              <a:latin typeface="Comic Sans MS" panose="030F0702030302020204" charset="0"/>
            </a:endParaRP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 Name:                                               ID</a:t>
            </a:r>
            <a:endParaRPr lang="zh-CN" altLang="en-US" dirty="0">
              <a:solidFill>
                <a:schemeClr val="bg1"/>
              </a:solidFill>
              <a:effectLst/>
              <a:latin typeface="Comic Sans MS" panose="030F0702030302020204" charset="0"/>
            </a:endParaRP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Md.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Shahadat Hossain               14.01.04.062</a:t>
            </a:r>
            <a:endParaRPr lang="zh-CN" altLang="en-US" b="1" dirty="0">
              <a:solidFill>
                <a:schemeClr val="bg1"/>
              </a:solidFill>
              <a:effectLst/>
              <a:latin typeface="Comic Sans MS" panose="030F0702030302020204" charset="0"/>
            </a:endParaRP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Abrar Akhyer Abir 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	         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14.01.04.069</a:t>
            </a:r>
            <a:endParaRPr lang="zh-CN" altLang="en-US" b="1" dirty="0">
              <a:solidFill>
                <a:schemeClr val="bg1"/>
              </a:solidFill>
              <a:effectLst/>
              <a:latin typeface="Comic Sans MS" panose="030F0702030302020204" charset="0"/>
            </a:endParaRP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Muhammad Muntasir mamoor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14.01.04.0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72</a:t>
            </a: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Md.Hasan Shahriar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	         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14.01.04.0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96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</a:t>
            </a:r>
            <a:endParaRPr lang="zh-CN" altLang="en-US" b="1" dirty="0">
              <a:solidFill>
                <a:schemeClr val="bg1"/>
              </a:solidFill>
              <a:effectLst/>
              <a:latin typeface="Comic Sans MS" panose="030F0702030302020204" charset="0"/>
            </a:endParaRP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effectLst/>
                <a:latin typeface="Comic Sans MS" panose="030F0702030302020204" charset="0"/>
                <a:sym typeface="+mn-ea"/>
              </a:rPr>
              <a:t>  </a:t>
            </a:r>
            <a:endParaRPr lang="en-GB" dirty="0">
              <a:latin typeface="Comic Sans MS" panose="030F0702030302020204" charset="0"/>
            </a:endParaRPr>
          </a:p>
        </p:txBody>
      </p:sp>
      <p:sp>
        <p:nvSpPr>
          <p:cNvPr id="3" name="Shape 86"/>
          <p:cNvSpPr txBox="1"/>
          <p:nvPr/>
        </p:nvSpPr>
        <p:spPr>
          <a:xfrm>
            <a:off x="855980" y="2739390"/>
            <a:ext cx="7607935" cy="226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effectLst/>
                <a:latin typeface="Verdana" panose="020B0604030504040204" charset="0"/>
                <a:sym typeface="+mn-ea"/>
              </a:rPr>
              <a:t>Supervised By-</a:t>
            </a:r>
            <a:endParaRPr lang="en-US" dirty="0">
              <a:solidFill>
                <a:schemeClr val="bg1"/>
              </a:solidFill>
              <a:effectLst/>
              <a:latin typeface="Verdana" panose="020B0604030504040204" charset="0"/>
            </a:endParaRP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/>
                <a:latin typeface="Cambria" panose="02040503050406030204" charset="0"/>
                <a:sym typeface="+mn-ea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Cambria" panose="02040503050406030204" charset="0"/>
                <a:sym typeface="+mn-ea"/>
              </a:rPr>
              <a:t>Dr. S.M Abdullah Al-Mamun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ambria" panose="02040503050406030204" charset="0"/>
                <a:sym typeface="+mn-ea"/>
              </a:rPr>
              <a:t>  </a:t>
            </a: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en-GB" sz="2400" b="1" dirty="0">
                <a:latin typeface="Cambria" panose="02040503050406030204" charset="0"/>
              </a:rPr>
              <a:t>Professor</a:t>
            </a: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en-US" altLang="en-GB" dirty="0">
                <a:latin typeface="Cambria" panose="02040503050406030204" charset="0"/>
              </a:rPr>
              <a:t>Department of Computer Science and Engineering</a:t>
            </a:r>
          </a:p>
          <a:p>
            <a:pPr marL="0" lvl="0" indent="0" algn="ctr" eaLnBrk="1" hangingPunct="1">
              <a:lnSpc>
                <a:spcPct val="105000"/>
              </a:lnSpc>
              <a:buNone/>
            </a:pPr>
            <a:r>
              <a:rPr lang="en-US" altLang="en-GB" dirty="0" err="1">
                <a:latin typeface="Cambria" panose="02040503050406030204" charset="0"/>
              </a:rPr>
              <a:t>Ahsanullah</a:t>
            </a:r>
            <a:r>
              <a:rPr lang="en-US" altLang="en-GB" dirty="0">
                <a:latin typeface="Cambria" panose="02040503050406030204" charset="0"/>
              </a:rPr>
              <a:t> University of Science and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Dataset according to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85" y="1229995"/>
            <a:ext cx="8520430" cy="3421380"/>
          </a:xfrm>
        </p:spPr>
        <p:txBody>
          <a:bodyPr/>
          <a:lstStyle/>
          <a:p>
            <a:pPr marL="285750" indent="-285750">
              <a:lnSpc>
                <a:spcPct val="105000"/>
              </a:lnSpc>
              <a:buFont typeface="Wingdings" panose="05000000000000000000" charset="0"/>
              <a:buChar char=""/>
            </a:pPr>
            <a:r>
              <a:rPr lang="en-US" sz="2000" b="1"/>
              <a:t>Data discretization: </a:t>
            </a:r>
            <a:r>
              <a:rPr lang="en-US" sz="2000"/>
              <a:t>Part of data reduction but with particular importance, especially for numerical data</a:t>
            </a:r>
          </a:p>
          <a:p>
            <a:pPr marL="285750" indent="-285750">
              <a:lnSpc>
                <a:spcPct val="105000"/>
              </a:lnSpc>
              <a:buFont typeface="Wingdings" panose="05000000000000000000" charset="0"/>
              <a:buChar char=""/>
            </a:pPr>
            <a:r>
              <a:rPr lang="en-US" sz="2000" b="1"/>
              <a:t>Data cleaning: </a:t>
            </a:r>
            <a:r>
              <a:rPr lang="en-US" sz="2000"/>
              <a:t>Fill in missing values, smooth noisy data, identify or remove outliers, and resolve inconsistencies </a:t>
            </a:r>
          </a:p>
          <a:p>
            <a:pPr marL="285750" indent="-285750">
              <a:lnSpc>
                <a:spcPct val="105000"/>
              </a:lnSpc>
              <a:buFont typeface="Wingdings" panose="05000000000000000000" charset="0"/>
              <a:buChar char=""/>
            </a:pPr>
            <a:r>
              <a:rPr lang="en-US" sz="2000" b="1"/>
              <a:t>Data integration: </a:t>
            </a:r>
            <a:r>
              <a:rPr lang="en-US" sz="2000"/>
              <a:t>Integration of multiple databases, data cubes, or files</a:t>
            </a:r>
          </a:p>
          <a:p>
            <a:pPr marL="285750" indent="-285750">
              <a:lnSpc>
                <a:spcPct val="105000"/>
              </a:lnSpc>
              <a:buFont typeface="Wingdings" panose="05000000000000000000" charset="0"/>
              <a:buChar char=""/>
            </a:pPr>
            <a:r>
              <a:rPr lang="en-US" sz="2000" b="1"/>
              <a:t>Data transformation: </a:t>
            </a:r>
            <a:r>
              <a:rPr lang="en-US" sz="2000"/>
              <a:t>Normalization and aggregation </a:t>
            </a:r>
          </a:p>
          <a:p>
            <a:pPr marL="285750" indent="-285750">
              <a:lnSpc>
                <a:spcPct val="105000"/>
              </a:lnSpc>
              <a:buFont typeface="Wingdings" panose="05000000000000000000" charset="0"/>
              <a:buChar char=""/>
            </a:pPr>
            <a:r>
              <a:rPr lang="en-US" sz="2000" b="1"/>
              <a:t>Data reduction: </a:t>
            </a:r>
            <a:r>
              <a:rPr lang="en-US" sz="2000"/>
              <a:t>Obtains reduced representation in volume but produces the same or similar analytical results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18105"/>
          </a:xfrm>
        </p:spPr>
        <p:txBody>
          <a:bodyPr anchor="ctr" anchorCtr="0"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4085" y="168275"/>
            <a:ext cx="4265930" cy="4278630"/>
          </a:xfrm>
        </p:spPr>
        <p:txBody>
          <a:bodyPr anchor="ctr" anchorCtr="0"/>
          <a:lstStyle/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pPr marL="0" indent="0">
              <a:lnSpc>
                <a:spcPct val="100000"/>
              </a:lnSpc>
              <a:buFont typeface="Wingdings" panose="05000000000000000000" charset="0"/>
            </a:pPr>
            <a:r>
              <a:rPr lang="en-US" sz="2400" b="1" u="sng" dirty="0"/>
              <a:t>Pearson correlation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"/>
            </a:pPr>
            <a:endParaRPr lang="en-US" sz="2400" b="1" dirty="0"/>
          </a:p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18105"/>
          </a:xfrm>
        </p:spPr>
        <p:txBody>
          <a:bodyPr anchor="ctr" anchorCtr="0"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4085" y="168275"/>
            <a:ext cx="4265930" cy="4278630"/>
          </a:xfrm>
        </p:spPr>
        <p:txBody>
          <a:bodyPr anchor="ctr" anchorCtr="0"/>
          <a:lstStyle/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pPr marL="0" indent="0">
              <a:lnSpc>
                <a:spcPct val="100000"/>
              </a:lnSpc>
              <a:buFont typeface="Wingdings" panose="05000000000000000000" charset="0"/>
            </a:pPr>
            <a:r>
              <a:rPr lang="en-US" sz="2400" b="1" u="sng" dirty="0"/>
              <a:t>Recursive feature elimination with cross-validation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"/>
            </a:pPr>
            <a:endParaRPr lang="en-US" sz="2400" b="1" dirty="0"/>
          </a:p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18105"/>
          </a:xfrm>
        </p:spPr>
        <p:txBody>
          <a:bodyPr anchor="ctr" anchorCtr="0"/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4085" y="168275"/>
            <a:ext cx="4265930" cy="4278630"/>
          </a:xfrm>
        </p:spPr>
        <p:txBody>
          <a:bodyPr anchor="ctr" anchorCtr="0"/>
          <a:lstStyle/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pPr marL="0" indent="0">
              <a:lnSpc>
                <a:spcPct val="100000"/>
              </a:lnSpc>
              <a:buFont typeface="Wingdings" panose="05000000000000000000" charset="0"/>
            </a:pPr>
            <a:endParaRPr lang="en-US" sz="2400" b="1" u="sng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sz="2400" b="1" dirty="0"/>
              <a:t>Using regression and classification algorithms</a:t>
            </a:r>
          </a:p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18105"/>
          </a:xfrm>
        </p:spPr>
        <p:txBody>
          <a:bodyPr anchor="ctr" anchorCtr="0"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4085" y="168275"/>
            <a:ext cx="4265930" cy="4278630"/>
          </a:xfrm>
        </p:spPr>
        <p:txBody>
          <a:bodyPr anchor="ctr" anchorCtr="0"/>
          <a:lstStyle/>
          <a:p>
            <a:pPr marL="0" indent="0">
              <a:lnSpc>
                <a:spcPct val="100000"/>
              </a:lnSpc>
              <a:buFont typeface="+mj-lt"/>
            </a:pPr>
            <a:endParaRPr lang="en-US" sz="2400" b="1" u="sng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sz="2400" b="1" dirty="0"/>
              <a:t>Train and test</a:t>
            </a:r>
          </a:p>
          <a:p>
            <a:pPr marL="0" indent="0">
              <a:lnSpc>
                <a:spcPct val="100000"/>
              </a:lnSpc>
              <a:buFont typeface="+mj-lt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85" y="1006475"/>
            <a:ext cx="8520430" cy="2901950"/>
          </a:xfrm>
        </p:spPr>
        <p:txBody>
          <a:bodyPr/>
          <a:lstStyle/>
          <a:p>
            <a:r>
              <a:rPr lang="en-US" sz="6000" dirty="0"/>
              <a:t>Overview and implementation of selected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430" y="1111885"/>
            <a:ext cx="4044950" cy="262636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hape 92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698365" y="166370"/>
                <a:ext cx="4347845" cy="4590456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lnSpc>
                    <a:spcPct val="130000"/>
                  </a:lnSpc>
                  <a:spcAft>
                    <a:spcPts val="0"/>
                  </a:spcAft>
                </a:pPr>
                <a:endParaRPr lang="en-US" sz="2000" b="1" dirty="0" smtClean="0"/>
              </a:p>
              <a:p>
                <a:pPr lvl="0">
                  <a:lnSpc>
                    <a:spcPct val="130000"/>
                  </a:lnSpc>
                  <a:spcAft>
                    <a:spcPts val="0"/>
                  </a:spcAft>
                </a:pPr>
                <a:endParaRPr lang="en-US" sz="2000" b="1" dirty="0"/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Linear </a:t>
                </a:r>
                <a:r>
                  <a:rPr lang="en-US" sz="2000" b="1" dirty="0"/>
                  <a:t>regression</a:t>
                </a:r>
                <a:r>
                  <a:rPr lang="en-US" sz="2000" dirty="0"/>
                  <a:t> is a technique that is useful for regression </a:t>
                </a:r>
                <a:r>
                  <a:rPr lang="en-US" sz="2000" dirty="0" smtClean="0"/>
                  <a:t>problems</a:t>
                </a:r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n </a:t>
                </a:r>
                <a:r>
                  <a:rPr lang="en-US" sz="2000" dirty="0"/>
                  <a:t>approach for predicting a </a:t>
                </a:r>
                <a:r>
                  <a:rPr lang="en-US" sz="2000" b="1" dirty="0"/>
                  <a:t>quantitative response</a:t>
                </a:r>
                <a:r>
                  <a:rPr lang="en-US" sz="2000" dirty="0"/>
                  <a:t> using a </a:t>
                </a:r>
                <a:r>
                  <a:rPr lang="en-US" sz="2000" b="1" dirty="0"/>
                  <a:t>single </a:t>
                </a:r>
                <a:r>
                  <a:rPr lang="en-US" sz="2000" b="1" dirty="0" smtClean="0"/>
                  <a:t>feature</a:t>
                </a:r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General form</a:t>
                </a:r>
                <a:br>
                  <a:rPr lang="en-US" sz="2000" b="1" dirty="0" smtClean="0"/>
                </a:b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charset="0"/>
                  <a:buChar char="Ø"/>
                </a:pPr>
                <a:endParaRPr lang="en-US" sz="2000" dirty="0" smtClean="0"/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charset="0"/>
                  <a:buChar char="Ø"/>
                </a:pPr>
                <a:endParaRPr lang="en-US" altLang="en-GB" sz="2000" b="1" dirty="0"/>
              </a:p>
            </p:txBody>
          </p:sp>
        </mc:Choice>
        <mc:Fallback xmlns="">
          <p:sp>
            <p:nvSpPr>
              <p:cNvPr id="92" name="Shape 9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98365" y="166370"/>
                <a:ext cx="4347845" cy="4590456"/>
              </a:xfrm>
              <a:prstGeom prst="rect">
                <a:avLst/>
              </a:prstGeom>
              <a:blipFill rotWithShape="0"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0359" y="261690"/>
            <a:ext cx="5998800" cy="598800"/>
          </a:xfrm>
        </p:spPr>
        <p:txBody>
          <a:bodyPr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27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1" y="1204776"/>
            <a:ext cx="7237379" cy="32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35458" y="368694"/>
                <a:ext cx="5998800" cy="59880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35458" y="368694"/>
                <a:ext cx="5998800" cy="598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28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30" y="1257299"/>
            <a:ext cx="5165995" cy="31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8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83" y="2153049"/>
            <a:ext cx="4045200" cy="1564500"/>
          </a:xfrm>
        </p:spPr>
        <p:txBody>
          <a:bodyPr/>
          <a:lstStyle/>
          <a:p>
            <a:r>
              <a:rPr lang="en-US" b="1" dirty="0"/>
              <a:t>Multiple Linear Regression: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62272" y="116732"/>
                <a:ext cx="4581728" cy="49280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General Form:</a:t>
                </a:r>
                <a:endParaRPr lang="en-US" dirty="0"/>
              </a:p>
              <a:p>
                <a:r>
                  <a:rPr lang="en-US" dirty="0"/>
                  <a:t>        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 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represents a different feature, and each feature has its own </a:t>
                </a:r>
                <a:r>
                  <a:rPr lang="en-US" dirty="0" smtClean="0"/>
                  <a:t>coefficient.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profit calculation we select sales, quantity &amp; Discount as our feature then the equation will look like:</a:t>
                </a:r>
                <a:endParaRPr lang="en-US" dirty="0"/>
              </a:p>
              <a:p>
                <a:r>
                  <a:rPr lang="en-US" dirty="0"/>
                  <a:t>               </a:t>
                </a:r>
                <a:r>
                  <a:rPr lang="en-US" dirty="0" smtClean="0"/>
                  <a:t>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𝑟𝑜𝑓𝑖𝑡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𝑄𝑢𝑎𝑛𝑡𝑖𝑡𝑦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𝐷𝑖𝑠𝑐𝑜𝑢𝑛𝑡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62272" y="116732"/>
                <a:ext cx="4581728" cy="4928058"/>
              </a:xfrm>
              <a:blipFill rotWithShape="0"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0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9" y="1362464"/>
            <a:ext cx="8753717" cy="328872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sym typeface="+mn-ea"/>
              </a:rPr>
              <a:t>A STUDY OF A FEW DATA MINING ALGORITHMS</a:t>
            </a:r>
            <a:r>
              <a:rPr lang="en-US" altLang="zh-CN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ea typeface="Microsoft YaHei" panose="020B0503020204020204" charset="-122"/>
                <a:sym typeface="+mn-ea"/>
              </a:rPr>
              <a:t/>
            </a:r>
            <a:br>
              <a:rPr lang="en-US" altLang="zh-CN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ea typeface="Microsoft YaHei" panose="020B0503020204020204" charset="-122"/>
                <a:sym typeface="+mn-ea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8998" y="0"/>
            <a:ext cx="5998800" cy="59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Evaluation Metrics for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30</a:t>
            </a:fld>
            <a:endParaRPr lang="en-GB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/>
              <p:cNvSpPr txBox="1">
                <a:spLocks/>
              </p:cNvSpPr>
              <p:nvPr/>
            </p:nvSpPr>
            <p:spPr>
              <a:xfrm>
                <a:off x="1408998" y="1079770"/>
                <a:ext cx="5998800" cy="848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100000"/>
                  <a:buFont typeface="Roboto" panose="02000000000000000000"/>
                  <a:buNone/>
                  <a:defRPr sz="18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1pPr>
                <a:lvl2pPr marR="0" lvl="1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2pPr>
                <a:lvl3pPr marR="0" lvl="2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bg2"/>
                    </a:solidFill>
                  </a:rPr>
                  <a:t>MAE 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8" y="1079770"/>
                <a:ext cx="5998800" cy="848477"/>
              </a:xfrm>
              <a:prstGeom prst="rect">
                <a:avLst/>
              </a:prstGeom>
              <a:blipFill rotWithShape="0">
                <a:blip r:embed="rId2"/>
                <a:stretch>
                  <a:fillRect t="-39568" b="-37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/>
              <p:cNvSpPr txBox="1">
                <a:spLocks/>
              </p:cNvSpPr>
              <p:nvPr/>
            </p:nvSpPr>
            <p:spPr>
              <a:xfrm>
                <a:off x="1408998" y="2234119"/>
                <a:ext cx="5998800" cy="5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100000"/>
                  <a:buFont typeface="Roboto" panose="02000000000000000000"/>
                  <a:buNone/>
                  <a:defRPr sz="18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1pPr>
                <a:lvl2pPr marR="0" lvl="1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2pPr>
                <a:lvl3pPr marR="0" lvl="2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9pPr>
              </a:lstStyle>
              <a:p>
                <a:pPr algn="ctr"/>
                <a:r>
                  <a:rPr lang="en-US" b="1" dirty="0" smtClean="0"/>
                  <a:t>  MSE: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8" y="2234119"/>
                <a:ext cx="5998800" cy="598800"/>
              </a:xfrm>
              <a:prstGeom prst="rect">
                <a:avLst/>
              </a:prstGeom>
              <a:blipFill rotWithShape="0">
                <a:blip r:embed="rId3"/>
                <a:stretch>
                  <a:fillRect t="-75758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/>
              <p:cNvSpPr txBox="1">
                <a:spLocks/>
              </p:cNvSpPr>
              <p:nvPr/>
            </p:nvSpPr>
            <p:spPr>
              <a:xfrm>
                <a:off x="1408998" y="3557081"/>
                <a:ext cx="5998800" cy="5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100000"/>
                  <a:buFont typeface="Roboto" panose="02000000000000000000"/>
                  <a:buNone/>
                  <a:defRPr sz="18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1pPr>
                <a:lvl2pPr marR="0" lvl="1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2pPr>
                <a:lvl3pPr marR="0" lvl="2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2"/>
                  </a:buClr>
                  <a:buFont typeface="Roboto" panose="02000000000000000000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defRPr>
                </a:lvl9pPr>
              </a:lstStyle>
              <a:p>
                <a:pPr algn="ctr"/>
                <a:r>
                  <a:rPr lang="en-US" dirty="0" smtClean="0"/>
                  <a:t>   RMSE: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algn="ctr"/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8" y="3557081"/>
                <a:ext cx="5998800" cy="598800"/>
              </a:xfrm>
              <a:prstGeom prst="rect">
                <a:avLst/>
              </a:prstGeom>
              <a:blipFill rotWithShape="0">
                <a:blip r:embed="rId4"/>
                <a:stretch>
                  <a:fillRect t="-12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075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5991"/>
            <a:ext cx="8520600" cy="607800"/>
          </a:xfrm>
        </p:spPr>
        <p:txBody>
          <a:bodyPr/>
          <a:lstStyle/>
          <a:p>
            <a:r>
              <a:rPr lang="en-US" dirty="0" smtClean="0"/>
              <a:t>Implementation of Linear Regression: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04672"/>
            <a:ext cx="8520600" cy="36642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first we want to predict the </a:t>
            </a:r>
            <a:r>
              <a:rPr lang="en-US" dirty="0"/>
              <a:t>profit of a </a:t>
            </a:r>
            <a:r>
              <a:rPr lang="en-US" dirty="0" smtClean="0"/>
              <a:t>particular product </a:t>
            </a:r>
            <a:r>
              <a:rPr lang="en-US" dirty="0"/>
              <a:t>using linear regression </a:t>
            </a:r>
            <a:r>
              <a:rPr lang="en-US" dirty="0" smtClean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selected ‘</a:t>
            </a:r>
            <a:r>
              <a:rPr lang="en-US" dirty="0" err="1" smtClean="0"/>
              <a:t>Binney</a:t>
            </a:r>
            <a:r>
              <a:rPr lang="en-US" dirty="0" smtClean="0"/>
              <a:t> </a:t>
            </a:r>
            <a:r>
              <a:rPr lang="en-US" dirty="0"/>
              <a:t>&amp; Smith Sketch Pad, </a:t>
            </a:r>
            <a:r>
              <a:rPr lang="en-US" dirty="0" smtClean="0"/>
              <a:t>Blue ‘ as our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product has been 23 times in whole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Pearson Correlation we </a:t>
            </a:r>
            <a:r>
              <a:rPr lang="en-US" dirty="0" smtClean="0"/>
              <a:t>select sales</a:t>
            </a:r>
            <a:r>
              <a:rPr lang="en-US" dirty="0"/>
              <a:t>, Discount and </a:t>
            </a:r>
            <a:r>
              <a:rPr lang="en-US" dirty="0" smtClean="0"/>
              <a:t>quantity as our input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3-fold cross validation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get a RMSE value of </a:t>
            </a:r>
            <a:r>
              <a:rPr lang="en-US" dirty="0" smtClean="0"/>
              <a:t>5.97e-14 </a:t>
            </a:r>
            <a:r>
              <a:rPr lang="en-US" dirty="0"/>
              <a:t>which is near to zero. In train-test split we got </a:t>
            </a:r>
            <a:r>
              <a:rPr lang="en-US" dirty="0" smtClean="0"/>
              <a:t>6.29e-14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25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32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4" y="486383"/>
            <a:ext cx="7425269" cy="41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6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00827" y="232507"/>
            <a:ext cx="5998800" cy="5988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33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37" y="953309"/>
            <a:ext cx="5796380" cy="30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Co-efficient </a:t>
                </a:r>
                <a:r>
                  <a:rPr lang="en-US" dirty="0"/>
                  <a:t>of 'Sales' is 1.00000000e+00,'Quantity' is -3.42900000e+01, and 'Discount' is 1.95399252e-14. The intercept is 1.09690034833e-13 </a:t>
                </a:r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=1.097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−13+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1.00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(3.429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+01)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𝑄𝑢𝑎𝑛𝑡𝑖𝑡𝑦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1.95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𝐷𝑖𝑠𝑐𝑜𝑢𝑛𝑡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Discount’s Co-efficient is near to 0.No effect on profit.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Without Discount feature we get RMSE Value of 5.43e-14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7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rofit prediction for any product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7800"/>
            <a:ext cx="8520600" cy="333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large number of data now.(51290 tuples)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co-efficient value is between -.316 to .</a:t>
            </a:r>
            <a:r>
              <a:rPr lang="en-US" dirty="0" smtClean="0"/>
              <a:t>485</a:t>
            </a:r>
            <a:r>
              <a:rPr lang="en-US" b="1" dirty="0"/>
              <a:t> </a:t>
            </a:r>
            <a:r>
              <a:rPr lang="en-US" dirty="0" smtClean="0"/>
              <a:t>with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linear relationship exist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pick some features that are not very close to zero and use them as our input features.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SellingPriceperunit</a:t>
            </a:r>
            <a:r>
              <a:rPr lang="en-US" dirty="0"/>
              <a:t>, </a:t>
            </a:r>
            <a:r>
              <a:rPr lang="en-US" dirty="0" err="1"/>
              <a:t>PurchasingPriceperUnit</a:t>
            </a:r>
            <a:r>
              <a:rPr lang="en-US" dirty="0"/>
              <a:t>, Sales, Quantity &amp; Discount as our feature vector X and Profit as our target variable 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10-fold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 value of 98.76.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16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Cost prediction for a single product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Binney</a:t>
            </a:r>
            <a:r>
              <a:rPr lang="en-US" dirty="0"/>
              <a:t> &amp; Smith Sketch Pad, Blue” is the selected </a:t>
            </a:r>
            <a:r>
              <a:rPr lang="en-US" dirty="0" smtClean="0"/>
              <a:t>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features are Sales, Quantity, </a:t>
            </a:r>
            <a:r>
              <a:rPr lang="en-US" dirty="0" err="1"/>
              <a:t>OrderpriorityID</a:t>
            </a:r>
            <a:r>
              <a:rPr lang="en-US" dirty="0"/>
              <a:t>, </a:t>
            </a:r>
            <a:r>
              <a:rPr lang="en-US" dirty="0" err="1"/>
              <a:t>ShipmodeID</a:t>
            </a:r>
            <a:r>
              <a:rPr lang="en-US" dirty="0"/>
              <a:t> &amp; </a:t>
            </a:r>
            <a:r>
              <a:rPr lang="en-US" dirty="0" err="1" smtClean="0"/>
              <a:t>RegionID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3-fold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RMSE </a:t>
            </a:r>
            <a:r>
              <a:rPr lang="en-US" dirty="0"/>
              <a:t>value </a:t>
            </a:r>
            <a:r>
              <a:rPr lang="en-US" dirty="0" smtClean="0"/>
              <a:t> 3.31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Selecting feature according to </a:t>
            </a:r>
            <a:r>
              <a:rPr lang="en-US" dirty="0" err="1" smtClean="0"/>
              <a:t>pearson</a:t>
            </a:r>
            <a:r>
              <a:rPr lang="en-US" dirty="0" smtClean="0"/>
              <a:t> co-efficient gives us higher RMSE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10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Cost prediction for </a:t>
            </a:r>
            <a:r>
              <a:rPr lang="en-US" dirty="0" smtClean="0"/>
              <a:t>any </a:t>
            </a:r>
            <a:r>
              <a:rPr lang="en-US" dirty="0"/>
              <a:t>product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again we didn’t found any strong linear relationship with shipping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feature :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10-fold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RMSE : 29.26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input features of Shipping Cost does not improve the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88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430" y="1111885"/>
            <a:ext cx="4044950" cy="262636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hape 92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503907" y="166370"/>
                <a:ext cx="4542304" cy="4609911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charset="0"/>
                  <a:buChar char="Ø"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 </a:t>
                </a:r>
                <a:r>
                  <a:rPr lang="en-US" sz="2000" dirty="0"/>
                  <a:t>relationship between the </a:t>
                </a:r>
                <a:r>
                  <a:rPr lang="en-US" sz="2000" dirty="0" smtClean="0"/>
                  <a:t>independent var.</a:t>
                </a:r>
                <a:r>
                  <a:rPr lang="en-US" sz="2000" dirty="0"/>
                  <a:t>  </a:t>
                </a:r>
                <a:r>
                  <a:rPr lang="en-US" sz="2000" i="1" dirty="0"/>
                  <a:t>x</a:t>
                </a:r>
                <a:r>
                  <a:rPr lang="en-US" sz="2000" dirty="0"/>
                  <a:t>  and the </a:t>
                </a:r>
                <a:r>
                  <a:rPr lang="en-US" sz="2000" dirty="0" smtClean="0"/>
                  <a:t>dependent var.</a:t>
                </a:r>
                <a:r>
                  <a:rPr lang="en-US" sz="2000" dirty="0"/>
                  <a:t> </a:t>
                </a:r>
                <a:r>
                  <a:rPr lang="en-US" sz="2000" i="1" dirty="0"/>
                  <a:t>y</a:t>
                </a:r>
                <a:r>
                  <a:rPr lang="en-US" sz="2000" dirty="0"/>
                  <a:t>  is modeled as an n-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degree </a:t>
                </a:r>
                <a:r>
                  <a:rPr lang="en-US" sz="2000" dirty="0" smtClean="0"/>
                  <a:t>polynomial</a:t>
                </a:r>
                <a:r>
                  <a:rPr lang="en-US" sz="2000" dirty="0"/>
                  <a:t> in </a:t>
                </a:r>
                <a:r>
                  <a:rPr lang="en-US" sz="2000" i="1" dirty="0"/>
                  <a:t>x</a:t>
                </a:r>
                <a:r>
                  <a:rPr lang="en-US" sz="2000" dirty="0" smtClean="0"/>
                  <a:t>.</a:t>
                </a:r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charset="0"/>
                  <a:buChar char="Ø"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its </a:t>
                </a:r>
                <a:r>
                  <a:rPr lang="en-US" sz="2000" dirty="0"/>
                  <a:t>a nonlinear relationship between the value of </a:t>
                </a:r>
                <a:r>
                  <a:rPr lang="en-US" sz="2000" i="1" dirty="0"/>
                  <a:t>x</a:t>
                </a:r>
                <a:r>
                  <a:rPr lang="en-US" sz="2000" dirty="0"/>
                  <a:t> and the corresponding </a:t>
                </a:r>
                <a:r>
                  <a:rPr lang="en-US" sz="2000" dirty="0" smtClean="0"/>
                  <a:t>conditional mean</a:t>
                </a:r>
                <a:r>
                  <a:rPr lang="en-US" sz="2000" dirty="0"/>
                  <a:t> of y</a:t>
                </a:r>
                <a:r>
                  <a:rPr lang="en-US" sz="2000" i="1" dirty="0"/>
                  <a:t> </a:t>
                </a:r>
                <a:r>
                  <a:rPr lang="en-US" sz="2000" i="1" dirty="0" smtClean="0"/>
                  <a:t>.</a:t>
                </a:r>
              </a:p>
              <a:p>
                <a:pPr marL="342900" lvl="0" indent="-342900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charset="0"/>
                  <a:buChar char="Ø"/>
                </a:pPr>
                <a:r>
                  <a:rPr lang="en-US" sz="2000" dirty="0" smtClean="0"/>
                  <a:t>General Form:</a:t>
                </a: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=1,2,3….,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0"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en-US" sz="2000" dirty="0" smtClean="0"/>
                  <a:t> </a:t>
                </a:r>
                <a:endParaRPr lang="en-US" altLang="en-GB" sz="2000" b="1" dirty="0"/>
              </a:p>
            </p:txBody>
          </p:sp>
        </mc:Choice>
        <mc:Fallback xmlns="">
          <p:sp>
            <p:nvSpPr>
              <p:cNvPr id="92" name="Shape 9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03907" y="166370"/>
                <a:ext cx="4542304" cy="4609911"/>
              </a:xfrm>
              <a:prstGeom prst="rect">
                <a:avLst/>
              </a:prstGeom>
              <a:blipFill rotWithShape="0">
                <a:blip r:embed="rId3"/>
                <a:stretch>
                  <a:fillRect l="-1208" t="-2642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38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smtClean="0"/>
              <a:t>note</a:t>
            </a:r>
            <a:r>
              <a:rPr lang="en-US" dirty="0" smtClean="0"/>
              <a:t>s </a:t>
            </a:r>
            <a:r>
              <a:rPr lang="en-US" dirty="0" smtClean="0"/>
              <a:t>of Polynomial Regression: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many settings, such a linear relationship may not hold. That’s where the polynomial regression become </a:t>
            </a:r>
            <a:r>
              <a:rPr lang="en-US" dirty="0" smtClean="0"/>
              <a:t>popular.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fitted model is more reliable when it is built on large numbers of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Closeup from the side of a hand pushing a knob on an audio mixer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1"/>
                </a:solidFill>
              </a:rPr>
              <a:t>4</a:t>
            </a:fld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00295" y="363220"/>
            <a:ext cx="3837305" cy="357695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Study on selected statistical, data mining 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Implement the algorithms over a proposed dataset and model building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Compare the performance and accuracy of the models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Profit prediction for any </a:t>
            </a:r>
            <a:r>
              <a:rPr lang="en-US" sz="2400" dirty="0" smtClean="0"/>
              <a:t>product Using Polynomial regression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Features: </a:t>
            </a:r>
            <a:r>
              <a:rPr lang="en-US" dirty="0" err="1" smtClean="0"/>
              <a:t>SellingPriceperunit</a:t>
            </a:r>
            <a:r>
              <a:rPr lang="en-US" dirty="0"/>
              <a:t>, </a:t>
            </a:r>
            <a:r>
              <a:rPr lang="en-US" dirty="0" err="1"/>
              <a:t>PurchasingPriceperUnit</a:t>
            </a:r>
            <a:r>
              <a:rPr lang="en-US" dirty="0"/>
              <a:t>, Sales, Quantity &amp; </a:t>
            </a:r>
            <a:r>
              <a:rPr lang="en-US" dirty="0" smtClean="0"/>
              <a:t>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10-fold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run polynomial regression using degree 1 to </a:t>
            </a:r>
            <a:r>
              <a:rPr lang="en-US" dirty="0" smtClean="0"/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degree 3, we got  RMSE :  0.34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35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Shipping Cost prediction for a single </a:t>
            </a:r>
            <a:r>
              <a:rPr lang="en-US" sz="2400" dirty="0" smtClean="0"/>
              <a:t>product Using polynomial regression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00783"/>
            <a:ext cx="8520600" cy="31680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Binney</a:t>
            </a:r>
            <a:r>
              <a:rPr lang="en-US" dirty="0"/>
              <a:t> &amp; Smith Sketch Pad, Blue” is the selected product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features: Sales</a:t>
            </a:r>
            <a:r>
              <a:rPr lang="en-US" dirty="0"/>
              <a:t>, Quantity, </a:t>
            </a:r>
            <a:r>
              <a:rPr lang="en-US" dirty="0" err="1"/>
              <a:t>OrderpriorityID</a:t>
            </a:r>
            <a:r>
              <a:rPr lang="en-US" dirty="0"/>
              <a:t>, </a:t>
            </a:r>
            <a:r>
              <a:rPr lang="en-US" dirty="0" err="1"/>
              <a:t>ShipmodeID</a:t>
            </a:r>
            <a:r>
              <a:rPr lang="en-US" dirty="0"/>
              <a:t> &amp; </a:t>
            </a:r>
            <a:r>
              <a:rPr lang="en-US" dirty="0" err="1" smtClean="0"/>
              <a:t>RegionID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3-fold cross validation.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got the RMSE value of 3.31 when we use polynomial with degree 1. We got higher RMSE value 23.18, 261.58 for using polynomial regression with degree 2, 3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25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Cost prediction for any product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feature :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degree 1 to 5 we get RMSE value </a:t>
            </a:r>
            <a:r>
              <a:rPr lang="en-US" dirty="0" smtClean="0"/>
              <a:t> </a:t>
            </a:r>
            <a:r>
              <a:rPr lang="en-US" dirty="0"/>
              <a:t>of 29.26, 26.27, 26.74, 30.32, 89.53 respectively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606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85" y="1006475"/>
            <a:ext cx="8520430" cy="2901950"/>
          </a:xfrm>
        </p:spPr>
        <p:txBody>
          <a:bodyPr/>
          <a:lstStyle/>
          <a:p>
            <a:r>
              <a:rPr lang="en-US" sz="6000" dirty="0"/>
              <a:t>Result Analysis of Regression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43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84096" y="0"/>
            <a:ext cx="5998800" cy="598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 Analysis of Regression Algorithms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44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49" y="655661"/>
            <a:ext cx="651753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4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86819" y="0"/>
            <a:ext cx="5998800" cy="59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 Analysis of Regression Algorithms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45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1" y="458861"/>
            <a:ext cx="7729784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3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61917" y="18498"/>
            <a:ext cx="5998800" cy="59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 Analysis of Regression Algorithms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46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2" y="457200"/>
            <a:ext cx="7227650" cy="45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5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430" y="1111885"/>
            <a:ext cx="4044950" cy="262636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K-nearest neighbour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98365" y="166370"/>
            <a:ext cx="4347845" cy="433133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000" dirty="0"/>
              <a:t>K-Nearest Neighbor </a:t>
            </a:r>
            <a:r>
              <a:rPr lang="en-US" sz="2000" dirty="0" smtClean="0"/>
              <a:t>(KNN</a:t>
            </a:r>
            <a:r>
              <a:rPr lang="en-US" sz="2000" dirty="0"/>
              <a:t>) is a supervised learning </a:t>
            </a:r>
            <a:r>
              <a:rPr lang="en-US" sz="2000" dirty="0" smtClean="0"/>
              <a:t>algorithm.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000" b="1" dirty="0"/>
              <a:t>Non-Parametric</a:t>
            </a:r>
            <a:r>
              <a:rPr lang="en-US" sz="2000" dirty="0"/>
              <a:t> </a:t>
            </a:r>
            <a:r>
              <a:rPr lang="en-US" sz="2000" dirty="0" smtClean="0"/>
              <a:t>&amp; </a:t>
            </a:r>
            <a:r>
              <a:rPr lang="en-US" sz="2000" b="1" dirty="0"/>
              <a:t>Instance-Based </a:t>
            </a:r>
            <a:endParaRPr lang="en-US" sz="2000" dirty="0" smtClean="0"/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000" dirty="0"/>
              <a:t>The K-nearest-neighbor (KNN) algorithm measures the distance between a query scenario and a set of scenarios in the data set. </a:t>
            </a:r>
            <a:endParaRPr lang="en-US" sz="2000" dirty="0" smtClean="0"/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GB" sz="2000" b="1" dirty="0"/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47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distance measuring techniques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29875"/>
                <a:ext cx="8520600" cy="3421316"/>
              </a:xfrm>
            </p:spPr>
            <p:txBody>
              <a:bodyPr/>
              <a:lstStyle/>
              <a:p>
                <a:r>
                  <a:rPr lang="en-US" b="1" dirty="0" smtClean="0"/>
                  <a:t>	           Euclidian </a:t>
                </a:r>
                <a:r>
                  <a:rPr lang="en-US" b="1" dirty="0"/>
                  <a:t>Distance:</a:t>
                </a:r>
                <a:r>
                  <a:rPr lang="en-US" dirty="0"/>
                  <a:t>  </a:t>
                </a:r>
                <a:r>
                  <a:rPr lang="en-US" b="1" i="1" dirty="0" err="1"/>
                  <a:t>d</a:t>
                </a:r>
                <a:r>
                  <a:rPr lang="en-US" b="1" i="1" baseline="-25000" dirty="0" err="1"/>
                  <a:t>E</a:t>
                </a:r>
                <a:r>
                  <a:rPr lang="en-US" b="1" i="1" dirty="0"/>
                  <a:t> (X,Y 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/>
                        </m:ctrlPr>
                      </m:naryPr>
                      <m:sub>
                        <m:r>
                          <a:rPr lang="en-US" b="1" i="1"/>
                          <m:t>𝒊</m:t>
                        </m:r>
                        <m:r>
                          <a:rPr lang="en-US" b="1" i="1"/>
                          <m:t>=</m:t>
                        </m:r>
                        <m:r>
                          <a:rPr lang="en-US" b="1" i="1"/>
                          <m:t>𝟏</m:t>
                        </m:r>
                      </m:sub>
                      <m:sup>
                        <m:r>
                          <a:rPr lang="en-US" b="1" i="1"/>
                          <m:t>𝑲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1" i="1"/>
                            </m:ctrlPr>
                          </m:radPr>
                          <m:deg/>
                          <m:e>
                            <m:r>
                              <a:rPr lang="en-US" b="1" i="1"/>
                              <m:t>𝒙</m:t>
                            </m:r>
                            <m:r>
                              <a:rPr lang="en-US" b="1" i="1" baseline="-25000"/>
                              <m:t>𝒊</m:t>
                            </m:r>
                            <m:r>
                              <a:rPr lang="en-US" b="1" i="1" baseline="30000"/>
                              <m:t>𝟐</m:t>
                            </m:r>
                            <m:r>
                              <a:rPr lang="en-US" b="1" i="1"/>
                              <m:t> – </m:t>
                            </m:r>
                            <m:r>
                              <a:rPr lang="en-US" b="1" i="1"/>
                              <m:t>𝒚𝒊</m:t>
                            </m:r>
                            <m:r>
                              <a:rPr lang="en-US" b="1" i="1" baseline="30000"/>
                              <m:t>𝟐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b="1" i="1" dirty="0"/>
                  <a:t> </a:t>
                </a:r>
                <a:endParaRPr lang="en-US" b="1" i="1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	           </a:t>
                </a:r>
                <a:r>
                  <a:rPr lang="en-US" b="1" dirty="0" smtClean="0"/>
                  <a:t>Manhattan </a:t>
                </a:r>
                <a:r>
                  <a:rPr lang="en-US" b="1" dirty="0"/>
                  <a:t>Distance</a:t>
                </a:r>
                <a:r>
                  <a:rPr lang="en-US" b="1" i="1" dirty="0"/>
                  <a:t>: </a:t>
                </a:r>
                <a:r>
                  <a:rPr lang="en-US" b="1" i="1" dirty="0" err="1"/>
                  <a:t>d</a:t>
                </a:r>
                <a:r>
                  <a:rPr lang="en-US" b="1" i="1" baseline="-25000" dirty="0" err="1"/>
                  <a:t>A</a:t>
                </a:r>
                <a:r>
                  <a:rPr lang="en-US" b="1" i="1" dirty="0"/>
                  <a:t> (X,Y 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b="1" i="1"/>
                        </m:ctrlPr>
                      </m:naryPr>
                      <m:sub>
                        <m:r>
                          <a:rPr lang="en-US" b="1" i="1"/>
                          <m:t>𝒊</m:t>
                        </m:r>
                        <m:r>
                          <a:rPr lang="en-US" b="1" i="1"/>
                          <m:t>=</m:t>
                        </m:r>
                        <m:r>
                          <a:rPr lang="en-US" b="1" i="1"/>
                          <m:t>𝟏</m:t>
                        </m:r>
                      </m:sub>
                      <m:sup>
                        <m:r>
                          <a:rPr lang="en-US" b="1" i="1"/>
                          <m:t>𝑲</m:t>
                        </m:r>
                      </m:sup>
                      <m:e>
                        <m:r>
                          <a:rPr lang="en-US" b="1" i="1"/>
                          <m:t>|</m:t>
                        </m:r>
                        <m:r>
                          <a:rPr lang="en-US" b="1" i="1"/>
                          <m:t>𝑿</m:t>
                        </m:r>
                        <m:r>
                          <a:rPr lang="en-US" b="1" i="1" baseline="-25000"/>
                          <m:t>𝟏</m:t>
                        </m:r>
                        <m:r>
                          <a:rPr lang="en-US" b="1" i="1"/>
                          <m:t> – </m:t>
                        </m:r>
                        <m:r>
                          <a:rPr lang="en-US" b="1" i="1"/>
                          <m:t>𝒀</m:t>
                        </m:r>
                        <m:r>
                          <a:rPr lang="en-US" b="1" i="1" baseline="-25000"/>
                          <m:t>𝟏</m:t>
                        </m:r>
                        <m:r>
                          <a:rPr lang="en-US" b="1" i="1"/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that we have established a measure in which to determine the distance between two scenarios, we can simply pass through the data set, one scenario at a time, and compare it to the query scenario.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9875"/>
                <a:ext cx="8520600" cy="3421316"/>
              </a:xfrm>
              <a:blipFill rotWithShape="0">
                <a:blip r:embed="rId2"/>
                <a:stretch>
                  <a:fillRect l="-572" t="-1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68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K-Nearest neighbor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first we want to predict the </a:t>
            </a:r>
            <a:r>
              <a:rPr lang="en-US" dirty="0" smtClean="0"/>
              <a:t>order priority </a:t>
            </a:r>
            <a:r>
              <a:rPr lang="en-US" dirty="0"/>
              <a:t>of a </a:t>
            </a:r>
            <a:r>
              <a:rPr lang="en-US" dirty="0" smtClean="0"/>
              <a:t>product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selected our input feature using RFECV.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RFECV we get 3 features ranking 1. They are </a:t>
            </a:r>
            <a:r>
              <a:rPr lang="en-US" dirty="0" err="1"/>
              <a:t>DateDif</a:t>
            </a:r>
            <a:r>
              <a:rPr lang="en-US" dirty="0"/>
              <a:t>, Discount &amp; </a:t>
            </a:r>
            <a:r>
              <a:rPr lang="en-US" dirty="0" err="1"/>
              <a:t>CategoryID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 </a:t>
            </a:r>
            <a:r>
              <a:rPr lang="en-US" dirty="0"/>
              <a:t>fold cross-validation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the KNN for k=500 to 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: </a:t>
            </a:r>
            <a:r>
              <a:rPr lang="en-US" dirty="0"/>
              <a:t>61.57 </a:t>
            </a:r>
            <a:r>
              <a:rPr lang="en-US" dirty="0" smtClean="0"/>
              <a:t>% (For k=595)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827270" y="319405"/>
            <a:ext cx="3939540" cy="40989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GB" sz="2800" b="1" dirty="0"/>
              <a:t>Our work</a:t>
            </a:r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GB" sz="2800" b="1" dirty="0"/>
              <a:t>Problem definition</a:t>
            </a:r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GB" sz="2800" b="1" dirty="0"/>
              <a:t>Process of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</a:pPr>
            <a:endParaRPr lang="en-US" altLang="en-GB" sz="2800" b="1" dirty="0"/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1"/>
                </a:solidFill>
              </a:rPr>
              <a:t>5</a:t>
            </a:fld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Mode prediction Using KNN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running RFECV, we get one feature ranking 1 , </a:t>
            </a:r>
            <a:r>
              <a:rPr lang="en-US" dirty="0" err="1" smtClean="0"/>
              <a:t>DateDif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feature: </a:t>
            </a:r>
            <a:r>
              <a:rPr lang="en-US" dirty="0" err="1" smtClean="0"/>
              <a:t>DateDif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fold cross-validation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algorithm for </a:t>
            </a:r>
            <a:r>
              <a:rPr lang="en-US" dirty="0" smtClean="0"/>
              <a:t>k=1to 60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: </a:t>
            </a:r>
            <a:r>
              <a:rPr lang="en-US" dirty="0"/>
              <a:t>81.40 %. </a:t>
            </a:r>
            <a:r>
              <a:rPr lang="en-US" dirty="0" smtClean="0"/>
              <a:t>(</a:t>
            </a:r>
            <a:r>
              <a:rPr lang="en-US" dirty="0"/>
              <a:t>For k=595)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55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8" y="1789500"/>
            <a:ext cx="4045200" cy="15645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9500" y="714472"/>
            <a:ext cx="3837000" cy="38186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statistical method for analyzing a dataset in which there are one or more independent variables that determine an </a:t>
            </a:r>
            <a:r>
              <a:rPr lang="en-US" dirty="0" smtClean="0"/>
              <a:t>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of logistic regression is to find the best fitting model to describe the relationship between the dichotomous characteristic of interest and a set of independent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67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</p:spPr>
        <p:txBody>
          <a:bodyPr/>
          <a:lstStyle/>
          <a:p>
            <a:r>
              <a:rPr lang="en-US" dirty="0" smtClean="0"/>
              <a:t>Derivation of logistic regression 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607799"/>
                <a:ext cx="8520600" cy="426575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P(Y=1|x; θ) and P(Y=0|x; θ</a:t>
                </a:r>
                <a:r>
                  <a:rPr lang="en-US" sz="1600" i="1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We’ll </a:t>
                </a:r>
                <a:r>
                  <a:rPr lang="en-US" sz="1600" dirty="0"/>
                  <a:t>chose a threshold value for our prediction function </a:t>
                </a:r>
                <a:r>
                  <a:rPr lang="en-US" sz="1600" b="1" i="1" dirty="0" err="1"/>
                  <a:t>h</a:t>
                </a:r>
                <a:r>
                  <a:rPr lang="en-US" sz="1600" b="1" baseline="-25000" dirty="0" err="1"/>
                  <a:t>θ</a:t>
                </a:r>
                <a:r>
                  <a:rPr lang="en-US" sz="1600" b="1" i="1" dirty="0"/>
                  <a:t>(x) </a:t>
                </a:r>
                <a:r>
                  <a:rPr lang="en-US" sz="1600" dirty="0"/>
                  <a:t>is 0.5</a:t>
                </a:r>
              </a:p>
              <a:p>
                <a:r>
                  <a:rPr lang="en-US" sz="1600" dirty="0" smtClean="0"/>
                  <a:t>                    If </a:t>
                </a:r>
                <a:r>
                  <a:rPr lang="en-US" sz="1600" b="1" i="1" dirty="0" err="1"/>
                  <a:t>h</a:t>
                </a:r>
                <a:r>
                  <a:rPr lang="en-US" sz="1600" b="1" i="1" baseline="-25000" dirty="0" err="1"/>
                  <a:t>θ</a:t>
                </a:r>
                <a:r>
                  <a:rPr lang="en-US" sz="1600" b="1" i="1" dirty="0"/>
                  <a:t>(x) ≥ 0.5 </a:t>
                </a:r>
                <a:r>
                  <a:rPr lang="en-US" sz="1600" dirty="0"/>
                  <a:t>then Y = 1 and if </a:t>
                </a:r>
                <a:r>
                  <a:rPr lang="en-US" sz="1600" b="1" i="1" dirty="0" err="1"/>
                  <a:t>h</a:t>
                </a:r>
                <a:r>
                  <a:rPr lang="en-US" sz="1600" b="1" i="1" baseline="-25000" dirty="0" err="1"/>
                  <a:t>θ</a:t>
                </a:r>
                <a:r>
                  <a:rPr lang="en-US" sz="1600" b="1" i="1" dirty="0"/>
                  <a:t>(x) &lt; 0.5 </a:t>
                </a:r>
                <a:r>
                  <a:rPr lang="en-US" sz="1600" dirty="0"/>
                  <a:t>then Y = 0; </a:t>
                </a: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dirty="0" smtClean="0"/>
                  <a:t>ypothesis </a:t>
                </a:r>
                <a:r>
                  <a:rPr lang="en-US" sz="1600" dirty="0"/>
                  <a:t>of the logistic function as </a:t>
                </a:r>
                <a:r>
                  <a:rPr lang="en-US" sz="1600" b="1" i="1" dirty="0" err="1"/>
                  <a:t>h</a:t>
                </a:r>
                <a:r>
                  <a:rPr lang="en-US" sz="1600" b="1" i="1" baseline="-25000" dirty="0" err="1"/>
                  <a:t>θ</a:t>
                </a:r>
                <a:r>
                  <a:rPr lang="en-US" sz="1600" b="1" i="1" dirty="0"/>
                  <a:t>(x) = </a:t>
                </a:r>
                <a:r>
                  <a:rPr lang="en-US" sz="1600" b="1" dirty="0"/>
                  <a:t>1 /1+ e</a:t>
                </a:r>
                <a:r>
                  <a:rPr lang="en-US" sz="1600" b="1" baseline="30000" dirty="0"/>
                  <a:t>- </a:t>
                </a:r>
                <a:r>
                  <a:rPr lang="en-US" sz="1600" b="1" baseline="30000" dirty="0" err="1"/>
                  <a:t>θx</a:t>
                </a:r>
                <a:r>
                  <a:rPr lang="en-US" sz="1600" b="1" baseline="30000" dirty="0"/>
                  <a:t> </a:t>
                </a:r>
                <a:r>
                  <a:rPr lang="en-US" sz="1600" b="1" dirty="0"/>
                  <a:t>. </a:t>
                </a:r>
                <a:r>
                  <a:rPr lang="en-US" sz="1600" dirty="0"/>
                  <a:t>This function is called </a:t>
                </a:r>
                <a:r>
                  <a:rPr lang="en-US" sz="1600" b="1" dirty="0"/>
                  <a:t>Sigmoid function</a:t>
                </a:r>
                <a:r>
                  <a:rPr lang="en-US" sz="1600" dirty="0"/>
                  <a:t> or logistic function</a:t>
                </a:r>
                <a:r>
                  <a:rPr lang="en-US" sz="16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Cost Function: </a:t>
                </a:r>
                <a:r>
                  <a:rPr lang="en-US" sz="1600" i="1" dirty="0"/>
                  <a:t>j(θ)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/>
                        </m:ctrlPr>
                      </m:fPr>
                      <m:num>
                        <m:r>
                          <a:rPr lang="en-US" sz="1600" i="1"/>
                          <m:t>1</m:t>
                        </m:r>
                      </m:num>
                      <m:den>
                        <m:r>
                          <a:rPr lang="en-US" sz="1600" i="1"/>
                          <m:t>𝑚</m:t>
                        </m:r>
                      </m:den>
                    </m:f>
                  </m:oMath>
                </a14:m>
                <a:r>
                  <a:rPr lang="en-US" sz="16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1600" i="1"/>
                        </m:ctrlPr>
                      </m:naryPr>
                      <m:sub>
                        <m:r>
                          <a:rPr lang="en-US" sz="1600" i="1"/>
                          <m:t>𝑖</m:t>
                        </m:r>
                        <m:r>
                          <a:rPr lang="en-US" sz="1600" i="1"/>
                          <m:t>=1</m:t>
                        </m:r>
                      </m:sub>
                      <m:sup>
                        <m:r>
                          <a:rPr lang="en-US" sz="1600" i="1"/>
                          <m:t>𝑚</m:t>
                        </m:r>
                      </m:sup>
                      <m:e>
                        <m:r>
                          <a:rPr lang="en-US" sz="1600" i="1"/>
                          <m:t>𝑐𝑜𝑠𝑡</m:t>
                        </m:r>
                      </m:e>
                    </m:nary>
                  </m:oMath>
                </a14:m>
                <a:r>
                  <a:rPr lang="en-US" sz="1600" i="1" dirty="0"/>
                  <a:t>(</a:t>
                </a:r>
                <a:r>
                  <a:rPr lang="en-US" sz="1600" i="1" dirty="0" err="1"/>
                  <a:t>h</a:t>
                </a:r>
                <a:r>
                  <a:rPr lang="en-US" sz="1600" i="1" baseline="-25000" dirty="0" err="1"/>
                  <a:t>θ</a:t>
                </a:r>
                <a:r>
                  <a:rPr lang="en-US" sz="1600" i="1" baseline="-25000" dirty="0"/>
                  <a:t> </a:t>
                </a:r>
                <a:r>
                  <a:rPr lang="en-US" sz="1600" i="1" dirty="0"/>
                  <a:t>(x </a:t>
                </a:r>
                <a:r>
                  <a:rPr lang="en-US" sz="1600" i="1" baseline="30000" dirty="0"/>
                  <a:t>(</a:t>
                </a:r>
                <a:r>
                  <a:rPr lang="en-US" sz="1600" i="1" baseline="30000" dirty="0" err="1"/>
                  <a:t>i</a:t>
                </a:r>
                <a:r>
                  <a:rPr lang="en-US" sz="1600" i="1" baseline="30000" dirty="0"/>
                  <a:t>) </a:t>
                </a:r>
                <a:r>
                  <a:rPr lang="en-US" sz="1600" i="1" dirty="0"/>
                  <a:t>), y </a:t>
                </a:r>
                <a:r>
                  <a:rPr lang="en-US" sz="1600" i="1" baseline="30000" dirty="0"/>
                  <a:t>(</a:t>
                </a:r>
                <a:r>
                  <a:rPr lang="en-US" sz="1600" i="1" baseline="30000" dirty="0" err="1"/>
                  <a:t>i</a:t>
                </a:r>
                <a:r>
                  <a:rPr lang="en-US" sz="1600" i="1" baseline="30000" dirty="0"/>
                  <a:t>)</a:t>
                </a:r>
                <a:r>
                  <a:rPr lang="en-US" sz="1600" i="1" dirty="0"/>
                  <a:t> ) </a:t>
                </a:r>
                <a:endParaRPr lang="en-US" sz="1600" dirty="0"/>
              </a:p>
              <a:p>
                <a:r>
                  <a:rPr lang="en-US" sz="1600" dirty="0"/>
                  <a:t>	</a:t>
                </a:r>
                <a:r>
                  <a:rPr lang="en-US" sz="1600" b="1" i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/>
                        </m:ctrlPr>
                      </m:fPr>
                      <m:num>
                        <m:r>
                          <a:rPr lang="en-US" sz="1600" i="1"/>
                          <m:t>1</m:t>
                        </m:r>
                      </m:num>
                      <m:den>
                        <m:r>
                          <a:rPr lang="en-US" sz="1600" i="1"/>
                          <m:t>𝑚</m:t>
                        </m:r>
                      </m:den>
                    </m:f>
                    <m:r>
                      <a:rPr lang="en-US" sz="1600" i="1"/>
                      <m:t>[ </m:t>
                    </m:r>
                    <m:nary>
                      <m:naryPr>
                        <m:chr m:val="∑"/>
                        <m:grow m:val="on"/>
                        <m:ctrlPr>
                          <a:rPr lang="en-US" sz="1600" i="1"/>
                        </m:ctrlPr>
                      </m:naryPr>
                      <m:sub>
                        <m:r>
                          <a:rPr lang="en-US" sz="1600" i="1"/>
                          <m:t>𝑖</m:t>
                        </m:r>
                        <m:r>
                          <a:rPr lang="en-US" sz="1600" i="1"/>
                          <m:t>=1</m:t>
                        </m:r>
                      </m:sub>
                      <m:sup>
                        <m:r>
                          <a:rPr lang="en-US" sz="1600" i="1"/>
                          <m:t>𝑚</m:t>
                        </m:r>
                      </m:sup>
                      <m:e>
                        <m:r>
                          <a:rPr lang="en-US" sz="1600" i="1"/>
                          <m:t>𝑦</m:t>
                        </m:r>
                      </m:e>
                    </m:nary>
                  </m:oMath>
                </a14:m>
                <a:r>
                  <a:rPr lang="en-US" sz="1600" i="1" baseline="30000" dirty="0"/>
                  <a:t>(</a:t>
                </a:r>
                <a:r>
                  <a:rPr lang="en-US" sz="1600" i="1" baseline="30000" dirty="0" err="1"/>
                  <a:t>i</a:t>
                </a:r>
                <a:r>
                  <a:rPr lang="en-US" sz="1600" i="1" baseline="30000" dirty="0"/>
                  <a:t>) </a:t>
                </a:r>
                <a:r>
                  <a:rPr lang="en-US" sz="1600" i="1" dirty="0"/>
                  <a:t>log </a:t>
                </a:r>
                <a:r>
                  <a:rPr lang="en-US" sz="1600" i="1" dirty="0" err="1"/>
                  <a:t>h</a:t>
                </a:r>
                <a:r>
                  <a:rPr lang="en-US" sz="1600" i="1" baseline="-25000" dirty="0" err="1"/>
                  <a:t>θ</a:t>
                </a:r>
                <a:r>
                  <a:rPr lang="en-US" sz="1600" i="1" baseline="-25000" dirty="0"/>
                  <a:t> </a:t>
                </a:r>
                <a:r>
                  <a:rPr lang="en-US" sz="1600" i="1" dirty="0"/>
                  <a:t>(x </a:t>
                </a:r>
                <a:r>
                  <a:rPr lang="en-US" sz="1600" i="1" baseline="30000" dirty="0"/>
                  <a:t>(</a:t>
                </a:r>
                <a:r>
                  <a:rPr lang="en-US" sz="1600" i="1" baseline="30000" dirty="0" err="1"/>
                  <a:t>i</a:t>
                </a:r>
                <a:r>
                  <a:rPr lang="en-US" sz="1600" i="1" baseline="30000" dirty="0"/>
                  <a:t>) </a:t>
                </a:r>
                <a:r>
                  <a:rPr lang="en-US" sz="1600" i="1" dirty="0"/>
                  <a:t>) + (1- y </a:t>
                </a:r>
                <a:r>
                  <a:rPr lang="en-US" sz="1600" i="1" baseline="30000" dirty="0"/>
                  <a:t>(</a:t>
                </a:r>
                <a:r>
                  <a:rPr lang="en-US" sz="1600" i="1" baseline="30000" dirty="0" err="1"/>
                  <a:t>i</a:t>
                </a:r>
                <a:r>
                  <a:rPr lang="en-US" sz="1600" i="1" baseline="30000" dirty="0"/>
                  <a:t>)</a:t>
                </a:r>
                <a:r>
                  <a:rPr lang="en-US" sz="1600" i="1" dirty="0"/>
                  <a:t>) log(1- </a:t>
                </a:r>
                <a:r>
                  <a:rPr lang="en-US" sz="1600" i="1" dirty="0" err="1"/>
                  <a:t>h</a:t>
                </a:r>
                <a:r>
                  <a:rPr lang="en-US" sz="1600" i="1" baseline="-25000" dirty="0" err="1"/>
                  <a:t>θ</a:t>
                </a:r>
                <a:r>
                  <a:rPr lang="en-US" sz="1600" i="1" baseline="-25000" dirty="0"/>
                  <a:t> </a:t>
                </a:r>
                <a:r>
                  <a:rPr lang="en-US" sz="1600" i="1" dirty="0"/>
                  <a:t>(x </a:t>
                </a:r>
                <a:r>
                  <a:rPr lang="en-US" sz="1600" i="1" baseline="30000" dirty="0"/>
                  <a:t>(</a:t>
                </a:r>
                <a:r>
                  <a:rPr lang="en-US" sz="1600" i="1" baseline="30000" dirty="0" err="1"/>
                  <a:t>i</a:t>
                </a:r>
                <a:r>
                  <a:rPr lang="en-US" sz="1600" i="1" baseline="30000" dirty="0"/>
                  <a:t>) </a:t>
                </a:r>
                <a:r>
                  <a:rPr lang="en-US" sz="1600" i="1" dirty="0"/>
                  <a:t>))] </a:t>
                </a:r>
                <a:endParaRPr lang="en-US" sz="1600" i="1" dirty="0" smtClean="0"/>
              </a:p>
              <a:p>
                <a:endParaRPr lang="en-US" sz="1600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07799"/>
                <a:ext cx="8520600" cy="4265757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38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/>
                  <a:t>J(θ)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𝑚</m:t>
                        </m:r>
                      </m:den>
                    </m:f>
                    <m:r>
                      <a:rPr lang="en-US" i="1"/>
                      <m:t>[ </m:t>
                    </m:r>
                    <m:nary>
                      <m:naryPr>
                        <m:chr m:val="∑"/>
                        <m:grow m:val="on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r>
                          <a:rPr lang="en-US" i="1"/>
                          <m:t>𝑦</m:t>
                        </m:r>
                      </m:e>
                    </m:nary>
                  </m:oMath>
                </a14:m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 </a:t>
                </a:r>
                <a:r>
                  <a:rPr lang="en-US" i="1" dirty="0"/>
                  <a:t>log </a:t>
                </a:r>
                <a:r>
                  <a:rPr lang="en-US" i="1" dirty="0" err="1"/>
                  <a:t>h</a:t>
                </a:r>
                <a:r>
                  <a:rPr lang="en-US" i="1" baseline="-25000" dirty="0" err="1"/>
                  <a:t>θ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(x </a:t>
                </a:r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 </a:t>
                </a:r>
                <a:r>
                  <a:rPr lang="en-US" i="1" dirty="0"/>
                  <a:t>) + (1- y </a:t>
                </a:r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</a:t>
                </a:r>
                <a:r>
                  <a:rPr lang="en-US" i="1" dirty="0"/>
                  <a:t>) log(1- </a:t>
                </a:r>
                <a:r>
                  <a:rPr lang="en-US" i="1" dirty="0" err="1"/>
                  <a:t>h</a:t>
                </a:r>
                <a:r>
                  <a:rPr lang="en-US" i="1" baseline="-25000" dirty="0" err="1"/>
                  <a:t>θ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(x </a:t>
                </a:r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 </a:t>
                </a:r>
                <a:r>
                  <a:rPr lang="en-US" i="1" dirty="0"/>
                  <a:t>))]</a:t>
                </a:r>
                <a:endParaRPr lang="en-US" dirty="0"/>
              </a:p>
              <a:p>
                <a:r>
                  <a:rPr lang="en-US" dirty="0"/>
                  <a:t>Now we will minimize the cost function by repeating the following formula:</a:t>
                </a:r>
              </a:p>
              <a:p>
                <a:r>
                  <a:rPr lang="en-US" i="1" dirty="0" err="1"/>
                  <a:t>θ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 =  </a:t>
                </a:r>
                <a:r>
                  <a:rPr lang="en-US" i="1" dirty="0" err="1"/>
                  <a:t>θ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– 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𝜕</m:t>
                        </m:r>
                      </m:num>
                      <m:den>
                        <m:r>
                          <a:rPr lang="en-US" i="1"/>
                          <m:t>𝜕𝜃</m:t>
                        </m:r>
                      </m:den>
                    </m:f>
                  </m:oMath>
                </a14:m>
                <a:r>
                  <a:rPr lang="en-US" i="1" dirty="0"/>
                  <a:t> j(θ)</a:t>
                </a:r>
                <a:endParaRPr lang="en-US" dirty="0"/>
              </a:p>
              <a:p>
                <a:r>
                  <a:rPr lang="en-US" i="1" dirty="0" err="1"/>
                  <a:t>θ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 =  </a:t>
                </a:r>
                <a:r>
                  <a:rPr lang="en-US" i="1" dirty="0" err="1"/>
                  <a:t>θ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– 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−=1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r>
                          <a:rPr lang="en-US" i="1"/>
                          <m:t>(</m:t>
                        </m:r>
                      </m:e>
                    </m:nary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h</a:t>
                </a:r>
                <a:r>
                  <a:rPr lang="en-US" i="1" baseline="-25000" dirty="0" err="1"/>
                  <a:t>θ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(x </a:t>
                </a:r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 </a:t>
                </a:r>
                <a:r>
                  <a:rPr lang="en-US" i="1" dirty="0"/>
                  <a:t>) - y </a:t>
                </a:r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</a:t>
                </a:r>
                <a:r>
                  <a:rPr lang="en-US" i="1" dirty="0"/>
                  <a:t>)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i="1" baseline="30000" dirty="0"/>
                  <a:t>(</a:t>
                </a:r>
                <a:r>
                  <a:rPr lang="en-US" i="1" baseline="30000" dirty="0" err="1"/>
                  <a:t>i</a:t>
                </a:r>
                <a:r>
                  <a:rPr lang="en-US" i="1" baseline="30000" dirty="0"/>
                  <a:t>)</a:t>
                </a:r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i="1" dirty="0"/>
                  <a:t>α </a:t>
                </a:r>
                <a:r>
                  <a:rPr lang="en-US" dirty="0"/>
                  <a:t>is the learning rate of the equation.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572" t="-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757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264"/>
            <a:ext cx="8520600" cy="607800"/>
          </a:xfrm>
        </p:spPr>
        <p:txBody>
          <a:bodyPr/>
          <a:lstStyle/>
          <a:p>
            <a:r>
              <a:rPr lang="en-US" dirty="0" smtClean="0"/>
              <a:t>Implementation of 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787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First, We try to predict the order priority of a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selected our input feature using RFECV.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RFECV we get 3 features ranking 1. They are </a:t>
            </a:r>
            <a:r>
              <a:rPr lang="en-US" dirty="0" err="1"/>
              <a:t>DateDif</a:t>
            </a:r>
            <a:r>
              <a:rPr lang="en-US" dirty="0"/>
              <a:t>, Discount &amp; </a:t>
            </a:r>
            <a:r>
              <a:rPr lang="en-US" dirty="0" err="1"/>
              <a:t>CategoryID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fold cross-validation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: </a:t>
            </a:r>
            <a:r>
              <a:rPr lang="en-US" dirty="0"/>
              <a:t>62.73 %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55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Shipping Mode prediction </a:t>
            </a:r>
            <a:r>
              <a:rPr lang="en-US" sz="2800" dirty="0" smtClean="0"/>
              <a:t>Using Logistic regression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RFECV, we get one feature ranking 1 , </a:t>
            </a:r>
            <a:r>
              <a:rPr lang="en-US" dirty="0" err="1"/>
              <a:t>DateDif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feature: </a:t>
            </a:r>
            <a:r>
              <a:rPr lang="en-US" dirty="0" err="1"/>
              <a:t>DateDif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fold cross-validation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Accuracy: </a:t>
            </a:r>
            <a:r>
              <a:rPr lang="en-US" dirty="0"/>
              <a:t>78.12 %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74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85" y="1006475"/>
            <a:ext cx="8520430" cy="2901950"/>
          </a:xfrm>
        </p:spPr>
        <p:txBody>
          <a:bodyPr/>
          <a:lstStyle/>
          <a:p>
            <a:r>
              <a:rPr lang="en-US" sz="6000" dirty="0"/>
              <a:t>Result Analysis of Classification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56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33900" y="213051"/>
            <a:ext cx="5998800" cy="598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Accuracy </a:t>
            </a:r>
            <a:r>
              <a:rPr lang="en-US" b="1" dirty="0" err="1" smtClean="0">
                <a:solidFill>
                  <a:schemeClr val="tx1"/>
                </a:solidFill>
              </a:rPr>
              <a:t>vs</a:t>
            </a:r>
            <a:r>
              <a:rPr lang="en-US" b="1" dirty="0" smtClean="0">
                <a:solidFill>
                  <a:schemeClr val="tx1"/>
                </a:solidFill>
              </a:rPr>
              <a:t> Number of selected feature Graph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57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10" y="7543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1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03508" y="251962"/>
            <a:ext cx="6600402" cy="598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Selecting the best value  of K for Order priority prediction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58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59" y="752273"/>
            <a:ext cx="7277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14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9815" y="115775"/>
            <a:ext cx="5998800" cy="598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Selecting the best value  of K for </a:t>
            </a:r>
            <a:r>
              <a:rPr lang="en-US" b="1" dirty="0" smtClean="0">
                <a:solidFill>
                  <a:schemeClr val="tx1"/>
                </a:solidFill>
              </a:rPr>
              <a:t>Shipping Mode prediction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59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31" y="5328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Work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836795" y="289560"/>
            <a:ext cx="4172585" cy="436181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GB" sz="2400" b="1" dirty="0"/>
              <a:t>Study on different data mining algorithms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GB" sz="2400" b="1" dirty="0"/>
              <a:t>Performence comparision over selected Dataset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GB" sz="2400" b="1" dirty="0"/>
              <a:t>Tools:Python,Sci-kit learn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en-GB" sz="2400" b="1" dirty="0"/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1"/>
                </a:solidFill>
              </a:rPr>
              <a:t>6</a:t>
            </a:fld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13279" y="174141"/>
            <a:ext cx="5998800" cy="59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 Analysis of Classification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60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93" y="772941"/>
            <a:ext cx="5852172" cy="41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52190" y="96320"/>
            <a:ext cx="5998800" cy="59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 Analysis of Classification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61</a:t>
            </a:fld>
            <a:endParaRPr lang="en-GB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90" y="655661"/>
            <a:ext cx="5852172" cy="39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7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62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Concrete Planning (Continued)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63</a:t>
            </a:fld>
            <a:endParaRPr lang="en-GB">
              <a:solidFill>
                <a:schemeClr val="dk2"/>
              </a:solidFill>
            </a:endParaRP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488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pic>
        <p:nvPicPr>
          <p:cNvPr id="143" name="Shape 143"/>
          <p:cNvPicPr preferRelativeResize="0"/>
          <p:nvPr/>
        </p:nvPicPr>
        <p:blipFill rotWithShape="1">
          <a:blip r:embed="rId2"/>
          <a:srcRect l="7783"/>
          <a:stretch>
            <a:fillRect/>
          </a:stretch>
        </p:blipFill>
        <p:spPr>
          <a:xfrm>
            <a:off x="149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415540" y="1849755"/>
            <a:ext cx="4908550" cy="115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charset="0"/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723900"/>
            <a:ext cx="4044950" cy="3522345"/>
          </a:xfrm>
        </p:spPr>
        <p:txBody>
          <a:bodyPr anchor="ctr" anchorCtr="0"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54245" y="304800"/>
            <a:ext cx="4069715" cy="411416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sz="2400" b="1" dirty="0"/>
              <a:t>Create a structured format of Dataset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2400" b="1" dirty="0"/>
              <a:t>Apply mining algorithm on the data warehouse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2400" b="1" dirty="0"/>
              <a:t>Test the performance of the algorithms</a:t>
            </a:r>
          </a:p>
          <a:p>
            <a:pPr marL="285750" indent="-285750">
              <a:buFont typeface="Wingdings" panose="05000000000000000000" charset="0"/>
              <a:buChar char="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3490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1151255"/>
            <a:ext cx="4044950" cy="2656205"/>
          </a:xfrm>
        </p:spPr>
        <p:txBody>
          <a:bodyPr anchor="ctr" anchorCtr="0"/>
          <a:lstStyle/>
          <a:p>
            <a:r>
              <a:rPr lang="en-US" dirty="0"/>
              <a:t>Process of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06620" y="135255"/>
            <a:ext cx="4302760" cy="4304665"/>
          </a:xfrm>
        </p:spPr>
        <p:txBody>
          <a:bodyPr/>
          <a:lstStyle/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Data Collection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Data pre-processing 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Algorithm Selection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Important Feature selection for each algorithm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Model Creation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Performance Testing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en-US" sz="2000" b="1" dirty="0"/>
              <a:t>Comparison and visualization of algorithms.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498605" y="453490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Closeup from the side of a hand pushing a knob on an audio mixer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bg1"/>
                </a:solidFill>
              </a:rPr>
              <a:t>9</a:t>
            </a:fld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00295" y="363220"/>
            <a:ext cx="3837305" cy="3849370"/>
          </a:xfrm>
        </p:spPr>
        <p:txBody>
          <a:bodyPr anchor="ctr" anchorCtr="0"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sz="2400" b="1" dirty="0"/>
              <a:t>Historical background for Data warehouse and mining</a:t>
            </a:r>
          </a:p>
          <a:p>
            <a:pPr marL="342900" indent="-342900">
              <a:lnSpc>
                <a:spcPct val="105000"/>
              </a:lnSpc>
              <a:buFont typeface="Wingdings" panose="05000000000000000000" charset="0"/>
              <a:buChar char=""/>
            </a:pPr>
            <a:r>
              <a:rPr lang="en-US" sz="2400" b="1" dirty="0"/>
              <a:t>Data mining</a:t>
            </a:r>
          </a:p>
          <a:p>
            <a:pPr marL="342900" indent="-342900">
              <a:lnSpc>
                <a:spcPct val="105000"/>
              </a:lnSpc>
              <a:buFont typeface="Wingdings" panose="05000000000000000000" charset="0"/>
              <a:buChar char=""/>
            </a:pPr>
            <a:r>
              <a:rPr lang="en-US" sz="2400" b="1" dirty="0"/>
              <a:t>Data warehouse for Data mining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1430</Words>
  <Application>Microsoft Office PowerPoint</Application>
  <PresentationFormat>On-screen Show (16:9)</PresentationFormat>
  <Paragraphs>293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Comic Sans MS</vt:lpstr>
      <vt:lpstr>Cambria</vt:lpstr>
      <vt:lpstr>Arial Black</vt:lpstr>
      <vt:lpstr>Arial</vt:lpstr>
      <vt:lpstr>Cambria Math</vt:lpstr>
      <vt:lpstr>Impact</vt:lpstr>
      <vt:lpstr>Microsoft YaHei</vt:lpstr>
      <vt:lpstr>Verdana</vt:lpstr>
      <vt:lpstr>Segoe Script</vt:lpstr>
      <vt:lpstr>Roboto</vt:lpstr>
      <vt:lpstr>Wingdings</vt:lpstr>
      <vt:lpstr>MV Boli</vt:lpstr>
      <vt:lpstr>geometric</vt:lpstr>
      <vt:lpstr> Project and Thesis-1 CSE-4100 Spring 2017</vt:lpstr>
      <vt:lpstr>PowerPoint Presentation</vt:lpstr>
      <vt:lpstr>A STUDY OF A FEW DATA MINING ALGORITHMS </vt:lpstr>
      <vt:lpstr>Abstract</vt:lpstr>
      <vt:lpstr>Introduction</vt:lpstr>
      <vt:lpstr>Our Work</vt:lpstr>
      <vt:lpstr>Problem Definition</vt:lpstr>
      <vt:lpstr>Process of Solution</vt:lpstr>
      <vt:lpstr>Literature Review</vt:lpstr>
      <vt:lpstr>Historical Background</vt:lpstr>
      <vt:lpstr>Data Mining</vt:lpstr>
      <vt:lpstr>Data warehouse for Data mining</vt:lpstr>
      <vt:lpstr>Designing of Data Warehouse for Mining in Sales Data</vt:lpstr>
      <vt:lpstr>Initial Dataset</vt:lpstr>
      <vt:lpstr>Schema of  Data Warehouse</vt:lpstr>
      <vt:lpstr>Snow-flake schema of our dataset</vt:lpstr>
      <vt:lpstr>Selected Algorithms</vt:lpstr>
      <vt:lpstr>PowerPoint Presentation</vt:lpstr>
      <vt:lpstr>Objectives</vt:lpstr>
      <vt:lpstr>Preparing Dataset according to Objective</vt:lpstr>
      <vt:lpstr>Feature Selection</vt:lpstr>
      <vt:lpstr>Feature Selection</vt:lpstr>
      <vt:lpstr>Model Building</vt:lpstr>
      <vt:lpstr>Model Evaluation</vt:lpstr>
      <vt:lpstr>Overview and implementation of selected Algorithms</vt:lpstr>
      <vt:lpstr>Linear Regression</vt:lpstr>
      <vt:lpstr>PowerPoint Presentation</vt:lpstr>
      <vt:lpstr>PowerPoint Presentation</vt:lpstr>
      <vt:lpstr>Multiple Linear Regression: </vt:lpstr>
      <vt:lpstr>PowerPoint Presentation</vt:lpstr>
      <vt:lpstr>Implementation of Linear Regression:</vt:lpstr>
      <vt:lpstr>PowerPoint Presentation</vt:lpstr>
      <vt:lpstr>PowerPoint Presentation</vt:lpstr>
      <vt:lpstr>Result Analysis</vt:lpstr>
      <vt:lpstr>Profit prediction for any product</vt:lpstr>
      <vt:lpstr>Shipping Cost prediction for a single product</vt:lpstr>
      <vt:lpstr>Shipping Cost prediction for any product</vt:lpstr>
      <vt:lpstr>Polynomial Regression</vt:lpstr>
      <vt:lpstr>Important notes of Polynomial Regression:</vt:lpstr>
      <vt:lpstr>Profit prediction for any product Using Polynomial regression</vt:lpstr>
      <vt:lpstr>Shipping Cost prediction for a single product Using polynomial regression</vt:lpstr>
      <vt:lpstr>Shipping Cost prediction for any product</vt:lpstr>
      <vt:lpstr>Result Analysis of Regression Algorithms</vt:lpstr>
      <vt:lpstr>PowerPoint Presentation</vt:lpstr>
      <vt:lpstr>PowerPoint Presentation</vt:lpstr>
      <vt:lpstr>PowerPoint Presentation</vt:lpstr>
      <vt:lpstr>K-nearest neighbour</vt:lpstr>
      <vt:lpstr>Two distance measuring techniques </vt:lpstr>
      <vt:lpstr>Implementation of K-Nearest neighbor</vt:lpstr>
      <vt:lpstr>Shipping Mode prediction Using KNN</vt:lpstr>
      <vt:lpstr>Logistic Regression</vt:lpstr>
      <vt:lpstr>Derivation of logistic regression :</vt:lpstr>
      <vt:lpstr>Gradient Descent</vt:lpstr>
      <vt:lpstr>Implementation of Logistic Regression</vt:lpstr>
      <vt:lpstr>Shipping Mode prediction Using Logistic regression</vt:lpstr>
      <vt:lpstr>Result Analysis of Classification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</vt:lpstr>
      <vt:lpstr>Concrete Planning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_x000b_Information System design  &amp;  Software Engineering Lab CSE-3224</dc:title>
  <dc:creator/>
  <cp:lastModifiedBy>Abrar Abir</cp:lastModifiedBy>
  <cp:revision>58</cp:revision>
  <dcterms:created xsi:type="dcterms:W3CDTF">2016-12-17T19:26:00Z</dcterms:created>
  <dcterms:modified xsi:type="dcterms:W3CDTF">2017-11-27T16:03:43Z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