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9" r:id="rId4"/>
    <p:sldId id="262" r:id="rId5"/>
    <p:sldId id="263" r:id="rId6"/>
    <p:sldId id="271" r:id="rId7"/>
    <p:sldId id="264" r:id="rId8"/>
    <p:sldId id="272" r:id="rId9"/>
    <p:sldId id="265" r:id="rId10"/>
    <p:sldId id="267" r:id="rId11"/>
    <p:sldId id="268" r:id="rId12"/>
    <p:sldId id="269" r:id="rId13"/>
    <p:sldId id="273" r:id="rId14"/>
    <p:sldId id="270" r:id="rId15"/>
    <p:sldId id="266" r:id="rId16"/>
    <p:sldId id="257" r:id="rId17"/>
    <p:sldId id="258" r:id="rId18"/>
    <p:sldId id="26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EFF29"/>
    <a:srgbClr val="FF2549"/>
    <a:srgbClr val="007033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-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949" y="2949676"/>
            <a:ext cx="7388941" cy="124624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949" y="4195917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408692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71600"/>
            <a:ext cx="8246070" cy="340687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56" y="318046"/>
            <a:ext cx="654101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1069258"/>
            <a:ext cx="6563033" cy="3619239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5" y="411756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5965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32049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5965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32049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038" y="2883307"/>
            <a:ext cx="7027605" cy="1334728"/>
          </a:xfrm>
        </p:spPr>
        <p:txBody>
          <a:bodyPr>
            <a:normAutofit/>
          </a:bodyPr>
          <a:lstStyle/>
          <a:p>
            <a:r>
              <a:rPr lang="en-US" dirty="0"/>
              <a:t>Exodus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778" y="4218034"/>
            <a:ext cx="6950307" cy="7300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Server Web con </a:t>
            </a:r>
            <a:r>
              <a:rPr lang="en-US" dirty="0" err="1"/>
              <a:t>adattamento</a:t>
            </a:r>
            <a:endParaRPr lang="en-US" dirty="0"/>
          </a:p>
          <a:p>
            <a:r>
              <a:rPr lang="en-US" dirty="0" err="1"/>
              <a:t>Dinamico</a:t>
            </a:r>
            <a:r>
              <a:rPr lang="en-US" dirty="0"/>
              <a:t> di </a:t>
            </a:r>
            <a:r>
              <a:rPr lang="en-US" dirty="0" err="1"/>
              <a:t>contenuti</a:t>
            </a:r>
            <a:r>
              <a:rPr lang="en-US" dirty="0"/>
              <a:t> </a:t>
            </a:r>
            <a:r>
              <a:rPr lang="en-US" dirty="0" err="1"/>
              <a:t>statici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eventi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Il </a:t>
            </a:r>
            <a:r>
              <a:rPr lang="en-US" sz="2000" dirty="0" err="1"/>
              <a:t>corpo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</a:t>
            </a: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nell’esecuzione</a:t>
            </a:r>
            <a:r>
              <a:rPr lang="en-US" sz="2000" dirty="0"/>
              <a:t> di un loop </a:t>
            </a:r>
            <a:r>
              <a:rPr lang="en-US" sz="2000" dirty="0" err="1"/>
              <a:t>nel</a:t>
            </a:r>
            <a:r>
              <a:rPr lang="en-US" sz="2000" dirty="0"/>
              <a:t> quale </a:t>
            </a:r>
            <a:r>
              <a:rPr lang="en-US" sz="2000" dirty="0" err="1"/>
              <a:t>aspetta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ritorni</a:t>
            </a:r>
            <a:r>
              <a:rPr lang="en-US" sz="2000" dirty="0"/>
              <a:t> la </a:t>
            </a:r>
            <a:r>
              <a:rPr lang="en-US" sz="2000" dirty="0" err="1"/>
              <a:t>primitiva</a:t>
            </a:r>
            <a:r>
              <a:rPr lang="en-US" sz="2000" dirty="0"/>
              <a:t> ‘select’. In </a:t>
            </a:r>
            <a:r>
              <a:rPr lang="en-US" sz="2000" dirty="0" err="1"/>
              <a:t>particolare</a:t>
            </a:r>
            <a:endParaRPr lang="en-US" sz="2000" dirty="0"/>
          </a:p>
          <a:p>
            <a:r>
              <a:rPr lang="en-US" sz="2000" dirty="0"/>
              <a:t>Se la select </a:t>
            </a:r>
            <a:r>
              <a:rPr lang="en-US" sz="2000" dirty="0" err="1"/>
              <a:t>ritorna</a:t>
            </a:r>
            <a:r>
              <a:rPr lang="en-US" sz="2000" dirty="0"/>
              <a:t> </a:t>
            </a:r>
            <a:r>
              <a:rPr lang="en-US" sz="2000" dirty="0" err="1"/>
              <a:t>perche</a:t>
            </a:r>
            <a:r>
              <a:rPr lang="en-US" sz="2000" dirty="0"/>
              <a:t> un client </a:t>
            </a:r>
            <a:r>
              <a:rPr lang="en-US" sz="2000" dirty="0" err="1"/>
              <a:t>sta</a:t>
            </a:r>
            <a:r>
              <a:rPr lang="en-US" sz="2000" dirty="0"/>
              <a:t> </a:t>
            </a:r>
            <a:r>
              <a:rPr lang="en-US" sz="2000" dirty="0" err="1"/>
              <a:t>tentando</a:t>
            </a:r>
            <a:r>
              <a:rPr lang="en-US" sz="2000" dirty="0"/>
              <a:t> di </a:t>
            </a:r>
            <a:r>
              <a:rPr lang="en-US" sz="2000" dirty="0" err="1"/>
              <a:t>connettersi</a:t>
            </a:r>
            <a:r>
              <a:rPr lang="en-US" sz="2000" dirty="0"/>
              <a:t> al server, la branch </a:t>
            </a:r>
            <a:r>
              <a:rPr lang="en-US" sz="2000" dirty="0" err="1"/>
              <a:t>esegue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seguenti</a:t>
            </a:r>
            <a:r>
              <a:rPr lang="en-US" sz="2000" dirty="0"/>
              <a:t> </a:t>
            </a:r>
            <a:r>
              <a:rPr lang="en-US" sz="2000" dirty="0" err="1"/>
              <a:t>passi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err="1"/>
              <a:t>Prova</a:t>
            </a:r>
            <a:r>
              <a:rPr lang="en-US" sz="1800" dirty="0"/>
              <a:t> ad </a:t>
            </a:r>
            <a:r>
              <a:rPr lang="en-US" sz="1800" dirty="0" err="1"/>
              <a:t>acquisire</a:t>
            </a:r>
            <a:r>
              <a:rPr lang="en-US" sz="1800" dirty="0"/>
              <a:t> la socket di </a:t>
            </a:r>
            <a:r>
              <a:rPr lang="en-US" sz="1800" dirty="0" err="1"/>
              <a:t>ascolto</a:t>
            </a:r>
            <a:r>
              <a:rPr lang="en-US" sz="1800" dirty="0"/>
              <a:t> (</a:t>
            </a:r>
            <a:r>
              <a:rPr lang="en-US" sz="1800" dirty="0" err="1"/>
              <a:t>mediante</a:t>
            </a:r>
            <a:r>
              <a:rPr lang="en-US" sz="1800" dirty="0"/>
              <a:t> una </a:t>
            </a:r>
            <a:r>
              <a:rPr lang="en-US" sz="1800" dirty="0" err="1"/>
              <a:t>trywait</a:t>
            </a:r>
            <a:r>
              <a:rPr lang="en-US" sz="1800" dirty="0"/>
              <a:t> </a:t>
            </a:r>
            <a:r>
              <a:rPr lang="en-US" sz="1800" dirty="0" err="1"/>
              <a:t>sul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 </a:t>
            </a:r>
            <a:r>
              <a:rPr lang="en-US" sz="1800" dirty="0" err="1"/>
              <a:t>condiviso</a:t>
            </a:r>
            <a:r>
              <a:rPr lang="en-US" sz="1800" dirty="0"/>
              <a:t> da </a:t>
            </a:r>
            <a:r>
              <a:rPr lang="en-US" sz="1800" dirty="0" err="1"/>
              <a:t>tutte</a:t>
            </a:r>
            <a:r>
              <a:rPr lang="en-US" sz="1800" dirty="0"/>
              <a:t> le branch) per </a:t>
            </a:r>
            <a:r>
              <a:rPr lang="en-US" sz="1800" dirty="0" err="1"/>
              <a:t>stabilire</a:t>
            </a:r>
            <a:r>
              <a:rPr lang="en-US" sz="1800" dirty="0"/>
              <a:t> una </a:t>
            </a:r>
            <a:r>
              <a:rPr lang="en-US" sz="1800" dirty="0" err="1"/>
              <a:t>connessione</a:t>
            </a:r>
            <a:r>
              <a:rPr lang="en-US" sz="1800" dirty="0"/>
              <a:t> con </a:t>
            </a:r>
            <a:r>
              <a:rPr lang="en-US" sz="1800" dirty="0" err="1"/>
              <a:t>il</a:t>
            </a:r>
            <a:r>
              <a:rPr lang="en-US" sz="1800" dirty="0"/>
              <a:t> client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Se </a:t>
            </a:r>
            <a:r>
              <a:rPr lang="en-US" sz="1800" dirty="0" err="1"/>
              <a:t>acquisisce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, </a:t>
            </a:r>
            <a:r>
              <a:rPr lang="en-US" sz="1800" dirty="0" err="1"/>
              <a:t>inserisce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del client in una </a:t>
            </a:r>
            <a:r>
              <a:rPr lang="en-US" sz="1800" dirty="0" err="1"/>
              <a:t>struttura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(e la </a:t>
            </a:r>
            <a:r>
              <a:rPr lang="en-US" sz="1800" dirty="0" err="1"/>
              <a:t>memorizza</a:t>
            </a:r>
            <a:r>
              <a:rPr lang="en-US" sz="1800" dirty="0"/>
              <a:t> in una </a:t>
            </a:r>
            <a:r>
              <a:rPr lang="en-US" sz="1800" dirty="0" err="1"/>
              <a:t>lista</a:t>
            </a:r>
            <a:r>
              <a:rPr lang="en-US" sz="1800" dirty="0"/>
              <a:t> </a:t>
            </a:r>
            <a:r>
              <a:rPr lang="en-US" sz="1800" dirty="0" err="1"/>
              <a:t>doppiamente</a:t>
            </a:r>
            <a:r>
              <a:rPr lang="en-US" sz="1800" dirty="0"/>
              <a:t> </a:t>
            </a:r>
            <a:r>
              <a:rPr lang="en-US" sz="1800" dirty="0" err="1"/>
              <a:t>collegata</a:t>
            </a:r>
            <a:r>
              <a:rPr lang="en-US" sz="1800" dirty="0"/>
              <a:t>) con le </a:t>
            </a:r>
            <a:r>
              <a:rPr lang="en-US" sz="1800" dirty="0" err="1"/>
              <a:t>seguenti</a:t>
            </a:r>
            <a:r>
              <a:rPr lang="en-US" sz="1800" dirty="0"/>
              <a:t> </a:t>
            </a:r>
            <a:r>
              <a:rPr lang="en-US" sz="1800" dirty="0" err="1"/>
              <a:t>informazioni</a:t>
            </a:r>
            <a:endParaRPr lang="en-US" sz="1800" dirty="0"/>
          </a:p>
          <a:p>
            <a:pPr marL="1314450" lvl="2" indent="-457200"/>
            <a:r>
              <a:rPr lang="en-US" sz="1400" dirty="0" err="1"/>
              <a:t>Indirizzo</a:t>
            </a:r>
            <a:r>
              <a:rPr lang="en-US" sz="1400" dirty="0"/>
              <a:t> del client (di </a:t>
            </a:r>
            <a:r>
              <a:rPr lang="en-US" sz="1400" dirty="0" err="1"/>
              <a:t>tipo</a:t>
            </a:r>
            <a:r>
              <a:rPr lang="en-US" sz="1400" dirty="0"/>
              <a:t> </a:t>
            </a:r>
            <a:r>
              <a:rPr lang="en-US" sz="1400" dirty="0" err="1"/>
              <a:t>sockaddr_in</a:t>
            </a:r>
            <a:r>
              <a:rPr lang="en-US" sz="1400" dirty="0"/>
              <a:t>)</a:t>
            </a:r>
          </a:p>
          <a:p>
            <a:pPr marL="1314450" lvl="2" indent="-457200"/>
            <a:r>
              <a:rPr lang="en-US" sz="1400" dirty="0"/>
              <a:t>File descriptor </a:t>
            </a:r>
            <a:r>
              <a:rPr lang="en-US" sz="1400" dirty="0" err="1"/>
              <a:t>della</a:t>
            </a:r>
            <a:r>
              <a:rPr lang="en-US" sz="1400" dirty="0"/>
              <a:t> socket ad </a:t>
            </a:r>
            <a:r>
              <a:rPr lang="en-US" sz="1400" dirty="0" err="1"/>
              <a:t>esso</a:t>
            </a:r>
            <a:r>
              <a:rPr lang="en-US" sz="1400" dirty="0"/>
              <a:t> associate</a:t>
            </a:r>
          </a:p>
          <a:p>
            <a:pPr marL="1314450" lvl="2" indent="-457200"/>
            <a:r>
              <a:rPr lang="en-US" sz="1400" dirty="0"/>
              <a:t>Tempo </a:t>
            </a:r>
            <a:r>
              <a:rPr lang="en-US" sz="1400" dirty="0" err="1"/>
              <a:t>relativo</a:t>
            </a:r>
            <a:r>
              <a:rPr lang="en-US" sz="1400" dirty="0"/>
              <a:t> </a:t>
            </a:r>
            <a:r>
              <a:rPr lang="en-US" sz="1400" dirty="0" err="1"/>
              <a:t>all’ultima</a:t>
            </a:r>
            <a:r>
              <a:rPr lang="en-US" sz="1400" dirty="0"/>
              <a:t> </a:t>
            </a:r>
            <a:r>
              <a:rPr lang="en-US" sz="1400" dirty="0" err="1"/>
              <a:t>interazione</a:t>
            </a:r>
            <a:r>
              <a:rPr lang="en-US" sz="1400" dirty="0"/>
              <a:t> con </a:t>
            </a:r>
            <a:r>
              <a:rPr lang="en-US" sz="1400" dirty="0" err="1"/>
              <a:t>il</a:t>
            </a:r>
            <a:r>
              <a:rPr lang="en-US" sz="1400" dirty="0"/>
              <a:t>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Se non </a:t>
            </a:r>
            <a:r>
              <a:rPr lang="en-US" sz="1800" dirty="0" err="1"/>
              <a:t>acquisisce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, </a:t>
            </a:r>
            <a:r>
              <a:rPr lang="en-US" sz="1800" dirty="0" err="1"/>
              <a:t>verifica</a:t>
            </a:r>
            <a:r>
              <a:rPr lang="en-US" sz="1800" dirty="0"/>
              <a:t> se vi </a:t>
            </a:r>
            <a:r>
              <a:rPr lang="en-US" sz="1800" dirty="0" err="1"/>
              <a:t>siano</a:t>
            </a:r>
            <a:r>
              <a:rPr lang="en-US" sz="1800" dirty="0"/>
              <a:t> </a:t>
            </a:r>
            <a:r>
              <a:rPr lang="en-US" sz="1800" dirty="0" err="1"/>
              <a:t>altri</a:t>
            </a:r>
            <a:r>
              <a:rPr lang="en-US" sz="1800" dirty="0"/>
              <a:t> client ad aver </a:t>
            </a:r>
            <a:r>
              <a:rPr lang="en-US" sz="1800" dirty="0" err="1"/>
              <a:t>inviato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richieste</a:t>
            </a:r>
            <a:endParaRPr lang="en-US" sz="1400" dirty="0"/>
          </a:p>
          <a:p>
            <a:r>
              <a:rPr lang="en-US" sz="2000" dirty="0"/>
              <a:t>Se la select </a:t>
            </a:r>
            <a:r>
              <a:rPr lang="en-US" sz="2000" dirty="0" err="1"/>
              <a:t>ritorna</a:t>
            </a:r>
            <a:r>
              <a:rPr lang="en-US" sz="2000" dirty="0"/>
              <a:t> </a:t>
            </a:r>
            <a:r>
              <a:rPr lang="en-US" sz="2000" dirty="0" err="1"/>
              <a:t>perchè</a:t>
            </a:r>
            <a:r>
              <a:rPr lang="en-US" sz="2000" dirty="0"/>
              <a:t> un client ha </a:t>
            </a:r>
            <a:r>
              <a:rPr lang="en-US" sz="2000" dirty="0" err="1"/>
              <a:t>inviato</a:t>
            </a:r>
            <a:r>
              <a:rPr lang="en-US" sz="2000" dirty="0"/>
              <a:t> una </a:t>
            </a:r>
            <a:r>
              <a:rPr lang="en-US" sz="2000" dirty="0" err="1"/>
              <a:t>richiesta</a:t>
            </a:r>
            <a:r>
              <a:rPr lang="en-US" sz="2000" dirty="0"/>
              <a:t> (</a:t>
            </a:r>
            <a:r>
              <a:rPr lang="en-US" sz="2000" dirty="0" err="1"/>
              <a:t>compresa</a:t>
            </a:r>
            <a:r>
              <a:rPr lang="en-US" sz="2000" dirty="0"/>
              <a:t> la </a:t>
            </a:r>
            <a:r>
              <a:rPr lang="en-US" sz="2000" dirty="0" err="1"/>
              <a:t>chiusura</a:t>
            </a:r>
            <a:r>
              <a:rPr lang="en-US" sz="2000" dirty="0"/>
              <a:t> di </a:t>
            </a:r>
            <a:r>
              <a:rPr lang="en-US" sz="2000" dirty="0" err="1"/>
              <a:t>connessione</a:t>
            </a:r>
            <a:r>
              <a:rPr lang="en-US" sz="2000" dirty="0"/>
              <a:t>),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scandita</a:t>
            </a:r>
            <a:r>
              <a:rPr lang="en-US" sz="2000" dirty="0"/>
              <a:t> la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doppiamente</a:t>
            </a:r>
            <a:r>
              <a:rPr lang="en-US" sz="2000" dirty="0"/>
              <a:t> </a:t>
            </a:r>
            <a:r>
              <a:rPr lang="en-US" sz="2000" dirty="0" err="1"/>
              <a:t>collegata</a:t>
            </a:r>
            <a:r>
              <a:rPr lang="en-US" sz="2000" dirty="0"/>
              <a:t> in cui la branch </a:t>
            </a:r>
            <a:r>
              <a:rPr lang="en-US" sz="2000" dirty="0" err="1"/>
              <a:t>salva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finchè</a:t>
            </a:r>
            <a:r>
              <a:rPr lang="en-US" sz="2000" dirty="0"/>
              <a:t> non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gestita</a:t>
            </a:r>
            <a:r>
              <a:rPr lang="en-US" sz="2000" dirty="0"/>
              <a:t> la </a:t>
            </a:r>
            <a:r>
              <a:rPr lang="en-US" sz="2000" dirty="0" err="1"/>
              <a:t>richiesta</a:t>
            </a:r>
            <a:r>
              <a:rPr lang="en-US" sz="2000" dirty="0"/>
              <a:t> del client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l’ha</a:t>
            </a:r>
            <a:r>
              <a:rPr lang="en-US" sz="2000" dirty="0"/>
              <a:t> </a:t>
            </a:r>
            <a:r>
              <a:rPr lang="en-US" sz="2000" dirty="0" err="1"/>
              <a:t>inviata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927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richieste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richiesta</a:t>
            </a:r>
            <a:r>
              <a:rPr lang="en-US" sz="2000" dirty="0"/>
              <a:t> del client </a:t>
            </a:r>
            <a:r>
              <a:rPr lang="en-US" sz="2000" dirty="0" err="1"/>
              <a:t>consiste</a:t>
            </a:r>
            <a:r>
              <a:rPr lang="en-US" sz="2000" dirty="0"/>
              <a:t>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Riconoscimento</a:t>
            </a:r>
            <a:r>
              <a:rPr lang="en-US" sz="2000" dirty="0"/>
              <a:t> del </a:t>
            </a:r>
            <a:r>
              <a:rPr lang="en-US" sz="2000" dirty="0" err="1"/>
              <a:t>dispositivo</a:t>
            </a:r>
            <a:r>
              <a:rPr lang="en-US" sz="2000" dirty="0"/>
              <a:t> da cui è generate la </a:t>
            </a:r>
            <a:r>
              <a:rPr lang="en-US" sz="2000" dirty="0" err="1"/>
              <a:t>richiesta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Riconoscimento</a:t>
            </a:r>
            <a:r>
              <a:rPr lang="en-US" sz="2000" dirty="0"/>
              <a:t> del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statico</a:t>
            </a:r>
            <a:r>
              <a:rPr lang="en-US" sz="2000" dirty="0"/>
              <a:t> </a:t>
            </a:r>
            <a:r>
              <a:rPr lang="en-US" sz="2000" dirty="0" err="1"/>
              <a:t>richiesto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Riadattamento</a:t>
            </a:r>
            <a:r>
              <a:rPr lang="en-US" sz="2000" dirty="0"/>
              <a:t> (se non </a:t>
            </a:r>
            <a:r>
              <a:rPr lang="en-US" sz="2000" dirty="0" err="1"/>
              <a:t>presente</a:t>
            </a:r>
            <a:r>
              <a:rPr lang="en-US" sz="2000" dirty="0"/>
              <a:t> in cache) del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statico</a:t>
            </a:r>
            <a:r>
              <a:rPr lang="en-US" sz="2000" dirty="0"/>
              <a:t> in base </a:t>
            </a: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caratteristiche</a:t>
            </a:r>
            <a:r>
              <a:rPr lang="en-US" sz="2000" dirty="0"/>
              <a:t> del </a:t>
            </a:r>
            <a:r>
              <a:rPr lang="en-US" sz="2000" dirty="0" err="1"/>
              <a:t>dispositivo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Invio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richiesta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Salvataggio</a:t>
            </a:r>
            <a:r>
              <a:rPr lang="en-US" sz="2000" dirty="0"/>
              <a:t> del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statico</a:t>
            </a:r>
            <a:r>
              <a:rPr lang="en-US" sz="2000" dirty="0"/>
              <a:t> in cache (se non era </a:t>
            </a:r>
            <a:r>
              <a:rPr lang="en-US" sz="2000" dirty="0" err="1"/>
              <a:t>già</a:t>
            </a:r>
            <a:r>
              <a:rPr lang="en-US" sz="2000" dirty="0"/>
              <a:t> </a:t>
            </a:r>
            <a:r>
              <a:rPr lang="en-US" sz="2000" dirty="0" err="1"/>
              <a:t>presente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Aggiornamento ultimo tempo di </a:t>
            </a:r>
            <a:r>
              <a:rPr lang="en-US" sz="2000" dirty="0" err="1"/>
              <a:t>interazione</a:t>
            </a:r>
            <a:r>
              <a:rPr lang="en-US" sz="2000" dirty="0"/>
              <a:t> del client con </a:t>
            </a:r>
            <a:r>
              <a:rPr lang="en-US" sz="2000" dirty="0" err="1"/>
              <a:t>il</a:t>
            </a:r>
            <a:r>
              <a:rPr lang="en-US" sz="20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24359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occupazione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qualvolta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una branch </a:t>
            </a:r>
            <a:r>
              <a:rPr lang="en-US" sz="2000" dirty="0" err="1"/>
              <a:t>stabilisce</a:t>
            </a:r>
            <a:r>
              <a:rPr lang="en-US" sz="2000" dirty="0"/>
              <a:t> una </a:t>
            </a:r>
            <a:r>
              <a:rPr lang="en-US" sz="2000" dirty="0" err="1"/>
              <a:t>connessione</a:t>
            </a:r>
            <a:r>
              <a:rPr lang="en-US" sz="2000" dirty="0"/>
              <a:t> con un client o ne </a:t>
            </a:r>
            <a:r>
              <a:rPr lang="en-US" sz="2000" dirty="0" err="1"/>
              <a:t>rimuove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r>
              <a:rPr lang="en-US" sz="2000" dirty="0"/>
              <a:t>, </a:t>
            </a:r>
            <a:r>
              <a:rPr lang="en-US" sz="2000" dirty="0" err="1"/>
              <a:t>verifica</a:t>
            </a:r>
            <a:r>
              <a:rPr lang="en-US" sz="2000" dirty="0"/>
              <a:t> la </a:t>
            </a:r>
            <a:r>
              <a:rPr lang="en-US" sz="2000" dirty="0" err="1"/>
              <a:t>variazione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percentuale</a:t>
            </a:r>
            <a:r>
              <a:rPr lang="en-US" sz="2000" dirty="0"/>
              <a:t> del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connessioni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effettuata</a:t>
            </a:r>
            <a:r>
              <a:rPr lang="en-US" sz="2000" dirty="0"/>
              <a:t> tale </a:t>
            </a:r>
            <a:r>
              <a:rPr lang="en-US" sz="2000" dirty="0" err="1"/>
              <a:t>verifica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salvato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gestiti</a:t>
            </a:r>
            <a:r>
              <a:rPr lang="en-US" sz="2000" dirty="0"/>
              <a:t> in </a:t>
            </a:r>
            <a:r>
              <a:rPr lang="en-US" sz="2000" dirty="0" err="1"/>
              <a:t>quel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Se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assoluto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differenza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e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attuale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è </a:t>
            </a:r>
            <a:r>
              <a:rPr lang="en-US" sz="2000" dirty="0" err="1"/>
              <a:t>maggiore</a:t>
            </a:r>
            <a:r>
              <a:rPr lang="en-US" sz="2000" dirty="0"/>
              <a:t> di un </a:t>
            </a:r>
            <a:r>
              <a:rPr lang="en-US" sz="2000" dirty="0" err="1"/>
              <a:t>certo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, </a:t>
            </a:r>
            <a:r>
              <a:rPr lang="en-US" sz="2000" dirty="0" err="1"/>
              <a:t>viene</a:t>
            </a:r>
            <a:endParaRPr lang="en-US" sz="2000" u="sng" dirty="0"/>
          </a:p>
          <a:p>
            <a:r>
              <a:rPr lang="en-US" sz="2000" dirty="0" err="1"/>
              <a:t>Inviato</a:t>
            </a:r>
            <a:r>
              <a:rPr lang="en-US" sz="2000" dirty="0"/>
              <a:t> al </a:t>
            </a:r>
            <a:r>
              <a:rPr lang="en-US" sz="2000" dirty="0" err="1"/>
              <a:t>ServerBranchHandler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segnale</a:t>
            </a:r>
            <a:r>
              <a:rPr lang="en-US" sz="2000" dirty="0"/>
              <a:t> ‘SIGUSR1’,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innescherà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meccanismo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deciderà</a:t>
            </a:r>
            <a:r>
              <a:rPr lang="en-US" sz="2000" dirty="0"/>
              <a:t> di </a:t>
            </a:r>
            <a:r>
              <a:rPr lang="en-US" sz="2000" dirty="0" err="1"/>
              <a:t>creare</a:t>
            </a:r>
            <a:r>
              <a:rPr lang="en-US" sz="2000" dirty="0"/>
              <a:t> </a:t>
            </a:r>
            <a:r>
              <a:rPr lang="en-US" sz="2000" dirty="0" err="1"/>
              <a:t>nuove</a:t>
            </a:r>
            <a:r>
              <a:rPr lang="en-US" sz="2000" dirty="0"/>
              <a:t> branch o </a:t>
            </a:r>
            <a:r>
              <a:rPr lang="en-US" sz="2000" dirty="0" err="1"/>
              <a:t>effettuarne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merge</a:t>
            </a:r>
          </a:p>
          <a:p>
            <a:r>
              <a:rPr lang="en-US" sz="2000" dirty="0" err="1"/>
              <a:t>Cambiata</a:t>
            </a:r>
            <a:r>
              <a:rPr lang="en-US" sz="2000" dirty="0"/>
              <a:t> la </a:t>
            </a:r>
            <a:r>
              <a:rPr lang="en-US" sz="2000" dirty="0" err="1"/>
              <a:t>priorità</a:t>
            </a:r>
            <a:r>
              <a:rPr lang="en-US" sz="2000" dirty="0"/>
              <a:t> del </a:t>
            </a:r>
            <a:r>
              <a:rPr lang="en-US" sz="2000" dirty="0" err="1"/>
              <a:t>processo</a:t>
            </a:r>
            <a:r>
              <a:rPr lang="en-US" sz="2000" dirty="0"/>
              <a:t> in base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percentuale</a:t>
            </a:r>
            <a:r>
              <a:rPr lang="en-US" sz="2000" dirty="0"/>
              <a:t> di </a:t>
            </a:r>
            <a:r>
              <a:rPr lang="en-US" sz="2000" dirty="0" err="1"/>
              <a:t>occupazione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branch. Il </a:t>
            </a:r>
            <a:r>
              <a:rPr lang="en-US" sz="2000" dirty="0" err="1"/>
              <a:t>livello</a:t>
            </a:r>
            <a:r>
              <a:rPr lang="en-US" sz="2000" dirty="0"/>
              <a:t> di </a:t>
            </a:r>
            <a:r>
              <a:rPr lang="en-US" sz="2000" dirty="0" err="1"/>
              <a:t>priorità</a:t>
            </a:r>
            <a:r>
              <a:rPr lang="en-US" sz="2000" dirty="0"/>
              <a:t> </a:t>
            </a:r>
            <a:r>
              <a:rPr lang="en-US" sz="2000" dirty="0" err="1"/>
              <a:t>assegnato</a:t>
            </a:r>
            <a:r>
              <a:rPr lang="en-US" sz="2000" dirty="0"/>
              <a:t>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proporzionale</a:t>
            </a:r>
            <a:r>
              <a:rPr lang="en-US" sz="2000" dirty="0"/>
              <a:t> al </a:t>
            </a:r>
            <a:r>
              <a:rPr lang="en-US" sz="2000" dirty="0" err="1"/>
              <a:t>numero</a:t>
            </a:r>
            <a:r>
              <a:rPr lang="en-US" sz="2000" dirty="0"/>
              <a:t> di client </a:t>
            </a:r>
            <a:r>
              <a:rPr lang="en-US" sz="2000" dirty="0" err="1"/>
              <a:t>gestiti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177332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occupazione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6F935B58-04D1-4B0D-9996-64D794EDF18C}"/>
              </a:ext>
            </a:extLst>
          </p:cNvPr>
          <p:cNvSpPr txBox="1">
            <a:spLocks/>
          </p:cNvSpPr>
          <p:nvPr/>
        </p:nvSpPr>
        <p:spPr>
          <a:xfrm>
            <a:off x="-1641" y="872283"/>
            <a:ext cx="1034358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Server branch </a:t>
            </a:r>
            <a:r>
              <a:rPr lang="en-US" sz="1600" dirty="0" err="1"/>
              <a:t>creata</a:t>
            </a:r>
            <a:endParaRPr lang="en-US" sz="16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FB4DFAC-11E9-4C1D-A17F-2C282A4C460E}"/>
              </a:ext>
            </a:extLst>
          </p:cNvPr>
          <p:cNvSpPr/>
          <p:nvPr/>
        </p:nvSpPr>
        <p:spPr>
          <a:xfrm>
            <a:off x="242289" y="1339001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536E97D-80CA-4477-A4CF-5AC94BC30593}"/>
              </a:ext>
            </a:extLst>
          </p:cNvPr>
          <p:cNvSpPr txBox="1">
            <a:spLocks/>
          </p:cNvSpPr>
          <p:nvPr/>
        </p:nvSpPr>
        <p:spPr>
          <a:xfrm>
            <a:off x="161922" y="2317190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2AE816E-F882-410B-8C07-211327DE0557}"/>
              </a:ext>
            </a:extLst>
          </p:cNvPr>
          <p:cNvCxnSpPr>
            <a:cxnSpLocks/>
          </p:cNvCxnSpPr>
          <p:nvPr/>
        </p:nvCxnSpPr>
        <p:spPr>
          <a:xfrm>
            <a:off x="294222" y="2311097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C13F8CE-249D-4CB1-B7EB-0E830389771D}"/>
              </a:ext>
            </a:extLst>
          </p:cNvPr>
          <p:cNvSpPr txBox="1"/>
          <p:nvPr/>
        </p:nvSpPr>
        <p:spPr>
          <a:xfrm>
            <a:off x="385385" y="205333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0%</a:t>
            </a: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2F4F42C6-AD4D-44D2-95F0-B2C799D2E6C7}"/>
              </a:ext>
            </a:extLst>
          </p:cNvPr>
          <p:cNvCxnSpPr>
            <a:cxnSpLocks/>
          </p:cNvCxnSpPr>
          <p:nvPr/>
        </p:nvCxnSpPr>
        <p:spPr>
          <a:xfrm>
            <a:off x="1024214" y="1828348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4">
            <a:extLst>
              <a:ext uri="{FF2B5EF4-FFF2-40B4-BE49-F238E27FC236}">
                <a16:creationId xmlns:a16="http://schemas.microsoft.com/office/drawing/2014/main" id="{8F55D59D-7182-4D4E-9362-9F0C51A05E59}"/>
              </a:ext>
            </a:extLst>
          </p:cNvPr>
          <p:cNvSpPr txBox="1">
            <a:spLocks/>
          </p:cNvSpPr>
          <p:nvPr/>
        </p:nvSpPr>
        <p:spPr>
          <a:xfrm>
            <a:off x="59051" y="2531681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0</a:t>
            </a:r>
          </a:p>
        </p:txBody>
      </p:sp>
      <p:sp>
        <p:nvSpPr>
          <p:cNvPr id="84" name="Content Placeholder 4">
            <a:extLst>
              <a:ext uri="{FF2B5EF4-FFF2-40B4-BE49-F238E27FC236}">
                <a16:creationId xmlns:a16="http://schemas.microsoft.com/office/drawing/2014/main" id="{C2512803-C058-4B9C-AD1B-99DFF4DEBCFA}"/>
              </a:ext>
            </a:extLst>
          </p:cNvPr>
          <p:cNvSpPr txBox="1">
            <a:spLocks/>
          </p:cNvSpPr>
          <p:nvPr/>
        </p:nvSpPr>
        <p:spPr>
          <a:xfrm>
            <a:off x="1417121" y="853447"/>
            <a:ext cx="1025855" cy="53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/>
              <a:t>Arrivo</a:t>
            </a:r>
            <a:r>
              <a:rPr lang="en-US" sz="1200" dirty="0"/>
              <a:t> di 15 client</a:t>
            </a: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E01B464E-7E16-47AB-BC99-80D21071621E}"/>
              </a:ext>
            </a:extLst>
          </p:cNvPr>
          <p:cNvSpPr/>
          <p:nvPr/>
        </p:nvSpPr>
        <p:spPr>
          <a:xfrm>
            <a:off x="1602480" y="1339001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Content Placeholder 4">
            <a:extLst>
              <a:ext uri="{FF2B5EF4-FFF2-40B4-BE49-F238E27FC236}">
                <a16:creationId xmlns:a16="http://schemas.microsoft.com/office/drawing/2014/main" id="{E45B6A1A-0FA1-4286-B0D1-BF2A31F06F01}"/>
              </a:ext>
            </a:extLst>
          </p:cNvPr>
          <p:cNvSpPr txBox="1">
            <a:spLocks/>
          </p:cNvSpPr>
          <p:nvPr/>
        </p:nvSpPr>
        <p:spPr>
          <a:xfrm>
            <a:off x="1522113" y="2317190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AFC8FD8C-DF24-40F4-B120-2D000191E254}"/>
              </a:ext>
            </a:extLst>
          </p:cNvPr>
          <p:cNvCxnSpPr>
            <a:cxnSpLocks/>
          </p:cNvCxnSpPr>
          <p:nvPr/>
        </p:nvCxnSpPr>
        <p:spPr>
          <a:xfrm>
            <a:off x="1654413" y="2032491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83F6D9D5-CFC1-494C-84B0-A17547E6C482}"/>
              </a:ext>
            </a:extLst>
          </p:cNvPr>
          <p:cNvSpPr txBox="1"/>
          <p:nvPr/>
        </p:nvSpPr>
        <p:spPr>
          <a:xfrm>
            <a:off x="1742143" y="1789439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89" name="Content Placeholder 4">
            <a:extLst>
              <a:ext uri="{FF2B5EF4-FFF2-40B4-BE49-F238E27FC236}">
                <a16:creationId xmlns:a16="http://schemas.microsoft.com/office/drawing/2014/main" id="{0678C859-8B4B-4F9F-A61E-A158ADE78155}"/>
              </a:ext>
            </a:extLst>
          </p:cNvPr>
          <p:cNvSpPr txBox="1">
            <a:spLocks/>
          </p:cNvSpPr>
          <p:nvPr/>
        </p:nvSpPr>
        <p:spPr>
          <a:xfrm>
            <a:off x="1419242" y="2531681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1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15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343F7B47-C933-480C-BFDB-06B813057964}"/>
              </a:ext>
            </a:extLst>
          </p:cNvPr>
          <p:cNvSpPr/>
          <p:nvPr/>
        </p:nvSpPr>
        <p:spPr>
          <a:xfrm>
            <a:off x="1596719" y="2034098"/>
            <a:ext cx="192881" cy="27699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Content Placeholder 4">
            <a:extLst>
              <a:ext uri="{FF2B5EF4-FFF2-40B4-BE49-F238E27FC236}">
                <a16:creationId xmlns:a16="http://schemas.microsoft.com/office/drawing/2014/main" id="{C5AF4CB9-0F47-4972-AF2A-4E63739A0350}"/>
              </a:ext>
            </a:extLst>
          </p:cNvPr>
          <p:cNvSpPr txBox="1">
            <a:spLocks/>
          </p:cNvSpPr>
          <p:nvPr/>
        </p:nvSpPr>
        <p:spPr>
          <a:xfrm>
            <a:off x="5119758" y="646242"/>
            <a:ext cx="2198185" cy="1925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u="sng" dirty="0"/>
              <a:t>*</a:t>
            </a:r>
            <a:r>
              <a:rPr lang="en-US" sz="1600" b="1" u="sng" dirty="0" err="1"/>
              <a:t>last_check</a:t>
            </a:r>
            <a:r>
              <a:rPr lang="en-US" sz="1600" b="1" u="sng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connessi</a:t>
            </a:r>
            <a:r>
              <a:rPr lang="en-US" sz="1600" dirty="0"/>
              <a:t> al server al </a:t>
            </a:r>
            <a:r>
              <a:rPr lang="en-US" sz="1600" dirty="0" err="1"/>
              <a:t>memomento</a:t>
            </a:r>
            <a:r>
              <a:rPr lang="en-US" sz="1600" dirty="0"/>
              <a:t> del </a:t>
            </a:r>
            <a:r>
              <a:rPr lang="en-US" sz="1600" dirty="0" err="1"/>
              <a:t>controllo</a:t>
            </a:r>
            <a:r>
              <a:rPr lang="en-US" sz="1600" dirty="0"/>
              <a:t> del </a:t>
            </a:r>
            <a:r>
              <a:rPr lang="en-US" sz="1600" dirty="0" err="1"/>
              <a:t>livello</a:t>
            </a:r>
            <a:r>
              <a:rPr lang="en-US" sz="1600" dirty="0"/>
              <a:t> di </a:t>
            </a:r>
            <a:r>
              <a:rPr lang="en-US" sz="1600" dirty="0" err="1"/>
              <a:t>occupazione</a:t>
            </a:r>
            <a:endParaRPr lang="en-US" sz="1600" dirty="0"/>
          </a:p>
          <a:p>
            <a:pPr marL="0" indent="0">
              <a:buFont typeface="Arial" pitchFamily="34" charset="0"/>
              <a:buNone/>
            </a:pPr>
            <a:r>
              <a:rPr lang="en-US" sz="1600" b="1" u="sng" dirty="0"/>
              <a:t>*</a:t>
            </a:r>
            <a:r>
              <a:rPr lang="en-US" sz="1600" b="1" u="sng" dirty="0" err="1"/>
              <a:t>num_client</a:t>
            </a:r>
            <a:r>
              <a:rPr lang="en-US" sz="1600" b="1" u="sng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connessi</a:t>
            </a:r>
            <a:r>
              <a:rPr lang="en-US" sz="1600" dirty="0"/>
              <a:t> con </a:t>
            </a:r>
            <a:r>
              <a:rPr lang="en-US" sz="1600" dirty="0" err="1"/>
              <a:t>il</a:t>
            </a:r>
            <a:r>
              <a:rPr lang="en-US" sz="1600" dirty="0"/>
              <a:t> server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u="sng" dirty="0"/>
              <a:t>*</a:t>
            </a:r>
            <a:r>
              <a:rPr lang="en-US" sz="1600" b="1" u="sng" dirty="0" err="1"/>
              <a:t>check_each</a:t>
            </a:r>
            <a:r>
              <a:rPr lang="en-US" sz="1600" dirty="0"/>
              <a:t> = </a:t>
            </a:r>
            <a:r>
              <a:rPr lang="en-US" sz="1600" dirty="0" err="1"/>
              <a:t>numero</a:t>
            </a:r>
            <a:r>
              <a:rPr lang="en-US" sz="1600" dirty="0"/>
              <a:t> di client (</a:t>
            </a:r>
            <a:r>
              <a:rPr lang="en-US" sz="1600" dirty="0" err="1"/>
              <a:t>percentuale</a:t>
            </a:r>
            <a:r>
              <a:rPr lang="en-US" sz="1600" dirty="0"/>
              <a:t>) </a:t>
            </a:r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qualvolta</a:t>
            </a:r>
            <a:r>
              <a:rPr lang="en-US" sz="1600" dirty="0"/>
              <a:t> </a:t>
            </a:r>
            <a:r>
              <a:rPr lang="en-US" sz="1600" dirty="0" err="1"/>
              <a:t>innescare</a:t>
            </a:r>
            <a:r>
              <a:rPr lang="en-US" sz="1600" dirty="0"/>
              <a:t> </a:t>
            </a:r>
            <a:r>
              <a:rPr lang="en-US" sz="1600" dirty="0" err="1"/>
              <a:t>controllo</a:t>
            </a:r>
            <a:r>
              <a:rPr lang="en-US" sz="1600" dirty="0"/>
              <a:t> </a:t>
            </a:r>
            <a:r>
              <a:rPr lang="en-US" sz="1600" dirty="0" err="1"/>
              <a:t>livello</a:t>
            </a:r>
            <a:r>
              <a:rPr lang="en-US" sz="1600" dirty="0"/>
              <a:t> </a:t>
            </a:r>
            <a:r>
              <a:rPr lang="en-US" sz="1600" dirty="0" err="1"/>
              <a:t>occupazione</a:t>
            </a:r>
            <a:endParaRPr lang="en-US" sz="1600" b="1" u="sng" dirty="0"/>
          </a:p>
        </p:txBody>
      </p: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C3131EBA-D654-4090-9B6E-4975E8588990}"/>
              </a:ext>
            </a:extLst>
          </p:cNvPr>
          <p:cNvCxnSpPr>
            <a:cxnSpLocks/>
          </p:cNvCxnSpPr>
          <p:nvPr/>
        </p:nvCxnSpPr>
        <p:spPr>
          <a:xfrm>
            <a:off x="2246522" y="1823133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4">
            <a:extLst>
              <a:ext uri="{FF2B5EF4-FFF2-40B4-BE49-F238E27FC236}">
                <a16:creationId xmlns:a16="http://schemas.microsoft.com/office/drawing/2014/main" id="{EC28DAD7-B19C-4648-AA2E-F8CB722C4B4C}"/>
              </a:ext>
            </a:extLst>
          </p:cNvPr>
          <p:cNvSpPr txBox="1">
            <a:spLocks/>
          </p:cNvSpPr>
          <p:nvPr/>
        </p:nvSpPr>
        <p:spPr>
          <a:xfrm>
            <a:off x="5069758" y="3310172"/>
            <a:ext cx="2038544" cy="978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/>
              <a:t>abs(</a:t>
            </a:r>
            <a:r>
              <a:rPr lang="en-US" sz="1200" dirty="0" err="1"/>
              <a:t>last_check-num_client</a:t>
            </a:r>
            <a:r>
              <a:rPr lang="en-US" sz="1200" dirty="0"/>
              <a:t>) = 60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/>
              <a:t>Se 60 &gt; ‘</a:t>
            </a:r>
            <a:r>
              <a:rPr lang="en-US" sz="1200" dirty="0" err="1"/>
              <a:t>check_each</a:t>
            </a:r>
            <a:r>
              <a:rPr lang="en-US" sz="1200" dirty="0"/>
              <a:t>’ </a:t>
            </a:r>
            <a:r>
              <a:rPr lang="en-US" sz="1200" dirty="0" err="1"/>
              <a:t>allora</a:t>
            </a: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 err="1"/>
              <a:t>Invio</a:t>
            </a:r>
            <a:r>
              <a:rPr lang="en-US" sz="1200" dirty="0"/>
              <a:t> SIGUSR1 </a:t>
            </a:r>
            <a:r>
              <a:rPr lang="en-US" sz="1200" dirty="0" err="1"/>
              <a:t>all’handler</a:t>
            </a:r>
            <a:r>
              <a:rPr lang="en-US" sz="1200" dirty="0"/>
              <a:t> e </a:t>
            </a:r>
            <a:r>
              <a:rPr lang="en-US" sz="1200" dirty="0" err="1"/>
              <a:t>cambio</a:t>
            </a:r>
            <a:r>
              <a:rPr lang="en-US" sz="1200" dirty="0"/>
              <a:t> </a:t>
            </a:r>
            <a:r>
              <a:rPr lang="en-US" sz="1200" dirty="0" err="1"/>
              <a:t>priorità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ServerBranch</a:t>
            </a:r>
            <a:r>
              <a:rPr lang="en-US" sz="1200" dirty="0"/>
              <a:t> (</a:t>
            </a:r>
            <a:r>
              <a:rPr lang="en-US" sz="1200" dirty="0" err="1"/>
              <a:t>decremento</a:t>
            </a:r>
            <a:r>
              <a:rPr lang="en-US" sz="12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</p:txBody>
      </p:sp>
      <p:sp>
        <p:nvSpPr>
          <p:cNvPr id="94" name="Content Placeholder 4">
            <a:extLst>
              <a:ext uri="{FF2B5EF4-FFF2-40B4-BE49-F238E27FC236}">
                <a16:creationId xmlns:a16="http://schemas.microsoft.com/office/drawing/2014/main" id="{BDF3D3E0-AD0B-43AE-AB8B-F916662E9B62}"/>
              </a:ext>
            </a:extLst>
          </p:cNvPr>
          <p:cNvSpPr txBox="1">
            <a:spLocks/>
          </p:cNvSpPr>
          <p:nvPr/>
        </p:nvSpPr>
        <p:spPr>
          <a:xfrm>
            <a:off x="1224035" y="3647047"/>
            <a:ext cx="1342329" cy="53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Dualmente</a:t>
            </a:r>
            <a:endParaRPr lang="en-US" sz="1600" dirty="0"/>
          </a:p>
        </p:txBody>
      </p:sp>
      <p:sp>
        <p:nvSpPr>
          <p:cNvPr id="95" name="Content Placeholder 4">
            <a:extLst>
              <a:ext uri="{FF2B5EF4-FFF2-40B4-BE49-F238E27FC236}">
                <a16:creationId xmlns:a16="http://schemas.microsoft.com/office/drawing/2014/main" id="{FC74DC84-FCE2-4DA5-B970-733C53ECEA9C}"/>
              </a:ext>
            </a:extLst>
          </p:cNvPr>
          <p:cNvSpPr txBox="1">
            <a:spLocks/>
          </p:cNvSpPr>
          <p:nvPr/>
        </p:nvSpPr>
        <p:spPr>
          <a:xfrm>
            <a:off x="2428688" y="2883300"/>
            <a:ext cx="1034358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Server branch </a:t>
            </a:r>
            <a:r>
              <a:rPr lang="en-US" sz="1600" dirty="0" err="1"/>
              <a:t>creata</a:t>
            </a:r>
            <a:endParaRPr lang="en-US" sz="1600" dirty="0"/>
          </a:p>
        </p:txBody>
      </p:sp>
      <p:sp>
        <p:nvSpPr>
          <p:cNvPr id="97" name="Content Placeholder 4">
            <a:extLst>
              <a:ext uri="{FF2B5EF4-FFF2-40B4-BE49-F238E27FC236}">
                <a16:creationId xmlns:a16="http://schemas.microsoft.com/office/drawing/2014/main" id="{A3FA444C-9E19-4286-AAEE-1714699D34AB}"/>
              </a:ext>
            </a:extLst>
          </p:cNvPr>
          <p:cNvSpPr txBox="1">
            <a:spLocks/>
          </p:cNvSpPr>
          <p:nvPr/>
        </p:nvSpPr>
        <p:spPr>
          <a:xfrm>
            <a:off x="2592251" y="4328207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064D7D55-D19E-4685-8F60-A27D59E919FC}"/>
              </a:ext>
            </a:extLst>
          </p:cNvPr>
          <p:cNvCxnSpPr>
            <a:cxnSpLocks/>
          </p:cNvCxnSpPr>
          <p:nvPr/>
        </p:nvCxnSpPr>
        <p:spPr>
          <a:xfrm>
            <a:off x="3369720" y="3839365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tent Placeholder 4">
            <a:extLst>
              <a:ext uri="{FF2B5EF4-FFF2-40B4-BE49-F238E27FC236}">
                <a16:creationId xmlns:a16="http://schemas.microsoft.com/office/drawing/2014/main" id="{CBCE193C-F569-4B4B-A138-3EEC5113877E}"/>
              </a:ext>
            </a:extLst>
          </p:cNvPr>
          <p:cNvSpPr txBox="1">
            <a:spLocks/>
          </p:cNvSpPr>
          <p:nvPr/>
        </p:nvSpPr>
        <p:spPr>
          <a:xfrm>
            <a:off x="2489380" y="4542698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5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60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75 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24D6D26F-CDC8-4832-9603-1DB8A9F89465}"/>
              </a:ext>
            </a:extLst>
          </p:cNvPr>
          <p:cNvSpPr txBox="1">
            <a:spLocks/>
          </p:cNvSpPr>
          <p:nvPr/>
        </p:nvSpPr>
        <p:spPr>
          <a:xfrm>
            <a:off x="3762626" y="2806309"/>
            <a:ext cx="1216567" cy="53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/>
              <a:t>Disconnessione</a:t>
            </a:r>
            <a:r>
              <a:rPr lang="en-US" sz="1200" dirty="0"/>
              <a:t> di 15 client</a:t>
            </a: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9B4DEDC8-90FC-485E-ABCC-41FA52FD4CEB}"/>
              </a:ext>
            </a:extLst>
          </p:cNvPr>
          <p:cNvSpPr/>
          <p:nvPr/>
        </p:nvSpPr>
        <p:spPr>
          <a:xfrm>
            <a:off x="4032809" y="3350018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AB4007B5-CB2C-4FBD-B1D6-53AF7BE4E876}"/>
              </a:ext>
            </a:extLst>
          </p:cNvPr>
          <p:cNvSpPr txBox="1">
            <a:spLocks/>
          </p:cNvSpPr>
          <p:nvPr/>
        </p:nvSpPr>
        <p:spPr>
          <a:xfrm>
            <a:off x="3952442" y="4328207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3E2AF800-CF3F-42D0-932C-00F52D8334EB}"/>
              </a:ext>
            </a:extLst>
          </p:cNvPr>
          <p:cNvCxnSpPr>
            <a:cxnSpLocks/>
          </p:cNvCxnSpPr>
          <p:nvPr/>
        </p:nvCxnSpPr>
        <p:spPr>
          <a:xfrm>
            <a:off x="4084742" y="4050652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406B7D39-E88C-459D-8083-541E58E565EB}"/>
              </a:ext>
            </a:extLst>
          </p:cNvPr>
          <p:cNvSpPr txBox="1"/>
          <p:nvPr/>
        </p:nvSpPr>
        <p:spPr>
          <a:xfrm>
            <a:off x="4172471" y="377498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107" name="Content Placeholder 4">
            <a:extLst>
              <a:ext uri="{FF2B5EF4-FFF2-40B4-BE49-F238E27FC236}">
                <a16:creationId xmlns:a16="http://schemas.microsoft.com/office/drawing/2014/main" id="{84405C43-D71E-4EFC-92FB-AFB200E6FCB3}"/>
              </a:ext>
            </a:extLst>
          </p:cNvPr>
          <p:cNvSpPr txBox="1">
            <a:spLocks/>
          </p:cNvSpPr>
          <p:nvPr/>
        </p:nvSpPr>
        <p:spPr>
          <a:xfrm>
            <a:off x="3849571" y="4542698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6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60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15</a:t>
            </a: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79EB5C03-ABE7-4928-9807-9502F52106F0}"/>
              </a:ext>
            </a:extLst>
          </p:cNvPr>
          <p:cNvSpPr/>
          <p:nvPr/>
        </p:nvSpPr>
        <p:spPr>
          <a:xfrm>
            <a:off x="4034192" y="4052259"/>
            <a:ext cx="192881" cy="27699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31D17592-5EA3-4DC6-BB78-7DB0B1E0A65B}"/>
              </a:ext>
            </a:extLst>
          </p:cNvPr>
          <p:cNvCxnSpPr>
            <a:cxnSpLocks/>
          </p:cNvCxnSpPr>
          <p:nvPr/>
        </p:nvCxnSpPr>
        <p:spPr>
          <a:xfrm>
            <a:off x="4676851" y="3834150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03EC1C1C-9B51-4396-8EC4-AEFADBDF29B8}"/>
              </a:ext>
            </a:extLst>
          </p:cNvPr>
          <p:cNvSpPr/>
          <p:nvPr/>
        </p:nvSpPr>
        <p:spPr>
          <a:xfrm>
            <a:off x="2654745" y="3343420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09049A43-FD47-4F84-AB3C-BAE250D34D6C}"/>
              </a:ext>
            </a:extLst>
          </p:cNvPr>
          <p:cNvCxnSpPr>
            <a:cxnSpLocks/>
          </p:cNvCxnSpPr>
          <p:nvPr/>
        </p:nvCxnSpPr>
        <p:spPr>
          <a:xfrm>
            <a:off x="2733339" y="3647047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77410D48-1DEB-421B-9C58-D74D85F39897}"/>
              </a:ext>
            </a:extLst>
          </p:cNvPr>
          <p:cNvSpPr/>
          <p:nvPr/>
        </p:nvSpPr>
        <p:spPr>
          <a:xfrm>
            <a:off x="2656129" y="3647047"/>
            <a:ext cx="191498" cy="675613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D340A8BD-1008-4F4F-B401-054DD50631ED}"/>
              </a:ext>
            </a:extLst>
          </p:cNvPr>
          <p:cNvSpPr txBox="1"/>
          <p:nvPr/>
        </p:nvSpPr>
        <p:spPr>
          <a:xfrm>
            <a:off x="2875922" y="3396907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75%</a:t>
            </a:r>
          </a:p>
        </p:txBody>
      </p:sp>
      <p:sp>
        <p:nvSpPr>
          <p:cNvPr id="114" name="Content Placeholder 4">
            <a:extLst>
              <a:ext uri="{FF2B5EF4-FFF2-40B4-BE49-F238E27FC236}">
                <a16:creationId xmlns:a16="http://schemas.microsoft.com/office/drawing/2014/main" id="{BB47F616-097D-455C-ABE3-B57513812A1F}"/>
              </a:ext>
            </a:extLst>
          </p:cNvPr>
          <p:cNvSpPr txBox="1">
            <a:spLocks/>
          </p:cNvSpPr>
          <p:nvPr/>
        </p:nvSpPr>
        <p:spPr>
          <a:xfrm>
            <a:off x="2842627" y="1573939"/>
            <a:ext cx="2038544" cy="978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/>
              <a:t>abs(</a:t>
            </a:r>
            <a:r>
              <a:rPr lang="en-US" sz="1200" dirty="0" err="1"/>
              <a:t>last_check-num_client</a:t>
            </a:r>
            <a:r>
              <a:rPr lang="en-US" sz="1200" dirty="0"/>
              <a:t>) = 15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/>
              <a:t>Se 15 &gt; ‘</a:t>
            </a:r>
            <a:r>
              <a:rPr lang="en-US" sz="1200" dirty="0" err="1"/>
              <a:t>check_each</a:t>
            </a:r>
            <a:r>
              <a:rPr lang="en-US" sz="1200" dirty="0"/>
              <a:t>’ </a:t>
            </a:r>
            <a:r>
              <a:rPr lang="en-US" sz="1200" dirty="0" err="1"/>
              <a:t>allora</a:t>
            </a: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 err="1"/>
              <a:t>Invio</a:t>
            </a:r>
            <a:r>
              <a:rPr lang="en-US" sz="1200" dirty="0"/>
              <a:t> SIGUSR1 </a:t>
            </a:r>
            <a:r>
              <a:rPr lang="en-US" sz="1200" dirty="0" err="1"/>
              <a:t>all’handler</a:t>
            </a:r>
            <a:r>
              <a:rPr lang="en-US" sz="1200" dirty="0"/>
              <a:t> e </a:t>
            </a:r>
            <a:r>
              <a:rPr lang="en-US" sz="1200" dirty="0" err="1"/>
              <a:t>cambio</a:t>
            </a:r>
            <a:r>
              <a:rPr lang="en-US" sz="1200" dirty="0"/>
              <a:t> </a:t>
            </a:r>
            <a:r>
              <a:rPr lang="en-US" sz="1200" dirty="0" err="1"/>
              <a:t>priorità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ServerBranch</a:t>
            </a:r>
            <a:r>
              <a:rPr lang="en-US" sz="1200" dirty="0"/>
              <a:t> (</a:t>
            </a:r>
            <a:r>
              <a:rPr lang="en-US" sz="1200" dirty="0" err="1"/>
              <a:t>aumento</a:t>
            </a:r>
            <a:r>
              <a:rPr lang="en-US" sz="12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358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cleaner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 </a:t>
            </a:r>
            <a:r>
              <a:rPr lang="en-US" sz="2000" dirty="0" err="1"/>
              <a:t>ottimizzare</a:t>
            </a:r>
            <a:r>
              <a:rPr lang="en-US" sz="2000" dirty="0"/>
              <a:t> </a:t>
            </a:r>
            <a:r>
              <a:rPr lang="en-US" sz="2000" dirty="0" err="1"/>
              <a:t>l’utilizzo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risorse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,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fatto</a:t>
            </a:r>
            <a:r>
              <a:rPr lang="en-US" sz="2000" dirty="0"/>
              <a:t> </a:t>
            </a:r>
            <a:r>
              <a:rPr lang="en-US" sz="2000" dirty="0" err="1"/>
              <a:t>partire</a:t>
            </a:r>
            <a:r>
              <a:rPr lang="en-US" sz="2000" dirty="0"/>
              <a:t> un timer </a:t>
            </a:r>
            <a:r>
              <a:rPr lang="en-US" sz="2000" dirty="0" err="1"/>
              <a:t>che</a:t>
            </a:r>
            <a:r>
              <a:rPr lang="en-US" sz="2000" dirty="0"/>
              <a:t> fa </a:t>
            </a:r>
            <a:r>
              <a:rPr lang="en-US" sz="2000" dirty="0" err="1"/>
              <a:t>partire</a:t>
            </a:r>
            <a:r>
              <a:rPr lang="en-US" sz="2000" dirty="0"/>
              <a:t> un </a:t>
            </a:r>
            <a:r>
              <a:rPr lang="en-US" sz="2000" b="1" dirty="0"/>
              <a:t>cleaner</a:t>
            </a:r>
            <a:r>
              <a:rPr lang="en-US" sz="2000" dirty="0"/>
              <a:t> (un handler del </a:t>
            </a:r>
            <a:r>
              <a:rPr lang="en-US" sz="2000" dirty="0" err="1"/>
              <a:t>segnale</a:t>
            </a:r>
            <a:r>
              <a:rPr lang="en-US" sz="2000" dirty="0"/>
              <a:t> ‘SIGALARM’). </a:t>
            </a:r>
          </a:p>
          <a:p>
            <a:pPr marL="0" indent="0">
              <a:buNone/>
            </a:pPr>
            <a:r>
              <a:rPr lang="en-US" sz="2000" dirty="0"/>
              <a:t>Il </a:t>
            </a:r>
            <a:r>
              <a:rPr lang="en-US" sz="2000" dirty="0" err="1"/>
              <a:t>suo</a:t>
            </a:r>
            <a:r>
              <a:rPr lang="en-US" sz="2000" dirty="0"/>
              <a:t> </a:t>
            </a:r>
            <a:r>
              <a:rPr lang="en-US" sz="2000" dirty="0" err="1"/>
              <a:t>scopo</a:t>
            </a:r>
            <a:r>
              <a:rPr lang="en-US" sz="2000" dirty="0"/>
              <a:t> è </a:t>
            </a:r>
            <a:r>
              <a:rPr lang="en-US" sz="2000" dirty="0" err="1"/>
              <a:t>scandire</a:t>
            </a:r>
            <a:r>
              <a:rPr lang="en-US" sz="2000" dirty="0"/>
              <a:t> la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collegata</a:t>
            </a:r>
            <a:r>
              <a:rPr lang="en-US" sz="2000" dirty="0"/>
              <a:t> in cui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conservate</a:t>
            </a:r>
            <a:r>
              <a:rPr lang="en-US" sz="2000" dirty="0"/>
              <a:t>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connessi</a:t>
            </a:r>
            <a:r>
              <a:rPr lang="en-US" sz="2000" dirty="0"/>
              <a:t> e </a:t>
            </a:r>
            <a:r>
              <a:rPr lang="en-US" sz="2000" dirty="0" err="1"/>
              <a:t>chiudere</a:t>
            </a:r>
            <a:r>
              <a:rPr lang="en-US" sz="2000" dirty="0"/>
              <a:t> la </a:t>
            </a:r>
            <a:r>
              <a:rPr lang="en-US" sz="2000" dirty="0" err="1"/>
              <a:t>connessione</a:t>
            </a:r>
            <a:r>
              <a:rPr lang="en-US" sz="2000" dirty="0"/>
              <a:t> con </a:t>
            </a:r>
            <a:r>
              <a:rPr lang="en-US" sz="2000" dirty="0" err="1"/>
              <a:t>tutti</a:t>
            </a:r>
            <a:r>
              <a:rPr lang="en-US" sz="2000" dirty="0"/>
              <a:t> </a:t>
            </a:r>
            <a:r>
              <a:rPr lang="en-US" sz="2000" dirty="0" err="1"/>
              <a:t>quei</a:t>
            </a:r>
            <a:r>
              <a:rPr lang="en-US" sz="2000" dirty="0"/>
              <a:t> client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hanno</a:t>
            </a:r>
            <a:r>
              <a:rPr lang="en-US" sz="2000" dirty="0"/>
              <a:t> un tempo di ultima </a:t>
            </a:r>
            <a:r>
              <a:rPr lang="en-US" sz="2000" dirty="0" err="1"/>
              <a:t>interazione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server ‘</a:t>
            </a:r>
            <a:r>
              <a:rPr lang="en-US" sz="2000" dirty="0" err="1"/>
              <a:t>vecchio</a:t>
            </a:r>
            <a:r>
              <a:rPr lang="en-US" sz="2000" dirty="0"/>
              <a:t>’, </a:t>
            </a:r>
            <a:r>
              <a:rPr lang="en-US" sz="2000" dirty="0" err="1"/>
              <a:t>ovvero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non </a:t>
            </a:r>
            <a:r>
              <a:rPr lang="en-US" sz="2000" dirty="0" err="1"/>
              <a:t>interagiscono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server per </a:t>
            </a:r>
            <a:r>
              <a:rPr lang="en-US" sz="2000" dirty="0" err="1"/>
              <a:t>più</a:t>
            </a:r>
            <a:r>
              <a:rPr lang="en-US" sz="2000" dirty="0"/>
              <a:t> di un </a:t>
            </a:r>
            <a:r>
              <a:rPr lang="en-US" sz="2000" dirty="0" err="1"/>
              <a:t>certo</a:t>
            </a:r>
            <a:r>
              <a:rPr lang="en-US" sz="2000" dirty="0"/>
              <a:t> </a:t>
            </a:r>
            <a:r>
              <a:rPr lang="en-US" sz="2000" dirty="0" err="1"/>
              <a:t>periodo</a:t>
            </a:r>
            <a:r>
              <a:rPr lang="en-US" sz="2000" dirty="0"/>
              <a:t> di tempo.</a:t>
            </a:r>
          </a:p>
        </p:txBody>
      </p:sp>
    </p:spTree>
    <p:extLst>
      <p:ext uri="{BB962C8B-B14F-4D97-AF65-F5344CB8AC3E}">
        <p14:creationId xmlns:p14="http://schemas.microsoft.com/office/powerpoint/2010/main" val="217542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trasferimento</a:t>
            </a:r>
            <a:r>
              <a:rPr lang="en-US" dirty="0"/>
              <a:t> client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dirty="0" err="1"/>
              <a:t>ServerBranch</a:t>
            </a:r>
            <a:r>
              <a:rPr lang="en-US" sz="2000" dirty="0"/>
              <a:t> è </a:t>
            </a:r>
            <a:r>
              <a:rPr lang="en-US" sz="2000" dirty="0" err="1"/>
              <a:t>configurata</a:t>
            </a:r>
            <a:r>
              <a:rPr lang="en-US" sz="2000" dirty="0"/>
              <a:t> per </a:t>
            </a:r>
            <a:r>
              <a:rPr lang="en-US" sz="2000" dirty="0" err="1"/>
              <a:t>rispondere</a:t>
            </a:r>
            <a:r>
              <a:rPr lang="en-US" sz="2000" dirty="0"/>
              <a:t> al </a:t>
            </a:r>
            <a:r>
              <a:rPr lang="en-US" sz="2000" dirty="0" err="1"/>
              <a:t>segnale</a:t>
            </a:r>
            <a:r>
              <a:rPr lang="en-US" sz="2000" dirty="0"/>
              <a:t> ‘SIGUSR2’, </a:t>
            </a:r>
            <a:r>
              <a:rPr lang="en-US" sz="2000" dirty="0" err="1"/>
              <a:t>che</a:t>
            </a:r>
            <a:r>
              <a:rPr lang="en-US" sz="2000" dirty="0"/>
              <a:t> le </a:t>
            </a:r>
            <a:r>
              <a:rPr lang="en-US" sz="2000" dirty="0" err="1"/>
              <a:t>verrà</a:t>
            </a:r>
            <a:r>
              <a:rPr lang="en-US" sz="2000" dirty="0"/>
              <a:t> </a:t>
            </a:r>
            <a:r>
              <a:rPr lang="en-US" sz="2000" dirty="0" err="1"/>
              <a:t>inviato</a:t>
            </a:r>
            <a:r>
              <a:rPr lang="en-US" sz="2000" dirty="0"/>
              <a:t> dal </a:t>
            </a:r>
            <a:r>
              <a:rPr lang="en-US" sz="2000" dirty="0" err="1"/>
              <a:t>suo</a:t>
            </a:r>
            <a:r>
              <a:rPr lang="en-US" sz="2000" dirty="0"/>
              <a:t> </a:t>
            </a:r>
            <a:r>
              <a:rPr lang="en-US" sz="2000" dirty="0" err="1"/>
              <a:t>creatore</a:t>
            </a:r>
            <a:r>
              <a:rPr lang="en-US" sz="2000" dirty="0"/>
              <a:t> per </a:t>
            </a:r>
            <a:r>
              <a:rPr lang="en-US" sz="2000" dirty="0" err="1"/>
              <a:t>comunicarle</a:t>
            </a:r>
            <a:r>
              <a:rPr lang="en-US" sz="2000" dirty="0"/>
              <a:t> di </a:t>
            </a:r>
            <a:r>
              <a:rPr lang="en-US" sz="2000" dirty="0" err="1"/>
              <a:t>effettuare</a:t>
            </a:r>
            <a:r>
              <a:rPr lang="en-US" sz="2000" dirty="0"/>
              <a:t> </a:t>
            </a:r>
            <a:r>
              <a:rPr lang="en-US" sz="2000" dirty="0" err="1"/>
              <a:t>l’oprazione</a:t>
            </a:r>
            <a:r>
              <a:rPr lang="en-US" sz="2000" dirty="0"/>
              <a:t> di merge. </a:t>
            </a:r>
            <a:r>
              <a:rPr lang="en-US" sz="2000" dirty="0" err="1"/>
              <a:t>All’interno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r>
              <a:rPr lang="en-US" sz="2000" dirty="0"/>
              <a:t> l’ handler ‘</a:t>
            </a:r>
            <a:r>
              <a:rPr lang="en-US" sz="2000" dirty="0" err="1"/>
              <a:t>comunicherà</a:t>
            </a:r>
            <a:r>
              <a:rPr lang="en-US" sz="2000" dirty="0"/>
              <a:t>’ </a:t>
            </a:r>
            <a:r>
              <a:rPr lang="en-US" sz="2000" dirty="0" err="1"/>
              <a:t>alla</a:t>
            </a:r>
            <a:r>
              <a:rPr lang="en-US" sz="2000" dirty="0"/>
              <a:t> branch se </a:t>
            </a:r>
            <a:r>
              <a:rPr lang="en-US" sz="2000" dirty="0" err="1"/>
              <a:t>avrà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compito</a:t>
            </a:r>
            <a:r>
              <a:rPr lang="en-US" sz="2000" dirty="0"/>
              <a:t> di ‘</a:t>
            </a:r>
            <a:r>
              <a:rPr lang="en-US" sz="2000" dirty="0" err="1"/>
              <a:t>inviatore</a:t>
            </a:r>
            <a:r>
              <a:rPr lang="en-US" sz="2000" dirty="0"/>
              <a:t>’ o ‘</a:t>
            </a:r>
            <a:r>
              <a:rPr lang="en-US" sz="2000" dirty="0" err="1"/>
              <a:t>ricevitore</a:t>
            </a:r>
            <a:r>
              <a:rPr lang="en-US" sz="2000" dirty="0"/>
              <a:t>’ di client. In </a:t>
            </a:r>
            <a:r>
              <a:rPr lang="en-US" sz="2000" dirty="0" err="1"/>
              <a:t>particolare</a:t>
            </a:r>
            <a:endParaRPr lang="en-US" sz="2000" dirty="0"/>
          </a:p>
          <a:p>
            <a:r>
              <a:rPr lang="en-US" sz="2000" dirty="0"/>
              <a:t>Se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l’</a:t>
            </a:r>
            <a:r>
              <a:rPr lang="en-US" sz="2000" b="1" dirty="0" err="1"/>
              <a:t>inviatore</a:t>
            </a:r>
            <a:r>
              <a:rPr lang="en-US" sz="2000" dirty="0"/>
              <a:t>, </a:t>
            </a:r>
            <a:r>
              <a:rPr lang="en-US" sz="2000" dirty="0" err="1"/>
              <a:t>aprirà</a:t>
            </a:r>
            <a:r>
              <a:rPr lang="en-US" sz="2000" dirty="0"/>
              <a:t> una socket </a:t>
            </a:r>
            <a:r>
              <a:rPr lang="en-US" sz="2000" dirty="0" err="1"/>
              <a:t>unix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quale </a:t>
            </a:r>
            <a:r>
              <a:rPr lang="en-US" sz="2000" dirty="0" err="1"/>
              <a:t>verranno</a:t>
            </a:r>
            <a:r>
              <a:rPr lang="en-US" sz="2000" dirty="0"/>
              <a:t> </a:t>
            </a:r>
            <a:r>
              <a:rPr lang="en-US" sz="2000" dirty="0" err="1"/>
              <a:t>inviati</a:t>
            </a:r>
            <a:r>
              <a:rPr lang="en-US" sz="2000" dirty="0"/>
              <a:t> I file descriptor </a:t>
            </a:r>
            <a:r>
              <a:rPr lang="en-US" sz="2000" dirty="0" err="1"/>
              <a:t>delle</a:t>
            </a:r>
            <a:r>
              <a:rPr lang="en-US" sz="2000" dirty="0"/>
              <a:t> socket </a:t>
            </a:r>
            <a:r>
              <a:rPr lang="en-US" sz="2000" dirty="0" err="1"/>
              <a:t>tra</a:t>
            </a:r>
            <a:r>
              <a:rPr lang="en-US" sz="2000" dirty="0"/>
              <a:t> I due </a:t>
            </a:r>
            <a:r>
              <a:rPr lang="en-US" sz="2000" dirty="0" err="1"/>
              <a:t>processi</a:t>
            </a:r>
            <a:r>
              <a:rPr lang="en-US" sz="2000" dirty="0"/>
              <a:t>, </a:t>
            </a:r>
            <a:r>
              <a:rPr lang="en-US" sz="2000" dirty="0" err="1"/>
              <a:t>comunicherà</a:t>
            </a:r>
            <a:r>
              <a:rPr lang="en-US" sz="2000" dirty="0"/>
              <a:t> al </a:t>
            </a:r>
            <a:r>
              <a:rPr lang="en-US" sz="2000" dirty="0" err="1"/>
              <a:t>ricevitore</a:t>
            </a:r>
            <a:r>
              <a:rPr lang="en-US" sz="2000" dirty="0"/>
              <a:t> </a:t>
            </a:r>
            <a:r>
              <a:rPr lang="en-US" sz="2000" dirty="0" err="1"/>
              <a:t>dell’apertura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socket e al </a:t>
            </a:r>
            <a:r>
              <a:rPr lang="en-US" sz="2000" dirty="0" err="1"/>
              <a:t>termine</a:t>
            </a:r>
            <a:r>
              <a:rPr lang="en-US" sz="2000" dirty="0"/>
              <a:t> del </a:t>
            </a:r>
            <a:r>
              <a:rPr lang="en-US" sz="2000" dirty="0" err="1"/>
              <a:t>trasferimento</a:t>
            </a:r>
            <a:r>
              <a:rPr lang="en-US" sz="2000" dirty="0"/>
              <a:t> </a:t>
            </a:r>
            <a:r>
              <a:rPr lang="en-US" sz="2000" dirty="0" err="1"/>
              <a:t>comunicherà</a:t>
            </a:r>
            <a:r>
              <a:rPr lang="en-US" sz="2000" dirty="0"/>
              <a:t> </a:t>
            </a:r>
            <a:r>
              <a:rPr lang="en-US" sz="2000" dirty="0" err="1"/>
              <a:t>all’handler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operazione</a:t>
            </a:r>
            <a:r>
              <a:rPr lang="en-US" sz="2000" dirty="0"/>
              <a:t> è </a:t>
            </a:r>
            <a:r>
              <a:rPr lang="en-US" sz="2000" dirty="0" err="1"/>
              <a:t>stata</a:t>
            </a:r>
            <a:r>
              <a:rPr lang="en-US" sz="2000" dirty="0"/>
              <a:t> </a:t>
            </a:r>
            <a:r>
              <a:rPr lang="en-US" sz="2000" dirty="0" err="1"/>
              <a:t>completata</a:t>
            </a:r>
            <a:endParaRPr lang="en-US" sz="2000" dirty="0"/>
          </a:p>
          <a:p>
            <a:r>
              <a:rPr lang="en-US" sz="2000" dirty="0"/>
              <a:t>Se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b="1" dirty="0" err="1"/>
              <a:t>ricevitore</a:t>
            </a:r>
            <a:r>
              <a:rPr lang="en-US" sz="2000" dirty="0"/>
              <a:t>, </a:t>
            </a:r>
            <a:r>
              <a:rPr lang="en-US" sz="2000" dirty="0" err="1"/>
              <a:t>aspetterà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la branch con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compito</a:t>
            </a:r>
            <a:r>
              <a:rPr lang="en-US" sz="2000" dirty="0"/>
              <a:t> di </a:t>
            </a:r>
            <a:r>
              <a:rPr lang="en-US" sz="2000" dirty="0" err="1"/>
              <a:t>inviare</a:t>
            </a:r>
            <a:r>
              <a:rPr lang="en-US" sz="2000" dirty="0"/>
              <a:t> I client, </a:t>
            </a:r>
            <a:r>
              <a:rPr lang="en-US" sz="2000" dirty="0" err="1"/>
              <a:t>apra</a:t>
            </a:r>
            <a:r>
              <a:rPr lang="en-US" sz="2000" dirty="0"/>
              <a:t> la socket </a:t>
            </a:r>
            <a:r>
              <a:rPr lang="en-US" sz="2000" dirty="0" err="1"/>
              <a:t>unix</a:t>
            </a:r>
            <a:r>
              <a:rPr lang="en-US" sz="2000" dirty="0"/>
              <a:t>. Tale </a:t>
            </a:r>
            <a:r>
              <a:rPr lang="en-US" sz="2000" dirty="0" err="1"/>
              <a:t>sincronizzazione</a:t>
            </a:r>
            <a:r>
              <a:rPr lang="en-US" sz="2000" dirty="0"/>
              <a:t> </a:t>
            </a:r>
            <a:r>
              <a:rPr lang="en-US" sz="2000" dirty="0" err="1"/>
              <a:t>avviene</a:t>
            </a:r>
            <a:r>
              <a:rPr lang="en-US" sz="2000" dirty="0"/>
              <a:t> </a:t>
            </a:r>
            <a:r>
              <a:rPr lang="en-US" sz="2000" dirty="0" err="1"/>
              <a:t>sfruttando</a:t>
            </a:r>
            <a:r>
              <a:rPr lang="en-US" sz="2000" dirty="0"/>
              <a:t> I </a:t>
            </a:r>
            <a:r>
              <a:rPr lang="en-US" sz="2000" dirty="0" err="1"/>
              <a:t>semafori</a:t>
            </a:r>
            <a:r>
              <a:rPr lang="en-US" sz="2000" dirty="0"/>
              <a:t> </a:t>
            </a:r>
            <a:r>
              <a:rPr lang="en-US" sz="2000" dirty="0" err="1"/>
              <a:t>nella</a:t>
            </a:r>
            <a:r>
              <a:rPr lang="en-US" sz="2000" dirty="0"/>
              <a:t>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r>
              <a:rPr lang="en-US" sz="2000" dirty="0"/>
              <a:t> in cui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presenti</a:t>
            </a:r>
            <a:r>
              <a:rPr lang="en-US" sz="2000" dirty="0"/>
              <a:t>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dell’handler</a:t>
            </a:r>
            <a:r>
              <a:rPr lang="en-US" sz="2000" dirty="0"/>
              <a:t>. </a:t>
            </a:r>
            <a:r>
              <a:rPr lang="en-US" sz="2000" dirty="0" err="1"/>
              <a:t>Dopodichè</a:t>
            </a:r>
            <a:r>
              <a:rPr lang="en-US" sz="2000" dirty="0"/>
              <a:t> </a:t>
            </a:r>
            <a:r>
              <a:rPr lang="en-US" sz="2000" dirty="0" err="1"/>
              <a:t>procede</a:t>
            </a:r>
            <a:r>
              <a:rPr lang="en-US" sz="2000" dirty="0"/>
              <a:t> a </a:t>
            </a:r>
            <a:r>
              <a:rPr lang="en-US" sz="2000" dirty="0" err="1"/>
              <a:t>ricevere</a:t>
            </a:r>
            <a:r>
              <a:rPr lang="en-US" sz="2000" dirty="0"/>
              <a:t> I client, </a:t>
            </a:r>
            <a:r>
              <a:rPr lang="en-US" sz="2000" dirty="0" err="1"/>
              <a:t>ovvero</a:t>
            </a:r>
            <a:r>
              <a:rPr lang="en-US" sz="2000" dirty="0"/>
              <a:t> I file </a:t>
            </a:r>
            <a:r>
              <a:rPr lang="en-US" sz="2000" dirty="0" err="1"/>
              <a:t>descriptore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socket, </a:t>
            </a:r>
            <a:r>
              <a:rPr lang="en-US" sz="2000" dirty="0" err="1"/>
              <a:t>uno</a:t>
            </a:r>
            <a:r>
              <a:rPr lang="en-US" sz="2000" dirty="0"/>
              <a:t> per </a:t>
            </a:r>
            <a:r>
              <a:rPr lang="en-US" sz="2000" dirty="0" err="1"/>
              <a:t>volta</a:t>
            </a:r>
            <a:r>
              <a:rPr lang="en-US" sz="2000" dirty="0"/>
              <a:t> e al </a:t>
            </a:r>
            <a:r>
              <a:rPr lang="en-US" sz="2000" dirty="0" err="1"/>
              <a:t>termine</a:t>
            </a:r>
            <a:r>
              <a:rPr lang="en-US" sz="2000" dirty="0"/>
              <a:t> di tale </a:t>
            </a:r>
            <a:r>
              <a:rPr lang="en-US" sz="2000" dirty="0" err="1"/>
              <a:t>operazione</a:t>
            </a:r>
            <a:r>
              <a:rPr lang="en-US" sz="2000" dirty="0"/>
              <a:t> </a:t>
            </a:r>
            <a:r>
              <a:rPr lang="en-US" sz="2000" dirty="0" err="1"/>
              <a:t>comunicherà</a:t>
            </a:r>
            <a:r>
              <a:rPr lang="en-US" sz="2000" dirty="0"/>
              <a:t> </a:t>
            </a:r>
            <a:r>
              <a:rPr lang="en-US" sz="2000" dirty="0" err="1"/>
              <a:t>all’handler</a:t>
            </a:r>
            <a:r>
              <a:rPr lang="en-US" sz="2000" dirty="0"/>
              <a:t> del </a:t>
            </a:r>
            <a:r>
              <a:rPr lang="en-US" sz="2000" dirty="0" err="1"/>
              <a:t>completamento</a:t>
            </a:r>
            <a:r>
              <a:rPr lang="en-US" sz="2000" dirty="0"/>
              <a:t> </a:t>
            </a:r>
            <a:r>
              <a:rPr lang="en-US" sz="2000" dirty="0" err="1"/>
              <a:t>dell’operazione</a:t>
            </a:r>
            <a:r>
              <a:rPr lang="en-US" sz="2000" dirty="0"/>
              <a:t>. Tale </a:t>
            </a:r>
            <a:r>
              <a:rPr lang="en-US" sz="2000" dirty="0" err="1"/>
              <a:t>comunicazione</a:t>
            </a:r>
            <a:r>
              <a:rPr lang="en-US" sz="2000" dirty="0"/>
              <a:t>, </a:t>
            </a:r>
            <a:r>
              <a:rPr lang="en-US" sz="2000" dirty="0" err="1"/>
              <a:t>assieme</a:t>
            </a:r>
            <a:r>
              <a:rPr lang="en-US" sz="2000" dirty="0"/>
              <a:t> a </a:t>
            </a:r>
            <a:r>
              <a:rPr lang="en-US" sz="2000" dirty="0" err="1"/>
              <a:t>quella</a:t>
            </a:r>
            <a:r>
              <a:rPr lang="en-US" sz="2000" dirty="0"/>
              <a:t> </a:t>
            </a:r>
            <a:r>
              <a:rPr lang="en-US" sz="2000" dirty="0" err="1"/>
              <a:t>dell’inviatore</a:t>
            </a:r>
            <a:r>
              <a:rPr lang="en-US" sz="2000" dirty="0"/>
              <a:t>, </a:t>
            </a:r>
            <a:r>
              <a:rPr lang="en-US" sz="2000" dirty="0" err="1"/>
              <a:t>sbloccherà</a:t>
            </a:r>
            <a:r>
              <a:rPr lang="en-US" sz="2000" dirty="0"/>
              <a:t> </a:t>
            </a:r>
            <a:r>
              <a:rPr lang="en-US" sz="2000" dirty="0" err="1"/>
              <a:t>l’handler</a:t>
            </a:r>
            <a:r>
              <a:rPr lang="en-US" sz="2000" dirty="0"/>
              <a:t>,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rimarrà</a:t>
            </a:r>
            <a:r>
              <a:rPr lang="en-US" sz="2000" dirty="0"/>
              <a:t> in </a:t>
            </a:r>
            <a:r>
              <a:rPr lang="en-US" sz="2000" dirty="0" err="1"/>
              <a:t>attesa</a:t>
            </a:r>
            <a:r>
              <a:rPr lang="en-US" sz="2000" dirty="0"/>
              <a:t> </a:t>
            </a:r>
            <a:r>
              <a:rPr lang="en-US" sz="2000" dirty="0" err="1"/>
              <a:t>durante</a:t>
            </a:r>
            <a:r>
              <a:rPr lang="en-US" sz="2000" dirty="0"/>
              <a:t> </a:t>
            </a:r>
            <a:r>
              <a:rPr lang="en-US" sz="2000" dirty="0" err="1"/>
              <a:t>l’operazione</a:t>
            </a:r>
            <a:r>
              <a:rPr lang="en-US" sz="2000" dirty="0"/>
              <a:t> di merge</a:t>
            </a:r>
          </a:p>
        </p:txBody>
      </p:sp>
    </p:spTree>
    <p:extLst>
      <p:ext uri="{BB962C8B-B14F-4D97-AF65-F5344CB8AC3E}">
        <p14:creationId xmlns:p14="http://schemas.microsoft.com/office/powerpoint/2010/main" val="415216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Architettura</a:t>
            </a:r>
            <a:r>
              <a:rPr lang="en-US" dirty="0"/>
              <a:t> del Web Server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 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concorrenza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è </a:t>
            </a:r>
            <a:r>
              <a:rPr lang="en-US" sz="2000" dirty="0" err="1"/>
              <a:t>adottata</a:t>
            </a:r>
            <a:r>
              <a:rPr lang="en-US" sz="2000" dirty="0"/>
              <a:t> una </a:t>
            </a:r>
            <a:r>
              <a:rPr lang="en-US" sz="2000" dirty="0" err="1"/>
              <a:t>strategia</a:t>
            </a:r>
            <a:r>
              <a:rPr lang="en-US" sz="2000" dirty="0"/>
              <a:t> tale da </a:t>
            </a:r>
            <a:r>
              <a:rPr lang="en-US" sz="2000" dirty="0" err="1"/>
              <a:t>incorporare</a:t>
            </a:r>
            <a:r>
              <a:rPr lang="en-US" sz="2000" dirty="0"/>
              <a:t> I </a:t>
            </a:r>
            <a:r>
              <a:rPr lang="en-US" sz="2000" dirty="0" err="1"/>
              <a:t>vantaggi</a:t>
            </a:r>
            <a:r>
              <a:rPr lang="en-US" sz="2000" dirty="0"/>
              <a:t> </a:t>
            </a:r>
            <a:r>
              <a:rPr lang="en-US" sz="2000" dirty="0" err="1"/>
              <a:t>offerti</a:t>
            </a:r>
            <a:r>
              <a:rPr lang="en-US" sz="2000" dirty="0"/>
              <a:t> da un </a:t>
            </a:r>
            <a:r>
              <a:rPr lang="en-US" sz="2000" dirty="0" err="1"/>
              <a:t>architettura</a:t>
            </a:r>
            <a:r>
              <a:rPr lang="en-US" sz="2000" dirty="0"/>
              <a:t> multi-</a:t>
            </a:r>
            <a:r>
              <a:rPr lang="en-US" sz="2000" dirty="0" err="1"/>
              <a:t>processo</a:t>
            </a:r>
            <a:r>
              <a:rPr lang="en-US" sz="2000" dirty="0"/>
              <a:t> ed una </a:t>
            </a:r>
            <a:r>
              <a:rPr lang="en-US" sz="2000" dirty="0" err="1"/>
              <a:t>basata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eventi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Exodus </a:t>
            </a:r>
            <a:r>
              <a:rPr lang="en-US" sz="2000" dirty="0" err="1"/>
              <a:t>effettua</a:t>
            </a:r>
            <a:r>
              <a:rPr lang="en-US" sz="2000" dirty="0"/>
              <a:t> </a:t>
            </a:r>
            <a:r>
              <a:rPr lang="en-US" sz="2000" dirty="0" err="1"/>
              <a:t>preforking</a:t>
            </a:r>
            <a:r>
              <a:rPr lang="en-US" sz="2000" dirty="0"/>
              <a:t> </a:t>
            </a:r>
            <a:r>
              <a:rPr lang="en-US" sz="2000" dirty="0" err="1"/>
              <a:t>dinamico</a:t>
            </a:r>
            <a:r>
              <a:rPr lang="en-US" sz="2000" dirty="0"/>
              <a:t>, in cui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generato</a:t>
            </a:r>
            <a:r>
              <a:rPr lang="en-US" sz="2000" dirty="0"/>
              <a:t> è una ‘</a:t>
            </a:r>
            <a:r>
              <a:rPr lang="en-US" sz="2000" dirty="0" err="1"/>
              <a:t>diramazione</a:t>
            </a:r>
            <a:r>
              <a:rPr lang="en-US" sz="2000" dirty="0"/>
              <a:t>’ del Web Server ed è </a:t>
            </a:r>
            <a:r>
              <a:rPr lang="en-US" sz="2000" dirty="0" err="1"/>
              <a:t>basata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eventi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L’obbiettivo</a:t>
            </a:r>
            <a:r>
              <a:rPr lang="en-US" sz="2000" dirty="0"/>
              <a:t> è </a:t>
            </a:r>
            <a:r>
              <a:rPr lang="en-US" sz="2000" dirty="0" err="1"/>
              <a:t>quello</a:t>
            </a:r>
            <a:r>
              <a:rPr lang="en-US" sz="2000" dirty="0"/>
              <a:t> di </a:t>
            </a:r>
            <a:r>
              <a:rPr lang="en-US" sz="2000" dirty="0" err="1"/>
              <a:t>inglobare</a:t>
            </a:r>
            <a:r>
              <a:rPr lang="en-US" sz="2000" dirty="0"/>
              <a:t> la </a:t>
            </a:r>
            <a:r>
              <a:rPr lang="en-US" sz="2000" dirty="0" err="1"/>
              <a:t>velocità</a:t>
            </a:r>
            <a:r>
              <a:rPr lang="en-US" sz="2000" dirty="0"/>
              <a:t> </a:t>
            </a:r>
            <a:r>
              <a:rPr lang="en-US" sz="2000" dirty="0" err="1"/>
              <a:t>offerta</a:t>
            </a:r>
            <a:r>
              <a:rPr lang="en-US" sz="2000" dirty="0"/>
              <a:t> da un </a:t>
            </a:r>
            <a:r>
              <a:rPr lang="en-US" sz="2000" dirty="0" err="1"/>
              <a:t>approccio</a:t>
            </a:r>
            <a:r>
              <a:rPr lang="en-US" sz="2000" dirty="0"/>
              <a:t> </a:t>
            </a:r>
            <a:r>
              <a:rPr lang="en-US" sz="2000" dirty="0" err="1"/>
              <a:t>basato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eventi</a:t>
            </a:r>
            <a:r>
              <a:rPr lang="en-US" sz="2000" dirty="0"/>
              <a:t> ed </a:t>
            </a:r>
            <a:r>
              <a:rPr lang="en-US" sz="2000" dirty="0" err="1"/>
              <a:t>eliminarne</a:t>
            </a:r>
            <a:r>
              <a:rPr lang="en-US" sz="2000" dirty="0"/>
              <a:t>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svantaggi</a:t>
            </a:r>
            <a:r>
              <a:rPr lang="en-US" sz="2000" dirty="0"/>
              <a:t>. Con </a:t>
            </a:r>
            <a:r>
              <a:rPr lang="en-US" sz="2000" dirty="0" err="1"/>
              <a:t>l’ausilio</a:t>
            </a:r>
            <a:r>
              <a:rPr lang="en-US" sz="2000" dirty="0"/>
              <a:t> di </a:t>
            </a:r>
            <a:r>
              <a:rPr lang="en-US" sz="2000" dirty="0" err="1"/>
              <a:t>più</a:t>
            </a:r>
            <a:r>
              <a:rPr lang="en-US" sz="2000" dirty="0"/>
              <a:t> ‘</a:t>
            </a:r>
            <a:r>
              <a:rPr lang="en-US" sz="2000" dirty="0" err="1"/>
              <a:t>diramazioni</a:t>
            </a:r>
            <a:r>
              <a:rPr lang="en-US" sz="2000" dirty="0"/>
              <a:t>’ </a:t>
            </a:r>
            <a:r>
              <a:rPr lang="en-US" sz="2000" dirty="0" err="1"/>
              <a:t>il</a:t>
            </a:r>
            <a:r>
              <a:rPr lang="en-US" sz="2000" dirty="0"/>
              <a:t> server è </a:t>
            </a:r>
            <a:r>
              <a:rPr lang="en-US" sz="2000" dirty="0" err="1"/>
              <a:t>più</a:t>
            </a:r>
            <a:r>
              <a:rPr lang="en-US" sz="2000" dirty="0"/>
              <a:t> </a:t>
            </a:r>
            <a:r>
              <a:rPr lang="en-US" sz="2000" dirty="0" err="1"/>
              <a:t>robusto</a:t>
            </a:r>
            <a:r>
              <a:rPr lang="en-US" sz="2000" dirty="0"/>
              <a:t> e non </a:t>
            </a:r>
            <a:r>
              <a:rPr lang="en-US" sz="2000" dirty="0" err="1"/>
              <a:t>impone</a:t>
            </a:r>
            <a:r>
              <a:rPr lang="en-US" sz="2000" dirty="0"/>
              <a:t> </a:t>
            </a:r>
            <a:r>
              <a:rPr lang="en-US" sz="2000" dirty="0" err="1"/>
              <a:t>limiti</a:t>
            </a:r>
            <a:r>
              <a:rPr lang="en-US" sz="2000" dirty="0"/>
              <a:t> </a:t>
            </a:r>
            <a:r>
              <a:rPr lang="en-US" sz="2000" dirty="0" err="1"/>
              <a:t>sul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connessi</a:t>
            </a:r>
            <a:r>
              <a:rPr lang="en-US" sz="2000" dirty="0"/>
              <a:t>: la failure di una di </a:t>
            </a:r>
            <a:r>
              <a:rPr lang="en-US" sz="2000" dirty="0" err="1"/>
              <a:t>esse</a:t>
            </a:r>
            <a:r>
              <a:rPr lang="en-US" sz="2000" dirty="0"/>
              <a:t> non fa </a:t>
            </a:r>
            <a:r>
              <a:rPr lang="en-US" sz="2000" dirty="0" err="1"/>
              <a:t>fermare</a:t>
            </a:r>
            <a:r>
              <a:rPr lang="en-US" sz="2000" dirty="0"/>
              <a:t> </a:t>
            </a:r>
            <a:r>
              <a:rPr lang="en-US" sz="2000" dirty="0" err="1"/>
              <a:t>l’intero</a:t>
            </a:r>
            <a:r>
              <a:rPr lang="en-US" sz="2000" dirty="0"/>
              <a:t> server, ed </a:t>
            </a:r>
            <a:r>
              <a:rPr lang="en-US" sz="2000" dirty="0" err="1"/>
              <a:t>inoltre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massimo</a:t>
            </a:r>
            <a:r>
              <a:rPr lang="en-US" sz="2000" dirty="0"/>
              <a:t> di file descriptor (e </a:t>
            </a:r>
            <a:r>
              <a:rPr lang="en-US" sz="2000" dirty="0" err="1"/>
              <a:t>quindi</a:t>
            </a:r>
            <a:r>
              <a:rPr lang="en-US" sz="2000" dirty="0"/>
              <a:t> di client) </a:t>
            </a:r>
            <a:r>
              <a:rPr lang="en-US" sz="2000" dirty="0" err="1"/>
              <a:t>gestiti</a:t>
            </a:r>
            <a:r>
              <a:rPr lang="en-US" sz="2000" dirty="0"/>
              <a:t> da una </a:t>
            </a:r>
            <a:r>
              <a:rPr lang="en-US" sz="2000" dirty="0" err="1"/>
              <a:t>singola</a:t>
            </a:r>
            <a:r>
              <a:rPr lang="en-US" sz="2000" dirty="0"/>
              <a:t> </a:t>
            </a:r>
            <a:r>
              <a:rPr lang="en-US" sz="2000" dirty="0" err="1"/>
              <a:t>diramazione</a:t>
            </a:r>
            <a:r>
              <a:rPr lang="en-US" sz="2000" dirty="0"/>
              <a:t> non </a:t>
            </a:r>
            <a:r>
              <a:rPr lang="en-US" sz="2000" dirty="0" err="1"/>
              <a:t>comporta</a:t>
            </a:r>
            <a:r>
              <a:rPr lang="en-US" sz="2000" dirty="0"/>
              <a:t> un </a:t>
            </a:r>
            <a:r>
              <a:rPr lang="en-US" sz="2000" dirty="0" err="1"/>
              <a:t>limite</a:t>
            </a:r>
            <a:r>
              <a:rPr lang="en-US" sz="2000" dirty="0"/>
              <a:t> per </a:t>
            </a:r>
            <a:r>
              <a:rPr lang="en-US" sz="2000" dirty="0" err="1"/>
              <a:t>l’intero</a:t>
            </a:r>
            <a:r>
              <a:rPr lang="en-US" sz="2000" dirty="0"/>
              <a:t> Server Web.</a:t>
            </a:r>
          </a:p>
        </p:txBody>
      </p:sp>
    </p:spTree>
    <p:extLst>
      <p:ext uri="{BB962C8B-B14F-4D97-AF65-F5344CB8AC3E}">
        <p14:creationId xmlns:p14="http://schemas.microsoft.com/office/powerpoint/2010/main" val="104548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Componenti</a:t>
            </a:r>
            <a:r>
              <a:rPr lang="en-US" dirty="0"/>
              <a:t> di Exodus [Pt. 1/2]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Il Web Server è </a:t>
            </a:r>
            <a:r>
              <a:rPr lang="en-US" sz="2000" dirty="0" err="1"/>
              <a:t>costituito</a:t>
            </a:r>
            <a:r>
              <a:rPr lang="en-US" sz="2000" dirty="0"/>
              <a:t> da due </a:t>
            </a:r>
            <a:r>
              <a:rPr lang="en-US" sz="2000" dirty="0" err="1"/>
              <a:t>processi</a:t>
            </a:r>
            <a:r>
              <a:rPr lang="en-US" sz="2000" dirty="0"/>
              <a:t> </a:t>
            </a:r>
            <a:r>
              <a:rPr lang="en-US" sz="2000" dirty="0" err="1"/>
              <a:t>principali</a:t>
            </a:r>
            <a:endParaRPr lang="en-US" sz="2000" dirty="0"/>
          </a:p>
          <a:p>
            <a:r>
              <a:rPr lang="en-US" sz="2000" b="1" dirty="0" err="1"/>
              <a:t>ServerBranchesHandler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1800" dirty="0" err="1"/>
              <a:t>Gestisce</a:t>
            </a:r>
            <a:r>
              <a:rPr lang="en-US" sz="1800" dirty="0"/>
              <a:t> la </a:t>
            </a:r>
            <a:r>
              <a:rPr lang="en-US" sz="1800" dirty="0" err="1"/>
              <a:t>creazione</a:t>
            </a:r>
            <a:r>
              <a:rPr lang="en-US" sz="1800" dirty="0"/>
              <a:t> e </a:t>
            </a:r>
            <a:r>
              <a:rPr lang="en-US" sz="1800" dirty="0" err="1"/>
              <a:t>l’unione</a:t>
            </a:r>
            <a:r>
              <a:rPr lang="en-US" sz="1800" dirty="0"/>
              <a:t> (in </a:t>
            </a:r>
            <a:r>
              <a:rPr lang="en-US" sz="1800" dirty="0" err="1"/>
              <a:t>seguito</a:t>
            </a:r>
            <a:r>
              <a:rPr lang="en-US" sz="1800" dirty="0"/>
              <a:t> </a:t>
            </a:r>
            <a:r>
              <a:rPr lang="en-US" sz="1800" dirty="0" err="1"/>
              <a:t>riferita</a:t>
            </a:r>
            <a:r>
              <a:rPr lang="en-US" sz="1800" dirty="0"/>
              <a:t> come </a:t>
            </a:r>
            <a:r>
              <a:rPr lang="en-US" sz="1800" dirty="0" err="1"/>
              <a:t>operazione</a:t>
            </a:r>
            <a:r>
              <a:rPr lang="en-US" sz="1800" dirty="0"/>
              <a:t> di merge) di </a:t>
            </a:r>
            <a:r>
              <a:rPr lang="en-US" sz="1800" dirty="0" err="1"/>
              <a:t>diramazioni</a:t>
            </a:r>
            <a:r>
              <a:rPr lang="en-US" sz="1800" dirty="0"/>
              <a:t>, in modo </a:t>
            </a:r>
            <a:r>
              <a:rPr lang="en-US" sz="1800" dirty="0" err="1"/>
              <a:t>che</a:t>
            </a:r>
            <a:r>
              <a:rPr lang="en-US" sz="1800" dirty="0"/>
              <a:t> ci </a:t>
            </a:r>
            <a:r>
              <a:rPr lang="en-US" sz="1800" dirty="0" err="1"/>
              <a:t>sia</a:t>
            </a:r>
            <a:r>
              <a:rPr lang="en-US" sz="1800" dirty="0"/>
              <a:t> </a:t>
            </a:r>
            <a:r>
              <a:rPr lang="en-US" sz="1800" dirty="0" err="1"/>
              <a:t>sempre</a:t>
            </a:r>
            <a:r>
              <a:rPr lang="en-US" sz="1800" dirty="0"/>
              <a:t> una </a:t>
            </a:r>
            <a:r>
              <a:rPr lang="en-US" sz="1800" dirty="0" err="1"/>
              <a:t>certa</a:t>
            </a:r>
            <a:r>
              <a:rPr lang="en-US" sz="1800" dirty="0"/>
              <a:t> </a:t>
            </a:r>
            <a:r>
              <a:rPr lang="en-US" sz="1800" dirty="0" err="1"/>
              <a:t>percentuale</a:t>
            </a:r>
            <a:r>
              <a:rPr lang="en-US" sz="1800" dirty="0"/>
              <a:t> di ‘</a:t>
            </a:r>
            <a:r>
              <a:rPr lang="en-US" sz="1800" dirty="0" err="1"/>
              <a:t>posti</a:t>
            </a:r>
            <a:r>
              <a:rPr lang="en-US" sz="1800" dirty="0"/>
              <a:t> </a:t>
            </a:r>
            <a:r>
              <a:rPr lang="en-US" sz="1800" dirty="0" err="1"/>
              <a:t>disponibili</a:t>
            </a:r>
            <a:r>
              <a:rPr lang="en-US" sz="1800" dirty="0"/>
              <a:t>’ per la </a:t>
            </a:r>
            <a:r>
              <a:rPr lang="en-US" sz="1800" dirty="0" err="1"/>
              <a:t>gestione</a:t>
            </a:r>
            <a:r>
              <a:rPr lang="en-US" sz="1800" dirty="0"/>
              <a:t> di </a:t>
            </a:r>
            <a:r>
              <a:rPr lang="en-US" sz="1800" dirty="0" err="1"/>
              <a:t>nuovi</a:t>
            </a:r>
            <a:r>
              <a:rPr lang="en-US" sz="1800" dirty="0"/>
              <a:t> client </a:t>
            </a:r>
            <a:r>
              <a:rPr lang="en-US" sz="1800" dirty="0" err="1"/>
              <a:t>oppure</a:t>
            </a:r>
            <a:r>
              <a:rPr lang="en-US" sz="1800" dirty="0"/>
              <a:t> un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minimo</a:t>
            </a:r>
            <a:r>
              <a:rPr lang="en-US" sz="1800" dirty="0"/>
              <a:t> di </a:t>
            </a:r>
            <a:r>
              <a:rPr lang="en-US" sz="1800" dirty="0" err="1"/>
              <a:t>diramazioni</a:t>
            </a:r>
            <a:r>
              <a:rPr lang="en-US" sz="1800" dirty="0"/>
              <a:t> </a:t>
            </a:r>
            <a:r>
              <a:rPr lang="en-US" sz="1800" dirty="0" err="1"/>
              <a:t>nel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 in cui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client </a:t>
            </a:r>
            <a:r>
              <a:rPr lang="en-US" sz="1800" dirty="0" err="1"/>
              <a:t>connessi</a:t>
            </a:r>
            <a:r>
              <a:rPr lang="en-US" sz="1800" dirty="0"/>
              <a:t> </a:t>
            </a:r>
            <a:r>
              <a:rPr lang="en-US" sz="1800" dirty="0" err="1"/>
              <a:t>sia</a:t>
            </a:r>
            <a:r>
              <a:rPr lang="en-US" sz="1800" dirty="0"/>
              <a:t> </a:t>
            </a:r>
            <a:r>
              <a:rPr lang="en-US" sz="1800" dirty="0" err="1"/>
              <a:t>inferiore</a:t>
            </a:r>
            <a:r>
              <a:rPr lang="en-US" sz="1800" dirty="0"/>
              <a:t> ad una </a:t>
            </a:r>
            <a:r>
              <a:rPr lang="en-US" sz="1800" dirty="0" err="1"/>
              <a:t>certa</a:t>
            </a:r>
            <a:r>
              <a:rPr lang="en-US" sz="1800" dirty="0"/>
              <a:t> </a:t>
            </a:r>
            <a:r>
              <a:rPr lang="en-US" sz="1800" dirty="0" err="1"/>
              <a:t>percentuale</a:t>
            </a:r>
            <a:r>
              <a:rPr lang="en-US" sz="1800" dirty="0"/>
              <a:t>. (Il merge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nell’invio</a:t>
            </a:r>
            <a:r>
              <a:rPr lang="en-US" sz="1800" dirty="0"/>
              <a:t> di file descriptor </a:t>
            </a:r>
            <a:r>
              <a:rPr lang="en-US" sz="1800" dirty="0" err="1"/>
              <a:t>tramite</a:t>
            </a:r>
            <a:r>
              <a:rPr lang="en-US" sz="1800" dirty="0"/>
              <a:t> socket </a:t>
            </a:r>
            <a:r>
              <a:rPr lang="en-US" sz="1800" dirty="0" err="1"/>
              <a:t>unix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due </a:t>
            </a:r>
            <a:r>
              <a:rPr lang="en-US" sz="1800" dirty="0" err="1"/>
              <a:t>diramazioni</a:t>
            </a:r>
            <a:r>
              <a:rPr lang="en-US" sz="1800" dirty="0"/>
              <a:t>)</a:t>
            </a:r>
          </a:p>
          <a:p>
            <a:r>
              <a:rPr lang="en-US" sz="2000" b="1" dirty="0" err="1"/>
              <a:t>ServerBranch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1800" dirty="0" err="1"/>
              <a:t>Precedentemente</a:t>
            </a:r>
            <a:r>
              <a:rPr lang="en-US" sz="1800" dirty="0"/>
              <a:t> </a:t>
            </a:r>
            <a:r>
              <a:rPr lang="en-US" sz="1800" dirty="0" err="1"/>
              <a:t>riferita</a:t>
            </a:r>
            <a:r>
              <a:rPr lang="en-US" sz="1800" dirty="0"/>
              <a:t> come ‘</a:t>
            </a:r>
            <a:r>
              <a:rPr lang="en-US" sz="1800" dirty="0" err="1"/>
              <a:t>diramazione</a:t>
            </a:r>
            <a:r>
              <a:rPr lang="en-US" sz="1800" dirty="0"/>
              <a:t>’, </a:t>
            </a:r>
            <a:r>
              <a:rPr lang="en-US" sz="1800" dirty="0" err="1"/>
              <a:t>gestisce</a:t>
            </a:r>
            <a:r>
              <a:rPr lang="en-US" sz="1800" dirty="0"/>
              <a:t> le </a:t>
            </a:r>
            <a:r>
              <a:rPr lang="en-US" sz="1800" dirty="0" err="1"/>
              <a:t>richieste</a:t>
            </a:r>
            <a:r>
              <a:rPr lang="en-US" sz="1800" dirty="0"/>
              <a:t> di un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massimo</a:t>
            </a:r>
            <a:r>
              <a:rPr lang="en-US" sz="1800" dirty="0"/>
              <a:t> di </a:t>
            </a:r>
            <a:r>
              <a:rPr lang="en-US" sz="1800" dirty="0" err="1"/>
              <a:t>connessioni</a:t>
            </a:r>
            <a:r>
              <a:rPr lang="en-US" sz="1800" dirty="0"/>
              <a:t> secondo un </a:t>
            </a:r>
            <a:r>
              <a:rPr lang="en-US" sz="1800" dirty="0" err="1"/>
              <a:t>approccio</a:t>
            </a:r>
            <a:r>
              <a:rPr lang="en-US" sz="1800" dirty="0"/>
              <a:t> </a:t>
            </a:r>
            <a:r>
              <a:rPr lang="en-US" sz="1800" dirty="0" err="1"/>
              <a:t>basato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eventi</a:t>
            </a:r>
            <a:r>
              <a:rPr lang="en-US" sz="1800" dirty="0"/>
              <a:t> e </a:t>
            </a:r>
            <a:r>
              <a:rPr lang="en-US" sz="1800" dirty="0" err="1"/>
              <a:t>monitora</a:t>
            </a:r>
            <a:r>
              <a:rPr lang="en-US" sz="1800" dirty="0"/>
              <a:t> la </a:t>
            </a:r>
            <a:r>
              <a:rPr lang="en-US" sz="1800" dirty="0" err="1"/>
              <a:t>variazione</a:t>
            </a:r>
            <a:r>
              <a:rPr lang="en-US" sz="1800" dirty="0"/>
              <a:t> del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client ad </a:t>
            </a:r>
            <a:r>
              <a:rPr lang="en-US" sz="1800" dirty="0" err="1"/>
              <a:t>essa</a:t>
            </a:r>
            <a:r>
              <a:rPr lang="en-US" sz="1800" dirty="0"/>
              <a:t> </a:t>
            </a:r>
            <a:r>
              <a:rPr lang="en-US" sz="1800" dirty="0" err="1"/>
              <a:t>connessi</a:t>
            </a:r>
            <a:r>
              <a:rPr lang="en-US" sz="1800" dirty="0"/>
              <a:t> </a:t>
            </a:r>
            <a:r>
              <a:rPr lang="en-US" sz="1800" dirty="0" err="1"/>
              <a:t>rendendola</a:t>
            </a:r>
            <a:r>
              <a:rPr lang="en-US" sz="1800" dirty="0"/>
              <a:t> nota al </a:t>
            </a:r>
            <a:r>
              <a:rPr lang="en-US" sz="1800" dirty="0" err="1"/>
              <a:t>ServerBranchesHandler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ServerBranchesHandler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La prima </a:t>
            </a:r>
            <a:r>
              <a:rPr lang="en-US" sz="2000" dirty="0" err="1"/>
              <a:t>operazione</a:t>
            </a:r>
            <a:r>
              <a:rPr lang="en-US" sz="2000" dirty="0"/>
              <a:t> </a:t>
            </a:r>
            <a:r>
              <a:rPr lang="en-US" sz="2000" dirty="0" err="1"/>
              <a:t>effettuata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ServerBranchesHandler</a:t>
            </a:r>
            <a:r>
              <a:rPr lang="en-US" sz="2000" dirty="0"/>
              <a:t> (o handler) al </a:t>
            </a:r>
            <a:r>
              <a:rPr lang="en-US" sz="2000" dirty="0" err="1"/>
              <a:t>momento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creazione</a:t>
            </a:r>
            <a:r>
              <a:rPr lang="en-US" sz="2000" dirty="0"/>
              <a:t> è </a:t>
            </a:r>
            <a:r>
              <a:rPr lang="en-US" sz="2000" dirty="0" err="1"/>
              <a:t>l’inizializzazione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seguenti</a:t>
            </a:r>
            <a:r>
              <a:rPr lang="en-US" sz="2000" dirty="0"/>
              <a:t> zone di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endParaRPr lang="en-US" sz="2000" dirty="0"/>
          </a:p>
          <a:p>
            <a:r>
              <a:rPr lang="en-US" sz="1800" dirty="0"/>
              <a:t>La cache</a:t>
            </a:r>
          </a:p>
          <a:p>
            <a:r>
              <a:rPr lang="en-US" sz="1800" dirty="0"/>
              <a:t>Memoria in cui </a:t>
            </a:r>
            <a:r>
              <a:rPr lang="en-US" sz="1800" dirty="0" err="1"/>
              <a:t>verrà</a:t>
            </a:r>
            <a:r>
              <a:rPr lang="en-US" sz="1800" dirty="0"/>
              <a:t> </a:t>
            </a:r>
            <a:r>
              <a:rPr lang="en-US" sz="1800" dirty="0" err="1"/>
              <a:t>salvata</a:t>
            </a:r>
            <a:r>
              <a:rPr lang="en-US" sz="1800" dirty="0"/>
              <a:t> una </a:t>
            </a:r>
            <a:r>
              <a:rPr lang="en-US" sz="1800" dirty="0" err="1"/>
              <a:t>struttura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con le </a:t>
            </a:r>
            <a:r>
              <a:rPr lang="en-US" sz="1800" dirty="0" err="1"/>
              <a:t>informazioni</a:t>
            </a:r>
            <a:r>
              <a:rPr lang="en-US" sz="1800" dirty="0"/>
              <a:t> </a:t>
            </a:r>
            <a:r>
              <a:rPr lang="en-US" sz="1800" dirty="0" err="1"/>
              <a:t>dell’handler</a:t>
            </a:r>
            <a:r>
              <a:rPr lang="en-US" sz="1800" dirty="0"/>
              <a:t> </a:t>
            </a:r>
            <a:r>
              <a:rPr lang="en-US" sz="1800" dirty="0" err="1"/>
              <a:t>utili</a:t>
            </a:r>
            <a:r>
              <a:rPr lang="en-US" sz="1800" dirty="0"/>
              <a:t> </a:t>
            </a:r>
            <a:r>
              <a:rPr lang="en-US" sz="1800" dirty="0" err="1"/>
              <a:t>alle</a:t>
            </a:r>
            <a:r>
              <a:rPr lang="en-US" sz="1800" dirty="0"/>
              <a:t> </a:t>
            </a:r>
            <a:r>
              <a:rPr lang="en-US" sz="1800" dirty="0" err="1"/>
              <a:t>singole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, e </a:t>
            </a:r>
            <a:r>
              <a:rPr lang="en-US" sz="1800" dirty="0" err="1"/>
              <a:t>sono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en-US" sz="1800" dirty="0"/>
              <a:t>Il </a:t>
            </a:r>
            <a:r>
              <a:rPr lang="en-US" sz="1800" dirty="0" err="1"/>
              <a:t>suo</a:t>
            </a:r>
            <a:r>
              <a:rPr lang="en-US" sz="1800" dirty="0"/>
              <a:t> PID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File </a:t>
            </a:r>
            <a:r>
              <a:rPr lang="en-US" sz="1800" dirty="0" err="1"/>
              <a:t>desciptor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socket di </a:t>
            </a:r>
            <a:r>
              <a:rPr lang="en-US" sz="1800" dirty="0" err="1"/>
              <a:t>ascolto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le </a:t>
            </a:r>
            <a:r>
              <a:rPr lang="en-US" sz="1800" dirty="0" err="1"/>
              <a:t>varie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 per </a:t>
            </a:r>
            <a:r>
              <a:rPr lang="en-US" sz="1800" dirty="0" err="1"/>
              <a:t>l’acquisizione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socket di </a:t>
            </a:r>
            <a:r>
              <a:rPr lang="en-US" sz="1800" dirty="0" err="1"/>
              <a:t>ascolto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 ‘</a:t>
            </a:r>
            <a:r>
              <a:rPr lang="en-US" sz="1800" dirty="0" err="1"/>
              <a:t>ricevitore</a:t>
            </a:r>
            <a:r>
              <a:rPr lang="en-US" sz="1800" dirty="0"/>
              <a:t>’ e ‘</a:t>
            </a:r>
            <a:r>
              <a:rPr lang="en-US" sz="1800" dirty="0" err="1"/>
              <a:t>inviatore</a:t>
            </a:r>
            <a:r>
              <a:rPr lang="en-US" sz="1800" dirty="0"/>
              <a:t>’ di client </a:t>
            </a:r>
            <a:r>
              <a:rPr lang="en-US" sz="1800" dirty="0" err="1"/>
              <a:t>nell’operazione</a:t>
            </a:r>
            <a:r>
              <a:rPr lang="en-US" sz="1800" dirty="0"/>
              <a:t> di merge</a:t>
            </a:r>
          </a:p>
          <a:p>
            <a:pPr lvl="1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‘</a:t>
            </a:r>
            <a:r>
              <a:rPr lang="en-US" sz="1800" dirty="0" err="1"/>
              <a:t>ricevitore</a:t>
            </a:r>
            <a:r>
              <a:rPr lang="en-US" sz="1800" dirty="0"/>
              <a:t>’, ‘</a:t>
            </a:r>
            <a:r>
              <a:rPr lang="en-US" sz="1800" dirty="0" err="1"/>
              <a:t>inviatore</a:t>
            </a:r>
            <a:r>
              <a:rPr lang="en-US" sz="1800" dirty="0"/>
              <a:t>’ e lo </a:t>
            </a:r>
            <a:r>
              <a:rPr lang="en-US" sz="1800" dirty="0" err="1"/>
              <a:t>stesso</a:t>
            </a:r>
            <a:r>
              <a:rPr lang="en-US" sz="1800" dirty="0"/>
              <a:t> </a:t>
            </a:r>
            <a:r>
              <a:rPr lang="en-US" sz="1800" dirty="0" err="1"/>
              <a:t>ServerBranchHandler</a:t>
            </a:r>
            <a:r>
              <a:rPr lang="en-US" sz="1800" dirty="0"/>
              <a:t> </a:t>
            </a:r>
            <a:r>
              <a:rPr lang="en-US" sz="1800" dirty="0" err="1"/>
              <a:t>durante</a:t>
            </a:r>
            <a:r>
              <a:rPr lang="en-US" sz="1800" dirty="0"/>
              <a:t> </a:t>
            </a:r>
            <a:r>
              <a:rPr lang="en-US" sz="1800" dirty="0" err="1"/>
              <a:t>l’operazione</a:t>
            </a:r>
            <a:r>
              <a:rPr lang="en-US" sz="1800" dirty="0"/>
              <a:t> di merge</a:t>
            </a:r>
          </a:p>
          <a:p>
            <a:pPr lvl="1">
              <a:buFont typeface="+mj-lt"/>
              <a:buAutoNum type="arabicPeriod"/>
            </a:pPr>
            <a:r>
              <a:rPr lang="en-US" sz="1800" dirty="0" err="1"/>
              <a:t>Altri</a:t>
            </a:r>
            <a:r>
              <a:rPr lang="en-US" sz="1800" dirty="0"/>
              <a:t> due </a:t>
            </a:r>
            <a:r>
              <a:rPr lang="en-US" sz="1800" dirty="0" err="1"/>
              <a:t>semafori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component ‘logger’ e ‘</a:t>
            </a:r>
            <a:r>
              <a:rPr lang="en-US" sz="1800" dirty="0" err="1"/>
              <a:t>loggerManager</a:t>
            </a:r>
            <a:r>
              <a:rPr lang="en-US" sz="1800" dirty="0"/>
              <a:t>’ (</a:t>
            </a:r>
            <a:r>
              <a:rPr lang="en-US" sz="1800" dirty="0" err="1"/>
              <a:t>esposti</a:t>
            </a:r>
            <a:r>
              <a:rPr lang="en-US" sz="1800" dirty="0"/>
              <a:t> in </a:t>
            </a:r>
            <a:r>
              <a:rPr lang="en-US" sz="1800" dirty="0" err="1"/>
              <a:t>seguito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67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ServerBranchesHandler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Memoria in cui </a:t>
            </a:r>
            <a:r>
              <a:rPr lang="en-US" sz="1800" dirty="0" err="1"/>
              <a:t>verranno</a:t>
            </a:r>
            <a:r>
              <a:rPr lang="en-US" sz="1800" dirty="0"/>
              <a:t> </a:t>
            </a:r>
            <a:r>
              <a:rPr lang="en-US" sz="1800" dirty="0" err="1"/>
              <a:t>salvate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strutture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, </a:t>
            </a:r>
            <a:r>
              <a:rPr lang="en-US" sz="1800" dirty="0" err="1"/>
              <a:t>ciascuna</a:t>
            </a:r>
            <a:r>
              <a:rPr lang="en-US" sz="1800" dirty="0"/>
              <a:t> con le </a:t>
            </a:r>
            <a:r>
              <a:rPr lang="en-US" sz="1800" dirty="0" err="1"/>
              <a:t>informazioni</a:t>
            </a:r>
            <a:r>
              <a:rPr lang="en-US" sz="1800" dirty="0"/>
              <a:t> di una </a:t>
            </a:r>
            <a:r>
              <a:rPr lang="en-US" sz="1800" dirty="0" err="1"/>
              <a:t>ServerBranch</a:t>
            </a:r>
            <a:r>
              <a:rPr lang="en-US" sz="1800" dirty="0"/>
              <a:t> </a:t>
            </a:r>
            <a:r>
              <a:rPr lang="en-US" sz="1800" dirty="0" err="1"/>
              <a:t>utili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ServerBranchesHandler</a:t>
            </a:r>
            <a:r>
              <a:rPr lang="en-US" sz="1800" dirty="0"/>
              <a:t>, </a:t>
            </a:r>
            <a:r>
              <a:rPr lang="en-US" sz="1800" dirty="0" err="1"/>
              <a:t>contenenti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PID </a:t>
            </a:r>
            <a:r>
              <a:rPr lang="en-US" sz="1800" dirty="0" err="1"/>
              <a:t>della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Numero</a:t>
            </a:r>
            <a:r>
              <a:rPr lang="en-US" sz="1800" dirty="0"/>
              <a:t> di </a:t>
            </a:r>
            <a:r>
              <a:rPr lang="en-US" sz="1800" dirty="0" err="1"/>
              <a:t>connessioni</a:t>
            </a:r>
            <a:r>
              <a:rPr lang="en-US" sz="1800" dirty="0"/>
              <a:t> </a:t>
            </a:r>
            <a:r>
              <a:rPr lang="en-US" sz="1800" dirty="0" err="1"/>
              <a:t>attualmente</a:t>
            </a:r>
            <a:r>
              <a:rPr lang="en-US" sz="1800" dirty="0"/>
              <a:t> </a:t>
            </a:r>
            <a:r>
              <a:rPr lang="en-US" sz="1800" dirty="0" err="1"/>
              <a:t>gestite</a:t>
            </a:r>
            <a:r>
              <a:rPr lang="en-US" sz="1800" dirty="0"/>
              <a:t> </a:t>
            </a:r>
            <a:r>
              <a:rPr lang="en-US" sz="1800" dirty="0" err="1"/>
              <a:t>dalla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</a:t>
            </a:r>
            <a:r>
              <a:rPr lang="en-US" sz="1800" dirty="0" err="1"/>
              <a:t>l’accesso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variabile</a:t>
            </a:r>
            <a:r>
              <a:rPr lang="en-US" sz="1800" dirty="0"/>
              <a:t> </a:t>
            </a:r>
            <a:r>
              <a:rPr lang="en-US" sz="1800" dirty="0" err="1"/>
              <a:t>precedente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Variabile</a:t>
            </a:r>
            <a:r>
              <a:rPr lang="en-US" sz="1800" dirty="0"/>
              <a:t> </a:t>
            </a:r>
            <a:r>
              <a:rPr lang="en-US" sz="1800" dirty="0" err="1"/>
              <a:t>usata</a:t>
            </a:r>
            <a:r>
              <a:rPr lang="en-US" sz="1800" dirty="0"/>
              <a:t> </a:t>
            </a:r>
            <a:r>
              <a:rPr lang="en-US" sz="1800" dirty="0" err="1"/>
              <a:t>durante</a:t>
            </a:r>
            <a:r>
              <a:rPr lang="en-US" sz="1800" dirty="0"/>
              <a:t> </a:t>
            </a:r>
            <a:r>
              <a:rPr lang="en-US" sz="1800" dirty="0" err="1"/>
              <a:t>l’operazione</a:t>
            </a:r>
            <a:r>
              <a:rPr lang="en-US" sz="1800" dirty="0"/>
              <a:t> di merge in cui la </a:t>
            </a:r>
            <a:r>
              <a:rPr lang="en-US" sz="1800" dirty="0" err="1"/>
              <a:t>singola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 capisce se </a:t>
            </a:r>
            <a:r>
              <a:rPr lang="en-US" sz="1800" dirty="0" err="1"/>
              <a:t>ricevere</a:t>
            </a:r>
            <a:r>
              <a:rPr lang="en-US" sz="1800" dirty="0"/>
              <a:t> </a:t>
            </a:r>
            <a:r>
              <a:rPr lang="en-US" sz="1800" dirty="0" err="1"/>
              <a:t>oppure</a:t>
            </a:r>
            <a:r>
              <a:rPr lang="en-US" sz="1800" dirty="0"/>
              <a:t> </a:t>
            </a:r>
            <a:r>
              <a:rPr lang="en-US" sz="1800" dirty="0" err="1"/>
              <a:t>inviare</a:t>
            </a:r>
            <a:r>
              <a:rPr lang="en-US" sz="1800" dirty="0"/>
              <a:t> I </a:t>
            </a:r>
            <a:r>
              <a:rPr lang="en-US" sz="1800" dirty="0" err="1"/>
              <a:t>propri</a:t>
            </a:r>
            <a:r>
              <a:rPr lang="en-US" sz="1800" dirty="0"/>
              <a:t>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Un array di </a:t>
            </a:r>
            <a:r>
              <a:rPr lang="en-US" sz="1800" dirty="0" err="1"/>
              <a:t>strutture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di </a:t>
            </a:r>
            <a:r>
              <a:rPr lang="en-US" sz="1800" dirty="0" err="1"/>
              <a:t>tipo</a:t>
            </a:r>
            <a:r>
              <a:rPr lang="en-US" sz="1800" dirty="0"/>
              <a:t> ‘log’ (</a:t>
            </a:r>
            <a:r>
              <a:rPr lang="en-US" sz="1800" dirty="0" err="1"/>
              <a:t>discussa</a:t>
            </a:r>
            <a:r>
              <a:rPr lang="en-US" sz="1800" dirty="0"/>
              <a:t> in </a:t>
            </a:r>
            <a:r>
              <a:rPr lang="en-US" sz="1800" dirty="0" err="1"/>
              <a:t>seguito</a:t>
            </a:r>
            <a:r>
              <a:rPr lang="en-US" sz="1800" dirty="0"/>
              <a:t>)</a:t>
            </a:r>
          </a:p>
          <a:p>
            <a:pPr marL="57150" indent="0">
              <a:buNone/>
            </a:pPr>
            <a:endParaRPr lang="en-US" sz="1800" dirty="0"/>
          </a:p>
          <a:p>
            <a:pPr marL="57150" indent="0">
              <a:buNone/>
            </a:pPr>
            <a:r>
              <a:rPr lang="en-US" sz="1800" dirty="0" err="1"/>
              <a:t>Dopo</a:t>
            </a:r>
            <a:r>
              <a:rPr lang="en-US" sz="1800" dirty="0"/>
              <a:t> </a:t>
            </a:r>
            <a:r>
              <a:rPr lang="en-US" sz="1800" dirty="0" err="1"/>
              <a:t>l’inizializzazione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zone di </a:t>
            </a:r>
            <a:r>
              <a:rPr lang="en-US" sz="1800" dirty="0" err="1"/>
              <a:t>memoria</a:t>
            </a:r>
            <a:r>
              <a:rPr lang="en-US" sz="1800" dirty="0"/>
              <a:t> </a:t>
            </a:r>
            <a:r>
              <a:rPr lang="en-US" sz="1800" dirty="0" err="1"/>
              <a:t>l’handler</a:t>
            </a:r>
            <a:r>
              <a:rPr lang="en-US" sz="1800" dirty="0"/>
              <a:t> </a:t>
            </a:r>
            <a:r>
              <a:rPr lang="en-US" sz="1800" dirty="0" err="1"/>
              <a:t>procede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creazione</a:t>
            </a:r>
            <a:r>
              <a:rPr lang="en-US" sz="1800" dirty="0"/>
              <a:t> di un </a:t>
            </a:r>
            <a:r>
              <a:rPr lang="en-US" sz="1800" dirty="0" err="1"/>
              <a:t>dato</a:t>
            </a:r>
            <a:r>
              <a:rPr lang="en-US" sz="1800" dirty="0"/>
              <a:t>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iniziale</a:t>
            </a:r>
            <a:r>
              <a:rPr lang="en-US" sz="1800" dirty="0"/>
              <a:t> di </a:t>
            </a:r>
            <a:r>
              <a:rPr lang="en-US" sz="1800" dirty="0" err="1"/>
              <a:t>ServerBranch</a:t>
            </a:r>
            <a:r>
              <a:rPr lang="en-US" sz="1800" dirty="0"/>
              <a:t>, </a:t>
            </a:r>
            <a:r>
              <a:rPr lang="en-US" sz="1800" dirty="0" err="1"/>
              <a:t>passando</a:t>
            </a:r>
            <a:r>
              <a:rPr lang="en-US" sz="1800" dirty="0"/>
              <a:t> </a:t>
            </a:r>
            <a:r>
              <a:rPr lang="en-US" sz="1800" dirty="0" err="1"/>
              <a:t>loro</a:t>
            </a:r>
            <a:r>
              <a:rPr lang="en-US" sz="1800" dirty="0"/>
              <a:t> un </a:t>
            </a:r>
            <a:r>
              <a:rPr lang="en-US" sz="1800" dirty="0" err="1"/>
              <a:t>valore</a:t>
            </a:r>
            <a:r>
              <a:rPr lang="en-US" sz="1800" dirty="0"/>
              <a:t> </a:t>
            </a:r>
            <a:r>
              <a:rPr lang="en-US" sz="1800" dirty="0" err="1"/>
              <a:t>intero</a:t>
            </a:r>
            <a:r>
              <a:rPr lang="en-US" sz="1800" dirty="0"/>
              <a:t>. Tale </a:t>
            </a:r>
            <a:r>
              <a:rPr lang="en-US" sz="1800" dirty="0" err="1"/>
              <a:t>valore</a:t>
            </a:r>
            <a:r>
              <a:rPr lang="en-US" sz="1800" dirty="0"/>
              <a:t>, </a:t>
            </a:r>
            <a:r>
              <a:rPr lang="en-US" sz="1800" dirty="0" err="1"/>
              <a:t>sommato</a:t>
            </a:r>
            <a:r>
              <a:rPr lang="en-US" sz="1800" dirty="0"/>
              <a:t> </a:t>
            </a:r>
            <a:r>
              <a:rPr lang="en-US" sz="1800" dirty="0" err="1"/>
              <a:t>all’indirizzo</a:t>
            </a:r>
            <a:r>
              <a:rPr lang="en-US" sz="1800" dirty="0"/>
              <a:t> di </a:t>
            </a:r>
            <a:r>
              <a:rPr lang="en-US" sz="1800" dirty="0" err="1"/>
              <a:t>memoria</a:t>
            </a:r>
            <a:r>
              <a:rPr lang="en-US" sz="1800" dirty="0"/>
              <a:t> (</a:t>
            </a:r>
            <a:r>
              <a:rPr lang="en-US" sz="1800" dirty="0" err="1"/>
              <a:t>condivisa</a:t>
            </a:r>
            <a:r>
              <a:rPr lang="en-US" sz="1800" dirty="0"/>
              <a:t>) </a:t>
            </a:r>
            <a:r>
              <a:rPr lang="en-US" sz="1800" dirty="0" err="1"/>
              <a:t>iniziale</a:t>
            </a:r>
            <a:r>
              <a:rPr lang="en-US" sz="1800" dirty="0"/>
              <a:t>, </a:t>
            </a:r>
            <a:r>
              <a:rPr lang="en-US" sz="1800" dirty="0" err="1"/>
              <a:t>riferisce</a:t>
            </a:r>
            <a:r>
              <a:rPr lang="en-US" sz="1800" dirty="0"/>
              <a:t> la </a:t>
            </a:r>
            <a:r>
              <a:rPr lang="en-US" sz="1800" dirty="0" err="1"/>
              <a:t>struttura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la </a:t>
            </a:r>
            <a:r>
              <a:rPr lang="en-US" sz="1800" dirty="0" err="1"/>
              <a:t>ServerBranch</a:t>
            </a:r>
            <a:r>
              <a:rPr lang="en-US" sz="1800" dirty="0"/>
              <a:t> </a:t>
            </a:r>
            <a:r>
              <a:rPr lang="en-US" sz="1800" dirty="0" err="1"/>
              <a:t>appena</a:t>
            </a:r>
            <a:r>
              <a:rPr lang="en-US" sz="1800" dirty="0"/>
              <a:t> </a:t>
            </a:r>
            <a:r>
              <a:rPr lang="en-US" sz="1800" dirty="0" err="1"/>
              <a:t>creata</a:t>
            </a:r>
            <a:r>
              <a:rPr lang="en-US" sz="1800" dirty="0"/>
              <a:t> </a:t>
            </a:r>
            <a:r>
              <a:rPr lang="en-US" sz="1800" dirty="0" err="1"/>
              <a:t>riempirà</a:t>
            </a:r>
            <a:r>
              <a:rPr lang="en-US" sz="1800" dirty="0"/>
              <a:t> con le sue </a:t>
            </a:r>
            <a:r>
              <a:rPr lang="en-US" sz="1800" dirty="0" err="1"/>
              <a:t>informazioni</a:t>
            </a:r>
            <a:r>
              <a:rPr lang="en-US" sz="1800" dirty="0"/>
              <a:t>. Il </a:t>
            </a:r>
            <a:r>
              <a:rPr lang="en-US" sz="1800" dirty="0" err="1"/>
              <a:t>ServerBranchesHandler</a:t>
            </a:r>
            <a:r>
              <a:rPr lang="en-US" sz="1800" dirty="0"/>
              <a:t> </a:t>
            </a:r>
            <a:r>
              <a:rPr lang="en-US" sz="1800" dirty="0" err="1"/>
              <a:t>organizzerà</a:t>
            </a:r>
            <a:r>
              <a:rPr lang="en-US" sz="1800" dirty="0"/>
              <a:t>  tale </a:t>
            </a:r>
            <a:r>
              <a:rPr lang="en-US" sz="1800" dirty="0" err="1"/>
              <a:t>strutture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in una </a:t>
            </a:r>
            <a:r>
              <a:rPr lang="en-US" sz="1800" dirty="0" err="1"/>
              <a:t>lista</a:t>
            </a:r>
            <a:r>
              <a:rPr lang="en-US" sz="1800" dirty="0"/>
              <a:t> </a:t>
            </a:r>
            <a:r>
              <a:rPr lang="en-US" sz="1800" dirty="0" err="1"/>
              <a:t>doppiamente</a:t>
            </a:r>
            <a:r>
              <a:rPr lang="en-US" sz="1800" dirty="0"/>
              <a:t> </a:t>
            </a:r>
            <a:r>
              <a:rPr lang="en-US" sz="1800" dirty="0" err="1"/>
              <a:t>collegata</a:t>
            </a:r>
            <a:r>
              <a:rPr lang="en-US" sz="1800" dirty="0"/>
              <a:t>,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gli</a:t>
            </a:r>
            <a:r>
              <a:rPr lang="en-US" sz="1800" dirty="0"/>
              <a:t> </a:t>
            </a:r>
            <a:r>
              <a:rPr lang="en-US" sz="1800" dirty="0" err="1"/>
              <a:t>consentirà</a:t>
            </a:r>
            <a:r>
              <a:rPr lang="en-US" sz="1800" dirty="0"/>
              <a:t> di </a:t>
            </a:r>
            <a:r>
              <a:rPr lang="en-US" sz="1800" dirty="0" err="1"/>
              <a:t>poter</a:t>
            </a:r>
            <a:r>
              <a:rPr lang="en-US" sz="1800" dirty="0"/>
              <a:t> </a:t>
            </a:r>
            <a:r>
              <a:rPr lang="en-US" sz="1800" dirty="0" err="1"/>
              <a:t>manipolare</a:t>
            </a:r>
            <a:r>
              <a:rPr lang="en-US" sz="1800" dirty="0"/>
              <a:t> le </a:t>
            </a:r>
            <a:r>
              <a:rPr lang="en-US" sz="1800" dirty="0" err="1"/>
              <a:t>informazioni</a:t>
            </a:r>
            <a:r>
              <a:rPr lang="en-US" sz="1800" dirty="0"/>
              <a:t> di </a:t>
            </a:r>
            <a:r>
              <a:rPr lang="en-US" sz="1800" dirty="0" err="1"/>
              <a:t>ogni</a:t>
            </a:r>
            <a:r>
              <a:rPr lang="en-US" sz="1800" dirty="0"/>
              <a:t> </a:t>
            </a:r>
            <a:r>
              <a:rPr lang="en-US" sz="1800" dirty="0" err="1"/>
              <a:t>singola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65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ServerBranchesHandler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500" y="2004255"/>
            <a:ext cx="1092994" cy="367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Handler</a:t>
            </a:r>
          </a:p>
        </p:txBody>
      </p:sp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889C7467-83EA-4F3F-AA21-F06DBD1798C7}"/>
              </a:ext>
            </a:extLst>
          </p:cNvPr>
          <p:cNvCxnSpPr>
            <a:cxnSpLocks/>
          </p:cNvCxnSpPr>
          <p:nvPr/>
        </p:nvCxnSpPr>
        <p:spPr>
          <a:xfrm flipV="1">
            <a:off x="1443038" y="2188076"/>
            <a:ext cx="5715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BDCB41CA-8467-4AD7-8CAF-01B0AD382221}"/>
              </a:ext>
            </a:extLst>
          </p:cNvPr>
          <p:cNvSpPr/>
          <p:nvPr/>
        </p:nvSpPr>
        <p:spPr>
          <a:xfrm>
            <a:off x="2071688" y="2053096"/>
            <a:ext cx="14573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BF8E8DE-4598-4F03-AD9D-2387E6C64540}"/>
              </a:ext>
            </a:extLst>
          </p:cNvPr>
          <p:cNvSpPr/>
          <p:nvPr/>
        </p:nvSpPr>
        <p:spPr>
          <a:xfrm>
            <a:off x="3671889" y="2668419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9456DCA-F913-4816-909F-9A37BB785EE4}"/>
              </a:ext>
            </a:extLst>
          </p:cNvPr>
          <p:cNvSpPr/>
          <p:nvPr/>
        </p:nvSpPr>
        <p:spPr>
          <a:xfrm>
            <a:off x="4329114" y="2668418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7EF8652-4A47-4B5C-B9F2-942EF733CD35}"/>
              </a:ext>
            </a:extLst>
          </p:cNvPr>
          <p:cNvSpPr/>
          <p:nvPr/>
        </p:nvSpPr>
        <p:spPr>
          <a:xfrm>
            <a:off x="4986339" y="2668418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EA32B0C-7C28-45D6-A40F-2D65E49A020B}"/>
              </a:ext>
            </a:extLst>
          </p:cNvPr>
          <p:cNvSpPr/>
          <p:nvPr/>
        </p:nvSpPr>
        <p:spPr>
          <a:xfrm>
            <a:off x="5643564" y="2668417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1C20E0D-4F2C-4888-90E2-0C216C0457C9}"/>
              </a:ext>
            </a:extLst>
          </p:cNvPr>
          <p:cNvSpPr txBox="1">
            <a:spLocks/>
          </p:cNvSpPr>
          <p:nvPr/>
        </p:nvSpPr>
        <p:spPr>
          <a:xfrm>
            <a:off x="2003822" y="2329229"/>
            <a:ext cx="1092994" cy="367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/>
              <a:t>handler_info</a:t>
            </a:r>
            <a:endParaRPr lang="en-US" sz="180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B54584B-42E1-4BD7-AA77-3C9218A6FC71}"/>
              </a:ext>
            </a:extLst>
          </p:cNvPr>
          <p:cNvSpPr txBox="1">
            <a:spLocks/>
          </p:cNvSpPr>
          <p:nvPr/>
        </p:nvSpPr>
        <p:spPr>
          <a:xfrm>
            <a:off x="3546872" y="2959171"/>
            <a:ext cx="2096692" cy="367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/>
              <a:t>branch_handler_communication</a:t>
            </a:r>
            <a:endParaRPr lang="en-US" sz="1800" dirty="0"/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F0D20B25-CF80-4035-831C-EDA573E66C4C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117273" y="1372623"/>
            <a:ext cx="430323" cy="2428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8E05320E-5F4C-40C5-AF88-97A35CB844AC}"/>
              </a:ext>
            </a:extLst>
          </p:cNvPr>
          <p:cNvSpPr txBox="1">
            <a:spLocks/>
          </p:cNvSpPr>
          <p:nvPr/>
        </p:nvSpPr>
        <p:spPr>
          <a:xfrm>
            <a:off x="3454003" y="941005"/>
            <a:ext cx="1092994" cy="36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Branch1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726F46FA-D8F0-4B68-8623-E987315E3CBA}"/>
              </a:ext>
            </a:extLst>
          </p:cNvPr>
          <p:cNvSpPr txBox="1">
            <a:spLocks/>
          </p:cNvSpPr>
          <p:nvPr/>
        </p:nvSpPr>
        <p:spPr>
          <a:xfrm>
            <a:off x="4282681" y="725349"/>
            <a:ext cx="1092994" cy="36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Branch2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1C6B215F-DF07-4B2B-A95A-CC933682D295}"/>
              </a:ext>
            </a:extLst>
          </p:cNvPr>
          <p:cNvCxnSpPr>
            <a:cxnSpLocks/>
            <a:stCxn id="18" idx="1"/>
            <a:endCxn id="7" idx="1"/>
          </p:cNvCxnSpPr>
          <p:nvPr/>
        </p:nvCxnSpPr>
        <p:spPr>
          <a:xfrm rot="10800000" flipV="1">
            <a:off x="2071689" y="1124827"/>
            <a:ext cx="1382315" cy="1062075"/>
          </a:xfrm>
          <a:prstGeom prst="bentConnector3">
            <a:avLst>
              <a:gd name="adj1" fmla="val 116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A3D39C13-D4D3-4F39-8F67-EAB331B0CA97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 flipV="1">
            <a:off x="2071688" y="901979"/>
            <a:ext cx="2071688" cy="1284924"/>
          </a:xfrm>
          <a:prstGeom prst="bentConnector3">
            <a:avLst>
              <a:gd name="adj1" fmla="val 111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751D17F4-40F7-454C-A32B-E3A7D29B3CA1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 rot="16200000" flipH="1">
            <a:off x="3320617" y="1988533"/>
            <a:ext cx="135976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3D037A0F-780A-49FE-A7CD-7B92A8C0077F}"/>
              </a:ext>
            </a:extLst>
          </p:cNvPr>
          <p:cNvCxnSpPr>
            <a:cxnSpLocks/>
          </p:cNvCxnSpPr>
          <p:nvPr/>
        </p:nvCxnSpPr>
        <p:spPr>
          <a:xfrm>
            <a:off x="4793457" y="1197011"/>
            <a:ext cx="0" cy="147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magine 53">
            <a:extLst>
              <a:ext uri="{FF2B5EF4-FFF2-40B4-BE49-F238E27FC236}">
                <a16:creationId xmlns:a16="http://schemas.microsoft.com/office/drawing/2014/main" id="{8F92DC89-D8F8-4504-95F5-8963A05F0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 r="-273" b="51189"/>
          <a:stretch/>
        </p:blipFill>
        <p:spPr>
          <a:xfrm>
            <a:off x="353740" y="3442811"/>
            <a:ext cx="2621507" cy="1368858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D7A2C8D0-46EF-4ACE-B85A-DFEC72596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89"/>
          <a:stretch/>
        </p:blipFill>
        <p:spPr>
          <a:xfrm>
            <a:off x="3600576" y="3326816"/>
            <a:ext cx="2621507" cy="1368858"/>
          </a:xfrm>
          <a:prstGeom prst="rect">
            <a:avLst/>
          </a:prstGeom>
        </p:spPr>
      </p:pic>
      <p:cxnSp>
        <p:nvCxnSpPr>
          <p:cNvPr id="58" name="Connettore curvo 57">
            <a:extLst>
              <a:ext uri="{FF2B5EF4-FFF2-40B4-BE49-F238E27FC236}">
                <a16:creationId xmlns:a16="http://schemas.microsoft.com/office/drawing/2014/main" id="{CF10F077-EAE7-422C-8397-AF77FDAA21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1457564" y="2778681"/>
            <a:ext cx="871061" cy="457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curvo 59">
            <a:extLst>
              <a:ext uri="{FF2B5EF4-FFF2-40B4-BE49-F238E27FC236}">
                <a16:creationId xmlns:a16="http://schemas.microsoft.com/office/drawing/2014/main" id="{339299AD-234E-44B0-9586-21B3586C401E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V="1">
            <a:off x="3362794" y="3327073"/>
            <a:ext cx="493175" cy="125017"/>
          </a:xfrm>
          <a:prstGeom prst="curvedConnector4">
            <a:avLst>
              <a:gd name="adj1" fmla="val -6299"/>
              <a:gd name="adj2" fmla="val 282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7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ServerBranchesHandler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err="1"/>
              <a:t>L’ultima</a:t>
            </a:r>
            <a:r>
              <a:rPr lang="en-US" sz="1800" dirty="0"/>
              <a:t> </a:t>
            </a:r>
            <a:r>
              <a:rPr lang="en-US" sz="1800" dirty="0" err="1"/>
              <a:t>operazione</a:t>
            </a:r>
            <a:r>
              <a:rPr lang="en-US" sz="1800" dirty="0"/>
              <a:t> </a:t>
            </a:r>
            <a:r>
              <a:rPr lang="en-US" sz="1800" dirty="0" err="1"/>
              <a:t>effettuata</a:t>
            </a:r>
            <a:r>
              <a:rPr lang="en-US" sz="1800" dirty="0"/>
              <a:t> è la </a:t>
            </a:r>
            <a:r>
              <a:rPr lang="en-US" sz="1800" dirty="0" err="1"/>
              <a:t>creazione</a:t>
            </a:r>
            <a:r>
              <a:rPr lang="en-US" sz="1800" dirty="0"/>
              <a:t> di un thread, </a:t>
            </a:r>
            <a:r>
              <a:rPr lang="en-US" sz="1800" dirty="0" err="1"/>
              <a:t>il</a:t>
            </a:r>
            <a:r>
              <a:rPr lang="en-US" sz="1800" dirty="0"/>
              <a:t> ‘</a:t>
            </a:r>
            <a:r>
              <a:rPr lang="en-US" sz="1800" dirty="0" err="1"/>
              <a:t>loggerManager</a:t>
            </a:r>
            <a:r>
              <a:rPr lang="en-US" sz="1800" dirty="0"/>
              <a:t>’ (</a:t>
            </a:r>
            <a:r>
              <a:rPr lang="en-US" sz="1800" dirty="0" err="1"/>
              <a:t>componente</a:t>
            </a:r>
            <a:r>
              <a:rPr lang="en-US" sz="1800" dirty="0"/>
              <a:t> </a:t>
            </a:r>
            <a:r>
              <a:rPr lang="en-US" sz="1800" dirty="0" err="1"/>
              <a:t>esposta</a:t>
            </a:r>
            <a:r>
              <a:rPr lang="en-US" sz="1800" dirty="0"/>
              <a:t> in </a:t>
            </a:r>
            <a:r>
              <a:rPr lang="en-US" sz="1800" dirty="0" err="1"/>
              <a:t>seguito</a:t>
            </a:r>
            <a:r>
              <a:rPr lang="en-US" sz="1800" dirty="0"/>
              <a:t>) </a:t>
            </a:r>
            <a:r>
              <a:rPr lang="en-US" sz="1800" dirty="0" err="1"/>
              <a:t>il</a:t>
            </a:r>
            <a:r>
              <a:rPr lang="en-US" sz="1800" dirty="0"/>
              <a:t> cui </a:t>
            </a:r>
            <a:r>
              <a:rPr lang="en-US" sz="1800" dirty="0" err="1"/>
              <a:t>compito</a:t>
            </a:r>
            <a:r>
              <a:rPr lang="en-US" sz="1800" dirty="0"/>
              <a:t> </a:t>
            </a:r>
            <a:r>
              <a:rPr lang="en-US" sz="1800" dirty="0" err="1"/>
              <a:t>sarà</a:t>
            </a:r>
            <a:r>
              <a:rPr lang="en-US" sz="1800" dirty="0"/>
              <a:t> </a:t>
            </a:r>
            <a:r>
              <a:rPr lang="en-US" sz="1800" dirty="0" err="1"/>
              <a:t>quella</a:t>
            </a:r>
            <a:r>
              <a:rPr lang="en-US" sz="1800" dirty="0"/>
              <a:t> di </a:t>
            </a:r>
            <a:r>
              <a:rPr lang="en-US" sz="1800" dirty="0" err="1"/>
              <a:t>scrivere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 </a:t>
            </a:r>
            <a:r>
              <a:rPr lang="en-US" sz="1800" dirty="0" err="1"/>
              <a:t>dei</a:t>
            </a:r>
            <a:r>
              <a:rPr lang="en-US" sz="1800" dirty="0"/>
              <a:t> client </a:t>
            </a:r>
            <a:r>
              <a:rPr lang="en-US" sz="1800" dirty="0" err="1"/>
              <a:t>raccolti</a:t>
            </a:r>
            <a:r>
              <a:rPr lang="en-US" sz="1800" dirty="0"/>
              <a:t> </a:t>
            </a:r>
            <a:r>
              <a:rPr lang="en-US" sz="1800" dirty="0" err="1"/>
              <a:t>dai</a:t>
            </a:r>
            <a:r>
              <a:rPr lang="en-US" sz="1800" dirty="0"/>
              <a:t> ‘logger’ (thread </a:t>
            </a:r>
            <a:r>
              <a:rPr lang="en-US" sz="1800" dirty="0" err="1"/>
              <a:t>creati</a:t>
            </a:r>
            <a:r>
              <a:rPr lang="en-US" sz="1800" dirty="0"/>
              <a:t> </a:t>
            </a:r>
            <a:r>
              <a:rPr lang="en-US" sz="1800" dirty="0" err="1"/>
              <a:t>dalle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r>
              <a:rPr lang="en-US" sz="1800" dirty="0" err="1"/>
              <a:t>Infine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ServerBranchesHandler</a:t>
            </a:r>
            <a:r>
              <a:rPr lang="en-US" sz="1800" dirty="0"/>
              <a:t> </a:t>
            </a:r>
            <a:r>
              <a:rPr lang="en-US" sz="1800" dirty="0" err="1"/>
              <a:t>attende</a:t>
            </a:r>
            <a:r>
              <a:rPr lang="en-US" sz="1800" dirty="0"/>
              <a:t> </a:t>
            </a:r>
            <a:r>
              <a:rPr lang="en-US" sz="1800" dirty="0" err="1"/>
              <a:t>l’arrivo</a:t>
            </a:r>
            <a:r>
              <a:rPr lang="en-US" sz="1800" dirty="0"/>
              <a:t> di </a:t>
            </a:r>
            <a:r>
              <a:rPr lang="en-US" sz="1800" dirty="0" err="1"/>
              <a:t>segnali</a:t>
            </a:r>
            <a:r>
              <a:rPr lang="en-US" sz="1800" dirty="0"/>
              <a:t> (SIGUSR1) </a:t>
            </a:r>
            <a:r>
              <a:rPr lang="en-US" sz="1800" dirty="0" err="1"/>
              <a:t>provenienti</a:t>
            </a:r>
            <a:r>
              <a:rPr lang="en-US" sz="1800" dirty="0"/>
              <a:t> </a:t>
            </a:r>
            <a:r>
              <a:rPr lang="en-US" sz="1800" dirty="0" err="1"/>
              <a:t>dalle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ricezione</a:t>
            </a:r>
            <a:r>
              <a:rPr lang="en-US" sz="1800" dirty="0"/>
              <a:t> di tale </a:t>
            </a:r>
            <a:r>
              <a:rPr lang="en-US" sz="1800" dirty="0" err="1"/>
              <a:t>segnale</a:t>
            </a:r>
            <a:r>
              <a:rPr lang="en-US" sz="1800" dirty="0"/>
              <a:t> </a:t>
            </a:r>
            <a:r>
              <a:rPr lang="en-US" sz="1800" dirty="0" err="1"/>
              <a:t>verrà</a:t>
            </a:r>
            <a:r>
              <a:rPr lang="en-US" sz="1800" dirty="0"/>
              <a:t> </a:t>
            </a:r>
            <a:r>
              <a:rPr lang="en-US" sz="1800" dirty="0" err="1"/>
              <a:t>attivato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meccanismo</a:t>
            </a:r>
            <a:r>
              <a:rPr lang="en-US" sz="1800" dirty="0"/>
              <a:t> di </a:t>
            </a:r>
            <a:r>
              <a:rPr lang="en-US" sz="1800" dirty="0" err="1"/>
              <a:t>controllo</a:t>
            </a:r>
            <a:r>
              <a:rPr lang="en-US" sz="1800" dirty="0"/>
              <a:t> del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connessioni</a:t>
            </a:r>
            <a:r>
              <a:rPr lang="en-US" sz="1800" dirty="0"/>
              <a:t> </a:t>
            </a:r>
            <a:r>
              <a:rPr lang="en-US" sz="1800" dirty="0" err="1"/>
              <a:t>totali</a:t>
            </a:r>
            <a:r>
              <a:rPr lang="en-US" sz="1800" dirty="0"/>
              <a:t> </a:t>
            </a:r>
            <a:r>
              <a:rPr lang="en-US" sz="1800" dirty="0" err="1"/>
              <a:t>attualmente</a:t>
            </a:r>
            <a:r>
              <a:rPr lang="en-US" sz="1800" dirty="0"/>
              <a:t> </a:t>
            </a:r>
            <a:r>
              <a:rPr lang="en-US" sz="1800" dirty="0" err="1"/>
              <a:t>gestite</a:t>
            </a:r>
            <a:r>
              <a:rPr lang="en-US" sz="1800" dirty="0"/>
              <a:t>. Tale </a:t>
            </a:r>
            <a:r>
              <a:rPr lang="en-US" sz="1800" dirty="0" err="1"/>
              <a:t>meccanismo</a:t>
            </a:r>
            <a:r>
              <a:rPr lang="en-US" sz="1800" dirty="0"/>
              <a:t> </a:t>
            </a:r>
            <a:r>
              <a:rPr lang="en-US" sz="1800" dirty="0" err="1"/>
              <a:t>consentirà</a:t>
            </a:r>
            <a:r>
              <a:rPr lang="en-US" sz="1800" dirty="0"/>
              <a:t> di </a:t>
            </a:r>
            <a:r>
              <a:rPr lang="en-US" sz="1800" dirty="0" err="1"/>
              <a:t>effettuare</a:t>
            </a:r>
            <a:r>
              <a:rPr lang="en-US" sz="1800" dirty="0"/>
              <a:t> le </a:t>
            </a:r>
            <a:r>
              <a:rPr lang="en-US" sz="1800" dirty="0" err="1"/>
              <a:t>seguenti</a:t>
            </a:r>
            <a:r>
              <a:rPr lang="en-US" sz="1800" dirty="0"/>
              <a:t> </a:t>
            </a:r>
            <a:r>
              <a:rPr lang="en-US" sz="1800" dirty="0" err="1"/>
              <a:t>operazioni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err="1"/>
              <a:t>Creazione</a:t>
            </a:r>
            <a:r>
              <a:rPr lang="en-US" sz="1800" dirty="0"/>
              <a:t> di una </a:t>
            </a:r>
            <a:r>
              <a:rPr lang="en-US" sz="1800" dirty="0" err="1"/>
              <a:t>nuova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457200" lvl="1" indent="0">
              <a:buNone/>
            </a:pPr>
            <a:r>
              <a:rPr lang="en-US" sz="1600" dirty="0"/>
              <a:t>Nel </a:t>
            </a:r>
            <a:r>
              <a:rPr lang="en-US" sz="1600" dirty="0" err="1"/>
              <a:t>caso</a:t>
            </a:r>
            <a:r>
              <a:rPr lang="en-US" sz="1600" dirty="0"/>
              <a:t> in cui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deli client </a:t>
            </a:r>
            <a:r>
              <a:rPr lang="en-US" sz="1600" dirty="0" err="1"/>
              <a:t>totali</a:t>
            </a:r>
            <a:r>
              <a:rPr lang="en-US" sz="1600" dirty="0"/>
              <a:t> </a:t>
            </a:r>
            <a:r>
              <a:rPr lang="en-US" sz="1600" dirty="0" err="1"/>
              <a:t>superi</a:t>
            </a:r>
            <a:r>
              <a:rPr lang="en-US" sz="1600" dirty="0"/>
              <a:t> una </a:t>
            </a:r>
            <a:r>
              <a:rPr lang="en-US" sz="1600" dirty="0" err="1"/>
              <a:t>certa</a:t>
            </a:r>
            <a:r>
              <a:rPr lang="en-US" sz="1600" dirty="0"/>
              <a:t> </a:t>
            </a:r>
            <a:r>
              <a:rPr lang="en-US" sz="1600" dirty="0" err="1"/>
              <a:t>percentuale</a:t>
            </a:r>
            <a:r>
              <a:rPr lang="en-US" sz="1600" dirty="0"/>
              <a:t>, </a:t>
            </a:r>
            <a:r>
              <a:rPr lang="en-US" sz="1600" dirty="0" err="1"/>
              <a:t>calcolata</a:t>
            </a:r>
            <a:r>
              <a:rPr lang="en-US" sz="1600" dirty="0"/>
              <a:t> </a:t>
            </a:r>
            <a:r>
              <a:rPr lang="en-US" sz="1600" dirty="0" err="1"/>
              <a:t>sul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</a:t>
            </a:r>
            <a:r>
              <a:rPr lang="en-US" sz="1600" dirty="0" err="1"/>
              <a:t>totale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client </a:t>
            </a:r>
            <a:r>
              <a:rPr lang="en-US" sz="1600" dirty="0" err="1"/>
              <a:t>gestibili</a:t>
            </a:r>
            <a:r>
              <a:rPr lang="en-US" sz="1600" dirty="0"/>
              <a:t> </a:t>
            </a:r>
            <a:r>
              <a:rPr lang="en-US" sz="1600" dirty="0" err="1"/>
              <a:t>dalle</a:t>
            </a:r>
            <a:r>
              <a:rPr lang="en-US" sz="1600" dirty="0"/>
              <a:t> </a:t>
            </a:r>
            <a:r>
              <a:rPr lang="en-US" sz="1600" dirty="0" err="1"/>
              <a:t>ServerBranch</a:t>
            </a:r>
            <a:r>
              <a:rPr lang="en-US" sz="1600" dirty="0"/>
              <a:t> </a:t>
            </a:r>
            <a:r>
              <a:rPr lang="en-US" sz="1600" dirty="0" err="1"/>
              <a:t>attualmente</a:t>
            </a:r>
            <a:r>
              <a:rPr lang="en-US" sz="1600" dirty="0"/>
              <a:t> </a:t>
            </a:r>
            <a:r>
              <a:rPr lang="en-US" sz="1600" dirty="0" err="1"/>
              <a:t>attive</a:t>
            </a:r>
            <a:endParaRPr lang="en-US" sz="1600" dirty="0"/>
          </a:p>
          <a:p>
            <a:pPr marL="400050">
              <a:buFont typeface="+mj-lt"/>
              <a:buAutoNum type="arabicPeriod"/>
            </a:pPr>
            <a:r>
              <a:rPr lang="en-US" sz="1800" b="1" dirty="0"/>
              <a:t>Merge</a:t>
            </a:r>
            <a:r>
              <a:rPr lang="en-US" sz="1800" dirty="0"/>
              <a:t>, o </a:t>
            </a:r>
            <a:r>
              <a:rPr lang="en-US" sz="1800" dirty="0" err="1"/>
              <a:t>unione</a:t>
            </a:r>
            <a:r>
              <a:rPr lang="en-US" sz="1800" dirty="0"/>
              <a:t> di due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514350" lvl="1" indent="0">
              <a:buNone/>
            </a:pPr>
            <a:r>
              <a:rPr lang="en-US" sz="1600" dirty="0" err="1"/>
              <a:t>Effettuata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</a:t>
            </a:r>
            <a:r>
              <a:rPr lang="en-US" sz="1600" dirty="0" err="1"/>
              <a:t>caso</a:t>
            </a:r>
            <a:r>
              <a:rPr lang="en-US" sz="1600" dirty="0"/>
              <a:t> in cui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attivi</a:t>
            </a:r>
            <a:r>
              <a:rPr lang="en-US" sz="1600" dirty="0"/>
              <a:t> </a:t>
            </a:r>
            <a:r>
              <a:rPr lang="en-US" sz="1600" dirty="0" err="1"/>
              <a:t>scenda</a:t>
            </a:r>
            <a:r>
              <a:rPr lang="en-US" sz="1600" dirty="0"/>
              <a:t> sotto una </a:t>
            </a:r>
            <a:r>
              <a:rPr lang="en-US" sz="1600" dirty="0" err="1"/>
              <a:t>certa</a:t>
            </a:r>
            <a:r>
              <a:rPr lang="en-US" sz="1600" dirty="0"/>
              <a:t> </a:t>
            </a:r>
            <a:r>
              <a:rPr lang="en-US" sz="1600" dirty="0" err="1"/>
              <a:t>percentuale</a:t>
            </a:r>
            <a:r>
              <a:rPr lang="en-US" sz="1600" dirty="0"/>
              <a:t> e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di </a:t>
            </a:r>
            <a:r>
              <a:rPr lang="en-US" sz="1600" dirty="0" err="1"/>
              <a:t>ServerBranch</a:t>
            </a:r>
            <a:r>
              <a:rPr lang="en-US" sz="1600" dirty="0"/>
              <a:t> </a:t>
            </a:r>
            <a:r>
              <a:rPr lang="en-US" sz="1600" dirty="0" err="1"/>
              <a:t>sia</a:t>
            </a:r>
            <a:r>
              <a:rPr lang="en-US" sz="1600" dirty="0"/>
              <a:t> </a:t>
            </a:r>
            <a:r>
              <a:rPr lang="en-US" sz="1600" dirty="0" err="1"/>
              <a:t>superiore</a:t>
            </a:r>
            <a:r>
              <a:rPr lang="en-US" sz="1600" dirty="0"/>
              <a:t> al </a:t>
            </a:r>
            <a:r>
              <a:rPr lang="en-US" sz="1600" dirty="0" err="1"/>
              <a:t>numero</a:t>
            </a:r>
            <a:r>
              <a:rPr lang="en-US" sz="1600" dirty="0"/>
              <a:t> di quelle create in </a:t>
            </a:r>
            <a:r>
              <a:rPr lang="en-US" sz="1600" dirty="0" err="1"/>
              <a:t>partenza</a:t>
            </a:r>
            <a:r>
              <a:rPr lang="en-US" sz="1600" dirty="0"/>
              <a:t>. Il merge </a:t>
            </a:r>
            <a:r>
              <a:rPr lang="en-US" sz="1600" dirty="0" err="1"/>
              <a:t>consiste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</a:t>
            </a:r>
            <a:r>
              <a:rPr lang="en-US" sz="1600" dirty="0" err="1"/>
              <a:t>trasferimento</a:t>
            </a:r>
            <a:r>
              <a:rPr lang="en-US" sz="1600" dirty="0"/>
              <a:t> (</a:t>
            </a:r>
            <a:r>
              <a:rPr lang="en-US" sz="1600" dirty="0" err="1"/>
              <a:t>su</a:t>
            </a:r>
            <a:r>
              <a:rPr lang="en-US" sz="1600" dirty="0"/>
              <a:t> socket </a:t>
            </a:r>
            <a:r>
              <a:rPr lang="en-US" sz="1600" dirty="0" err="1"/>
              <a:t>unix</a:t>
            </a:r>
            <a:r>
              <a:rPr lang="en-US" sz="1600" dirty="0"/>
              <a:t>) di file descriptor (</a:t>
            </a:r>
            <a:r>
              <a:rPr lang="en-US" sz="1600" dirty="0" err="1"/>
              <a:t>quindi</a:t>
            </a:r>
            <a:r>
              <a:rPr lang="en-US" sz="1600" dirty="0"/>
              <a:t> socket) </a:t>
            </a:r>
            <a:r>
              <a:rPr lang="en-US" sz="1600" dirty="0" err="1"/>
              <a:t>tra</a:t>
            </a:r>
            <a:r>
              <a:rPr lang="en-US" sz="1600" dirty="0"/>
              <a:t> la </a:t>
            </a:r>
            <a:r>
              <a:rPr lang="en-US" sz="1600" dirty="0" err="1"/>
              <a:t>ServerBranch</a:t>
            </a:r>
            <a:r>
              <a:rPr lang="en-US" sz="1600" dirty="0"/>
              <a:t> con </a:t>
            </a:r>
            <a:r>
              <a:rPr lang="en-US" sz="1600" dirty="0" err="1"/>
              <a:t>meno</a:t>
            </a:r>
            <a:r>
              <a:rPr lang="en-US" sz="1600" dirty="0"/>
              <a:t> client, l’ ‘</a:t>
            </a:r>
            <a:r>
              <a:rPr lang="en-US" sz="1600" dirty="0" err="1"/>
              <a:t>inviatore</a:t>
            </a:r>
            <a:r>
              <a:rPr lang="en-US" sz="1600" dirty="0"/>
              <a:t>’, e la </a:t>
            </a:r>
            <a:r>
              <a:rPr lang="en-US" sz="1600" dirty="0" err="1"/>
              <a:t>seconda</a:t>
            </a:r>
            <a:r>
              <a:rPr lang="en-US" sz="1600" dirty="0"/>
              <a:t> ad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meno</a:t>
            </a:r>
            <a:r>
              <a:rPr lang="en-US" sz="1600" dirty="0"/>
              <a:t> client, </a:t>
            </a:r>
            <a:r>
              <a:rPr lang="en-US" sz="1600" dirty="0" err="1"/>
              <a:t>il</a:t>
            </a:r>
            <a:r>
              <a:rPr lang="en-US" sz="1600" dirty="0"/>
              <a:t> ‘</a:t>
            </a:r>
            <a:r>
              <a:rPr lang="en-US" sz="1600" dirty="0" err="1"/>
              <a:t>ricevitore</a:t>
            </a:r>
            <a:r>
              <a:rPr lang="en-US" sz="1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2753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ServerBranchesHandler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9866" y="316747"/>
            <a:ext cx="1478756" cy="8905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err="1"/>
              <a:t>Livello</a:t>
            </a:r>
            <a:r>
              <a:rPr lang="en-US" sz="1600" dirty="0"/>
              <a:t> di </a:t>
            </a:r>
            <a:r>
              <a:rPr lang="en-US" sz="1600" dirty="0" err="1"/>
              <a:t>occupazione</a:t>
            </a:r>
            <a:r>
              <a:rPr lang="en-US" sz="1600" dirty="0"/>
              <a:t> in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ServerBranch</a:t>
            </a:r>
            <a:endParaRPr lang="en-US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155EC55-DE03-4C8C-96EA-31BC1DD59AD8}"/>
              </a:ext>
            </a:extLst>
          </p:cNvPr>
          <p:cNvSpPr/>
          <p:nvPr/>
        </p:nvSpPr>
        <p:spPr>
          <a:xfrm>
            <a:off x="6022181" y="31101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8920857-81B6-41BB-88CC-A86AD84029DE}"/>
              </a:ext>
            </a:extLst>
          </p:cNvPr>
          <p:cNvSpPr txBox="1">
            <a:spLocks/>
          </p:cNvSpPr>
          <p:nvPr/>
        </p:nvSpPr>
        <p:spPr>
          <a:xfrm>
            <a:off x="5984079" y="1268219"/>
            <a:ext cx="461963" cy="36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99AE6F4-88FC-4BC1-AA1D-479748E76153}"/>
              </a:ext>
            </a:extLst>
          </p:cNvPr>
          <p:cNvCxnSpPr>
            <a:stCxn id="2" idx="0"/>
          </p:cNvCxnSpPr>
          <p:nvPr/>
        </p:nvCxnSpPr>
        <p:spPr>
          <a:xfrm>
            <a:off x="6118622" y="311012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0D1D082-895A-4522-85E4-63DFDFF73A67}"/>
              </a:ext>
            </a:extLst>
          </p:cNvPr>
          <p:cNvCxnSpPr>
            <a:cxnSpLocks/>
          </p:cNvCxnSpPr>
          <p:nvPr/>
        </p:nvCxnSpPr>
        <p:spPr>
          <a:xfrm>
            <a:off x="6118622" y="1296850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155982-2444-445E-9F21-6404DD4C64D6}"/>
              </a:ext>
            </a:extLst>
          </p:cNvPr>
          <p:cNvSpPr txBox="1"/>
          <p:nvPr/>
        </p:nvSpPr>
        <p:spPr>
          <a:xfrm>
            <a:off x="6446043" y="112480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0%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741965-54D4-4BFA-B345-BF76C402F0F8}"/>
              </a:ext>
            </a:extLst>
          </p:cNvPr>
          <p:cNvSpPr txBox="1"/>
          <p:nvPr/>
        </p:nvSpPr>
        <p:spPr>
          <a:xfrm>
            <a:off x="6446042" y="223788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100%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0690D306-985D-47E1-96C8-628612A03B71}"/>
              </a:ext>
            </a:extLst>
          </p:cNvPr>
          <p:cNvSpPr txBox="1">
            <a:spLocks/>
          </p:cNvSpPr>
          <p:nvPr/>
        </p:nvSpPr>
        <p:spPr>
          <a:xfrm>
            <a:off x="78577" y="1232371"/>
            <a:ext cx="2169321" cy="3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Creazione</a:t>
            </a:r>
            <a:r>
              <a:rPr lang="en-US" sz="1600" dirty="0"/>
              <a:t> </a:t>
            </a:r>
            <a:r>
              <a:rPr lang="en-US" sz="1600" dirty="0" err="1"/>
              <a:t>nuova</a:t>
            </a:r>
            <a:r>
              <a:rPr lang="en-US" sz="1600" dirty="0"/>
              <a:t> branch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2A8E7392-B25D-476F-AED3-3799129A0191}"/>
              </a:ext>
            </a:extLst>
          </p:cNvPr>
          <p:cNvSpPr txBox="1">
            <a:spLocks/>
          </p:cNvSpPr>
          <p:nvPr/>
        </p:nvSpPr>
        <p:spPr>
          <a:xfrm>
            <a:off x="0" y="3094573"/>
            <a:ext cx="2169321" cy="3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Merge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E4870-C534-4B83-9A59-4E597F8AEB09}"/>
              </a:ext>
            </a:extLst>
          </p:cNvPr>
          <p:cNvSpPr/>
          <p:nvPr/>
        </p:nvSpPr>
        <p:spPr>
          <a:xfrm>
            <a:off x="6022180" y="697010"/>
            <a:ext cx="192881" cy="60491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3139CC7-2291-42C7-9951-19AEADA6A460}"/>
              </a:ext>
            </a:extLst>
          </p:cNvPr>
          <p:cNvCxnSpPr/>
          <p:nvPr/>
        </p:nvCxnSpPr>
        <p:spPr>
          <a:xfrm flipV="1">
            <a:off x="5779294" y="697010"/>
            <a:ext cx="204785" cy="28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048009E9-83B0-4E25-9B7E-C9B983C4D53F}"/>
              </a:ext>
            </a:extLst>
          </p:cNvPr>
          <p:cNvSpPr/>
          <p:nvPr/>
        </p:nvSpPr>
        <p:spPr>
          <a:xfrm>
            <a:off x="235145" y="1674757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34FAE8D-44AC-4102-AC98-F1DD24CAC261}"/>
              </a:ext>
            </a:extLst>
          </p:cNvPr>
          <p:cNvSpPr txBox="1">
            <a:spLocks/>
          </p:cNvSpPr>
          <p:nvPr/>
        </p:nvSpPr>
        <p:spPr>
          <a:xfrm>
            <a:off x="154778" y="2652946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00CF5CC-075B-4735-B552-E1E39AB6D522}"/>
              </a:ext>
            </a:extLst>
          </p:cNvPr>
          <p:cNvCxnSpPr>
            <a:cxnSpLocks/>
          </p:cNvCxnSpPr>
          <p:nvPr/>
        </p:nvCxnSpPr>
        <p:spPr>
          <a:xfrm>
            <a:off x="331586" y="1911402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6D359217-B328-4B0C-A075-A4C23D8B26FD}"/>
              </a:ext>
            </a:extLst>
          </p:cNvPr>
          <p:cNvSpPr/>
          <p:nvPr/>
        </p:nvSpPr>
        <p:spPr>
          <a:xfrm>
            <a:off x="235144" y="1914525"/>
            <a:ext cx="192881" cy="7511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DA0B3B8C-2358-4474-827F-2E041B200F9D}"/>
              </a:ext>
            </a:extLst>
          </p:cNvPr>
          <p:cNvSpPr/>
          <p:nvPr/>
        </p:nvSpPr>
        <p:spPr>
          <a:xfrm>
            <a:off x="964993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B10D6F42-9EAC-4DAD-846D-5B55770FE80B}"/>
              </a:ext>
            </a:extLst>
          </p:cNvPr>
          <p:cNvSpPr txBox="1">
            <a:spLocks/>
          </p:cNvSpPr>
          <p:nvPr/>
        </p:nvSpPr>
        <p:spPr>
          <a:xfrm>
            <a:off x="884626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908C1191-D7D4-4507-9614-5B9B28340B81}"/>
              </a:ext>
            </a:extLst>
          </p:cNvPr>
          <p:cNvCxnSpPr>
            <a:cxnSpLocks/>
          </p:cNvCxnSpPr>
          <p:nvPr/>
        </p:nvCxnSpPr>
        <p:spPr>
          <a:xfrm>
            <a:off x="1061434" y="1778283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44FDC70F-D031-4CF2-B8B4-42003418350D}"/>
              </a:ext>
            </a:extLst>
          </p:cNvPr>
          <p:cNvSpPr/>
          <p:nvPr/>
        </p:nvSpPr>
        <p:spPr>
          <a:xfrm>
            <a:off x="964992" y="1778283"/>
            <a:ext cx="192881" cy="87786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00849F55-1100-4886-B50C-257CCA067D3A}"/>
              </a:ext>
            </a:extLst>
          </p:cNvPr>
          <p:cNvSpPr/>
          <p:nvPr/>
        </p:nvSpPr>
        <p:spPr>
          <a:xfrm>
            <a:off x="1678768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28C0EDA2-5241-458E-86DA-B4D9A1E2F580}"/>
              </a:ext>
            </a:extLst>
          </p:cNvPr>
          <p:cNvSpPr txBox="1">
            <a:spLocks/>
          </p:cNvSpPr>
          <p:nvPr/>
        </p:nvSpPr>
        <p:spPr>
          <a:xfrm>
            <a:off x="1598401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C97990B-F45E-4E55-805B-6A15606FB3D1}"/>
              </a:ext>
            </a:extLst>
          </p:cNvPr>
          <p:cNvCxnSpPr>
            <a:cxnSpLocks/>
          </p:cNvCxnSpPr>
          <p:nvPr/>
        </p:nvCxnSpPr>
        <p:spPr>
          <a:xfrm>
            <a:off x="1775209" y="1987999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>
            <a:extLst>
              <a:ext uri="{FF2B5EF4-FFF2-40B4-BE49-F238E27FC236}">
                <a16:creationId xmlns:a16="http://schemas.microsoft.com/office/drawing/2014/main" id="{F4591A24-91EB-47D2-9481-FCA0126DBAB9}"/>
              </a:ext>
            </a:extLst>
          </p:cNvPr>
          <p:cNvSpPr/>
          <p:nvPr/>
        </p:nvSpPr>
        <p:spPr>
          <a:xfrm>
            <a:off x="1678767" y="1987999"/>
            <a:ext cx="192881" cy="66815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639603E-7943-400A-A26D-FBA1AABBBE60}"/>
              </a:ext>
            </a:extLst>
          </p:cNvPr>
          <p:cNvSpPr txBox="1"/>
          <p:nvPr/>
        </p:nvSpPr>
        <p:spPr>
          <a:xfrm>
            <a:off x="363127" y="1676319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85%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7CF5667-8B13-4904-9B46-83660BBF7E92}"/>
              </a:ext>
            </a:extLst>
          </p:cNvPr>
          <p:cNvSpPr txBox="1"/>
          <p:nvPr/>
        </p:nvSpPr>
        <p:spPr>
          <a:xfrm>
            <a:off x="1093655" y="1565038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90%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EA8C94C-56A0-42D2-A518-008634212536}"/>
              </a:ext>
            </a:extLst>
          </p:cNvPr>
          <p:cNvSpPr txBox="1"/>
          <p:nvPr/>
        </p:nvSpPr>
        <p:spPr>
          <a:xfrm>
            <a:off x="1824108" y="1755492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45%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7C1A9061-765B-4F9B-AF66-19AD07E6E5B3}"/>
              </a:ext>
            </a:extLst>
          </p:cNvPr>
          <p:cNvCxnSpPr>
            <a:cxnSpLocks/>
          </p:cNvCxnSpPr>
          <p:nvPr/>
        </p:nvCxnSpPr>
        <p:spPr>
          <a:xfrm>
            <a:off x="2099735" y="2164104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102678D7-7CB0-46AE-9A12-3AE9109EC280}"/>
              </a:ext>
            </a:extLst>
          </p:cNvPr>
          <p:cNvSpPr txBox="1">
            <a:spLocks/>
          </p:cNvSpPr>
          <p:nvPr/>
        </p:nvSpPr>
        <p:spPr>
          <a:xfrm>
            <a:off x="2492642" y="1702880"/>
            <a:ext cx="1681165" cy="1083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Richiesta</a:t>
            </a:r>
            <a:r>
              <a:rPr lang="en-US" sz="1600" dirty="0"/>
              <a:t> </a:t>
            </a:r>
            <a:r>
              <a:rPr lang="en-US" sz="1600" dirty="0" err="1"/>
              <a:t>creazione</a:t>
            </a:r>
            <a:r>
              <a:rPr lang="en-US" sz="1600" dirty="0"/>
              <a:t> </a:t>
            </a:r>
            <a:r>
              <a:rPr lang="en-US" sz="1600" dirty="0" err="1"/>
              <a:t>nuova</a:t>
            </a:r>
            <a:r>
              <a:rPr lang="en-US" sz="1600" dirty="0"/>
              <a:t> </a:t>
            </a:r>
            <a:r>
              <a:rPr lang="en-US" sz="1600" dirty="0" err="1"/>
              <a:t>branche</a:t>
            </a:r>
            <a:r>
              <a:rPr lang="en-US" sz="1600" dirty="0"/>
              <a:t>, </a:t>
            </a:r>
            <a:r>
              <a:rPr lang="en-US" sz="1600" dirty="0" err="1"/>
              <a:t>perchè</a:t>
            </a:r>
            <a:r>
              <a:rPr lang="en-US" sz="1600" dirty="0"/>
              <a:t> </a:t>
            </a:r>
            <a:r>
              <a:rPr lang="en-US" sz="1600" dirty="0" err="1"/>
              <a:t>l’occupazione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client è </a:t>
            </a:r>
            <a:r>
              <a:rPr lang="en-US" sz="1600" dirty="0" err="1"/>
              <a:t>maggiore</a:t>
            </a:r>
            <a:r>
              <a:rPr lang="en-US" sz="1600" dirty="0"/>
              <a:t> dell’80% (</a:t>
            </a:r>
            <a:r>
              <a:rPr lang="en-US" sz="1600" dirty="0" err="1"/>
              <a:t>valore</a:t>
            </a:r>
            <a:r>
              <a:rPr lang="en-US" sz="1600" dirty="0"/>
              <a:t> </a:t>
            </a:r>
            <a:r>
              <a:rPr lang="en-US" sz="1600" dirty="0" err="1"/>
              <a:t>configurabile</a:t>
            </a:r>
            <a:r>
              <a:rPr lang="en-US" sz="1600" dirty="0"/>
              <a:t>)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4A1F1EE-95FA-41CD-9CDC-A3BBAD549C99}"/>
              </a:ext>
            </a:extLst>
          </p:cNvPr>
          <p:cNvSpPr/>
          <p:nvPr/>
        </p:nvSpPr>
        <p:spPr>
          <a:xfrm>
            <a:off x="4537730" y="1674757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1EC8C817-6ECB-452D-9F1C-808EE2E5C090}"/>
              </a:ext>
            </a:extLst>
          </p:cNvPr>
          <p:cNvSpPr txBox="1">
            <a:spLocks/>
          </p:cNvSpPr>
          <p:nvPr/>
        </p:nvSpPr>
        <p:spPr>
          <a:xfrm>
            <a:off x="4457363" y="2652946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8DA66BFE-6723-401F-AB59-CCE3E0F16A46}"/>
              </a:ext>
            </a:extLst>
          </p:cNvPr>
          <p:cNvCxnSpPr>
            <a:cxnSpLocks/>
          </p:cNvCxnSpPr>
          <p:nvPr/>
        </p:nvCxnSpPr>
        <p:spPr>
          <a:xfrm>
            <a:off x="4634171" y="1911402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>
            <a:extLst>
              <a:ext uri="{FF2B5EF4-FFF2-40B4-BE49-F238E27FC236}">
                <a16:creationId xmlns:a16="http://schemas.microsoft.com/office/drawing/2014/main" id="{516727BD-E545-430F-BF7B-6F81CA29D27C}"/>
              </a:ext>
            </a:extLst>
          </p:cNvPr>
          <p:cNvSpPr/>
          <p:nvPr/>
        </p:nvSpPr>
        <p:spPr>
          <a:xfrm>
            <a:off x="4537729" y="1914525"/>
            <a:ext cx="192881" cy="7511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C302A8CB-B23C-4041-B660-21954FE2D75B}"/>
              </a:ext>
            </a:extLst>
          </p:cNvPr>
          <p:cNvSpPr/>
          <p:nvPr/>
        </p:nvSpPr>
        <p:spPr>
          <a:xfrm>
            <a:off x="5267578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5535BBE4-FE21-4903-9233-B8102BFE8DD6}"/>
              </a:ext>
            </a:extLst>
          </p:cNvPr>
          <p:cNvSpPr txBox="1">
            <a:spLocks/>
          </p:cNvSpPr>
          <p:nvPr/>
        </p:nvSpPr>
        <p:spPr>
          <a:xfrm>
            <a:off x="5187211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931668C-F9A1-4422-9ABB-741D7A1AAB12}"/>
              </a:ext>
            </a:extLst>
          </p:cNvPr>
          <p:cNvCxnSpPr>
            <a:cxnSpLocks/>
          </p:cNvCxnSpPr>
          <p:nvPr/>
        </p:nvCxnSpPr>
        <p:spPr>
          <a:xfrm>
            <a:off x="5364019" y="1778283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>
            <a:extLst>
              <a:ext uri="{FF2B5EF4-FFF2-40B4-BE49-F238E27FC236}">
                <a16:creationId xmlns:a16="http://schemas.microsoft.com/office/drawing/2014/main" id="{C5EC1C19-E075-430F-AC1A-0A5F012E384A}"/>
              </a:ext>
            </a:extLst>
          </p:cNvPr>
          <p:cNvSpPr/>
          <p:nvPr/>
        </p:nvSpPr>
        <p:spPr>
          <a:xfrm>
            <a:off x="5267577" y="1778283"/>
            <a:ext cx="192881" cy="87786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346643B6-B4E0-4447-9729-D770D34C5B72}"/>
              </a:ext>
            </a:extLst>
          </p:cNvPr>
          <p:cNvSpPr/>
          <p:nvPr/>
        </p:nvSpPr>
        <p:spPr>
          <a:xfrm>
            <a:off x="5981353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11049C34-52D8-4296-B8FB-49979F9CBF23}"/>
              </a:ext>
            </a:extLst>
          </p:cNvPr>
          <p:cNvSpPr txBox="1">
            <a:spLocks/>
          </p:cNvSpPr>
          <p:nvPr/>
        </p:nvSpPr>
        <p:spPr>
          <a:xfrm>
            <a:off x="5900986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6CE14F7F-0CD3-4DB0-B96D-80E70BEB4DAA}"/>
              </a:ext>
            </a:extLst>
          </p:cNvPr>
          <p:cNvCxnSpPr>
            <a:cxnSpLocks/>
          </p:cNvCxnSpPr>
          <p:nvPr/>
        </p:nvCxnSpPr>
        <p:spPr>
          <a:xfrm>
            <a:off x="6077794" y="1987999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tangolo 61">
            <a:extLst>
              <a:ext uri="{FF2B5EF4-FFF2-40B4-BE49-F238E27FC236}">
                <a16:creationId xmlns:a16="http://schemas.microsoft.com/office/drawing/2014/main" id="{138FDB4A-1031-497E-864C-1B245C9013AC}"/>
              </a:ext>
            </a:extLst>
          </p:cNvPr>
          <p:cNvSpPr/>
          <p:nvPr/>
        </p:nvSpPr>
        <p:spPr>
          <a:xfrm>
            <a:off x="5981352" y="1987999"/>
            <a:ext cx="192881" cy="66815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2803915-D9ED-44D1-852C-3E18DE340CB7}"/>
              </a:ext>
            </a:extLst>
          </p:cNvPr>
          <p:cNvSpPr txBox="1"/>
          <p:nvPr/>
        </p:nvSpPr>
        <p:spPr>
          <a:xfrm>
            <a:off x="4665712" y="1676319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85%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FCD7960-0D09-41A7-84B9-7C01156A7AFE}"/>
              </a:ext>
            </a:extLst>
          </p:cNvPr>
          <p:cNvSpPr txBox="1"/>
          <p:nvPr/>
        </p:nvSpPr>
        <p:spPr>
          <a:xfrm>
            <a:off x="5396240" y="1565038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90%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E2C2825-0EB1-421C-ADFD-4E19D2A4E927}"/>
              </a:ext>
            </a:extLst>
          </p:cNvPr>
          <p:cNvSpPr txBox="1"/>
          <p:nvPr/>
        </p:nvSpPr>
        <p:spPr>
          <a:xfrm>
            <a:off x="6126693" y="1755492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45%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ED95D4D2-D36D-4321-9850-159F701C037E}"/>
              </a:ext>
            </a:extLst>
          </p:cNvPr>
          <p:cNvSpPr/>
          <p:nvPr/>
        </p:nvSpPr>
        <p:spPr>
          <a:xfrm>
            <a:off x="6581441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ontent Placeholder 4">
            <a:extLst>
              <a:ext uri="{FF2B5EF4-FFF2-40B4-BE49-F238E27FC236}">
                <a16:creationId xmlns:a16="http://schemas.microsoft.com/office/drawing/2014/main" id="{BF67A0D8-3D0E-479D-A342-1C40FD4B2C83}"/>
              </a:ext>
            </a:extLst>
          </p:cNvPr>
          <p:cNvSpPr txBox="1">
            <a:spLocks/>
          </p:cNvSpPr>
          <p:nvPr/>
        </p:nvSpPr>
        <p:spPr>
          <a:xfrm>
            <a:off x="6501074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B4</a:t>
            </a:r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38C68FF9-C053-4611-8017-FDDB959AF6AD}"/>
              </a:ext>
            </a:extLst>
          </p:cNvPr>
          <p:cNvCxnSpPr>
            <a:cxnSpLocks/>
          </p:cNvCxnSpPr>
          <p:nvPr/>
        </p:nvCxnSpPr>
        <p:spPr>
          <a:xfrm>
            <a:off x="6677882" y="2643104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75772F38-2858-41CD-8154-713E6463FC72}"/>
              </a:ext>
            </a:extLst>
          </p:cNvPr>
          <p:cNvSpPr txBox="1"/>
          <p:nvPr/>
        </p:nvSpPr>
        <p:spPr>
          <a:xfrm>
            <a:off x="6871938" y="2582220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0%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20ED7AF-A302-45BE-8C98-BB1E72CB2ECF}"/>
              </a:ext>
            </a:extLst>
          </p:cNvPr>
          <p:cNvCxnSpPr>
            <a:cxnSpLocks/>
          </p:cNvCxnSpPr>
          <p:nvPr/>
        </p:nvCxnSpPr>
        <p:spPr>
          <a:xfrm>
            <a:off x="4102556" y="2154589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88">
            <a:extLst>
              <a:ext uri="{FF2B5EF4-FFF2-40B4-BE49-F238E27FC236}">
                <a16:creationId xmlns:a16="http://schemas.microsoft.com/office/drawing/2014/main" id="{E2ADBF40-B5F8-4338-A651-242FF5226272}"/>
              </a:ext>
            </a:extLst>
          </p:cNvPr>
          <p:cNvSpPr/>
          <p:nvPr/>
        </p:nvSpPr>
        <p:spPr>
          <a:xfrm>
            <a:off x="209975" y="3509835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Content Placeholder 4">
            <a:extLst>
              <a:ext uri="{FF2B5EF4-FFF2-40B4-BE49-F238E27FC236}">
                <a16:creationId xmlns:a16="http://schemas.microsoft.com/office/drawing/2014/main" id="{30859A1D-0A7F-4BAB-8E9C-7394E8EE5EFF}"/>
              </a:ext>
            </a:extLst>
          </p:cNvPr>
          <p:cNvSpPr txBox="1">
            <a:spLocks/>
          </p:cNvSpPr>
          <p:nvPr/>
        </p:nvSpPr>
        <p:spPr>
          <a:xfrm>
            <a:off x="129608" y="4488024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FDF36EA0-1865-4D62-9CD9-795C7CED42C4}"/>
              </a:ext>
            </a:extLst>
          </p:cNvPr>
          <p:cNvCxnSpPr>
            <a:cxnSpLocks/>
          </p:cNvCxnSpPr>
          <p:nvPr/>
        </p:nvCxnSpPr>
        <p:spPr>
          <a:xfrm>
            <a:off x="311009" y="4495951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E4202B2D-7E06-4077-8465-DF7FCB2F415C}"/>
              </a:ext>
            </a:extLst>
          </p:cNvPr>
          <p:cNvSpPr/>
          <p:nvPr/>
        </p:nvSpPr>
        <p:spPr>
          <a:xfrm>
            <a:off x="209974" y="4273483"/>
            <a:ext cx="192881" cy="220116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7E71E48C-9612-4FCF-A0C8-8B638898CCC8}"/>
              </a:ext>
            </a:extLst>
          </p:cNvPr>
          <p:cNvSpPr/>
          <p:nvPr/>
        </p:nvSpPr>
        <p:spPr>
          <a:xfrm>
            <a:off x="939823" y="3500320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Content Placeholder 4">
            <a:extLst>
              <a:ext uri="{FF2B5EF4-FFF2-40B4-BE49-F238E27FC236}">
                <a16:creationId xmlns:a16="http://schemas.microsoft.com/office/drawing/2014/main" id="{039B76C7-0F4F-4783-AB88-8C9E0EC79009}"/>
              </a:ext>
            </a:extLst>
          </p:cNvPr>
          <p:cNvSpPr txBox="1">
            <a:spLocks/>
          </p:cNvSpPr>
          <p:nvPr/>
        </p:nvSpPr>
        <p:spPr>
          <a:xfrm>
            <a:off x="859456" y="4478509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0FC73E67-B5EB-4CAF-A92C-2B08A58DCBB6}"/>
              </a:ext>
            </a:extLst>
          </p:cNvPr>
          <p:cNvCxnSpPr>
            <a:cxnSpLocks/>
          </p:cNvCxnSpPr>
          <p:nvPr/>
        </p:nvCxnSpPr>
        <p:spPr>
          <a:xfrm>
            <a:off x="964992" y="4494575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>
            <a:extLst>
              <a:ext uri="{FF2B5EF4-FFF2-40B4-BE49-F238E27FC236}">
                <a16:creationId xmlns:a16="http://schemas.microsoft.com/office/drawing/2014/main" id="{573F4A8A-98AB-4CC5-AA93-B70E747168DE}"/>
              </a:ext>
            </a:extLst>
          </p:cNvPr>
          <p:cNvSpPr/>
          <p:nvPr/>
        </p:nvSpPr>
        <p:spPr>
          <a:xfrm>
            <a:off x="939822" y="4411623"/>
            <a:ext cx="192881" cy="7960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1EBCB37A-B2E5-41F7-BB9A-63FFBDF768AF}"/>
              </a:ext>
            </a:extLst>
          </p:cNvPr>
          <p:cNvSpPr/>
          <p:nvPr/>
        </p:nvSpPr>
        <p:spPr>
          <a:xfrm>
            <a:off x="1653598" y="3500320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Content Placeholder 4">
            <a:extLst>
              <a:ext uri="{FF2B5EF4-FFF2-40B4-BE49-F238E27FC236}">
                <a16:creationId xmlns:a16="http://schemas.microsoft.com/office/drawing/2014/main" id="{92020116-52E0-4090-8A2B-4477B052F294}"/>
              </a:ext>
            </a:extLst>
          </p:cNvPr>
          <p:cNvSpPr txBox="1">
            <a:spLocks/>
          </p:cNvSpPr>
          <p:nvPr/>
        </p:nvSpPr>
        <p:spPr>
          <a:xfrm>
            <a:off x="1573231" y="4478509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B3</a:t>
            </a:r>
          </a:p>
        </p:txBody>
      </p:sp>
      <p:cxnSp>
        <p:nvCxnSpPr>
          <p:cNvPr id="99" name="Connettore diritto 98">
            <a:extLst>
              <a:ext uri="{FF2B5EF4-FFF2-40B4-BE49-F238E27FC236}">
                <a16:creationId xmlns:a16="http://schemas.microsoft.com/office/drawing/2014/main" id="{21BF907C-1ABA-42F4-A036-6FB53837899F}"/>
              </a:ext>
            </a:extLst>
          </p:cNvPr>
          <p:cNvCxnSpPr>
            <a:cxnSpLocks/>
          </p:cNvCxnSpPr>
          <p:nvPr/>
        </p:nvCxnSpPr>
        <p:spPr>
          <a:xfrm>
            <a:off x="1678767" y="4480880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37E5D0FB-6601-4822-9A8D-A2229376A9A0}"/>
              </a:ext>
            </a:extLst>
          </p:cNvPr>
          <p:cNvSpPr txBox="1"/>
          <p:nvPr/>
        </p:nvSpPr>
        <p:spPr>
          <a:xfrm>
            <a:off x="353071" y="4238877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2D8B98F-8718-4314-89E8-B51BF29E15A6}"/>
              </a:ext>
            </a:extLst>
          </p:cNvPr>
          <p:cNvSpPr txBox="1"/>
          <p:nvPr/>
        </p:nvSpPr>
        <p:spPr>
          <a:xfrm>
            <a:off x="1093654" y="427312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5%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B5AEFDB9-F79E-426C-A5F5-0CBB10B5EC00}"/>
              </a:ext>
            </a:extLst>
          </p:cNvPr>
          <p:cNvSpPr txBox="1"/>
          <p:nvPr/>
        </p:nvSpPr>
        <p:spPr>
          <a:xfrm>
            <a:off x="1787502" y="4263215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1%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94339D8F-6424-48A4-86AE-8CCF3F097939}"/>
              </a:ext>
            </a:extLst>
          </p:cNvPr>
          <p:cNvCxnSpPr>
            <a:cxnSpLocks/>
          </p:cNvCxnSpPr>
          <p:nvPr/>
        </p:nvCxnSpPr>
        <p:spPr>
          <a:xfrm>
            <a:off x="2074565" y="3999182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0B45A21F-B9E2-481C-A2AA-264397B13508}"/>
              </a:ext>
            </a:extLst>
          </p:cNvPr>
          <p:cNvSpPr txBox="1">
            <a:spLocks/>
          </p:cNvSpPr>
          <p:nvPr/>
        </p:nvSpPr>
        <p:spPr>
          <a:xfrm>
            <a:off x="2449789" y="3537359"/>
            <a:ext cx="1681165" cy="1083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Richiesta</a:t>
            </a:r>
            <a:r>
              <a:rPr lang="en-US" sz="1600" dirty="0"/>
              <a:t> </a:t>
            </a:r>
            <a:r>
              <a:rPr lang="en-US" sz="1600" dirty="0" err="1"/>
              <a:t>operazione</a:t>
            </a:r>
            <a:r>
              <a:rPr lang="en-US" sz="1600" dirty="0"/>
              <a:t> di </a:t>
            </a:r>
            <a:r>
              <a:rPr lang="en-US" sz="1600" dirty="0" err="1"/>
              <a:t>merg</a:t>
            </a:r>
            <a:r>
              <a:rPr lang="en-US" sz="1600" dirty="0"/>
              <a:t>, </a:t>
            </a:r>
            <a:r>
              <a:rPr lang="en-US" sz="1600" dirty="0" err="1"/>
              <a:t>perchè</a:t>
            </a:r>
            <a:r>
              <a:rPr lang="en-US" sz="1600" dirty="0"/>
              <a:t> </a:t>
            </a:r>
            <a:r>
              <a:rPr lang="en-US" sz="1600" dirty="0" err="1"/>
              <a:t>l’occupazione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client è </a:t>
            </a:r>
            <a:r>
              <a:rPr lang="en-US" sz="1600" dirty="0" err="1"/>
              <a:t>minore</a:t>
            </a:r>
            <a:r>
              <a:rPr lang="en-US" sz="1600" dirty="0"/>
              <a:t> del 10% (</a:t>
            </a:r>
            <a:r>
              <a:rPr lang="en-US" sz="1600" dirty="0" err="1"/>
              <a:t>valore</a:t>
            </a:r>
            <a:r>
              <a:rPr lang="en-US" sz="1600" dirty="0"/>
              <a:t> </a:t>
            </a:r>
            <a:r>
              <a:rPr lang="en-US" sz="1600" dirty="0" err="1"/>
              <a:t>configurabile</a:t>
            </a:r>
            <a:r>
              <a:rPr lang="en-US" sz="1600" dirty="0"/>
              <a:t>)</a:t>
            </a:r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609ED875-977F-4482-963D-0B3503DFC3DC}"/>
              </a:ext>
            </a:extLst>
          </p:cNvPr>
          <p:cNvSpPr/>
          <p:nvPr/>
        </p:nvSpPr>
        <p:spPr>
          <a:xfrm>
            <a:off x="4543508" y="3442949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Content Placeholder 4">
            <a:extLst>
              <a:ext uri="{FF2B5EF4-FFF2-40B4-BE49-F238E27FC236}">
                <a16:creationId xmlns:a16="http://schemas.microsoft.com/office/drawing/2014/main" id="{A8A8C910-B0C6-4D75-B09F-9D33C445B46F}"/>
              </a:ext>
            </a:extLst>
          </p:cNvPr>
          <p:cNvSpPr txBox="1">
            <a:spLocks/>
          </p:cNvSpPr>
          <p:nvPr/>
        </p:nvSpPr>
        <p:spPr>
          <a:xfrm>
            <a:off x="4463141" y="4421138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07D88F87-19D0-4B63-8F9C-7DE4EC907F1F}"/>
              </a:ext>
            </a:extLst>
          </p:cNvPr>
          <p:cNvCxnSpPr>
            <a:cxnSpLocks/>
          </p:cNvCxnSpPr>
          <p:nvPr/>
        </p:nvCxnSpPr>
        <p:spPr>
          <a:xfrm>
            <a:off x="4644542" y="4429065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0E364ED9-ED7D-4968-B76D-51A0452DC55C}"/>
              </a:ext>
            </a:extLst>
          </p:cNvPr>
          <p:cNvSpPr/>
          <p:nvPr/>
        </p:nvSpPr>
        <p:spPr>
          <a:xfrm>
            <a:off x="4543507" y="4206597"/>
            <a:ext cx="192881" cy="220116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488096AF-E504-48F4-927A-5295A5FEE9D4}"/>
              </a:ext>
            </a:extLst>
          </p:cNvPr>
          <p:cNvSpPr/>
          <p:nvPr/>
        </p:nvSpPr>
        <p:spPr>
          <a:xfrm>
            <a:off x="5273356" y="3433434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Content Placeholder 4">
            <a:extLst>
              <a:ext uri="{FF2B5EF4-FFF2-40B4-BE49-F238E27FC236}">
                <a16:creationId xmlns:a16="http://schemas.microsoft.com/office/drawing/2014/main" id="{F27CF43F-3741-4D3D-B32A-2126DB5B2DC7}"/>
              </a:ext>
            </a:extLst>
          </p:cNvPr>
          <p:cNvSpPr txBox="1">
            <a:spLocks/>
          </p:cNvSpPr>
          <p:nvPr/>
        </p:nvSpPr>
        <p:spPr>
          <a:xfrm>
            <a:off x="5192989" y="4411623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2504005C-C25F-4FA0-AF96-7E6B08C84605}"/>
              </a:ext>
            </a:extLst>
          </p:cNvPr>
          <p:cNvCxnSpPr>
            <a:cxnSpLocks/>
          </p:cNvCxnSpPr>
          <p:nvPr/>
        </p:nvCxnSpPr>
        <p:spPr>
          <a:xfrm>
            <a:off x="5298525" y="4420545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0C6A0B97-B5C0-49D0-BC98-9A8EEC99A627}"/>
              </a:ext>
            </a:extLst>
          </p:cNvPr>
          <p:cNvSpPr/>
          <p:nvPr/>
        </p:nvSpPr>
        <p:spPr>
          <a:xfrm>
            <a:off x="5273355" y="4344737"/>
            <a:ext cx="192881" cy="7960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817C32C-C2D5-4E9D-A726-3561DC0860BB}"/>
              </a:ext>
            </a:extLst>
          </p:cNvPr>
          <p:cNvSpPr txBox="1"/>
          <p:nvPr/>
        </p:nvSpPr>
        <p:spPr>
          <a:xfrm>
            <a:off x="4686604" y="4171991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0BA4C9D5-28A8-4DA6-B764-F2CD233EF151}"/>
              </a:ext>
            </a:extLst>
          </p:cNvPr>
          <p:cNvSpPr txBox="1"/>
          <p:nvPr/>
        </p:nvSpPr>
        <p:spPr>
          <a:xfrm>
            <a:off x="5412607" y="4173156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6%</a:t>
            </a:r>
          </a:p>
        </p:txBody>
      </p:sp>
      <p:sp>
        <p:nvSpPr>
          <p:cNvPr id="117" name="Content Placeholder 4">
            <a:extLst>
              <a:ext uri="{FF2B5EF4-FFF2-40B4-BE49-F238E27FC236}">
                <a16:creationId xmlns:a16="http://schemas.microsoft.com/office/drawing/2014/main" id="{511BEF62-19D5-41B0-AEE3-31FCB152A610}"/>
              </a:ext>
            </a:extLst>
          </p:cNvPr>
          <p:cNvSpPr txBox="1">
            <a:spLocks/>
          </p:cNvSpPr>
          <p:nvPr/>
        </p:nvSpPr>
        <p:spPr>
          <a:xfrm>
            <a:off x="1485838" y="4633487"/>
            <a:ext cx="814450" cy="276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(</a:t>
            </a:r>
            <a:r>
              <a:rPr lang="en-US" sz="1600" dirty="0" err="1"/>
              <a:t>Inviatore</a:t>
            </a:r>
            <a:r>
              <a:rPr lang="en-US" sz="1600" dirty="0"/>
              <a:t>)</a:t>
            </a:r>
          </a:p>
        </p:txBody>
      </p:sp>
      <p:sp>
        <p:nvSpPr>
          <p:cNvPr id="118" name="Content Placeholder 4">
            <a:extLst>
              <a:ext uri="{FF2B5EF4-FFF2-40B4-BE49-F238E27FC236}">
                <a16:creationId xmlns:a16="http://schemas.microsoft.com/office/drawing/2014/main" id="{58F736AD-6292-45A3-A1DD-6B165FD129EE}"/>
              </a:ext>
            </a:extLst>
          </p:cNvPr>
          <p:cNvSpPr txBox="1">
            <a:spLocks/>
          </p:cNvSpPr>
          <p:nvPr/>
        </p:nvSpPr>
        <p:spPr>
          <a:xfrm>
            <a:off x="673976" y="4650891"/>
            <a:ext cx="814450" cy="276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(</a:t>
            </a:r>
            <a:r>
              <a:rPr lang="en-US" sz="1600" dirty="0" err="1"/>
              <a:t>Ricevitore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1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Appena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creata</a:t>
            </a:r>
            <a:r>
              <a:rPr lang="en-US" sz="2000" dirty="0"/>
              <a:t>, la </a:t>
            </a:r>
            <a:r>
              <a:rPr lang="en-US" sz="2000" dirty="0" err="1"/>
              <a:t>ServerBranch</a:t>
            </a:r>
            <a:r>
              <a:rPr lang="en-US" sz="2000" dirty="0"/>
              <a:t> (o branch) </a:t>
            </a:r>
            <a:r>
              <a:rPr lang="en-US" sz="2000" dirty="0" err="1"/>
              <a:t>si</a:t>
            </a:r>
            <a:r>
              <a:rPr lang="en-US" sz="2000" dirty="0"/>
              <a:t> ‘</a:t>
            </a:r>
            <a:r>
              <a:rPr lang="en-US" sz="2000" dirty="0" err="1"/>
              <a:t>collega</a:t>
            </a:r>
            <a:r>
              <a:rPr lang="en-US" sz="2000" dirty="0"/>
              <a:t>’ </a:t>
            </a:r>
            <a:r>
              <a:rPr lang="en-US" sz="2000" dirty="0" err="1"/>
              <a:t>alla</a:t>
            </a:r>
            <a:r>
              <a:rPr lang="en-US" sz="2000" dirty="0"/>
              <a:t> 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r>
              <a:rPr lang="en-US" sz="2000" dirty="0"/>
              <a:t> </a:t>
            </a:r>
            <a:r>
              <a:rPr lang="en-US" sz="2000" dirty="0" err="1"/>
              <a:t>inizializzata</a:t>
            </a:r>
            <a:r>
              <a:rPr lang="en-US" sz="2000" dirty="0"/>
              <a:t> dal </a:t>
            </a:r>
            <a:r>
              <a:rPr lang="en-US" sz="2000" dirty="0" err="1"/>
              <a:t>ServerBranchesHandler</a:t>
            </a:r>
            <a:r>
              <a:rPr lang="en-US" sz="2000" dirty="0"/>
              <a:t>, </a:t>
            </a:r>
            <a:r>
              <a:rPr lang="en-US" sz="2000" dirty="0" err="1"/>
              <a:t>ovvero</a:t>
            </a:r>
            <a:r>
              <a:rPr lang="en-US" sz="2000" dirty="0"/>
              <a:t> </a:t>
            </a:r>
            <a:r>
              <a:rPr lang="en-US" sz="2000" dirty="0" err="1"/>
              <a:t>quella</a:t>
            </a:r>
            <a:r>
              <a:rPr lang="en-US" sz="2000" dirty="0"/>
              <a:t> in cui </a:t>
            </a:r>
            <a:r>
              <a:rPr lang="en-US" sz="2000" dirty="0" err="1"/>
              <a:t>andrà</a:t>
            </a:r>
            <a:r>
              <a:rPr lang="en-US" sz="2000" dirty="0"/>
              <a:t> ad </a:t>
            </a:r>
            <a:r>
              <a:rPr lang="en-US" sz="2000" dirty="0" err="1"/>
              <a:t>inserire</a:t>
            </a:r>
            <a:r>
              <a:rPr lang="en-US" sz="2000" dirty="0"/>
              <a:t> le sue </a:t>
            </a:r>
            <a:r>
              <a:rPr lang="en-US" sz="2000" dirty="0" err="1"/>
              <a:t>informazioni</a:t>
            </a:r>
            <a:r>
              <a:rPr lang="en-US" sz="2000" dirty="0"/>
              <a:t> e </a:t>
            </a:r>
            <a:r>
              <a:rPr lang="en-US" sz="2000" dirty="0" err="1"/>
              <a:t>quella</a:t>
            </a:r>
            <a:r>
              <a:rPr lang="en-US" sz="2000" dirty="0"/>
              <a:t> in cui </a:t>
            </a:r>
            <a:r>
              <a:rPr lang="en-US" sz="2000" dirty="0" err="1"/>
              <a:t>saranno</a:t>
            </a:r>
            <a:r>
              <a:rPr lang="en-US" sz="2000" dirty="0"/>
              <a:t> </a:t>
            </a:r>
            <a:r>
              <a:rPr lang="en-US" sz="2000" dirty="0" err="1"/>
              <a:t>presenti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del </a:t>
            </a:r>
            <a:r>
              <a:rPr lang="en-US" sz="2000" dirty="0" err="1"/>
              <a:t>suo</a:t>
            </a:r>
            <a:r>
              <a:rPr lang="en-US" sz="2000" dirty="0"/>
              <a:t> </a:t>
            </a:r>
            <a:r>
              <a:rPr lang="en-US" sz="2000" dirty="0" err="1"/>
              <a:t>creatore</a:t>
            </a:r>
            <a:r>
              <a:rPr lang="en-US" sz="2000" dirty="0"/>
              <a:t>. In </a:t>
            </a:r>
            <a:r>
              <a:rPr lang="en-US" sz="2000" dirty="0" err="1"/>
              <a:t>tal</a:t>
            </a:r>
            <a:r>
              <a:rPr lang="en-US" sz="2000" dirty="0"/>
              <a:t> modo </a:t>
            </a:r>
            <a:r>
              <a:rPr lang="en-US" sz="2000" dirty="0" err="1"/>
              <a:t>potrà</a:t>
            </a:r>
            <a:r>
              <a:rPr lang="en-US" sz="2000" dirty="0"/>
              <a:t> </a:t>
            </a:r>
            <a:r>
              <a:rPr lang="en-US" sz="2000" dirty="0" err="1"/>
              <a:t>avvenire</a:t>
            </a:r>
            <a:r>
              <a:rPr lang="en-US" sz="2000" dirty="0"/>
              <a:t> la </a:t>
            </a:r>
            <a:r>
              <a:rPr lang="en-US" sz="2000" dirty="0" err="1"/>
              <a:t>comunicazione</a:t>
            </a:r>
            <a:r>
              <a:rPr lang="en-US" sz="2000" dirty="0"/>
              <a:t> </a:t>
            </a:r>
            <a:r>
              <a:rPr lang="en-US" sz="2000" dirty="0" err="1"/>
              <a:t>bidirezionale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le due </a:t>
            </a:r>
            <a:r>
              <a:rPr lang="en-US" sz="2000" dirty="0" err="1"/>
              <a:t>componenti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Procede</a:t>
            </a:r>
            <a:r>
              <a:rPr lang="en-US" sz="2000" dirty="0"/>
              <a:t> poi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creazione</a:t>
            </a:r>
            <a:r>
              <a:rPr lang="en-US" sz="2000" dirty="0"/>
              <a:t> di un thread, </a:t>
            </a:r>
            <a:r>
              <a:rPr lang="en-US" sz="2000" dirty="0" err="1"/>
              <a:t>il</a:t>
            </a:r>
            <a:r>
              <a:rPr lang="en-US" sz="2000" dirty="0"/>
              <a:t> ‘logger’, </a:t>
            </a:r>
            <a:r>
              <a:rPr lang="en-US" sz="2000" dirty="0" err="1"/>
              <a:t>il</a:t>
            </a:r>
            <a:r>
              <a:rPr lang="en-US" sz="2000" dirty="0"/>
              <a:t> cui </a:t>
            </a:r>
            <a:r>
              <a:rPr lang="en-US" sz="2000" dirty="0" err="1"/>
              <a:t>compito</a:t>
            </a:r>
            <a:r>
              <a:rPr lang="en-US" sz="2000" dirty="0"/>
              <a:t>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quello</a:t>
            </a:r>
            <a:r>
              <a:rPr lang="en-US" sz="2000" dirty="0"/>
              <a:t> di </a:t>
            </a:r>
            <a:r>
              <a:rPr lang="en-US" sz="2000" dirty="0" err="1"/>
              <a:t>leggere</a:t>
            </a:r>
            <a:r>
              <a:rPr lang="en-US" sz="2000" dirty="0"/>
              <a:t> </a:t>
            </a:r>
            <a:r>
              <a:rPr lang="en-US" sz="2000" dirty="0" err="1"/>
              <a:t>periodicamente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log </a:t>
            </a:r>
            <a:r>
              <a:rPr lang="en-US" sz="2000" dirty="0" err="1"/>
              <a:t>accumulati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branch per poi </a:t>
            </a:r>
            <a:r>
              <a:rPr lang="en-US" sz="2000" dirty="0" err="1"/>
              <a:t>consegnare</a:t>
            </a:r>
            <a:r>
              <a:rPr lang="en-US" sz="2000" dirty="0"/>
              <a:t> </a:t>
            </a:r>
            <a:r>
              <a:rPr lang="en-US" sz="2000" dirty="0" err="1"/>
              <a:t>tali</a:t>
            </a:r>
            <a:r>
              <a:rPr lang="en-US" sz="2000" dirty="0"/>
              <a:t> log al ‘</a:t>
            </a:r>
            <a:r>
              <a:rPr lang="en-US" sz="2000" dirty="0" err="1"/>
              <a:t>loggerManager</a:t>
            </a:r>
            <a:r>
              <a:rPr lang="en-US" sz="2000" dirty="0"/>
              <a:t>’, </a:t>
            </a:r>
            <a:r>
              <a:rPr lang="en-US" sz="2000" dirty="0" err="1"/>
              <a:t>il</a:t>
            </a:r>
            <a:r>
              <a:rPr lang="en-US" sz="2000" dirty="0"/>
              <a:t> quale li </a:t>
            </a:r>
            <a:r>
              <a:rPr lang="en-US" sz="2000" dirty="0" err="1"/>
              <a:t>scriverà</a:t>
            </a:r>
            <a:r>
              <a:rPr lang="en-US" sz="2000" dirty="0"/>
              <a:t> </a:t>
            </a:r>
            <a:r>
              <a:rPr lang="en-US" sz="2000" dirty="0" err="1"/>
              <a:t>sul</a:t>
            </a:r>
            <a:r>
              <a:rPr lang="en-US" sz="2000" dirty="0"/>
              <a:t> disco.</a:t>
            </a:r>
          </a:p>
          <a:p>
            <a:pPr marL="0" indent="0">
              <a:buNone/>
            </a:pPr>
            <a:r>
              <a:rPr lang="en-US" sz="2000" dirty="0" err="1"/>
              <a:t>Aggiunge</a:t>
            </a:r>
            <a:r>
              <a:rPr lang="en-US" sz="2000" dirty="0"/>
              <a:t> la socket di </a:t>
            </a:r>
            <a:r>
              <a:rPr lang="en-US" sz="2000" dirty="0" err="1"/>
              <a:t>ascolto</a:t>
            </a:r>
            <a:r>
              <a:rPr lang="en-US" sz="2000" dirty="0"/>
              <a:t> </a:t>
            </a:r>
            <a:r>
              <a:rPr lang="en-US" sz="2000" dirty="0" err="1"/>
              <a:t>all’insieme</a:t>
            </a:r>
            <a:r>
              <a:rPr lang="en-US" sz="2000" dirty="0"/>
              <a:t> di file descriptor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verranno</a:t>
            </a:r>
            <a:r>
              <a:rPr lang="en-US" sz="2000" dirty="0"/>
              <a:t> </a:t>
            </a:r>
            <a:r>
              <a:rPr lang="en-US" sz="2000" dirty="0" err="1"/>
              <a:t>usati</a:t>
            </a:r>
            <a:r>
              <a:rPr lang="en-US" sz="2000" dirty="0"/>
              <a:t> </a:t>
            </a:r>
            <a:r>
              <a:rPr lang="en-US" sz="2000" dirty="0" err="1"/>
              <a:t>nella</a:t>
            </a:r>
            <a:r>
              <a:rPr lang="en-US" sz="2000" dirty="0"/>
              <a:t> ‘select’.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734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1823</Words>
  <Application>Microsoft Office PowerPoint</Application>
  <PresentationFormat>Presentazione su schermo (16:9)</PresentationFormat>
  <Paragraphs>168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Exodus</vt:lpstr>
      <vt:lpstr>Architettura del Web Server</vt:lpstr>
      <vt:lpstr>Componenti di Exodus [Pt. 1/2]</vt:lpstr>
      <vt:lpstr>ServerBranchesHandler</vt:lpstr>
      <vt:lpstr>ServerBranchesHandler</vt:lpstr>
      <vt:lpstr>ServerBranchesHandler</vt:lpstr>
      <vt:lpstr>ServerBranchesHandler</vt:lpstr>
      <vt:lpstr>ServerBranchesHandler</vt:lpstr>
      <vt:lpstr>ServerBranch</vt:lpstr>
      <vt:lpstr>ServerBranch, gestione eventi</vt:lpstr>
      <vt:lpstr>ServerBranch, gestione richieste</vt:lpstr>
      <vt:lpstr>ServerBranch, livello di occupazione</vt:lpstr>
      <vt:lpstr>ServerBranch, livello di occupazione</vt:lpstr>
      <vt:lpstr>ServerBranch, cleaner</vt:lpstr>
      <vt:lpstr>ServerBranch, trasferimento client</vt:lpstr>
      <vt:lpstr>Slide Title</vt:lpstr>
      <vt:lpstr>Slide Title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2019-08-24T09:13:41Z</dcterms:modified>
</cp:coreProperties>
</file>