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9" r:id="rId4"/>
    <p:sldId id="262" r:id="rId5"/>
    <p:sldId id="263" r:id="rId6"/>
    <p:sldId id="271" r:id="rId7"/>
    <p:sldId id="264" r:id="rId8"/>
    <p:sldId id="272" r:id="rId9"/>
    <p:sldId id="265" r:id="rId10"/>
    <p:sldId id="267" r:id="rId11"/>
    <p:sldId id="268" r:id="rId12"/>
    <p:sldId id="269" r:id="rId13"/>
    <p:sldId id="273" r:id="rId14"/>
    <p:sldId id="270" r:id="rId15"/>
    <p:sldId id="266" r:id="rId16"/>
    <p:sldId id="274" r:id="rId17"/>
    <p:sldId id="279" r:id="rId18"/>
    <p:sldId id="276" r:id="rId19"/>
    <p:sldId id="277" r:id="rId20"/>
    <p:sldId id="275" r:id="rId21"/>
    <p:sldId id="278" r:id="rId22"/>
    <p:sldId id="257" r:id="rId23"/>
    <p:sldId id="258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9" y="294967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9" y="4195917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086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1600"/>
            <a:ext cx="8246070" cy="340687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6" y="318046"/>
            <a:ext cx="65410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9258"/>
            <a:ext cx="6563033" cy="361923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41175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8" y="288330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Exodus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78" y="4218034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Server Web con </a:t>
            </a:r>
            <a:r>
              <a:rPr lang="en-US" dirty="0" err="1"/>
              <a:t>adattamento</a:t>
            </a:r>
            <a:endParaRPr lang="en-US" dirty="0"/>
          </a:p>
          <a:p>
            <a:r>
              <a:rPr lang="en-US" dirty="0" err="1"/>
              <a:t>Dinamico</a:t>
            </a:r>
            <a:r>
              <a:rPr lang="en-US" dirty="0"/>
              <a:t> di </a:t>
            </a:r>
            <a:r>
              <a:rPr lang="en-US" dirty="0" err="1"/>
              <a:t>contenuti</a:t>
            </a:r>
            <a:r>
              <a:rPr lang="en-US" dirty="0"/>
              <a:t> </a:t>
            </a:r>
            <a:r>
              <a:rPr lang="en-US" dirty="0" err="1"/>
              <a:t>statici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eventi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nell’esecuzione</a:t>
            </a:r>
            <a:r>
              <a:rPr lang="en-US" sz="2000" dirty="0"/>
              <a:t> di un loop </a:t>
            </a:r>
            <a:r>
              <a:rPr lang="en-US" sz="2000" dirty="0" err="1"/>
              <a:t>nel</a:t>
            </a:r>
            <a:r>
              <a:rPr lang="en-US" sz="2000" dirty="0"/>
              <a:t> quale </a:t>
            </a:r>
            <a:r>
              <a:rPr lang="en-US" sz="2000" dirty="0" err="1"/>
              <a:t>aspetta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ritorni</a:t>
            </a:r>
            <a:r>
              <a:rPr lang="en-US" sz="2000" dirty="0"/>
              <a:t> la </a:t>
            </a:r>
            <a:r>
              <a:rPr lang="en-US" sz="2000" dirty="0" err="1"/>
              <a:t>primitiva</a:t>
            </a:r>
            <a:r>
              <a:rPr lang="en-US" sz="2000" dirty="0"/>
              <a:t> ‘select’.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 un client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tentando</a:t>
            </a:r>
            <a:r>
              <a:rPr lang="en-US" sz="2000" dirty="0"/>
              <a:t> di </a:t>
            </a:r>
            <a:r>
              <a:rPr lang="en-US" sz="2000" dirty="0" err="1"/>
              <a:t>connettersi</a:t>
            </a:r>
            <a:r>
              <a:rPr lang="en-US" sz="2000" dirty="0"/>
              <a:t> al server, la branch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passi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/>
              <a:t>Prova</a:t>
            </a:r>
            <a:r>
              <a:rPr lang="en-US" sz="1800" dirty="0"/>
              <a:t> ad </a:t>
            </a:r>
            <a:r>
              <a:rPr lang="en-US" sz="1800" dirty="0" err="1"/>
              <a:t>acquisire</a:t>
            </a:r>
            <a:r>
              <a:rPr lang="en-US" sz="1800" dirty="0"/>
              <a:t> la socket di </a:t>
            </a:r>
            <a:r>
              <a:rPr lang="en-US" sz="1800" dirty="0" err="1"/>
              <a:t>ascolto</a:t>
            </a:r>
            <a:r>
              <a:rPr lang="en-US" sz="1800" dirty="0"/>
              <a:t> (</a:t>
            </a:r>
            <a:r>
              <a:rPr lang="en-US" sz="1800" dirty="0" err="1"/>
              <a:t>mediante</a:t>
            </a:r>
            <a:r>
              <a:rPr lang="en-US" sz="1800" dirty="0"/>
              <a:t> una </a:t>
            </a:r>
            <a:r>
              <a:rPr lang="en-US" sz="1800" dirty="0" err="1"/>
              <a:t>trywait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condiviso</a:t>
            </a:r>
            <a:r>
              <a:rPr lang="en-US" sz="1800" dirty="0"/>
              <a:t> da </a:t>
            </a:r>
            <a:r>
              <a:rPr lang="en-US" sz="1800" dirty="0" err="1"/>
              <a:t>tutte</a:t>
            </a:r>
            <a:r>
              <a:rPr lang="en-US" sz="1800" dirty="0"/>
              <a:t> le branch) per </a:t>
            </a:r>
            <a:r>
              <a:rPr lang="en-US" sz="1800" dirty="0" err="1"/>
              <a:t>stabilire</a:t>
            </a:r>
            <a:r>
              <a:rPr lang="en-US" sz="1800" dirty="0"/>
              <a:t> una </a:t>
            </a:r>
            <a:r>
              <a:rPr lang="en-US" sz="1800" dirty="0" err="1"/>
              <a:t>connessione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inserisce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del client in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(e la </a:t>
            </a:r>
            <a:r>
              <a:rPr lang="en-US" sz="1800" dirty="0" err="1"/>
              <a:t>memorizza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) con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informazioni</a:t>
            </a:r>
            <a:endParaRPr lang="en-US" sz="1800" dirty="0"/>
          </a:p>
          <a:p>
            <a:pPr marL="1314450" lvl="2" indent="-457200"/>
            <a:r>
              <a:rPr lang="en-US" sz="1400" dirty="0" err="1"/>
              <a:t>Indirizzo</a:t>
            </a:r>
            <a:r>
              <a:rPr lang="en-US" sz="1400" dirty="0"/>
              <a:t> del client (di </a:t>
            </a:r>
            <a:r>
              <a:rPr lang="en-US" sz="1400" dirty="0" err="1"/>
              <a:t>tipo</a:t>
            </a:r>
            <a:r>
              <a:rPr lang="en-US" sz="1400" dirty="0"/>
              <a:t> </a:t>
            </a:r>
            <a:r>
              <a:rPr lang="en-US" sz="1400" dirty="0" err="1"/>
              <a:t>sockaddr_in</a:t>
            </a:r>
            <a:r>
              <a:rPr lang="en-US" sz="1400" dirty="0"/>
              <a:t>)</a:t>
            </a:r>
          </a:p>
          <a:p>
            <a:pPr marL="1314450" lvl="2" indent="-457200"/>
            <a:r>
              <a:rPr lang="en-US" sz="1400" dirty="0"/>
              <a:t>File descriptor </a:t>
            </a:r>
            <a:r>
              <a:rPr lang="en-US" sz="1400" dirty="0" err="1"/>
              <a:t>della</a:t>
            </a:r>
            <a:r>
              <a:rPr lang="en-US" sz="1400" dirty="0"/>
              <a:t> socket ad </a:t>
            </a:r>
            <a:r>
              <a:rPr lang="en-US" sz="1400" dirty="0" err="1"/>
              <a:t>esso</a:t>
            </a:r>
            <a:r>
              <a:rPr lang="en-US" sz="1400" dirty="0"/>
              <a:t> associate</a:t>
            </a:r>
          </a:p>
          <a:p>
            <a:pPr marL="1314450" lvl="2" indent="-457200"/>
            <a:r>
              <a:rPr lang="en-US" sz="1400" dirty="0"/>
              <a:t>Tempo </a:t>
            </a:r>
            <a:r>
              <a:rPr lang="en-US" sz="1400" dirty="0" err="1"/>
              <a:t>relativo</a:t>
            </a:r>
            <a:r>
              <a:rPr lang="en-US" sz="1400" dirty="0"/>
              <a:t> </a:t>
            </a:r>
            <a:r>
              <a:rPr lang="en-US" sz="1400" dirty="0" err="1"/>
              <a:t>all’ultima</a:t>
            </a:r>
            <a:r>
              <a:rPr lang="en-US" sz="1400" dirty="0"/>
              <a:t> </a:t>
            </a:r>
            <a:r>
              <a:rPr lang="en-US" sz="1400" dirty="0" err="1"/>
              <a:t>interazione</a:t>
            </a:r>
            <a:r>
              <a:rPr lang="en-US" sz="1400" dirty="0"/>
              <a:t> con </a:t>
            </a:r>
            <a:r>
              <a:rPr lang="en-US" sz="1400" dirty="0" err="1"/>
              <a:t>il</a:t>
            </a:r>
            <a:r>
              <a:rPr lang="en-US" sz="1400" dirty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 non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se vi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client ad aver </a:t>
            </a:r>
            <a:r>
              <a:rPr lang="en-US" sz="1800" dirty="0" err="1"/>
              <a:t>inviato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richieste</a:t>
            </a:r>
            <a:endParaRPr lang="en-US" sz="14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un client ha </a:t>
            </a:r>
            <a:r>
              <a:rPr lang="en-US" sz="2000" dirty="0" err="1"/>
              <a:t>inviato</a:t>
            </a:r>
            <a:r>
              <a:rPr lang="en-US" sz="2000" dirty="0"/>
              <a:t> una </a:t>
            </a:r>
            <a:r>
              <a:rPr lang="en-US" sz="2000" dirty="0" err="1"/>
              <a:t>richiesta</a:t>
            </a:r>
            <a:r>
              <a:rPr lang="en-US" sz="2000" dirty="0"/>
              <a:t> (</a:t>
            </a:r>
            <a:r>
              <a:rPr lang="en-US" sz="2000" dirty="0" err="1"/>
              <a:t>compresa</a:t>
            </a:r>
            <a:r>
              <a:rPr lang="en-US" sz="2000" dirty="0"/>
              <a:t> la </a:t>
            </a:r>
            <a:r>
              <a:rPr lang="en-US" sz="2000" dirty="0" err="1"/>
              <a:t>chiusura</a:t>
            </a:r>
            <a:r>
              <a:rPr lang="en-US" sz="2000" dirty="0"/>
              <a:t> di </a:t>
            </a:r>
            <a:r>
              <a:rPr lang="en-US" sz="2000" dirty="0" err="1"/>
              <a:t>connessione</a:t>
            </a:r>
            <a:r>
              <a:rPr lang="en-US" sz="2000" dirty="0"/>
              <a:t>),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scandita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la branch </a:t>
            </a:r>
            <a:r>
              <a:rPr lang="en-US" sz="2000" dirty="0" err="1"/>
              <a:t>salva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finchè</a:t>
            </a:r>
            <a:r>
              <a:rPr lang="en-US" sz="2000" dirty="0"/>
              <a:t> non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gestita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l’ha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2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consiste</a:t>
            </a:r>
            <a:r>
              <a:rPr lang="en-US" sz="2000" dirty="0"/>
              <a:t>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r>
              <a:rPr lang="en-US" sz="2000" dirty="0"/>
              <a:t> da cui è generate la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</a:t>
            </a:r>
            <a:r>
              <a:rPr lang="en-US" sz="2000" dirty="0" err="1"/>
              <a:t>richiesto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Riadattamento</a:t>
            </a:r>
            <a:r>
              <a:rPr lang="en-US" sz="2000" dirty="0"/>
              <a:t> (se non </a:t>
            </a:r>
            <a:r>
              <a:rPr lang="en-US" sz="2000" dirty="0" err="1"/>
              <a:t>presente</a:t>
            </a:r>
            <a:r>
              <a:rPr lang="en-US" sz="2000" dirty="0"/>
              <a:t> in cache)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base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caratteristiche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Invio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Salvataggio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cache (se non era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Aggiornamento ultimo tempo di </a:t>
            </a:r>
            <a:r>
              <a:rPr lang="en-US" sz="2000" dirty="0" err="1"/>
              <a:t>interazione</a:t>
            </a:r>
            <a:r>
              <a:rPr lang="en-US" sz="2000" dirty="0"/>
              <a:t> del client con </a:t>
            </a:r>
            <a:r>
              <a:rPr lang="en-US" sz="2000" dirty="0" err="1"/>
              <a:t>il</a:t>
            </a:r>
            <a:r>
              <a:rPr lang="en-US" sz="20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2435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qualvolta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una branch </a:t>
            </a:r>
            <a:r>
              <a:rPr lang="en-US" sz="2000" dirty="0" err="1"/>
              <a:t>stabilisce</a:t>
            </a:r>
            <a:r>
              <a:rPr lang="en-US" sz="2000" dirty="0"/>
              <a:t> una </a:t>
            </a:r>
            <a:r>
              <a:rPr lang="en-US" sz="2000" dirty="0" err="1"/>
              <a:t>connessione</a:t>
            </a:r>
            <a:r>
              <a:rPr lang="en-US" sz="2000" dirty="0"/>
              <a:t> con un client o ne </a:t>
            </a:r>
            <a:r>
              <a:rPr lang="en-US" sz="2000" dirty="0" err="1"/>
              <a:t>rimuove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, </a:t>
            </a:r>
            <a:r>
              <a:rPr lang="en-US" sz="2000" dirty="0" err="1"/>
              <a:t>verifica</a:t>
            </a:r>
            <a:r>
              <a:rPr lang="en-US" sz="2000" dirty="0"/>
              <a:t> la </a:t>
            </a:r>
            <a:r>
              <a:rPr lang="en-US" sz="2000" dirty="0" err="1"/>
              <a:t>variazione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del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connessioni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tale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gestiti</a:t>
            </a:r>
            <a:r>
              <a:rPr lang="en-US" sz="2000" dirty="0"/>
              <a:t> in </a:t>
            </a: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assoluto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differenza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attuale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è </a:t>
            </a:r>
            <a:r>
              <a:rPr lang="en-US" sz="2000" dirty="0" err="1"/>
              <a:t>maggiore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endParaRPr lang="en-US" sz="2000" u="sng" dirty="0"/>
          </a:p>
          <a:p>
            <a:r>
              <a:rPr lang="en-US" sz="2000" dirty="0" err="1"/>
              <a:t>Inviato</a:t>
            </a:r>
            <a:r>
              <a:rPr lang="en-US" sz="2000" dirty="0"/>
              <a:t> al </a:t>
            </a:r>
            <a:r>
              <a:rPr lang="en-US" sz="2000" dirty="0" err="1"/>
              <a:t>ServerBranchHandler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segnale</a:t>
            </a:r>
            <a:r>
              <a:rPr lang="en-US" sz="2000" dirty="0"/>
              <a:t> ‘SIGUSR1’,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innescherà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meccanismo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deciderà</a:t>
            </a:r>
            <a:r>
              <a:rPr lang="en-US" sz="2000" dirty="0"/>
              <a:t> di </a:t>
            </a:r>
            <a:r>
              <a:rPr lang="en-US" sz="2000" dirty="0" err="1"/>
              <a:t>creare</a:t>
            </a:r>
            <a:r>
              <a:rPr lang="en-US" sz="2000" dirty="0"/>
              <a:t> </a:t>
            </a:r>
            <a:r>
              <a:rPr lang="en-US" sz="2000" dirty="0" err="1"/>
              <a:t>nuove</a:t>
            </a:r>
            <a:r>
              <a:rPr lang="en-US" sz="2000" dirty="0"/>
              <a:t> branch o </a:t>
            </a:r>
            <a:r>
              <a:rPr lang="en-US" sz="2000" dirty="0" err="1"/>
              <a:t>effettuarne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merge</a:t>
            </a:r>
          </a:p>
          <a:p>
            <a:r>
              <a:rPr lang="en-US" sz="2000" dirty="0" err="1"/>
              <a:t>Cambiata</a:t>
            </a:r>
            <a:r>
              <a:rPr lang="en-US" sz="2000" dirty="0"/>
              <a:t> la </a:t>
            </a:r>
            <a:r>
              <a:rPr lang="en-US" sz="2000" dirty="0" err="1"/>
              <a:t>priorità</a:t>
            </a:r>
            <a:r>
              <a:rPr lang="en-US" sz="2000" dirty="0"/>
              <a:t> del </a:t>
            </a:r>
            <a:r>
              <a:rPr lang="en-US" sz="2000" dirty="0" err="1"/>
              <a:t>processo</a:t>
            </a:r>
            <a:r>
              <a:rPr lang="en-US" sz="2000" dirty="0"/>
              <a:t> in base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di </a:t>
            </a:r>
            <a:r>
              <a:rPr lang="en-US" sz="2000" dirty="0" err="1"/>
              <a:t>occupazione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branch. Il </a:t>
            </a:r>
            <a:r>
              <a:rPr lang="en-US" sz="2000" dirty="0" err="1"/>
              <a:t>livello</a:t>
            </a:r>
            <a:r>
              <a:rPr lang="en-US" sz="2000" dirty="0"/>
              <a:t> di </a:t>
            </a:r>
            <a:r>
              <a:rPr lang="en-US" sz="2000" dirty="0" err="1"/>
              <a:t>priorità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proporzionale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client </a:t>
            </a:r>
            <a:r>
              <a:rPr lang="en-US" sz="2000" dirty="0" err="1"/>
              <a:t>gestiti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77332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F935B58-04D1-4B0D-9996-64D794EDF18C}"/>
              </a:ext>
            </a:extLst>
          </p:cNvPr>
          <p:cNvSpPr txBox="1">
            <a:spLocks/>
          </p:cNvSpPr>
          <p:nvPr/>
        </p:nvSpPr>
        <p:spPr>
          <a:xfrm>
            <a:off x="-1641" y="872283"/>
            <a:ext cx="1034358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Server branch </a:t>
            </a:r>
            <a:r>
              <a:rPr lang="en-US" sz="1600" dirty="0" err="1"/>
              <a:t>creata</a:t>
            </a:r>
            <a:endParaRPr lang="en-US" sz="1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B4DFAC-11E9-4C1D-A17F-2C282A4C460E}"/>
              </a:ext>
            </a:extLst>
          </p:cNvPr>
          <p:cNvSpPr/>
          <p:nvPr/>
        </p:nvSpPr>
        <p:spPr>
          <a:xfrm>
            <a:off x="242289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36E97D-80CA-4477-A4CF-5AC94BC30593}"/>
              </a:ext>
            </a:extLst>
          </p:cNvPr>
          <p:cNvSpPr txBox="1">
            <a:spLocks/>
          </p:cNvSpPr>
          <p:nvPr/>
        </p:nvSpPr>
        <p:spPr>
          <a:xfrm>
            <a:off x="161922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AE816E-F882-410B-8C07-211327DE0557}"/>
              </a:ext>
            </a:extLst>
          </p:cNvPr>
          <p:cNvCxnSpPr>
            <a:cxnSpLocks/>
          </p:cNvCxnSpPr>
          <p:nvPr/>
        </p:nvCxnSpPr>
        <p:spPr>
          <a:xfrm>
            <a:off x="294222" y="231109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F8CE-249D-4CB1-B7EB-0E830389771D}"/>
              </a:ext>
            </a:extLst>
          </p:cNvPr>
          <p:cNvSpPr txBox="1"/>
          <p:nvPr/>
        </p:nvSpPr>
        <p:spPr>
          <a:xfrm>
            <a:off x="385385" y="205333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2F4F42C6-AD4D-44D2-95F0-B2C799D2E6C7}"/>
              </a:ext>
            </a:extLst>
          </p:cNvPr>
          <p:cNvCxnSpPr>
            <a:cxnSpLocks/>
          </p:cNvCxnSpPr>
          <p:nvPr/>
        </p:nvCxnSpPr>
        <p:spPr>
          <a:xfrm>
            <a:off x="1024214" y="1828348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4">
            <a:extLst>
              <a:ext uri="{FF2B5EF4-FFF2-40B4-BE49-F238E27FC236}">
                <a16:creationId xmlns:a16="http://schemas.microsoft.com/office/drawing/2014/main" id="{8F55D59D-7182-4D4E-9362-9F0C51A05E59}"/>
              </a:ext>
            </a:extLst>
          </p:cNvPr>
          <p:cNvSpPr txBox="1">
            <a:spLocks/>
          </p:cNvSpPr>
          <p:nvPr/>
        </p:nvSpPr>
        <p:spPr>
          <a:xfrm>
            <a:off x="59051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0</a:t>
            </a:r>
          </a:p>
        </p:txBody>
      </p:sp>
      <p:sp>
        <p:nvSpPr>
          <p:cNvPr id="84" name="Content Placeholder 4">
            <a:extLst>
              <a:ext uri="{FF2B5EF4-FFF2-40B4-BE49-F238E27FC236}">
                <a16:creationId xmlns:a16="http://schemas.microsoft.com/office/drawing/2014/main" id="{C2512803-C058-4B9C-AD1B-99DFF4DEBCFA}"/>
              </a:ext>
            </a:extLst>
          </p:cNvPr>
          <p:cNvSpPr txBox="1">
            <a:spLocks/>
          </p:cNvSpPr>
          <p:nvPr/>
        </p:nvSpPr>
        <p:spPr>
          <a:xfrm>
            <a:off x="1417121" y="853447"/>
            <a:ext cx="1025855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Arrivo</a:t>
            </a:r>
            <a:r>
              <a:rPr lang="en-US" sz="1200" dirty="0"/>
              <a:t> di 15 client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E01B464E-7E16-47AB-BC99-80D21071621E}"/>
              </a:ext>
            </a:extLst>
          </p:cNvPr>
          <p:cNvSpPr/>
          <p:nvPr/>
        </p:nvSpPr>
        <p:spPr>
          <a:xfrm>
            <a:off x="1602480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ontent Placeholder 4">
            <a:extLst>
              <a:ext uri="{FF2B5EF4-FFF2-40B4-BE49-F238E27FC236}">
                <a16:creationId xmlns:a16="http://schemas.microsoft.com/office/drawing/2014/main" id="{E45B6A1A-0FA1-4286-B0D1-BF2A31F06F01}"/>
              </a:ext>
            </a:extLst>
          </p:cNvPr>
          <p:cNvSpPr txBox="1">
            <a:spLocks/>
          </p:cNvSpPr>
          <p:nvPr/>
        </p:nvSpPr>
        <p:spPr>
          <a:xfrm>
            <a:off x="1522113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FC8FD8C-DF24-40F4-B120-2D000191E254}"/>
              </a:ext>
            </a:extLst>
          </p:cNvPr>
          <p:cNvCxnSpPr>
            <a:cxnSpLocks/>
          </p:cNvCxnSpPr>
          <p:nvPr/>
        </p:nvCxnSpPr>
        <p:spPr>
          <a:xfrm>
            <a:off x="1654413" y="203249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83F6D9D5-CFC1-494C-84B0-A17547E6C482}"/>
              </a:ext>
            </a:extLst>
          </p:cNvPr>
          <p:cNvSpPr txBox="1"/>
          <p:nvPr/>
        </p:nvSpPr>
        <p:spPr>
          <a:xfrm>
            <a:off x="1742143" y="178943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0678C859-8B4B-4F9F-A61E-A158ADE78155}"/>
              </a:ext>
            </a:extLst>
          </p:cNvPr>
          <p:cNvSpPr txBox="1">
            <a:spLocks/>
          </p:cNvSpPr>
          <p:nvPr/>
        </p:nvSpPr>
        <p:spPr>
          <a:xfrm>
            <a:off x="1419242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43F7B47-C933-480C-BFDB-06B813057964}"/>
              </a:ext>
            </a:extLst>
          </p:cNvPr>
          <p:cNvSpPr/>
          <p:nvPr/>
        </p:nvSpPr>
        <p:spPr>
          <a:xfrm>
            <a:off x="1596719" y="2034098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C5AF4CB9-0F47-4972-AF2A-4E63739A0350}"/>
              </a:ext>
            </a:extLst>
          </p:cNvPr>
          <p:cNvSpPr txBox="1">
            <a:spLocks/>
          </p:cNvSpPr>
          <p:nvPr/>
        </p:nvSpPr>
        <p:spPr>
          <a:xfrm>
            <a:off x="5119758" y="646242"/>
            <a:ext cx="2198185" cy="19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last_check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al server al </a:t>
            </a:r>
            <a:r>
              <a:rPr lang="en-US" sz="1600" dirty="0" err="1"/>
              <a:t>memomento</a:t>
            </a:r>
            <a:r>
              <a:rPr lang="en-US" sz="1600" dirty="0"/>
              <a:t> del </a:t>
            </a:r>
            <a:r>
              <a:rPr lang="en-US" sz="1600" dirty="0" err="1"/>
              <a:t>controllo</a:t>
            </a:r>
            <a:r>
              <a:rPr lang="en-US" sz="1600" dirty="0"/>
              <a:t> del </a:t>
            </a: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num_client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con </a:t>
            </a:r>
            <a:r>
              <a:rPr lang="en-US" sz="1600" dirty="0" err="1"/>
              <a:t>il</a:t>
            </a:r>
            <a:r>
              <a:rPr lang="en-US" sz="1600" dirty="0"/>
              <a:t>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check_each</a:t>
            </a:r>
            <a:r>
              <a:rPr lang="en-US" sz="1600" dirty="0"/>
              <a:t> = </a:t>
            </a:r>
            <a:r>
              <a:rPr lang="en-US" sz="1600" dirty="0" err="1"/>
              <a:t>numero</a:t>
            </a:r>
            <a:r>
              <a:rPr lang="en-US" sz="1600" dirty="0"/>
              <a:t> di client (</a:t>
            </a:r>
            <a:r>
              <a:rPr lang="en-US" sz="1600" dirty="0" err="1"/>
              <a:t>percentuale</a:t>
            </a:r>
            <a:r>
              <a:rPr lang="en-US" sz="1600" dirty="0"/>
              <a:t>)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qualvolta</a:t>
            </a:r>
            <a:r>
              <a:rPr lang="en-US" sz="1600" dirty="0"/>
              <a:t> </a:t>
            </a:r>
            <a:r>
              <a:rPr lang="en-US" sz="1600" dirty="0" err="1"/>
              <a:t>innescare</a:t>
            </a:r>
            <a:r>
              <a:rPr lang="en-US" sz="1600" dirty="0"/>
              <a:t> </a:t>
            </a:r>
            <a:r>
              <a:rPr lang="en-US" sz="1600" dirty="0" err="1"/>
              <a:t>controllo</a:t>
            </a:r>
            <a:r>
              <a:rPr lang="en-US" sz="1600" dirty="0"/>
              <a:t> </a:t>
            </a:r>
            <a:r>
              <a:rPr lang="en-US" sz="1600" dirty="0" err="1"/>
              <a:t>livello</a:t>
            </a:r>
            <a:r>
              <a:rPr lang="en-US" sz="1600" dirty="0"/>
              <a:t> </a:t>
            </a:r>
            <a:r>
              <a:rPr lang="en-US" sz="1600" dirty="0" err="1"/>
              <a:t>occupazione</a:t>
            </a:r>
            <a:endParaRPr lang="en-US" sz="1600" b="1" u="sng" dirty="0"/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3131EBA-D654-4090-9B6E-4975E8588990}"/>
              </a:ext>
            </a:extLst>
          </p:cNvPr>
          <p:cNvCxnSpPr>
            <a:cxnSpLocks/>
          </p:cNvCxnSpPr>
          <p:nvPr/>
        </p:nvCxnSpPr>
        <p:spPr>
          <a:xfrm>
            <a:off x="2246522" y="1823133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EC28DAD7-B19C-4648-AA2E-F8CB722C4B4C}"/>
              </a:ext>
            </a:extLst>
          </p:cNvPr>
          <p:cNvSpPr txBox="1">
            <a:spLocks/>
          </p:cNvSpPr>
          <p:nvPr/>
        </p:nvSpPr>
        <p:spPr>
          <a:xfrm>
            <a:off x="5069758" y="3310172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45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45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decremento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BDF3D3E0-AD0B-43AE-AB8B-F916662E9B62}"/>
              </a:ext>
            </a:extLst>
          </p:cNvPr>
          <p:cNvSpPr txBox="1">
            <a:spLocks/>
          </p:cNvSpPr>
          <p:nvPr/>
        </p:nvSpPr>
        <p:spPr>
          <a:xfrm>
            <a:off x="1224035" y="3647047"/>
            <a:ext cx="1342329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Dualmente</a:t>
            </a:r>
            <a:r>
              <a:rPr lang="en-US" sz="1600" dirty="0"/>
              <a:t>…</a:t>
            </a:r>
          </a:p>
        </p:txBody>
      </p: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A3FA444C-9E19-4286-AAEE-1714699D34AB}"/>
              </a:ext>
            </a:extLst>
          </p:cNvPr>
          <p:cNvSpPr txBox="1">
            <a:spLocks/>
          </p:cNvSpPr>
          <p:nvPr/>
        </p:nvSpPr>
        <p:spPr>
          <a:xfrm>
            <a:off x="2592251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64D7D55-D19E-4685-8F60-A27D59E919FC}"/>
              </a:ext>
            </a:extLst>
          </p:cNvPr>
          <p:cNvCxnSpPr>
            <a:cxnSpLocks/>
          </p:cNvCxnSpPr>
          <p:nvPr/>
        </p:nvCxnSpPr>
        <p:spPr>
          <a:xfrm>
            <a:off x="3369720" y="3839365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4">
            <a:extLst>
              <a:ext uri="{FF2B5EF4-FFF2-40B4-BE49-F238E27FC236}">
                <a16:creationId xmlns:a16="http://schemas.microsoft.com/office/drawing/2014/main" id="{CBCE193C-F569-4B4B-A138-3EEC5113877E}"/>
              </a:ext>
            </a:extLst>
          </p:cNvPr>
          <p:cNvSpPr txBox="1">
            <a:spLocks/>
          </p:cNvSpPr>
          <p:nvPr/>
        </p:nvSpPr>
        <p:spPr>
          <a:xfrm>
            <a:off x="2489380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5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60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75 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24D6D26F-CDC8-4832-9603-1DB8A9F89465}"/>
              </a:ext>
            </a:extLst>
          </p:cNvPr>
          <p:cNvSpPr txBox="1">
            <a:spLocks/>
          </p:cNvSpPr>
          <p:nvPr/>
        </p:nvSpPr>
        <p:spPr>
          <a:xfrm>
            <a:off x="3664604" y="2865608"/>
            <a:ext cx="1216567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Disconnessione</a:t>
            </a:r>
            <a:r>
              <a:rPr lang="en-US" sz="1200" dirty="0"/>
              <a:t> di 60 client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B4DEDC8-90FC-485E-ABCC-41FA52FD4CEB}"/>
              </a:ext>
            </a:extLst>
          </p:cNvPr>
          <p:cNvSpPr/>
          <p:nvPr/>
        </p:nvSpPr>
        <p:spPr>
          <a:xfrm>
            <a:off x="4032809" y="3350018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AB4007B5-CB2C-4FBD-B1D6-53AF7BE4E876}"/>
              </a:ext>
            </a:extLst>
          </p:cNvPr>
          <p:cNvSpPr txBox="1">
            <a:spLocks/>
          </p:cNvSpPr>
          <p:nvPr/>
        </p:nvSpPr>
        <p:spPr>
          <a:xfrm>
            <a:off x="3952442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3E2AF800-CF3F-42D0-932C-00F52D8334EB}"/>
              </a:ext>
            </a:extLst>
          </p:cNvPr>
          <p:cNvCxnSpPr>
            <a:cxnSpLocks/>
          </p:cNvCxnSpPr>
          <p:nvPr/>
        </p:nvCxnSpPr>
        <p:spPr>
          <a:xfrm>
            <a:off x="4084742" y="405065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06B7D39-E88C-459D-8083-541E58E565EB}"/>
              </a:ext>
            </a:extLst>
          </p:cNvPr>
          <p:cNvSpPr txBox="1"/>
          <p:nvPr/>
        </p:nvSpPr>
        <p:spPr>
          <a:xfrm>
            <a:off x="4172471" y="377498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7" name="Content Placeholder 4">
            <a:extLst>
              <a:ext uri="{FF2B5EF4-FFF2-40B4-BE49-F238E27FC236}">
                <a16:creationId xmlns:a16="http://schemas.microsoft.com/office/drawing/2014/main" id="{84405C43-D71E-4EFC-92FB-AFB200E6FCB3}"/>
              </a:ext>
            </a:extLst>
          </p:cNvPr>
          <p:cNvSpPr txBox="1">
            <a:spLocks/>
          </p:cNvSpPr>
          <p:nvPr/>
        </p:nvSpPr>
        <p:spPr>
          <a:xfrm>
            <a:off x="3849571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6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60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9EB5C03-ABE7-4928-9807-9502F52106F0}"/>
              </a:ext>
            </a:extLst>
          </p:cNvPr>
          <p:cNvSpPr/>
          <p:nvPr/>
        </p:nvSpPr>
        <p:spPr>
          <a:xfrm>
            <a:off x="4034192" y="4052259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31D17592-5EA3-4DC6-BB78-7DB0B1E0A65B}"/>
              </a:ext>
            </a:extLst>
          </p:cNvPr>
          <p:cNvCxnSpPr>
            <a:cxnSpLocks/>
          </p:cNvCxnSpPr>
          <p:nvPr/>
        </p:nvCxnSpPr>
        <p:spPr>
          <a:xfrm>
            <a:off x="4676851" y="3834150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3EC1C1C-9B51-4396-8EC4-AEFADBDF29B8}"/>
              </a:ext>
            </a:extLst>
          </p:cNvPr>
          <p:cNvSpPr/>
          <p:nvPr/>
        </p:nvSpPr>
        <p:spPr>
          <a:xfrm>
            <a:off x="2654745" y="33434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09049A43-FD47-4F84-AB3C-BAE250D34D6C}"/>
              </a:ext>
            </a:extLst>
          </p:cNvPr>
          <p:cNvCxnSpPr>
            <a:cxnSpLocks/>
          </p:cNvCxnSpPr>
          <p:nvPr/>
        </p:nvCxnSpPr>
        <p:spPr>
          <a:xfrm>
            <a:off x="2733339" y="36470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77410D48-1DEB-421B-9C58-D74D85F39897}"/>
              </a:ext>
            </a:extLst>
          </p:cNvPr>
          <p:cNvSpPr/>
          <p:nvPr/>
        </p:nvSpPr>
        <p:spPr>
          <a:xfrm>
            <a:off x="2656129" y="3647047"/>
            <a:ext cx="191498" cy="67561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340A8BD-1008-4F4F-B401-054DD50631ED}"/>
              </a:ext>
            </a:extLst>
          </p:cNvPr>
          <p:cNvSpPr txBox="1"/>
          <p:nvPr/>
        </p:nvSpPr>
        <p:spPr>
          <a:xfrm>
            <a:off x="2875922" y="339690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75%</a:t>
            </a:r>
          </a:p>
        </p:txBody>
      </p:sp>
      <p:sp>
        <p:nvSpPr>
          <p:cNvPr id="114" name="Content Placeholder 4">
            <a:extLst>
              <a:ext uri="{FF2B5EF4-FFF2-40B4-BE49-F238E27FC236}">
                <a16:creationId xmlns:a16="http://schemas.microsoft.com/office/drawing/2014/main" id="{BB47F616-097D-455C-ABE3-B57513812A1F}"/>
              </a:ext>
            </a:extLst>
          </p:cNvPr>
          <p:cNvSpPr txBox="1">
            <a:spLocks/>
          </p:cNvSpPr>
          <p:nvPr/>
        </p:nvSpPr>
        <p:spPr>
          <a:xfrm>
            <a:off x="2842627" y="1573939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15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15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aumento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35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cleaner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ottimizzare</a:t>
            </a:r>
            <a:r>
              <a:rPr lang="en-US" sz="2000" dirty="0"/>
              <a:t> </a:t>
            </a:r>
            <a:r>
              <a:rPr lang="en-US" sz="2000" dirty="0" err="1"/>
              <a:t>l’utilizzo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risorse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partire</a:t>
            </a:r>
            <a:r>
              <a:rPr lang="en-US" sz="2000" dirty="0"/>
              <a:t> un timer </a:t>
            </a:r>
            <a:r>
              <a:rPr lang="en-US" sz="2000" dirty="0" err="1"/>
              <a:t>che</a:t>
            </a:r>
            <a:r>
              <a:rPr lang="en-US" sz="2000" dirty="0"/>
              <a:t> fa </a:t>
            </a:r>
            <a:r>
              <a:rPr lang="en-US" sz="2000" dirty="0" err="1"/>
              <a:t>partire</a:t>
            </a:r>
            <a:r>
              <a:rPr lang="en-US" sz="2000" dirty="0"/>
              <a:t> un </a:t>
            </a:r>
            <a:r>
              <a:rPr lang="en-US" sz="2000" b="1" dirty="0"/>
              <a:t>cleaner</a:t>
            </a:r>
            <a:r>
              <a:rPr lang="en-US" sz="2000" dirty="0"/>
              <a:t> (un handler del </a:t>
            </a:r>
            <a:r>
              <a:rPr lang="en-US" sz="2000" dirty="0" err="1"/>
              <a:t>segnale</a:t>
            </a:r>
            <a:r>
              <a:rPr lang="en-US" sz="2000" dirty="0"/>
              <a:t> ‘SIGALARM’). </a:t>
            </a:r>
          </a:p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scopo</a:t>
            </a:r>
            <a:r>
              <a:rPr lang="en-US" sz="2000" dirty="0"/>
              <a:t> è </a:t>
            </a:r>
            <a:r>
              <a:rPr lang="en-US" sz="2000" dirty="0" err="1"/>
              <a:t>scandire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conservate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 e </a:t>
            </a:r>
            <a:r>
              <a:rPr lang="en-US" sz="2000" dirty="0" err="1"/>
              <a:t>chiudere</a:t>
            </a:r>
            <a:r>
              <a:rPr lang="en-US" sz="2000" dirty="0"/>
              <a:t> la </a:t>
            </a:r>
            <a:r>
              <a:rPr lang="en-US" sz="2000" dirty="0" err="1"/>
              <a:t>connessione</a:t>
            </a:r>
            <a:r>
              <a:rPr lang="en-US" sz="2000" dirty="0"/>
              <a:t> con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quei</a:t>
            </a:r>
            <a:r>
              <a:rPr lang="en-US" sz="2000" dirty="0"/>
              <a:t>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un tempo di ultima </a:t>
            </a:r>
            <a:r>
              <a:rPr lang="en-US" sz="2000" dirty="0" err="1"/>
              <a:t>interazione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‘</a:t>
            </a:r>
            <a:r>
              <a:rPr lang="en-US" sz="2000" dirty="0" err="1"/>
              <a:t>vecchio</a:t>
            </a:r>
            <a:r>
              <a:rPr lang="en-US" sz="2000" dirty="0"/>
              <a:t>’,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interagiscono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per </a:t>
            </a:r>
            <a:r>
              <a:rPr lang="en-US" sz="2000" dirty="0" err="1"/>
              <a:t>più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tempo.</a:t>
            </a:r>
          </a:p>
        </p:txBody>
      </p:sp>
    </p:spTree>
    <p:extLst>
      <p:ext uri="{BB962C8B-B14F-4D97-AF65-F5344CB8AC3E}">
        <p14:creationId xmlns:p14="http://schemas.microsoft.com/office/powerpoint/2010/main" val="217542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trasferimento</a:t>
            </a:r>
            <a:r>
              <a:rPr lang="en-US" dirty="0"/>
              <a:t>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ServerBranch</a:t>
            </a:r>
            <a:r>
              <a:rPr lang="en-US" sz="2000" dirty="0"/>
              <a:t> è </a:t>
            </a:r>
            <a:r>
              <a:rPr lang="en-US" sz="2000" dirty="0" err="1"/>
              <a:t>configurata</a:t>
            </a:r>
            <a:r>
              <a:rPr lang="en-US" sz="2000" dirty="0"/>
              <a:t> per </a:t>
            </a:r>
            <a:r>
              <a:rPr lang="en-US" sz="2000" dirty="0" err="1"/>
              <a:t>rispondere</a:t>
            </a:r>
            <a:r>
              <a:rPr lang="en-US" sz="2000" dirty="0"/>
              <a:t> al </a:t>
            </a:r>
            <a:r>
              <a:rPr lang="en-US" sz="2000" dirty="0" err="1"/>
              <a:t>segnale</a:t>
            </a:r>
            <a:r>
              <a:rPr lang="en-US" sz="2000" dirty="0"/>
              <a:t> ‘SIGUSR2’, </a:t>
            </a:r>
            <a:r>
              <a:rPr lang="en-US" sz="2000" dirty="0" err="1"/>
              <a:t>che</a:t>
            </a:r>
            <a:r>
              <a:rPr lang="en-US" sz="2000" dirty="0"/>
              <a:t> le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inviato</a:t>
            </a:r>
            <a:r>
              <a:rPr lang="en-US" sz="2000" dirty="0"/>
              <a:t> dal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 per </a:t>
            </a:r>
            <a:r>
              <a:rPr lang="en-US" sz="2000" dirty="0" err="1"/>
              <a:t>comunicarle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l’oprazione</a:t>
            </a:r>
            <a:r>
              <a:rPr lang="en-US" sz="2000" dirty="0"/>
              <a:t> di merge.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l’ handler ‘</a:t>
            </a:r>
            <a:r>
              <a:rPr lang="en-US" sz="2000" dirty="0" err="1"/>
              <a:t>comunicherà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branch se </a:t>
            </a:r>
            <a:r>
              <a:rPr lang="en-US" sz="2000" dirty="0" err="1"/>
              <a:t>avrà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‘</a:t>
            </a:r>
            <a:r>
              <a:rPr lang="en-US" sz="2000" dirty="0" err="1"/>
              <a:t>inviatore</a:t>
            </a:r>
            <a:r>
              <a:rPr lang="en-US" sz="2000" dirty="0"/>
              <a:t>’ o ‘</a:t>
            </a:r>
            <a:r>
              <a:rPr lang="en-US" sz="2000" dirty="0" err="1"/>
              <a:t>ricevitore</a:t>
            </a:r>
            <a:r>
              <a:rPr lang="en-US" sz="2000" dirty="0"/>
              <a:t>’ di client.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l’</a:t>
            </a:r>
            <a:r>
              <a:rPr lang="en-US" sz="2000" b="1" dirty="0" err="1"/>
              <a:t>inviatore</a:t>
            </a:r>
            <a:r>
              <a:rPr lang="en-US" sz="2000" dirty="0"/>
              <a:t>, </a:t>
            </a:r>
            <a:r>
              <a:rPr lang="en-US" sz="2000" dirty="0" err="1"/>
              <a:t>aprirà</a:t>
            </a:r>
            <a:r>
              <a:rPr lang="en-US" sz="2000" dirty="0"/>
              <a:t> una socket </a:t>
            </a:r>
            <a:r>
              <a:rPr lang="en-US" sz="2000" dirty="0" err="1"/>
              <a:t>unix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inviati</a:t>
            </a:r>
            <a:r>
              <a:rPr lang="en-US" sz="2000" dirty="0"/>
              <a:t> I file descriptor </a:t>
            </a:r>
            <a:r>
              <a:rPr lang="en-US" sz="2000" dirty="0" err="1"/>
              <a:t>delle</a:t>
            </a:r>
            <a:r>
              <a:rPr lang="en-US" sz="2000" dirty="0"/>
              <a:t> socket </a:t>
            </a:r>
            <a:r>
              <a:rPr lang="en-US" sz="2000" dirty="0" err="1"/>
              <a:t>tra</a:t>
            </a:r>
            <a:r>
              <a:rPr lang="en-US" sz="2000" dirty="0"/>
              <a:t> I due </a:t>
            </a:r>
            <a:r>
              <a:rPr lang="en-US" sz="2000" dirty="0" err="1"/>
              <a:t>processi</a:t>
            </a:r>
            <a:r>
              <a:rPr lang="en-US" sz="2000" dirty="0"/>
              <a:t>, </a:t>
            </a:r>
            <a:r>
              <a:rPr lang="en-US" sz="2000" dirty="0" err="1"/>
              <a:t>comunicherà</a:t>
            </a:r>
            <a:r>
              <a:rPr lang="en-US" sz="2000" dirty="0"/>
              <a:t> al </a:t>
            </a:r>
            <a:r>
              <a:rPr lang="en-US" sz="2000" dirty="0" err="1"/>
              <a:t>ricevitore</a:t>
            </a:r>
            <a:r>
              <a:rPr lang="en-US" sz="2000" dirty="0"/>
              <a:t> </a:t>
            </a:r>
            <a:r>
              <a:rPr lang="en-US" sz="2000" dirty="0" err="1"/>
              <a:t>dell’apertura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socket e al </a:t>
            </a:r>
            <a:r>
              <a:rPr lang="en-US" sz="2000" dirty="0" err="1"/>
              <a:t>termine</a:t>
            </a:r>
            <a:r>
              <a:rPr lang="en-US" sz="2000" dirty="0"/>
              <a:t> del </a:t>
            </a:r>
            <a:r>
              <a:rPr lang="en-US" sz="2000" dirty="0" err="1"/>
              <a:t>trasferimento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operazione</a:t>
            </a:r>
            <a:r>
              <a:rPr lang="en-US" sz="2000" dirty="0"/>
              <a:t>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completata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dirty="0" err="1"/>
              <a:t>ricevitore</a:t>
            </a:r>
            <a:r>
              <a:rPr lang="en-US" sz="2000" dirty="0"/>
              <a:t>, </a:t>
            </a:r>
            <a:r>
              <a:rPr lang="en-US" sz="2000" dirty="0" err="1"/>
              <a:t>aspetterà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branch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</a:t>
            </a:r>
            <a:r>
              <a:rPr lang="en-US" sz="2000" dirty="0" err="1"/>
              <a:t>inviare</a:t>
            </a:r>
            <a:r>
              <a:rPr lang="en-US" sz="2000" dirty="0"/>
              <a:t> I client, </a:t>
            </a:r>
            <a:r>
              <a:rPr lang="en-US" sz="2000" dirty="0" err="1"/>
              <a:t>apra</a:t>
            </a:r>
            <a:r>
              <a:rPr lang="en-US" sz="2000" dirty="0"/>
              <a:t> la socket </a:t>
            </a:r>
            <a:r>
              <a:rPr lang="en-US" sz="2000" dirty="0" err="1"/>
              <a:t>unix</a:t>
            </a:r>
            <a:r>
              <a:rPr lang="en-US" sz="2000" dirty="0"/>
              <a:t>. Tale </a:t>
            </a:r>
            <a:r>
              <a:rPr lang="en-US" sz="2000" dirty="0" err="1"/>
              <a:t>sincronizzazione</a:t>
            </a:r>
            <a:r>
              <a:rPr lang="en-US" sz="2000" dirty="0"/>
              <a:t> </a:t>
            </a:r>
            <a:r>
              <a:rPr lang="en-US" sz="2000" dirty="0" err="1"/>
              <a:t>avviene</a:t>
            </a:r>
            <a:r>
              <a:rPr lang="en-US" sz="2000" dirty="0"/>
              <a:t> </a:t>
            </a:r>
            <a:r>
              <a:rPr lang="en-US" sz="2000" dirty="0" err="1"/>
              <a:t>sfruttando</a:t>
            </a:r>
            <a:r>
              <a:rPr lang="en-US" sz="2000" dirty="0"/>
              <a:t> I </a:t>
            </a:r>
            <a:r>
              <a:rPr lang="en-US" sz="2000" dirty="0" err="1"/>
              <a:t>semafori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dell’handler</a:t>
            </a:r>
            <a:r>
              <a:rPr lang="en-US" sz="2000" dirty="0"/>
              <a:t>. </a:t>
            </a:r>
            <a:r>
              <a:rPr lang="en-US" sz="2000" dirty="0" err="1"/>
              <a:t>Dopodichè</a:t>
            </a:r>
            <a:r>
              <a:rPr lang="en-US" sz="2000" dirty="0"/>
              <a:t> </a:t>
            </a:r>
            <a:r>
              <a:rPr lang="en-US" sz="2000" dirty="0" err="1"/>
              <a:t>procede</a:t>
            </a:r>
            <a:r>
              <a:rPr lang="en-US" sz="2000" dirty="0"/>
              <a:t> a </a:t>
            </a:r>
            <a:r>
              <a:rPr lang="en-US" sz="2000" dirty="0" err="1"/>
              <a:t>ricevere</a:t>
            </a:r>
            <a:r>
              <a:rPr lang="en-US" sz="2000" dirty="0"/>
              <a:t> I client, </a:t>
            </a:r>
            <a:r>
              <a:rPr lang="en-US" sz="2000" dirty="0" err="1"/>
              <a:t>ovvero</a:t>
            </a:r>
            <a:r>
              <a:rPr lang="en-US" sz="2000" dirty="0"/>
              <a:t> I file </a:t>
            </a:r>
            <a:r>
              <a:rPr lang="en-US" sz="2000" dirty="0" err="1"/>
              <a:t>descriptore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socket, </a:t>
            </a:r>
            <a:r>
              <a:rPr lang="en-US" sz="2000" dirty="0" err="1"/>
              <a:t>uno</a:t>
            </a:r>
            <a:r>
              <a:rPr lang="en-US" sz="2000" dirty="0"/>
              <a:t> per </a:t>
            </a:r>
            <a:r>
              <a:rPr lang="en-US" sz="2000" dirty="0" err="1"/>
              <a:t>volta</a:t>
            </a:r>
            <a:r>
              <a:rPr lang="en-US" sz="2000" dirty="0"/>
              <a:t> e al </a:t>
            </a:r>
            <a:r>
              <a:rPr lang="en-US" sz="2000" dirty="0" err="1"/>
              <a:t>termine</a:t>
            </a:r>
            <a:r>
              <a:rPr lang="en-US" sz="2000" dirty="0"/>
              <a:t> di tale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del </a:t>
            </a:r>
            <a:r>
              <a:rPr lang="en-US" sz="2000" dirty="0" err="1"/>
              <a:t>completamento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. Tale </a:t>
            </a:r>
            <a:r>
              <a:rPr lang="en-US" sz="2000" dirty="0" err="1"/>
              <a:t>comunicazione</a:t>
            </a:r>
            <a:r>
              <a:rPr lang="en-US" sz="2000" dirty="0"/>
              <a:t>, </a:t>
            </a:r>
            <a:r>
              <a:rPr lang="en-US" sz="2000" dirty="0" err="1"/>
              <a:t>assieme</a:t>
            </a:r>
            <a:r>
              <a:rPr lang="en-US" sz="2000" dirty="0"/>
              <a:t> a 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dell’inviatore</a:t>
            </a:r>
            <a:r>
              <a:rPr lang="en-US" sz="2000" dirty="0"/>
              <a:t>, </a:t>
            </a:r>
            <a:r>
              <a:rPr lang="en-US" sz="2000" dirty="0" err="1"/>
              <a:t>sbloccherà</a:t>
            </a:r>
            <a:r>
              <a:rPr lang="en-US" sz="2000" dirty="0"/>
              <a:t> </a:t>
            </a:r>
            <a:r>
              <a:rPr lang="en-US" sz="2000" dirty="0" err="1"/>
              <a:t>l’handler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in </a:t>
            </a:r>
            <a:r>
              <a:rPr lang="en-US" sz="2000" dirty="0" err="1"/>
              <a:t>attesa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merge</a:t>
            </a:r>
          </a:p>
        </p:txBody>
      </p:sp>
    </p:spTree>
    <p:extLst>
      <p:ext uri="{BB962C8B-B14F-4D97-AF65-F5344CB8AC3E}">
        <p14:creationId xmlns:p14="http://schemas.microsoft.com/office/powerpoint/2010/main" val="415216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L’operazione</a:t>
            </a:r>
            <a:r>
              <a:rPr lang="en-US" sz="2000" dirty="0"/>
              <a:t> di logging in Exodus è </a:t>
            </a:r>
            <a:r>
              <a:rPr lang="en-US" sz="2000" dirty="0" err="1"/>
              <a:t>messo</a:t>
            </a:r>
            <a:r>
              <a:rPr lang="en-US" sz="2000" dirty="0"/>
              <a:t> in </a:t>
            </a:r>
            <a:r>
              <a:rPr lang="en-US" sz="2000" dirty="0" err="1"/>
              <a:t>atto</a:t>
            </a:r>
            <a:r>
              <a:rPr lang="en-US" sz="2000" dirty="0"/>
              <a:t> da due </a:t>
            </a:r>
            <a:r>
              <a:rPr lang="en-US" sz="2000" dirty="0" err="1"/>
              <a:t>tipologie</a:t>
            </a:r>
            <a:r>
              <a:rPr lang="en-US" sz="2000" dirty="0"/>
              <a:t> di thread in modo tale per cui la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 </a:t>
            </a:r>
            <a:r>
              <a:rPr lang="en-US" sz="2000" dirty="0" err="1"/>
              <a:t>dei</a:t>
            </a:r>
            <a:r>
              <a:rPr lang="en-US" sz="2000" dirty="0"/>
              <a:t> log non </a:t>
            </a:r>
            <a:r>
              <a:rPr lang="en-US" sz="2000" dirty="0" err="1"/>
              <a:t>vada</a:t>
            </a:r>
            <a:r>
              <a:rPr lang="en-US" sz="2000" dirty="0"/>
              <a:t> a </a:t>
            </a:r>
            <a:r>
              <a:rPr lang="en-US" sz="2000" dirty="0" err="1"/>
              <a:t>bloccare</a:t>
            </a:r>
            <a:r>
              <a:rPr lang="en-US" sz="2000" dirty="0"/>
              <a:t> o </a:t>
            </a:r>
            <a:r>
              <a:rPr lang="en-US" sz="2000" dirty="0" err="1"/>
              <a:t>rallentare</a:t>
            </a:r>
            <a:r>
              <a:rPr lang="en-US" sz="2000" dirty="0"/>
              <a:t> le </a:t>
            </a:r>
            <a:r>
              <a:rPr lang="en-US" sz="2000" dirty="0" err="1"/>
              <a:t>singole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. </a:t>
            </a:r>
            <a:r>
              <a:rPr lang="en-US" sz="2000" dirty="0" err="1"/>
              <a:t>Tali</a:t>
            </a:r>
            <a:r>
              <a:rPr lang="en-US" sz="2000" dirty="0"/>
              <a:t> thread </a:t>
            </a:r>
            <a:r>
              <a:rPr lang="en-US" sz="2000" dirty="0" err="1"/>
              <a:t>sono</a:t>
            </a:r>
            <a:endParaRPr lang="en-US" sz="2000" dirty="0"/>
          </a:p>
          <a:p>
            <a:r>
              <a:rPr lang="en-US" sz="2000" b="1" dirty="0"/>
              <a:t>logger</a:t>
            </a:r>
            <a:r>
              <a:rPr lang="en-US" sz="2000" dirty="0"/>
              <a:t>, thread </a:t>
            </a:r>
            <a:r>
              <a:rPr lang="en-US" sz="2000" dirty="0" err="1"/>
              <a:t>presente</a:t>
            </a:r>
            <a:r>
              <a:rPr lang="en-US" sz="2000" dirty="0"/>
              <a:t>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endParaRPr lang="en-US" sz="2000" b="1" dirty="0"/>
          </a:p>
          <a:p>
            <a:r>
              <a:rPr lang="en-US" sz="2000" b="1" dirty="0" err="1"/>
              <a:t>loggerManager</a:t>
            </a:r>
            <a:r>
              <a:rPr lang="en-US" sz="2000" dirty="0"/>
              <a:t>, </a:t>
            </a:r>
            <a:r>
              <a:rPr lang="en-US" sz="2000" dirty="0" err="1"/>
              <a:t>creato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 ‘log’ è </a:t>
            </a:r>
            <a:r>
              <a:rPr lang="en-US" sz="2000" dirty="0" err="1"/>
              <a:t>salvato</a:t>
            </a:r>
            <a:r>
              <a:rPr lang="en-US" sz="2000" dirty="0"/>
              <a:t> come una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con le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Tempo in cui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resgistrato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log: espresso in secondi dal 1 </a:t>
            </a:r>
            <a:r>
              <a:rPr lang="en-US" sz="1700" dirty="0" err="1"/>
              <a:t>gennaio</a:t>
            </a:r>
            <a:r>
              <a:rPr lang="en-US" sz="1700" dirty="0"/>
              <a:t> 1970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Tipo del log </a:t>
            </a:r>
            <a:r>
              <a:rPr lang="en-US" sz="1700" dirty="0" err="1"/>
              <a:t>generato</a:t>
            </a:r>
            <a:r>
              <a:rPr lang="en-US" sz="1700" dirty="0"/>
              <a:t>: un </a:t>
            </a:r>
            <a:r>
              <a:rPr lang="en-US" sz="1700" dirty="0" err="1"/>
              <a:t>valore</a:t>
            </a:r>
            <a:r>
              <a:rPr lang="en-US" sz="1700" dirty="0"/>
              <a:t> </a:t>
            </a:r>
            <a:r>
              <a:rPr lang="en-US" sz="1700" dirty="0" err="1"/>
              <a:t>intero</a:t>
            </a:r>
            <a:r>
              <a:rPr lang="en-US" sz="1700" dirty="0"/>
              <a:t> </a:t>
            </a:r>
            <a:r>
              <a:rPr lang="en-US" sz="1700" dirty="0" err="1"/>
              <a:t>usato</a:t>
            </a:r>
            <a:r>
              <a:rPr lang="en-US" sz="1700" dirty="0"/>
              <a:t> poi dal </a:t>
            </a:r>
            <a:r>
              <a:rPr lang="en-US" sz="1700" dirty="0" err="1"/>
              <a:t>loggerManager</a:t>
            </a:r>
            <a:r>
              <a:rPr lang="en-US" sz="1700" dirty="0"/>
              <a:t> per </a:t>
            </a:r>
            <a:r>
              <a:rPr lang="en-US" sz="1700" dirty="0" err="1"/>
              <a:t>tradurlo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stringa</a:t>
            </a:r>
            <a:r>
              <a:rPr lang="en-US" sz="1700" dirty="0"/>
              <a:t> </a:t>
            </a:r>
            <a:r>
              <a:rPr lang="en-US" sz="1700" dirty="0" err="1"/>
              <a:t>opportuna</a:t>
            </a:r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 err="1"/>
              <a:t>Indirizzo</a:t>
            </a:r>
            <a:r>
              <a:rPr lang="en-US" sz="1700" dirty="0"/>
              <a:t> del client (del </a:t>
            </a:r>
            <a:r>
              <a:rPr lang="en-US" sz="1700" dirty="0" err="1"/>
              <a:t>tipo</a:t>
            </a:r>
            <a:r>
              <a:rPr lang="en-US" sz="1700" dirty="0"/>
              <a:t> struct </a:t>
            </a:r>
            <a:r>
              <a:rPr lang="en-US" sz="1700" dirty="0" err="1"/>
              <a:t>sockaddr_in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ha un array di log, </a:t>
            </a:r>
            <a:r>
              <a:rPr lang="en-US" sz="2000" u="sng" dirty="0"/>
              <a:t>locale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branch </a:t>
            </a:r>
            <a:r>
              <a:rPr lang="en-US" sz="2000" dirty="0" err="1"/>
              <a:t>stessa</a:t>
            </a:r>
            <a:r>
              <a:rPr lang="en-US" sz="2000" dirty="0"/>
              <a:t> (</a:t>
            </a:r>
            <a:r>
              <a:rPr lang="en-US" sz="2000" dirty="0" err="1"/>
              <a:t>salvata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suo</a:t>
            </a:r>
            <a:r>
              <a:rPr lang="en-US" sz="2000" dirty="0"/>
              <a:t> heap).</a:t>
            </a:r>
          </a:p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‘</a:t>
            </a:r>
            <a:r>
              <a:rPr lang="en-US" sz="2000" dirty="0" err="1"/>
              <a:t>branch_handler_communication</a:t>
            </a:r>
            <a:r>
              <a:rPr lang="en-US" sz="2000" dirty="0"/>
              <a:t>’ è </a:t>
            </a:r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un array di log, </a:t>
            </a:r>
            <a:r>
              <a:rPr lang="en-US" sz="2000" u="sng" dirty="0" err="1"/>
              <a:t>condivisibile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branch ed handler (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ricorda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è </a:t>
            </a:r>
            <a:r>
              <a:rPr lang="en-US" sz="2000" dirty="0" err="1"/>
              <a:t>riempita</a:t>
            </a:r>
            <a:r>
              <a:rPr lang="en-US" sz="2000" dirty="0"/>
              <a:t> da </a:t>
            </a:r>
            <a:r>
              <a:rPr lang="en-US" sz="2000" dirty="0" err="1"/>
              <a:t>ogni</a:t>
            </a:r>
            <a:r>
              <a:rPr lang="en-US" sz="2000" dirty="0"/>
              <a:t> server branch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</a:t>
            </a:r>
            <a:r>
              <a:rPr lang="en-US" sz="2000" dirty="0" err="1"/>
              <a:t>dall’handler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52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7157"/>
            <a:ext cx="7329488" cy="503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popolare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logs, e </a:t>
            </a:r>
            <a:r>
              <a:rPr lang="en-US" sz="2000" dirty="0" err="1"/>
              <a:t>il</a:t>
            </a:r>
            <a:r>
              <a:rPr lang="en-US" sz="2000" dirty="0"/>
              <a:t> logger, </a:t>
            </a:r>
            <a:r>
              <a:rPr lang="en-US" sz="2000" dirty="0" err="1"/>
              <a:t>dopo</a:t>
            </a:r>
            <a:r>
              <a:rPr lang="en-US" sz="2000" dirty="0"/>
              <a:t>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tempo,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copiare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</a:t>
            </a:r>
            <a:r>
              <a:rPr lang="en-US" sz="2000" dirty="0" err="1"/>
              <a:t>nell’array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b="1" dirty="0" err="1"/>
              <a:t>distinzione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questi</a:t>
            </a:r>
            <a:r>
              <a:rPr lang="en-US" sz="2000" dirty="0"/>
              <a:t> array </a:t>
            </a:r>
            <a:r>
              <a:rPr lang="en-US" sz="2000" dirty="0" err="1"/>
              <a:t>consente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di </a:t>
            </a:r>
            <a:r>
              <a:rPr lang="en-US" sz="2000" dirty="0" err="1"/>
              <a:t>scrivere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log, senza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logger e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finiscano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disco. 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modo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dovrà</a:t>
            </a:r>
            <a:r>
              <a:rPr lang="en-US" sz="2000" dirty="0"/>
              <a:t>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‘proprio’ logger </a:t>
            </a:r>
            <a:r>
              <a:rPr lang="en-US" sz="2000" dirty="0" err="1"/>
              <a:t>copi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 in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l’interazione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componenti</a:t>
            </a:r>
            <a:r>
              <a:rPr lang="en-US" sz="2000" dirty="0"/>
              <a:t> è </a:t>
            </a:r>
            <a:r>
              <a:rPr lang="en-US" sz="2000" dirty="0" err="1"/>
              <a:t>espressa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 le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 </a:t>
            </a:r>
            <a:r>
              <a:rPr lang="en-US" sz="2000" dirty="0" err="1"/>
              <a:t>mediante</a:t>
            </a:r>
            <a:r>
              <a:rPr lang="en-US" sz="2000" dirty="0"/>
              <a:t> la </a:t>
            </a:r>
            <a:r>
              <a:rPr lang="en-US" sz="2000" dirty="0" err="1"/>
              <a:t>funzione</a:t>
            </a:r>
            <a:r>
              <a:rPr lang="en-US" sz="2000" dirty="0"/>
              <a:t> ‘</a:t>
            </a:r>
            <a:r>
              <a:rPr lang="en-US" sz="2000" b="1" dirty="0"/>
              <a:t>LOG’</a:t>
            </a:r>
            <a:r>
              <a:rPr lang="en-US" sz="2000" dirty="0"/>
              <a:t>, </a:t>
            </a:r>
            <a:r>
              <a:rPr lang="en-US" sz="2000" dirty="0" err="1"/>
              <a:t>passando</a:t>
            </a:r>
            <a:r>
              <a:rPr lang="en-US" sz="2000" dirty="0"/>
              <a:t> ad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: </a:t>
            </a:r>
            <a:r>
              <a:rPr lang="en-US" sz="2000" dirty="0" err="1"/>
              <a:t>tipo</a:t>
            </a:r>
            <a:r>
              <a:rPr lang="en-US" sz="2000" dirty="0"/>
              <a:t> del log e </a:t>
            </a:r>
            <a:r>
              <a:rPr lang="en-US" sz="2000" dirty="0" err="1"/>
              <a:t>indirizzo</a:t>
            </a:r>
            <a:r>
              <a:rPr lang="en-US" sz="2000" dirty="0"/>
              <a:t> del client.</a:t>
            </a:r>
          </a:p>
        </p:txBody>
      </p:sp>
    </p:spTree>
    <p:extLst>
      <p:ext uri="{BB962C8B-B14F-4D97-AF65-F5344CB8AC3E}">
        <p14:creationId xmlns:p14="http://schemas.microsoft.com/office/powerpoint/2010/main" val="190987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1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LoggerManager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del Web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concorrenza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adottata</a:t>
            </a:r>
            <a:r>
              <a:rPr lang="en-US" sz="2000" dirty="0"/>
              <a:t> una </a:t>
            </a:r>
            <a:r>
              <a:rPr lang="en-US" sz="2000" dirty="0" err="1"/>
              <a:t>strategia</a:t>
            </a:r>
            <a:r>
              <a:rPr lang="en-US" sz="2000" dirty="0"/>
              <a:t> tale da </a:t>
            </a:r>
            <a:r>
              <a:rPr lang="en-US" sz="2000" dirty="0" err="1"/>
              <a:t>incorporare</a:t>
            </a:r>
            <a:r>
              <a:rPr lang="en-US" sz="2000" dirty="0"/>
              <a:t> I </a:t>
            </a:r>
            <a:r>
              <a:rPr lang="en-US" sz="2000" dirty="0" err="1"/>
              <a:t>vantaggi</a:t>
            </a:r>
            <a:r>
              <a:rPr lang="en-US" sz="2000" dirty="0"/>
              <a:t> </a:t>
            </a:r>
            <a:r>
              <a:rPr lang="en-US" sz="2000" dirty="0" err="1"/>
              <a:t>offerti</a:t>
            </a:r>
            <a:r>
              <a:rPr lang="en-US" sz="2000" dirty="0"/>
              <a:t> da un </a:t>
            </a:r>
            <a:r>
              <a:rPr lang="en-US" sz="2000" dirty="0" err="1"/>
              <a:t>architettura</a:t>
            </a:r>
            <a:r>
              <a:rPr lang="en-US" sz="2000" dirty="0"/>
              <a:t> multi-</a:t>
            </a:r>
            <a:r>
              <a:rPr lang="en-US" sz="2000" dirty="0" err="1"/>
              <a:t>processo</a:t>
            </a:r>
            <a:r>
              <a:rPr lang="en-US" sz="2000" dirty="0"/>
              <a:t> ed una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Exodus </a:t>
            </a:r>
            <a:r>
              <a:rPr lang="en-US" sz="2000" dirty="0" err="1"/>
              <a:t>effettua</a:t>
            </a:r>
            <a:r>
              <a:rPr lang="en-US" sz="2000" dirty="0"/>
              <a:t> </a:t>
            </a:r>
            <a:r>
              <a:rPr lang="en-US" sz="2000" dirty="0" err="1"/>
              <a:t>preforking</a:t>
            </a:r>
            <a:r>
              <a:rPr lang="en-US" sz="2000" dirty="0"/>
              <a:t> </a:t>
            </a:r>
            <a:r>
              <a:rPr lang="en-US" sz="2000" dirty="0" err="1"/>
              <a:t>dinamico</a:t>
            </a:r>
            <a:r>
              <a:rPr lang="en-US" sz="2000" dirty="0"/>
              <a:t>, in cui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generato</a:t>
            </a:r>
            <a:r>
              <a:rPr lang="en-US" sz="2000" dirty="0"/>
              <a:t> è una ‘</a:t>
            </a:r>
            <a:r>
              <a:rPr lang="en-US" sz="2000" dirty="0" err="1"/>
              <a:t>diramazione</a:t>
            </a:r>
            <a:r>
              <a:rPr lang="en-US" sz="2000" dirty="0"/>
              <a:t>’ del Web Server ed è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è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inglobare</a:t>
            </a:r>
            <a:r>
              <a:rPr lang="en-US" sz="2000" dirty="0"/>
              <a:t> la </a:t>
            </a:r>
            <a:r>
              <a:rPr lang="en-US" sz="2000" dirty="0" err="1"/>
              <a:t>velocità</a:t>
            </a:r>
            <a:r>
              <a:rPr lang="en-US" sz="2000" dirty="0"/>
              <a:t> </a:t>
            </a:r>
            <a:r>
              <a:rPr lang="en-US" sz="2000" dirty="0" err="1"/>
              <a:t>offerta</a:t>
            </a:r>
            <a:r>
              <a:rPr lang="en-US" sz="2000" dirty="0"/>
              <a:t> da un </a:t>
            </a:r>
            <a:r>
              <a:rPr lang="en-US" sz="2000" dirty="0" err="1"/>
              <a:t>approccio</a:t>
            </a:r>
            <a:r>
              <a:rPr lang="en-US" sz="2000" dirty="0"/>
              <a:t>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 ed </a:t>
            </a:r>
            <a:r>
              <a:rPr lang="en-US" sz="2000" dirty="0" err="1"/>
              <a:t>eliminarne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svantaggi</a:t>
            </a:r>
            <a:r>
              <a:rPr lang="en-US" sz="2000" dirty="0"/>
              <a:t>. Con </a:t>
            </a:r>
            <a:r>
              <a:rPr lang="en-US" sz="2000" dirty="0" err="1"/>
              <a:t>l’ausilio</a:t>
            </a:r>
            <a:r>
              <a:rPr lang="en-US" sz="2000" dirty="0"/>
              <a:t> di </a:t>
            </a:r>
            <a:r>
              <a:rPr lang="en-US" sz="2000" dirty="0" err="1"/>
              <a:t>più</a:t>
            </a:r>
            <a:r>
              <a:rPr lang="en-US" sz="2000" dirty="0"/>
              <a:t> ‘</a:t>
            </a:r>
            <a:r>
              <a:rPr lang="en-US" sz="2000" dirty="0" err="1"/>
              <a:t>diramazioni</a:t>
            </a:r>
            <a:r>
              <a:rPr lang="en-US" sz="2000" dirty="0"/>
              <a:t>’ </a:t>
            </a:r>
            <a:r>
              <a:rPr lang="en-US" sz="2000" dirty="0" err="1"/>
              <a:t>il</a:t>
            </a:r>
            <a:r>
              <a:rPr lang="en-US" sz="2000" dirty="0"/>
              <a:t> server è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robusto</a:t>
            </a:r>
            <a:r>
              <a:rPr lang="en-US" sz="2000" dirty="0"/>
              <a:t> e non </a:t>
            </a:r>
            <a:r>
              <a:rPr lang="en-US" sz="2000" dirty="0" err="1"/>
              <a:t>impone</a:t>
            </a:r>
            <a:r>
              <a:rPr lang="en-US" sz="2000" dirty="0"/>
              <a:t> </a:t>
            </a:r>
            <a:r>
              <a:rPr lang="en-US" sz="2000" dirty="0" err="1"/>
              <a:t>limiti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: la failure di una di </a:t>
            </a:r>
            <a:r>
              <a:rPr lang="en-US" sz="2000" dirty="0" err="1"/>
              <a:t>esse</a:t>
            </a:r>
            <a:r>
              <a:rPr lang="en-US" sz="2000" dirty="0"/>
              <a:t> non fa </a:t>
            </a:r>
            <a:r>
              <a:rPr lang="en-US" sz="2000" dirty="0" err="1"/>
              <a:t>fermare</a:t>
            </a:r>
            <a:r>
              <a:rPr lang="en-US" sz="2000" dirty="0"/>
              <a:t> </a:t>
            </a:r>
            <a:r>
              <a:rPr lang="en-US" sz="2000" dirty="0" err="1"/>
              <a:t>l’intero</a:t>
            </a:r>
            <a:r>
              <a:rPr lang="en-US" sz="2000" dirty="0"/>
              <a:t> server, ed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massimo</a:t>
            </a:r>
            <a:r>
              <a:rPr lang="en-US" sz="2000" dirty="0"/>
              <a:t> di file descriptor (e </a:t>
            </a:r>
            <a:r>
              <a:rPr lang="en-US" sz="2000" dirty="0" err="1"/>
              <a:t>quindi</a:t>
            </a:r>
            <a:r>
              <a:rPr lang="en-US" sz="2000" dirty="0"/>
              <a:t> di client) </a:t>
            </a:r>
            <a:r>
              <a:rPr lang="en-US" sz="2000" dirty="0" err="1"/>
              <a:t>gestiti</a:t>
            </a:r>
            <a:r>
              <a:rPr lang="en-US" sz="2000" dirty="0"/>
              <a:t> da una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diramazione</a:t>
            </a:r>
            <a:r>
              <a:rPr lang="en-US" sz="2000" dirty="0"/>
              <a:t> non </a:t>
            </a:r>
            <a:r>
              <a:rPr lang="en-US" sz="2000" dirty="0" err="1"/>
              <a:t>comporta</a:t>
            </a:r>
            <a:r>
              <a:rPr lang="en-US" sz="2000" dirty="0"/>
              <a:t> un </a:t>
            </a:r>
            <a:r>
              <a:rPr lang="en-US" sz="2000" dirty="0" err="1"/>
              <a:t>limite</a:t>
            </a:r>
            <a:r>
              <a:rPr lang="en-US" sz="2000" dirty="0"/>
              <a:t> per </a:t>
            </a:r>
            <a:r>
              <a:rPr lang="en-US" sz="2000" dirty="0" err="1"/>
              <a:t>l’intero</a:t>
            </a:r>
            <a:r>
              <a:rPr lang="en-US" sz="2000" dirty="0"/>
              <a:t> Server Web.</a:t>
            </a:r>
          </a:p>
        </p:txBody>
      </p:sp>
    </p:spTree>
    <p:extLst>
      <p:ext uri="{BB962C8B-B14F-4D97-AF65-F5344CB8AC3E}">
        <p14:creationId xmlns:p14="http://schemas.microsoft.com/office/powerpoint/2010/main" val="104548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2400" dirty="0"/>
              <a:t>Logging, </a:t>
            </a:r>
            <a:r>
              <a:rPr lang="en-US" sz="2400" dirty="0" err="1"/>
              <a:t>sincronizzazione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 di Exodus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garantire</a:t>
            </a:r>
            <a:r>
              <a:rPr lang="en-US" sz="2000" dirty="0"/>
              <a:t> la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 </a:t>
            </a:r>
            <a:r>
              <a:rPr lang="en-US" sz="2000" dirty="0" err="1"/>
              <a:t>asincrona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fatta</a:t>
            </a:r>
            <a:r>
              <a:rPr lang="en-US" sz="2000" dirty="0"/>
              <a:t> dale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esiste</a:t>
            </a:r>
            <a:r>
              <a:rPr lang="en-US" sz="2000" dirty="0"/>
              <a:t> un alto </a:t>
            </a:r>
            <a:r>
              <a:rPr lang="en-US" sz="2000" dirty="0" err="1"/>
              <a:t>livello</a:t>
            </a:r>
            <a:r>
              <a:rPr lang="en-US" sz="2000" dirty="0"/>
              <a:t> di </a:t>
            </a:r>
            <a:r>
              <a:rPr lang="en-US" sz="2000" dirty="0" err="1"/>
              <a:t>sincronizzazione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endParaRPr lang="en-US" sz="2000" dirty="0"/>
          </a:p>
          <a:p>
            <a:r>
              <a:rPr lang="en-US" sz="2000" dirty="0"/>
              <a:t>le </a:t>
            </a:r>
            <a:r>
              <a:rPr lang="en-US" sz="2000" dirty="0" err="1"/>
              <a:t>ServerBranch</a:t>
            </a:r>
            <a:r>
              <a:rPr lang="en-US" sz="2000" dirty="0"/>
              <a:t> e ‘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propri</a:t>
            </a:r>
            <a:r>
              <a:rPr lang="en-US" sz="2000" dirty="0"/>
              <a:t>’ logger</a:t>
            </a:r>
          </a:p>
          <a:p>
            <a:r>
              <a:rPr lang="en-US" sz="2000" dirty="0"/>
              <a:t>I logger e </a:t>
            </a:r>
            <a:r>
              <a:rPr lang="en-US" sz="2000" dirty="0" err="1"/>
              <a:t>loggerManager</a:t>
            </a:r>
            <a:endParaRPr lang="en-US" sz="2000" dirty="0"/>
          </a:p>
          <a:p>
            <a:r>
              <a:rPr lang="en-US" sz="2000" dirty="0" err="1"/>
              <a:t>loggerManager</a:t>
            </a:r>
            <a:r>
              <a:rPr lang="en-US" sz="2000" dirty="0"/>
              <a:t> e </a:t>
            </a:r>
            <a:r>
              <a:rPr lang="en-US" sz="2000" dirty="0" err="1"/>
              <a:t>ServerBranchesHandler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12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2400" dirty="0"/>
              <a:t>Logging, </a:t>
            </a:r>
            <a:r>
              <a:rPr lang="en-US" sz="2400" dirty="0" err="1"/>
              <a:t>sincronizzazione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 di Exodus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Fare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disegno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62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Componenti</a:t>
            </a:r>
            <a:r>
              <a:rPr lang="en-US" dirty="0"/>
              <a:t> di Exodus [Pt. 1/2]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 Web Server è </a:t>
            </a:r>
            <a:r>
              <a:rPr lang="en-US" sz="2000" dirty="0" err="1"/>
              <a:t>costituito</a:t>
            </a:r>
            <a:r>
              <a:rPr lang="en-US" sz="2000" dirty="0"/>
              <a:t> da due </a:t>
            </a:r>
            <a:r>
              <a:rPr lang="en-US" sz="2000" dirty="0" err="1"/>
              <a:t>processi</a:t>
            </a:r>
            <a:r>
              <a:rPr lang="en-US" sz="2000" dirty="0"/>
              <a:t> </a:t>
            </a:r>
            <a:r>
              <a:rPr lang="en-US" sz="2000" dirty="0" err="1"/>
              <a:t>principali</a:t>
            </a:r>
            <a:endParaRPr lang="en-US" sz="2000" dirty="0"/>
          </a:p>
          <a:p>
            <a:r>
              <a:rPr lang="en-US" sz="2000" b="1" dirty="0" err="1"/>
              <a:t>ServerBranchesHandler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Gestisce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e </a:t>
            </a:r>
            <a:r>
              <a:rPr lang="en-US" sz="1800" dirty="0" err="1"/>
              <a:t>l’unione</a:t>
            </a:r>
            <a:r>
              <a:rPr lang="en-US" sz="1800" dirty="0"/>
              <a:t> (in </a:t>
            </a:r>
            <a:r>
              <a:rPr lang="en-US" sz="1800" dirty="0" err="1"/>
              <a:t>seguito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</a:t>
            </a:r>
            <a:r>
              <a:rPr lang="en-US" sz="1800" dirty="0" err="1"/>
              <a:t>operazione</a:t>
            </a:r>
            <a:r>
              <a:rPr lang="en-US" sz="1800" dirty="0"/>
              <a:t> di merge) di </a:t>
            </a:r>
            <a:r>
              <a:rPr lang="en-US" sz="1800" dirty="0" err="1"/>
              <a:t>diramazioni</a:t>
            </a:r>
            <a:r>
              <a:rPr lang="en-US" sz="1800" dirty="0"/>
              <a:t>, in modo </a:t>
            </a:r>
            <a:r>
              <a:rPr lang="en-US" sz="1800" dirty="0" err="1"/>
              <a:t>che</a:t>
            </a:r>
            <a:r>
              <a:rPr lang="en-US" sz="1800" dirty="0"/>
              <a:t> ci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 di ‘</a:t>
            </a:r>
            <a:r>
              <a:rPr lang="en-US" sz="1800" dirty="0" err="1"/>
              <a:t>posti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’ per la </a:t>
            </a:r>
            <a:r>
              <a:rPr lang="en-US" sz="1800" dirty="0" err="1"/>
              <a:t>gestione</a:t>
            </a:r>
            <a:r>
              <a:rPr lang="en-US" sz="1800" dirty="0"/>
              <a:t> di </a:t>
            </a:r>
            <a:r>
              <a:rPr lang="en-US" sz="1800" dirty="0" err="1"/>
              <a:t>nuovi</a:t>
            </a:r>
            <a:r>
              <a:rPr lang="en-US" sz="1800" dirty="0"/>
              <a:t> client </a:t>
            </a:r>
            <a:r>
              <a:rPr lang="en-US" sz="1800" dirty="0" err="1"/>
              <a:t>oppure</a:t>
            </a:r>
            <a:r>
              <a:rPr lang="en-US" sz="1800" dirty="0"/>
              <a:t>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minimo</a:t>
            </a:r>
            <a:r>
              <a:rPr lang="en-US" sz="1800" dirty="0"/>
              <a:t> di </a:t>
            </a:r>
            <a:r>
              <a:rPr lang="en-US" sz="1800" dirty="0" err="1"/>
              <a:t>diramazioni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in cui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inferiore</a:t>
            </a:r>
            <a:r>
              <a:rPr lang="en-US" sz="1800" dirty="0"/>
              <a:t> ad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. (Il merge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nell’invio</a:t>
            </a:r>
            <a:r>
              <a:rPr lang="en-US" sz="1800" dirty="0"/>
              <a:t> di file descriptor </a:t>
            </a:r>
            <a:r>
              <a:rPr lang="en-US" sz="1800" dirty="0" err="1"/>
              <a:t>tramite</a:t>
            </a:r>
            <a:r>
              <a:rPr lang="en-US" sz="1800" dirty="0"/>
              <a:t> socket </a:t>
            </a:r>
            <a:r>
              <a:rPr lang="en-US" sz="1800" dirty="0" err="1"/>
              <a:t>unix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due </a:t>
            </a:r>
            <a:r>
              <a:rPr lang="en-US" sz="1800" dirty="0" err="1"/>
              <a:t>diramazioni</a:t>
            </a:r>
            <a:r>
              <a:rPr lang="en-US" sz="1800" dirty="0"/>
              <a:t>)</a:t>
            </a:r>
          </a:p>
          <a:p>
            <a:r>
              <a:rPr lang="en-US" sz="2000" b="1" dirty="0" err="1"/>
              <a:t>ServerBranch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Precedentemente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‘</a:t>
            </a:r>
            <a:r>
              <a:rPr lang="en-US" sz="1800" dirty="0" err="1"/>
              <a:t>diramazione</a:t>
            </a:r>
            <a:r>
              <a:rPr lang="en-US" sz="1800" dirty="0"/>
              <a:t>’, </a:t>
            </a:r>
            <a:r>
              <a:rPr lang="en-US" sz="1800" dirty="0" err="1"/>
              <a:t>gestisce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massimo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secondo un </a:t>
            </a:r>
            <a:r>
              <a:rPr lang="en-US" sz="1800" dirty="0" err="1"/>
              <a:t>approccio</a:t>
            </a:r>
            <a:r>
              <a:rPr lang="en-US" sz="1800" dirty="0"/>
              <a:t> </a:t>
            </a:r>
            <a:r>
              <a:rPr lang="en-US" sz="1800" dirty="0" err="1"/>
              <a:t>basato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eventi</a:t>
            </a:r>
            <a:r>
              <a:rPr lang="en-US" sz="1800" dirty="0"/>
              <a:t> e </a:t>
            </a:r>
            <a:r>
              <a:rPr lang="en-US" sz="1800" dirty="0" err="1"/>
              <a:t>monitora</a:t>
            </a:r>
            <a:r>
              <a:rPr lang="en-US" sz="1800" dirty="0"/>
              <a:t> la </a:t>
            </a:r>
            <a:r>
              <a:rPr lang="en-US" sz="1800" dirty="0" err="1"/>
              <a:t>variazione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ad </a:t>
            </a:r>
            <a:r>
              <a:rPr lang="en-US" sz="1800" dirty="0" err="1"/>
              <a:t>essa</a:t>
            </a:r>
            <a:r>
              <a:rPr lang="en-US" sz="1800" dirty="0"/>
              <a:t>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rendendola</a:t>
            </a:r>
            <a:r>
              <a:rPr lang="en-US" sz="1800" dirty="0"/>
              <a:t> nota al </a:t>
            </a:r>
            <a:r>
              <a:rPr lang="en-US" sz="1800" dirty="0" err="1"/>
              <a:t>ServerBranchesHandler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La prima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ServerBranchesHandler</a:t>
            </a:r>
            <a:r>
              <a:rPr lang="en-US" sz="2000" dirty="0"/>
              <a:t> (o handler) al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è </a:t>
            </a:r>
            <a:r>
              <a:rPr lang="en-US" sz="2000" dirty="0" err="1"/>
              <a:t>l’inizializzazione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zone di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endParaRPr lang="en-US" sz="2000" dirty="0"/>
          </a:p>
          <a:p>
            <a:r>
              <a:rPr lang="en-US" sz="1800" dirty="0"/>
              <a:t>La cache</a:t>
            </a:r>
          </a:p>
          <a:p>
            <a:r>
              <a:rPr lang="en-US" sz="1800" dirty="0"/>
              <a:t>Memoria in cui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salvata</a:t>
            </a:r>
            <a:r>
              <a:rPr lang="en-US" sz="1800" dirty="0"/>
              <a:t>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</a:t>
            </a:r>
            <a:r>
              <a:rPr lang="en-US" sz="1800" dirty="0" err="1"/>
              <a:t>dell’handler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sono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Il </a:t>
            </a:r>
            <a:r>
              <a:rPr lang="en-US" sz="1800" dirty="0" err="1"/>
              <a:t>suo</a:t>
            </a:r>
            <a:r>
              <a:rPr lang="en-US" sz="1800" dirty="0"/>
              <a:t> PID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File </a:t>
            </a:r>
            <a:r>
              <a:rPr lang="en-US" sz="1800" dirty="0" err="1"/>
              <a:t>desciptor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le </a:t>
            </a:r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per </a:t>
            </a:r>
            <a:r>
              <a:rPr lang="en-US" sz="1800" dirty="0" err="1"/>
              <a:t>l’acquisizione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 e ‘</a:t>
            </a:r>
            <a:r>
              <a:rPr lang="en-US" sz="1800" dirty="0" err="1"/>
              <a:t>inviatore</a:t>
            </a:r>
            <a:r>
              <a:rPr lang="en-US" sz="1800" dirty="0"/>
              <a:t>’ di client </a:t>
            </a:r>
            <a:r>
              <a:rPr lang="en-US" sz="1800" dirty="0" err="1"/>
              <a:t>nell’operazione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’, ‘</a:t>
            </a:r>
            <a:r>
              <a:rPr lang="en-US" sz="1800" dirty="0" err="1"/>
              <a:t>inviatore</a:t>
            </a:r>
            <a:r>
              <a:rPr lang="en-US" sz="1800" dirty="0"/>
              <a:t>’ e 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ServerBranchHandler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Altri</a:t>
            </a:r>
            <a:r>
              <a:rPr lang="en-US" sz="1800" dirty="0"/>
              <a:t> due </a:t>
            </a:r>
            <a:r>
              <a:rPr lang="en-US" sz="1800" dirty="0" err="1"/>
              <a:t>semafori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component ‘logger’ e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esposti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6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445"/>
            <a:ext cx="7329488" cy="502205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Memoria in cui </a:t>
            </a:r>
            <a:r>
              <a:rPr lang="en-US" sz="1800" dirty="0" err="1"/>
              <a:t>verranno</a:t>
            </a:r>
            <a:r>
              <a:rPr lang="en-US" sz="1800" dirty="0"/>
              <a:t> </a:t>
            </a:r>
            <a:r>
              <a:rPr lang="en-US" sz="1800" dirty="0" err="1"/>
              <a:t>salvate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, </a:t>
            </a:r>
            <a:r>
              <a:rPr lang="en-US" sz="1800" dirty="0" err="1"/>
              <a:t>ciascuna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di una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, </a:t>
            </a:r>
            <a:r>
              <a:rPr lang="en-US" sz="1800" dirty="0" err="1"/>
              <a:t>contenenti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PID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l’accesso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usata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 in cui la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capisce se </a:t>
            </a:r>
            <a:r>
              <a:rPr lang="en-US" sz="1800" dirty="0" err="1"/>
              <a:t>ricevere</a:t>
            </a:r>
            <a:r>
              <a:rPr lang="en-US" sz="1800" dirty="0"/>
              <a:t>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inviare</a:t>
            </a:r>
            <a:r>
              <a:rPr lang="en-US" sz="1800" dirty="0"/>
              <a:t> I </a:t>
            </a:r>
            <a:r>
              <a:rPr lang="en-US" sz="1800" dirty="0" err="1"/>
              <a:t>propri</a:t>
            </a:r>
            <a:r>
              <a:rPr lang="en-US" sz="1800" dirty="0"/>
              <a:t>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Un array di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di </a:t>
            </a:r>
            <a:r>
              <a:rPr lang="en-US" sz="1800" dirty="0" err="1"/>
              <a:t>tipo</a:t>
            </a:r>
            <a:r>
              <a:rPr lang="en-US" sz="1800" dirty="0"/>
              <a:t> ‘log’ (</a:t>
            </a:r>
            <a:r>
              <a:rPr lang="en-US" sz="1800" dirty="0" err="1"/>
              <a:t>discussa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 err="1"/>
              <a:t>Dopo</a:t>
            </a:r>
            <a:r>
              <a:rPr lang="en-US" sz="1800" dirty="0"/>
              <a:t> </a:t>
            </a:r>
            <a:r>
              <a:rPr lang="en-US" sz="1800" dirty="0" err="1"/>
              <a:t>l’inizializzazione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zone di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l’handler</a:t>
            </a:r>
            <a:r>
              <a:rPr lang="en-US" sz="1800" dirty="0"/>
              <a:t> </a:t>
            </a:r>
            <a:r>
              <a:rPr lang="en-US" sz="1800" dirty="0" err="1"/>
              <a:t>procede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creazione</a:t>
            </a:r>
            <a:r>
              <a:rPr lang="en-US" sz="1800" dirty="0"/>
              <a:t> di un </a:t>
            </a:r>
            <a:r>
              <a:rPr lang="en-US" sz="1800" dirty="0" err="1"/>
              <a:t>dato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iniziale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</a:t>
            </a:r>
            <a:r>
              <a:rPr lang="en-US" sz="1800" dirty="0" err="1"/>
              <a:t>passando</a:t>
            </a:r>
            <a:r>
              <a:rPr lang="en-US" sz="1800" dirty="0"/>
              <a:t> </a:t>
            </a:r>
            <a:r>
              <a:rPr lang="en-US" sz="1800" dirty="0" err="1"/>
              <a:t>loro</a:t>
            </a:r>
            <a:r>
              <a:rPr lang="en-US" sz="1800" dirty="0"/>
              <a:t> un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intero</a:t>
            </a:r>
            <a:r>
              <a:rPr lang="en-US" sz="1800" dirty="0"/>
              <a:t>. Tale </a:t>
            </a:r>
            <a:r>
              <a:rPr lang="en-US" sz="1800" dirty="0" err="1"/>
              <a:t>valore</a:t>
            </a:r>
            <a:r>
              <a:rPr lang="en-US" sz="1800" dirty="0"/>
              <a:t>, </a:t>
            </a:r>
            <a:r>
              <a:rPr lang="en-US" sz="1800" dirty="0" err="1"/>
              <a:t>sommato</a:t>
            </a:r>
            <a:r>
              <a:rPr lang="en-US" sz="1800" dirty="0"/>
              <a:t> </a:t>
            </a:r>
            <a:r>
              <a:rPr lang="en-US" sz="1800" dirty="0" err="1"/>
              <a:t>all’indirizzo</a:t>
            </a:r>
            <a:r>
              <a:rPr lang="en-US" sz="1800" dirty="0"/>
              <a:t> di </a:t>
            </a:r>
            <a:r>
              <a:rPr lang="en-US" sz="1800" dirty="0" err="1"/>
              <a:t>memoria</a:t>
            </a:r>
            <a:r>
              <a:rPr lang="en-US" sz="1800" dirty="0"/>
              <a:t> (</a:t>
            </a:r>
            <a:r>
              <a:rPr lang="en-US" sz="1800" dirty="0" err="1"/>
              <a:t>condivisa</a:t>
            </a:r>
            <a:r>
              <a:rPr lang="en-US" sz="1800" dirty="0"/>
              <a:t>) </a:t>
            </a:r>
            <a:r>
              <a:rPr lang="en-US" sz="1800" dirty="0" err="1"/>
              <a:t>iniziale</a:t>
            </a:r>
            <a:r>
              <a:rPr lang="en-US" sz="1800" dirty="0"/>
              <a:t>, </a:t>
            </a:r>
            <a:r>
              <a:rPr lang="en-US" sz="1800" dirty="0" err="1"/>
              <a:t>riferisce</a:t>
            </a:r>
            <a:r>
              <a:rPr lang="en-US" sz="1800" dirty="0"/>
              <a:t> la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appena</a:t>
            </a:r>
            <a:r>
              <a:rPr lang="en-US" sz="1800" dirty="0"/>
              <a:t> </a:t>
            </a:r>
            <a:r>
              <a:rPr lang="en-US" sz="1800" dirty="0" err="1"/>
              <a:t>creata</a:t>
            </a:r>
            <a:r>
              <a:rPr lang="en-US" sz="1800" dirty="0"/>
              <a:t> </a:t>
            </a:r>
            <a:r>
              <a:rPr lang="en-US" sz="1800" dirty="0" err="1"/>
              <a:t>riempirà</a:t>
            </a:r>
            <a:r>
              <a:rPr lang="en-US" sz="1800" dirty="0"/>
              <a:t> con le sue </a:t>
            </a:r>
            <a:r>
              <a:rPr lang="en-US" sz="1800" dirty="0" err="1"/>
              <a:t>informazioni</a:t>
            </a:r>
            <a:r>
              <a:rPr lang="en-US" sz="1800" dirty="0"/>
              <a:t>. Il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organizzerà</a:t>
            </a:r>
            <a:r>
              <a:rPr lang="en-US" sz="1800" dirty="0"/>
              <a:t>  tale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manipolare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di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6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62" y="1768511"/>
            <a:ext cx="1092994" cy="36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Handler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889C7467-83EA-4F3F-AA21-F06DBD1798C7}"/>
              </a:ext>
            </a:extLst>
          </p:cNvPr>
          <p:cNvCxnSpPr>
            <a:cxnSpLocks/>
          </p:cNvCxnSpPr>
          <p:nvPr/>
        </p:nvCxnSpPr>
        <p:spPr>
          <a:xfrm flipV="1">
            <a:off x="1485900" y="1952332"/>
            <a:ext cx="571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DCB41CA-8467-4AD7-8CAF-01B0AD382221}"/>
              </a:ext>
            </a:extLst>
          </p:cNvPr>
          <p:cNvSpPr/>
          <p:nvPr/>
        </p:nvSpPr>
        <p:spPr>
          <a:xfrm>
            <a:off x="2114550" y="1817352"/>
            <a:ext cx="14573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BF8E8DE-4598-4F03-AD9D-2387E6C64540}"/>
              </a:ext>
            </a:extLst>
          </p:cNvPr>
          <p:cNvSpPr/>
          <p:nvPr/>
        </p:nvSpPr>
        <p:spPr>
          <a:xfrm>
            <a:off x="3714751" y="2432675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456DCA-F913-4816-909F-9A37BB785EE4}"/>
              </a:ext>
            </a:extLst>
          </p:cNvPr>
          <p:cNvSpPr/>
          <p:nvPr/>
        </p:nvSpPr>
        <p:spPr>
          <a:xfrm>
            <a:off x="4371976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EF8652-4A47-4B5C-B9F2-942EF733CD35}"/>
              </a:ext>
            </a:extLst>
          </p:cNvPr>
          <p:cNvSpPr/>
          <p:nvPr/>
        </p:nvSpPr>
        <p:spPr>
          <a:xfrm>
            <a:off x="5029201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A32B0C-7C28-45D6-A40F-2D65E49A020B}"/>
              </a:ext>
            </a:extLst>
          </p:cNvPr>
          <p:cNvSpPr/>
          <p:nvPr/>
        </p:nvSpPr>
        <p:spPr>
          <a:xfrm>
            <a:off x="5686426" y="2432673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C20E0D-4F2C-4888-90E2-0C216C0457C9}"/>
              </a:ext>
            </a:extLst>
          </p:cNvPr>
          <p:cNvSpPr txBox="1">
            <a:spLocks/>
          </p:cNvSpPr>
          <p:nvPr/>
        </p:nvSpPr>
        <p:spPr>
          <a:xfrm>
            <a:off x="2046684" y="209348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handler_info</a:t>
            </a:r>
            <a:endParaRPr lang="en-US" sz="18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B54584B-42E1-4BD7-AA77-3C9218A6FC71}"/>
              </a:ext>
            </a:extLst>
          </p:cNvPr>
          <p:cNvSpPr txBox="1">
            <a:spLocks/>
          </p:cNvSpPr>
          <p:nvPr/>
        </p:nvSpPr>
        <p:spPr>
          <a:xfrm>
            <a:off x="3589734" y="2723427"/>
            <a:ext cx="2096692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branch_handler_communication</a:t>
            </a:r>
            <a:endParaRPr lang="en-US" sz="1800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0D20B25-CF80-4035-831C-EDA573E66C4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160135" y="1136879"/>
            <a:ext cx="430323" cy="242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E05320E-5F4C-40C5-AF88-97A35CB844AC}"/>
              </a:ext>
            </a:extLst>
          </p:cNvPr>
          <p:cNvSpPr txBox="1">
            <a:spLocks/>
          </p:cNvSpPr>
          <p:nvPr/>
        </p:nvSpPr>
        <p:spPr>
          <a:xfrm>
            <a:off x="3496865" y="705261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Branch1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26F46FA-D8F0-4B68-8623-E987315E3CBA}"/>
              </a:ext>
            </a:extLst>
          </p:cNvPr>
          <p:cNvSpPr txBox="1">
            <a:spLocks/>
          </p:cNvSpPr>
          <p:nvPr/>
        </p:nvSpPr>
        <p:spPr>
          <a:xfrm>
            <a:off x="4325543" y="48960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1C6B215F-DF07-4B2B-A95A-CC933682D295}"/>
              </a:ext>
            </a:extLst>
          </p:cNvPr>
          <p:cNvCxnSpPr>
            <a:cxnSpLocks/>
            <a:stCxn id="18" idx="1"/>
            <a:endCxn id="7" idx="1"/>
          </p:cNvCxnSpPr>
          <p:nvPr/>
        </p:nvCxnSpPr>
        <p:spPr>
          <a:xfrm rot="10800000" flipV="1">
            <a:off x="2114551" y="889083"/>
            <a:ext cx="1382315" cy="1062075"/>
          </a:xfrm>
          <a:prstGeom prst="bentConnector3">
            <a:avLst>
              <a:gd name="adj1" fmla="val 116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3D39C13-D4D3-4F39-8F67-EAB331B0CA97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2114550" y="666235"/>
            <a:ext cx="2071688" cy="1284924"/>
          </a:xfrm>
          <a:prstGeom prst="bentConnector3">
            <a:avLst>
              <a:gd name="adj1" fmla="val 11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751D17F4-40F7-454C-A32B-E3A7D29B3CA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6200000" flipH="1">
            <a:off x="3363479" y="1752789"/>
            <a:ext cx="135976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D037A0F-780A-49FE-A7CD-7B92A8C0077F}"/>
              </a:ext>
            </a:extLst>
          </p:cNvPr>
          <p:cNvCxnSpPr>
            <a:cxnSpLocks/>
          </p:cNvCxnSpPr>
          <p:nvPr/>
        </p:nvCxnSpPr>
        <p:spPr>
          <a:xfrm>
            <a:off x="4836319" y="961267"/>
            <a:ext cx="0" cy="14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CF10F077-EAE7-422C-8397-AF77FDAA2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0426" y="2542937"/>
            <a:ext cx="871061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339299AD-234E-44B0-9586-21B3586C401E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405656" y="3091329"/>
            <a:ext cx="493175" cy="125017"/>
          </a:xfrm>
          <a:prstGeom prst="curvedConnector4">
            <a:avLst>
              <a:gd name="adj1" fmla="val -6299"/>
              <a:gd name="adj2" fmla="val 28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E3AAC151-F591-4817-8AFC-CC151A78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9"/>
          <a:stretch/>
        </p:blipFill>
        <p:spPr>
          <a:xfrm>
            <a:off x="541141" y="3201483"/>
            <a:ext cx="2668190" cy="189919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156E66D-B60E-472B-B7EE-B23854CC8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0"/>
          <a:stretch/>
        </p:blipFill>
        <p:spPr>
          <a:xfrm>
            <a:off x="3714751" y="3181802"/>
            <a:ext cx="3033023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28601"/>
            <a:ext cx="7329488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L’ultima</a:t>
            </a:r>
            <a:r>
              <a:rPr lang="en-US" sz="1800" dirty="0"/>
              <a:t> </a:t>
            </a:r>
            <a:r>
              <a:rPr lang="en-US" sz="1800" dirty="0" err="1"/>
              <a:t>operazione</a:t>
            </a:r>
            <a:r>
              <a:rPr lang="en-US" sz="1800" dirty="0"/>
              <a:t> </a:t>
            </a:r>
            <a:r>
              <a:rPr lang="en-US" sz="1800" dirty="0" err="1"/>
              <a:t>effettuata</a:t>
            </a:r>
            <a:r>
              <a:rPr lang="en-US" sz="1800" dirty="0"/>
              <a:t> è la </a:t>
            </a:r>
            <a:r>
              <a:rPr lang="en-US" sz="1800" dirty="0" err="1"/>
              <a:t>creazione</a:t>
            </a:r>
            <a:r>
              <a:rPr lang="en-US" sz="1800" dirty="0"/>
              <a:t> di un thread, </a:t>
            </a:r>
            <a:r>
              <a:rPr lang="en-US" sz="1800" dirty="0" err="1"/>
              <a:t>il</a:t>
            </a:r>
            <a:r>
              <a:rPr lang="en-US" sz="1800" dirty="0"/>
              <a:t>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esposta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 </a:t>
            </a:r>
            <a:r>
              <a:rPr lang="en-US" sz="1800" dirty="0" err="1"/>
              <a:t>il</a:t>
            </a:r>
            <a:r>
              <a:rPr lang="en-US" sz="1800" dirty="0"/>
              <a:t> cui </a:t>
            </a:r>
            <a:r>
              <a:rPr lang="en-US" sz="1800" dirty="0" err="1"/>
              <a:t>compito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quella</a:t>
            </a:r>
            <a:r>
              <a:rPr lang="en-US" sz="1800" dirty="0"/>
              <a:t> di </a:t>
            </a:r>
            <a:r>
              <a:rPr lang="en-US" sz="1800" dirty="0" err="1"/>
              <a:t>scrivere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raccolti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‘logger’ (thread </a:t>
            </a:r>
            <a:r>
              <a:rPr lang="en-US" sz="1800" dirty="0" err="1"/>
              <a:t>creati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err="1"/>
              <a:t>Infine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attende</a:t>
            </a:r>
            <a:r>
              <a:rPr lang="en-US" sz="1800" dirty="0"/>
              <a:t> </a:t>
            </a:r>
            <a:r>
              <a:rPr lang="en-US" sz="1800" dirty="0" err="1"/>
              <a:t>l’arrivo</a:t>
            </a:r>
            <a:r>
              <a:rPr lang="en-US" sz="1800" dirty="0"/>
              <a:t> di </a:t>
            </a:r>
            <a:r>
              <a:rPr lang="en-US" sz="1800" dirty="0" err="1"/>
              <a:t>segnali</a:t>
            </a:r>
            <a:r>
              <a:rPr lang="en-US" sz="1800" dirty="0"/>
              <a:t> (SIGUSR1) </a:t>
            </a:r>
            <a:r>
              <a:rPr lang="en-US" sz="1800" dirty="0" err="1"/>
              <a:t>provenienti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ricezione</a:t>
            </a:r>
            <a:r>
              <a:rPr lang="en-US" sz="1800" dirty="0"/>
              <a:t> di tale </a:t>
            </a:r>
            <a:r>
              <a:rPr lang="en-US" sz="1800" dirty="0" err="1"/>
              <a:t>segnale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attivato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meccanismo</a:t>
            </a:r>
            <a:r>
              <a:rPr lang="en-US" sz="1800" dirty="0"/>
              <a:t> di </a:t>
            </a:r>
            <a:r>
              <a:rPr lang="en-US" sz="1800" dirty="0" err="1"/>
              <a:t>controllo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totali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. Tale </a:t>
            </a:r>
            <a:r>
              <a:rPr lang="en-US" sz="1800" dirty="0" err="1"/>
              <a:t>meccanismo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err="1"/>
              <a:t>Creazione</a:t>
            </a:r>
            <a:r>
              <a:rPr lang="en-US" sz="1800" dirty="0"/>
              <a:t> di una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/>
              <a:t>Nel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deli client </a:t>
            </a:r>
            <a:r>
              <a:rPr lang="en-US" sz="1600" dirty="0" err="1"/>
              <a:t>totali</a:t>
            </a:r>
            <a:r>
              <a:rPr lang="en-US" sz="1600" dirty="0"/>
              <a:t> </a:t>
            </a:r>
            <a:r>
              <a:rPr lang="en-US" sz="1600" dirty="0" err="1"/>
              <a:t>superi</a:t>
            </a:r>
            <a:r>
              <a:rPr lang="en-US" sz="1600" dirty="0"/>
              <a:t>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, </a:t>
            </a:r>
            <a:r>
              <a:rPr lang="en-US" sz="1600" dirty="0" err="1"/>
              <a:t>calcolata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</a:t>
            </a:r>
            <a:r>
              <a:rPr lang="en-US" sz="1600" dirty="0" err="1"/>
              <a:t>gestibili</a:t>
            </a:r>
            <a:r>
              <a:rPr lang="en-US" sz="1600" dirty="0"/>
              <a:t>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attualmente</a:t>
            </a:r>
            <a:r>
              <a:rPr lang="en-US" sz="1600" dirty="0"/>
              <a:t> </a:t>
            </a:r>
            <a:r>
              <a:rPr lang="en-US" sz="1600" dirty="0" err="1"/>
              <a:t>attive</a:t>
            </a:r>
            <a:endParaRPr lang="en-US" sz="16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Merge</a:t>
            </a:r>
            <a:r>
              <a:rPr lang="en-US" sz="1800" dirty="0"/>
              <a:t>, o </a:t>
            </a:r>
            <a:r>
              <a:rPr lang="en-US" sz="1800" dirty="0" err="1"/>
              <a:t>unione</a:t>
            </a:r>
            <a:r>
              <a:rPr lang="en-US" sz="1800" dirty="0"/>
              <a:t> di due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514350" lvl="1" indent="0">
              <a:buNone/>
            </a:pPr>
            <a:r>
              <a:rPr lang="en-US" sz="1600" dirty="0" err="1"/>
              <a:t>Effettuata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attivi</a:t>
            </a:r>
            <a:r>
              <a:rPr lang="en-US" sz="1600" dirty="0"/>
              <a:t> </a:t>
            </a:r>
            <a:r>
              <a:rPr lang="en-US" sz="1600" dirty="0" err="1"/>
              <a:t>scenda</a:t>
            </a:r>
            <a:r>
              <a:rPr lang="en-US" sz="1600" dirty="0"/>
              <a:t> sotto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 e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superiore</a:t>
            </a:r>
            <a:r>
              <a:rPr lang="en-US" sz="1600" dirty="0"/>
              <a:t> al </a:t>
            </a:r>
            <a:r>
              <a:rPr lang="en-US" sz="1600" dirty="0" err="1"/>
              <a:t>numero</a:t>
            </a:r>
            <a:r>
              <a:rPr lang="en-US" sz="1600" dirty="0"/>
              <a:t> di quelle create in </a:t>
            </a:r>
            <a:r>
              <a:rPr lang="en-US" sz="1600" dirty="0" err="1"/>
              <a:t>partenza</a:t>
            </a:r>
            <a:r>
              <a:rPr lang="en-US" sz="1600" dirty="0"/>
              <a:t>. Il merge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trasferimento</a:t>
            </a:r>
            <a:r>
              <a:rPr lang="en-US" sz="1600" dirty="0"/>
              <a:t> (</a:t>
            </a:r>
            <a:r>
              <a:rPr lang="en-US" sz="1600" dirty="0" err="1"/>
              <a:t>su</a:t>
            </a:r>
            <a:r>
              <a:rPr lang="en-US" sz="1600" dirty="0"/>
              <a:t> socket </a:t>
            </a:r>
            <a:r>
              <a:rPr lang="en-US" sz="1600" dirty="0" err="1"/>
              <a:t>unix</a:t>
            </a:r>
            <a:r>
              <a:rPr lang="en-US" sz="1600" dirty="0"/>
              <a:t>) di file descriptor (</a:t>
            </a:r>
            <a:r>
              <a:rPr lang="en-US" sz="1600" dirty="0" err="1"/>
              <a:t>quindi</a:t>
            </a:r>
            <a:r>
              <a:rPr lang="en-US" sz="1600" dirty="0"/>
              <a:t> socket) </a:t>
            </a:r>
            <a:r>
              <a:rPr lang="en-US" sz="1600" dirty="0" err="1"/>
              <a:t>tra</a:t>
            </a:r>
            <a:r>
              <a:rPr lang="en-US" sz="1600" dirty="0"/>
              <a:t> la </a:t>
            </a:r>
            <a:r>
              <a:rPr lang="en-US" sz="1600" dirty="0" err="1"/>
              <a:t>ServerBranch</a:t>
            </a:r>
            <a:r>
              <a:rPr lang="en-US" sz="1600" dirty="0"/>
              <a:t> con </a:t>
            </a:r>
            <a:r>
              <a:rPr lang="en-US" sz="1600" dirty="0" err="1"/>
              <a:t>meno</a:t>
            </a:r>
            <a:r>
              <a:rPr lang="en-US" sz="1600" dirty="0"/>
              <a:t> client, l’ ‘</a:t>
            </a:r>
            <a:r>
              <a:rPr lang="en-US" sz="1600" dirty="0" err="1"/>
              <a:t>inviatore</a:t>
            </a:r>
            <a:r>
              <a:rPr lang="en-US" sz="1600" dirty="0"/>
              <a:t>’, e la </a:t>
            </a:r>
            <a:r>
              <a:rPr lang="en-US" sz="1600" dirty="0" err="1"/>
              <a:t>seconda</a:t>
            </a:r>
            <a:r>
              <a:rPr lang="en-US" sz="1600" dirty="0"/>
              <a:t> ad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meno</a:t>
            </a:r>
            <a:r>
              <a:rPr lang="en-US" sz="1600" dirty="0"/>
              <a:t> client, </a:t>
            </a:r>
            <a:r>
              <a:rPr lang="en-US" sz="1600" dirty="0" err="1"/>
              <a:t>il</a:t>
            </a:r>
            <a:r>
              <a:rPr lang="en-US" sz="1600" dirty="0"/>
              <a:t> ‘</a:t>
            </a:r>
            <a:r>
              <a:rPr lang="en-US" sz="1600" dirty="0" err="1"/>
              <a:t>ricevitore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75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925" y="173282"/>
            <a:ext cx="1478756" cy="890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r>
              <a:rPr lang="en-US" sz="1600" dirty="0"/>
              <a:t> in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endParaRPr lang="en-US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155EC55-DE03-4C8C-96EA-31BC1DD59AD8}"/>
              </a:ext>
            </a:extLst>
          </p:cNvPr>
          <p:cNvSpPr/>
          <p:nvPr/>
        </p:nvSpPr>
        <p:spPr>
          <a:xfrm>
            <a:off x="5735240" y="16754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8920857-81B6-41BB-88CC-A86AD84029DE}"/>
              </a:ext>
            </a:extLst>
          </p:cNvPr>
          <p:cNvSpPr txBox="1">
            <a:spLocks/>
          </p:cNvSpPr>
          <p:nvPr/>
        </p:nvSpPr>
        <p:spPr>
          <a:xfrm>
            <a:off x="5688457" y="1118376"/>
            <a:ext cx="461963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9AE6F4-88FC-4BC1-AA1D-479748E76153}"/>
              </a:ext>
            </a:extLst>
          </p:cNvPr>
          <p:cNvCxnSpPr>
            <a:stCxn id="2" idx="0"/>
          </p:cNvCxnSpPr>
          <p:nvPr/>
        </p:nvCxnSpPr>
        <p:spPr>
          <a:xfrm>
            <a:off x="5831681" y="1675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0D1D082-895A-4522-85E4-63DFDFF73A67}"/>
              </a:ext>
            </a:extLst>
          </p:cNvPr>
          <p:cNvCxnSpPr>
            <a:cxnSpLocks/>
          </p:cNvCxnSpPr>
          <p:nvPr/>
        </p:nvCxnSpPr>
        <p:spPr>
          <a:xfrm>
            <a:off x="5831681" y="116052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155982-2444-445E-9F21-6404DD4C64D6}"/>
              </a:ext>
            </a:extLst>
          </p:cNvPr>
          <p:cNvSpPr txBox="1"/>
          <p:nvPr/>
        </p:nvSpPr>
        <p:spPr>
          <a:xfrm>
            <a:off x="6159102" y="9813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741965-54D4-4BFA-B345-BF76C402F0F8}"/>
              </a:ext>
            </a:extLst>
          </p:cNvPr>
          <p:cNvSpPr txBox="1"/>
          <p:nvPr/>
        </p:nvSpPr>
        <p:spPr>
          <a:xfrm>
            <a:off x="6159101" y="803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100%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690D306-985D-47E1-96C8-628612A03B71}"/>
              </a:ext>
            </a:extLst>
          </p:cNvPr>
          <p:cNvSpPr txBox="1">
            <a:spLocks/>
          </p:cNvSpPr>
          <p:nvPr/>
        </p:nvSpPr>
        <p:spPr>
          <a:xfrm>
            <a:off x="78577" y="1232371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branch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A8E7392-B25D-476F-AED3-3799129A0191}"/>
              </a:ext>
            </a:extLst>
          </p:cNvPr>
          <p:cNvSpPr txBox="1">
            <a:spLocks/>
          </p:cNvSpPr>
          <p:nvPr/>
        </p:nvSpPr>
        <p:spPr>
          <a:xfrm>
            <a:off x="0" y="3094573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Merge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E4870-C534-4B83-9A59-4E597F8AEB09}"/>
              </a:ext>
            </a:extLst>
          </p:cNvPr>
          <p:cNvSpPr/>
          <p:nvPr/>
        </p:nvSpPr>
        <p:spPr>
          <a:xfrm>
            <a:off x="5735239" y="553545"/>
            <a:ext cx="192881" cy="60491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3139CC7-2291-42C7-9951-19AEADA6A460}"/>
              </a:ext>
            </a:extLst>
          </p:cNvPr>
          <p:cNvCxnSpPr>
            <a:cxnSpLocks/>
          </p:cNvCxnSpPr>
          <p:nvPr/>
        </p:nvCxnSpPr>
        <p:spPr>
          <a:xfrm flipV="1">
            <a:off x="5492353" y="553545"/>
            <a:ext cx="204785" cy="2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048009E9-83B0-4E25-9B7E-C9B983C4D53F}"/>
              </a:ext>
            </a:extLst>
          </p:cNvPr>
          <p:cNvSpPr/>
          <p:nvPr/>
        </p:nvSpPr>
        <p:spPr>
          <a:xfrm>
            <a:off x="235145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4FAE8D-44AC-4102-AC98-F1DD24CAC261}"/>
              </a:ext>
            </a:extLst>
          </p:cNvPr>
          <p:cNvSpPr txBox="1">
            <a:spLocks/>
          </p:cNvSpPr>
          <p:nvPr/>
        </p:nvSpPr>
        <p:spPr>
          <a:xfrm>
            <a:off x="154778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0CF5CC-075B-4735-B552-E1E39AB6D522}"/>
              </a:ext>
            </a:extLst>
          </p:cNvPr>
          <p:cNvCxnSpPr>
            <a:cxnSpLocks/>
          </p:cNvCxnSpPr>
          <p:nvPr/>
        </p:nvCxnSpPr>
        <p:spPr>
          <a:xfrm>
            <a:off x="331586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D359217-B328-4B0C-A075-A4C23D8B26FD}"/>
              </a:ext>
            </a:extLst>
          </p:cNvPr>
          <p:cNvSpPr/>
          <p:nvPr/>
        </p:nvSpPr>
        <p:spPr>
          <a:xfrm>
            <a:off x="235144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A0B3B8C-2358-4474-827F-2E041B200F9D}"/>
              </a:ext>
            </a:extLst>
          </p:cNvPr>
          <p:cNvSpPr/>
          <p:nvPr/>
        </p:nvSpPr>
        <p:spPr>
          <a:xfrm>
            <a:off x="96499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10D6F42-9EAC-4DAD-846D-5B55770FE80B}"/>
              </a:ext>
            </a:extLst>
          </p:cNvPr>
          <p:cNvSpPr txBox="1">
            <a:spLocks/>
          </p:cNvSpPr>
          <p:nvPr/>
        </p:nvSpPr>
        <p:spPr>
          <a:xfrm>
            <a:off x="88462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08C1191-D7D4-4507-9614-5B9B28340B81}"/>
              </a:ext>
            </a:extLst>
          </p:cNvPr>
          <p:cNvCxnSpPr>
            <a:cxnSpLocks/>
          </p:cNvCxnSpPr>
          <p:nvPr/>
        </p:nvCxnSpPr>
        <p:spPr>
          <a:xfrm>
            <a:off x="1061434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4FDC70F-D031-4CF2-B8B4-42003418350D}"/>
              </a:ext>
            </a:extLst>
          </p:cNvPr>
          <p:cNvSpPr/>
          <p:nvPr/>
        </p:nvSpPr>
        <p:spPr>
          <a:xfrm>
            <a:off x="964992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0849F55-1100-4886-B50C-257CCA067D3A}"/>
              </a:ext>
            </a:extLst>
          </p:cNvPr>
          <p:cNvSpPr/>
          <p:nvPr/>
        </p:nvSpPr>
        <p:spPr>
          <a:xfrm>
            <a:off x="167876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28C0EDA2-5241-458E-86DA-B4D9A1E2F580}"/>
              </a:ext>
            </a:extLst>
          </p:cNvPr>
          <p:cNvSpPr txBox="1">
            <a:spLocks/>
          </p:cNvSpPr>
          <p:nvPr/>
        </p:nvSpPr>
        <p:spPr>
          <a:xfrm>
            <a:off x="159840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C97990B-F45E-4E55-805B-6A15606FB3D1}"/>
              </a:ext>
            </a:extLst>
          </p:cNvPr>
          <p:cNvCxnSpPr>
            <a:cxnSpLocks/>
          </p:cNvCxnSpPr>
          <p:nvPr/>
        </p:nvCxnSpPr>
        <p:spPr>
          <a:xfrm>
            <a:off x="1775209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F4591A24-91EB-47D2-9481-FCA0126DBAB9}"/>
              </a:ext>
            </a:extLst>
          </p:cNvPr>
          <p:cNvSpPr/>
          <p:nvPr/>
        </p:nvSpPr>
        <p:spPr>
          <a:xfrm>
            <a:off x="1678767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639603E-7943-400A-A26D-FBA1AABBBE60}"/>
              </a:ext>
            </a:extLst>
          </p:cNvPr>
          <p:cNvSpPr txBox="1"/>
          <p:nvPr/>
        </p:nvSpPr>
        <p:spPr>
          <a:xfrm>
            <a:off x="363127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CF5667-8B13-4904-9B46-83660BBF7E92}"/>
              </a:ext>
            </a:extLst>
          </p:cNvPr>
          <p:cNvSpPr txBox="1"/>
          <p:nvPr/>
        </p:nvSpPr>
        <p:spPr>
          <a:xfrm>
            <a:off x="1093655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EA8C94C-56A0-42D2-A518-008634212536}"/>
              </a:ext>
            </a:extLst>
          </p:cNvPr>
          <p:cNvSpPr txBox="1"/>
          <p:nvPr/>
        </p:nvSpPr>
        <p:spPr>
          <a:xfrm>
            <a:off x="1824108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C1A9061-765B-4F9B-AF66-19AD07E6E5B3}"/>
              </a:ext>
            </a:extLst>
          </p:cNvPr>
          <p:cNvCxnSpPr>
            <a:cxnSpLocks/>
          </p:cNvCxnSpPr>
          <p:nvPr/>
        </p:nvCxnSpPr>
        <p:spPr>
          <a:xfrm>
            <a:off x="2099735" y="2164104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102678D7-7CB0-46AE-9A12-3AE9109EC280}"/>
              </a:ext>
            </a:extLst>
          </p:cNvPr>
          <p:cNvSpPr txBox="1">
            <a:spLocks/>
          </p:cNvSpPr>
          <p:nvPr/>
        </p:nvSpPr>
        <p:spPr>
          <a:xfrm>
            <a:off x="2492642" y="1702880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</a:t>
            </a:r>
            <a:r>
              <a:rPr lang="en-US" sz="1600" dirty="0" err="1"/>
              <a:t>branche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maggiore</a:t>
            </a:r>
            <a:r>
              <a:rPr lang="en-US" sz="1600" dirty="0"/>
              <a:t> dell’80%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4A1F1EE-95FA-41CD-9CDC-A3BBAD549C99}"/>
              </a:ext>
            </a:extLst>
          </p:cNvPr>
          <p:cNvSpPr/>
          <p:nvPr/>
        </p:nvSpPr>
        <p:spPr>
          <a:xfrm>
            <a:off x="4537730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1EC8C817-6ECB-452D-9F1C-808EE2E5C090}"/>
              </a:ext>
            </a:extLst>
          </p:cNvPr>
          <p:cNvSpPr txBox="1">
            <a:spLocks/>
          </p:cNvSpPr>
          <p:nvPr/>
        </p:nvSpPr>
        <p:spPr>
          <a:xfrm>
            <a:off x="4457363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DA66BFE-6723-401F-AB59-CCE3E0F16A46}"/>
              </a:ext>
            </a:extLst>
          </p:cNvPr>
          <p:cNvCxnSpPr>
            <a:cxnSpLocks/>
          </p:cNvCxnSpPr>
          <p:nvPr/>
        </p:nvCxnSpPr>
        <p:spPr>
          <a:xfrm>
            <a:off x="4634171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516727BD-E545-430F-BF7B-6F81CA29D27C}"/>
              </a:ext>
            </a:extLst>
          </p:cNvPr>
          <p:cNvSpPr/>
          <p:nvPr/>
        </p:nvSpPr>
        <p:spPr>
          <a:xfrm>
            <a:off x="4537729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302A8CB-B23C-4041-B660-21954FE2D75B}"/>
              </a:ext>
            </a:extLst>
          </p:cNvPr>
          <p:cNvSpPr/>
          <p:nvPr/>
        </p:nvSpPr>
        <p:spPr>
          <a:xfrm>
            <a:off x="526757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5535BBE4-FE21-4903-9233-B8102BFE8DD6}"/>
              </a:ext>
            </a:extLst>
          </p:cNvPr>
          <p:cNvSpPr txBox="1">
            <a:spLocks/>
          </p:cNvSpPr>
          <p:nvPr/>
        </p:nvSpPr>
        <p:spPr>
          <a:xfrm>
            <a:off x="518721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931668C-F9A1-4422-9ABB-741D7A1AAB12}"/>
              </a:ext>
            </a:extLst>
          </p:cNvPr>
          <p:cNvCxnSpPr>
            <a:cxnSpLocks/>
          </p:cNvCxnSpPr>
          <p:nvPr/>
        </p:nvCxnSpPr>
        <p:spPr>
          <a:xfrm>
            <a:off x="5364019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5EC1C19-E075-430F-AC1A-0A5F012E384A}"/>
              </a:ext>
            </a:extLst>
          </p:cNvPr>
          <p:cNvSpPr/>
          <p:nvPr/>
        </p:nvSpPr>
        <p:spPr>
          <a:xfrm>
            <a:off x="5267577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346643B6-B4E0-4447-9729-D770D34C5B72}"/>
              </a:ext>
            </a:extLst>
          </p:cNvPr>
          <p:cNvSpPr/>
          <p:nvPr/>
        </p:nvSpPr>
        <p:spPr>
          <a:xfrm>
            <a:off x="598135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11049C34-52D8-4296-B8FB-49979F9CBF23}"/>
              </a:ext>
            </a:extLst>
          </p:cNvPr>
          <p:cNvSpPr txBox="1">
            <a:spLocks/>
          </p:cNvSpPr>
          <p:nvPr/>
        </p:nvSpPr>
        <p:spPr>
          <a:xfrm>
            <a:off x="590098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CE14F7F-0CD3-4DB0-B96D-80E70BEB4DAA}"/>
              </a:ext>
            </a:extLst>
          </p:cNvPr>
          <p:cNvCxnSpPr>
            <a:cxnSpLocks/>
          </p:cNvCxnSpPr>
          <p:nvPr/>
        </p:nvCxnSpPr>
        <p:spPr>
          <a:xfrm>
            <a:off x="6077794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138FDB4A-1031-497E-864C-1B245C9013AC}"/>
              </a:ext>
            </a:extLst>
          </p:cNvPr>
          <p:cNvSpPr/>
          <p:nvPr/>
        </p:nvSpPr>
        <p:spPr>
          <a:xfrm>
            <a:off x="5981352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2803915-D9ED-44D1-852C-3E18DE340CB7}"/>
              </a:ext>
            </a:extLst>
          </p:cNvPr>
          <p:cNvSpPr txBox="1"/>
          <p:nvPr/>
        </p:nvSpPr>
        <p:spPr>
          <a:xfrm>
            <a:off x="4665712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FCD7960-0D09-41A7-84B9-7C01156A7AFE}"/>
              </a:ext>
            </a:extLst>
          </p:cNvPr>
          <p:cNvSpPr txBox="1"/>
          <p:nvPr/>
        </p:nvSpPr>
        <p:spPr>
          <a:xfrm>
            <a:off x="5396240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2C2825-0EB1-421C-ADFD-4E19D2A4E927}"/>
              </a:ext>
            </a:extLst>
          </p:cNvPr>
          <p:cNvSpPr txBox="1"/>
          <p:nvPr/>
        </p:nvSpPr>
        <p:spPr>
          <a:xfrm>
            <a:off x="6126693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D95D4D2-D36D-4321-9850-159F701C037E}"/>
              </a:ext>
            </a:extLst>
          </p:cNvPr>
          <p:cNvSpPr/>
          <p:nvPr/>
        </p:nvSpPr>
        <p:spPr>
          <a:xfrm>
            <a:off x="6581441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BF67A0D8-3D0E-479D-A342-1C40FD4B2C83}"/>
              </a:ext>
            </a:extLst>
          </p:cNvPr>
          <p:cNvSpPr txBox="1">
            <a:spLocks/>
          </p:cNvSpPr>
          <p:nvPr/>
        </p:nvSpPr>
        <p:spPr>
          <a:xfrm>
            <a:off x="6501074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B4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8C68FF9-C053-4611-8017-FDDB959AF6AD}"/>
              </a:ext>
            </a:extLst>
          </p:cNvPr>
          <p:cNvCxnSpPr>
            <a:cxnSpLocks/>
          </p:cNvCxnSpPr>
          <p:nvPr/>
        </p:nvCxnSpPr>
        <p:spPr>
          <a:xfrm>
            <a:off x="6677882" y="2643104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5772F38-2858-41CD-8154-713E6463FC72}"/>
              </a:ext>
            </a:extLst>
          </p:cNvPr>
          <p:cNvSpPr txBox="1"/>
          <p:nvPr/>
        </p:nvSpPr>
        <p:spPr>
          <a:xfrm>
            <a:off x="6871938" y="2582220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20ED7AF-A302-45BE-8C98-BB1E72CB2ECF}"/>
              </a:ext>
            </a:extLst>
          </p:cNvPr>
          <p:cNvCxnSpPr>
            <a:cxnSpLocks/>
          </p:cNvCxnSpPr>
          <p:nvPr/>
        </p:nvCxnSpPr>
        <p:spPr>
          <a:xfrm>
            <a:off x="4102556" y="2154589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>
            <a:extLst>
              <a:ext uri="{FF2B5EF4-FFF2-40B4-BE49-F238E27FC236}">
                <a16:creationId xmlns:a16="http://schemas.microsoft.com/office/drawing/2014/main" id="{E2ADBF40-B5F8-4338-A651-242FF5226272}"/>
              </a:ext>
            </a:extLst>
          </p:cNvPr>
          <p:cNvSpPr/>
          <p:nvPr/>
        </p:nvSpPr>
        <p:spPr>
          <a:xfrm>
            <a:off x="209975" y="3509835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ontent Placeholder 4">
            <a:extLst>
              <a:ext uri="{FF2B5EF4-FFF2-40B4-BE49-F238E27FC236}">
                <a16:creationId xmlns:a16="http://schemas.microsoft.com/office/drawing/2014/main" id="{30859A1D-0A7F-4BAB-8E9C-7394E8EE5EFF}"/>
              </a:ext>
            </a:extLst>
          </p:cNvPr>
          <p:cNvSpPr txBox="1">
            <a:spLocks/>
          </p:cNvSpPr>
          <p:nvPr/>
        </p:nvSpPr>
        <p:spPr>
          <a:xfrm>
            <a:off x="129608" y="4488024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FDF36EA0-1865-4D62-9CD9-795C7CED42C4}"/>
              </a:ext>
            </a:extLst>
          </p:cNvPr>
          <p:cNvCxnSpPr>
            <a:cxnSpLocks/>
          </p:cNvCxnSpPr>
          <p:nvPr/>
        </p:nvCxnSpPr>
        <p:spPr>
          <a:xfrm>
            <a:off x="311009" y="449595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E4202B2D-7E06-4077-8465-DF7FCB2F415C}"/>
              </a:ext>
            </a:extLst>
          </p:cNvPr>
          <p:cNvSpPr/>
          <p:nvPr/>
        </p:nvSpPr>
        <p:spPr>
          <a:xfrm>
            <a:off x="209974" y="4273483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E71E48C-9612-4FCF-A0C8-8B638898CCC8}"/>
              </a:ext>
            </a:extLst>
          </p:cNvPr>
          <p:cNvSpPr/>
          <p:nvPr/>
        </p:nvSpPr>
        <p:spPr>
          <a:xfrm>
            <a:off x="939823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039B76C7-0F4F-4783-AB88-8C9E0EC79009}"/>
              </a:ext>
            </a:extLst>
          </p:cNvPr>
          <p:cNvSpPr txBox="1">
            <a:spLocks/>
          </p:cNvSpPr>
          <p:nvPr/>
        </p:nvSpPr>
        <p:spPr>
          <a:xfrm>
            <a:off x="859456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0FC73E67-B5EB-4CAF-A92C-2B08A58DCBB6}"/>
              </a:ext>
            </a:extLst>
          </p:cNvPr>
          <p:cNvCxnSpPr>
            <a:cxnSpLocks/>
          </p:cNvCxnSpPr>
          <p:nvPr/>
        </p:nvCxnSpPr>
        <p:spPr>
          <a:xfrm>
            <a:off x="964992" y="449457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>
            <a:extLst>
              <a:ext uri="{FF2B5EF4-FFF2-40B4-BE49-F238E27FC236}">
                <a16:creationId xmlns:a16="http://schemas.microsoft.com/office/drawing/2014/main" id="{573F4A8A-98AB-4CC5-AA93-B70E747168DE}"/>
              </a:ext>
            </a:extLst>
          </p:cNvPr>
          <p:cNvSpPr/>
          <p:nvPr/>
        </p:nvSpPr>
        <p:spPr>
          <a:xfrm>
            <a:off x="939822" y="4411623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EBCB37A-B2E5-41F7-BB9A-63FFBDF768AF}"/>
              </a:ext>
            </a:extLst>
          </p:cNvPr>
          <p:cNvSpPr/>
          <p:nvPr/>
        </p:nvSpPr>
        <p:spPr>
          <a:xfrm>
            <a:off x="1653598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92020116-52E0-4090-8A2B-4477B052F294}"/>
              </a:ext>
            </a:extLst>
          </p:cNvPr>
          <p:cNvSpPr txBox="1">
            <a:spLocks/>
          </p:cNvSpPr>
          <p:nvPr/>
        </p:nvSpPr>
        <p:spPr>
          <a:xfrm>
            <a:off x="1573231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21BF907C-1ABA-42F4-A036-6FB53837899F}"/>
              </a:ext>
            </a:extLst>
          </p:cNvPr>
          <p:cNvCxnSpPr>
            <a:cxnSpLocks/>
          </p:cNvCxnSpPr>
          <p:nvPr/>
        </p:nvCxnSpPr>
        <p:spPr>
          <a:xfrm>
            <a:off x="1678767" y="4480880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37E5D0FB-6601-4822-9A8D-A2229376A9A0}"/>
              </a:ext>
            </a:extLst>
          </p:cNvPr>
          <p:cNvSpPr txBox="1"/>
          <p:nvPr/>
        </p:nvSpPr>
        <p:spPr>
          <a:xfrm>
            <a:off x="353071" y="423887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2D8B98F-8718-4314-89E8-B51BF29E15A6}"/>
              </a:ext>
            </a:extLst>
          </p:cNvPr>
          <p:cNvSpPr txBox="1"/>
          <p:nvPr/>
        </p:nvSpPr>
        <p:spPr>
          <a:xfrm>
            <a:off x="1093654" y="42731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5%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B5AEFDB9-F79E-426C-A5F5-0CBB10B5EC00}"/>
              </a:ext>
            </a:extLst>
          </p:cNvPr>
          <p:cNvSpPr txBox="1"/>
          <p:nvPr/>
        </p:nvSpPr>
        <p:spPr>
          <a:xfrm>
            <a:off x="1787502" y="4263215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1%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4339D8F-6424-48A4-86AE-8CCF3F097939}"/>
              </a:ext>
            </a:extLst>
          </p:cNvPr>
          <p:cNvCxnSpPr>
            <a:cxnSpLocks/>
          </p:cNvCxnSpPr>
          <p:nvPr/>
        </p:nvCxnSpPr>
        <p:spPr>
          <a:xfrm>
            <a:off x="2074565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0B45A21F-B9E2-481C-A2AA-264397B13508}"/>
              </a:ext>
            </a:extLst>
          </p:cNvPr>
          <p:cNvSpPr txBox="1">
            <a:spLocks/>
          </p:cNvSpPr>
          <p:nvPr/>
        </p:nvSpPr>
        <p:spPr>
          <a:xfrm>
            <a:off x="2449789" y="3537359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operazione</a:t>
            </a:r>
            <a:r>
              <a:rPr lang="en-US" sz="1600" dirty="0"/>
              <a:t> di </a:t>
            </a:r>
            <a:r>
              <a:rPr lang="en-US" sz="1600" dirty="0" err="1"/>
              <a:t>merg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minore</a:t>
            </a:r>
            <a:r>
              <a:rPr lang="en-US" sz="1600" dirty="0"/>
              <a:t> del 10%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609ED875-977F-4482-963D-0B3503DFC3DC}"/>
              </a:ext>
            </a:extLst>
          </p:cNvPr>
          <p:cNvSpPr/>
          <p:nvPr/>
        </p:nvSpPr>
        <p:spPr>
          <a:xfrm>
            <a:off x="4543508" y="3442949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Content Placeholder 4">
            <a:extLst>
              <a:ext uri="{FF2B5EF4-FFF2-40B4-BE49-F238E27FC236}">
                <a16:creationId xmlns:a16="http://schemas.microsoft.com/office/drawing/2014/main" id="{A8A8C910-B0C6-4D75-B09F-9D33C445B46F}"/>
              </a:ext>
            </a:extLst>
          </p:cNvPr>
          <p:cNvSpPr txBox="1">
            <a:spLocks/>
          </p:cNvSpPr>
          <p:nvPr/>
        </p:nvSpPr>
        <p:spPr>
          <a:xfrm>
            <a:off x="4463141" y="4421138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7D88F87-19D0-4B63-8F9C-7DE4EC907F1F}"/>
              </a:ext>
            </a:extLst>
          </p:cNvPr>
          <p:cNvCxnSpPr>
            <a:cxnSpLocks/>
          </p:cNvCxnSpPr>
          <p:nvPr/>
        </p:nvCxnSpPr>
        <p:spPr>
          <a:xfrm>
            <a:off x="4644542" y="442906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E364ED9-ED7D-4968-B76D-51A0452DC55C}"/>
              </a:ext>
            </a:extLst>
          </p:cNvPr>
          <p:cNvSpPr/>
          <p:nvPr/>
        </p:nvSpPr>
        <p:spPr>
          <a:xfrm>
            <a:off x="4543507" y="4206597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488096AF-E504-48F4-927A-5295A5FEE9D4}"/>
              </a:ext>
            </a:extLst>
          </p:cNvPr>
          <p:cNvSpPr/>
          <p:nvPr/>
        </p:nvSpPr>
        <p:spPr>
          <a:xfrm>
            <a:off x="5273356" y="3433434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27CF43F-3741-4D3D-B32A-2126DB5B2DC7}"/>
              </a:ext>
            </a:extLst>
          </p:cNvPr>
          <p:cNvSpPr txBox="1">
            <a:spLocks/>
          </p:cNvSpPr>
          <p:nvPr/>
        </p:nvSpPr>
        <p:spPr>
          <a:xfrm>
            <a:off x="5192989" y="4411623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2504005C-C25F-4FA0-AF96-7E6B08C84605}"/>
              </a:ext>
            </a:extLst>
          </p:cNvPr>
          <p:cNvCxnSpPr>
            <a:cxnSpLocks/>
          </p:cNvCxnSpPr>
          <p:nvPr/>
        </p:nvCxnSpPr>
        <p:spPr>
          <a:xfrm>
            <a:off x="5298525" y="442054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0C6A0B97-B5C0-49D0-BC98-9A8EEC99A627}"/>
              </a:ext>
            </a:extLst>
          </p:cNvPr>
          <p:cNvSpPr/>
          <p:nvPr/>
        </p:nvSpPr>
        <p:spPr>
          <a:xfrm>
            <a:off x="5273355" y="4344737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817C32C-C2D5-4E9D-A726-3561DC0860BB}"/>
              </a:ext>
            </a:extLst>
          </p:cNvPr>
          <p:cNvSpPr txBox="1"/>
          <p:nvPr/>
        </p:nvSpPr>
        <p:spPr>
          <a:xfrm>
            <a:off x="4686604" y="4171991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BA4C9D5-28A8-4DA6-B764-F2CD233EF151}"/>
              </a:ext>
            </a:extLst>
          </p:cNvPr>
          <p:cNvSpPr txBox="1"/>
          <p:nvPr/>
        </p:nvSpPr>
        <p:spPr>
          <a:xfrm>
            <a:off x="5412607" y="4173156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6%</a:t>
            </a:r>
          </a:p>
        </p:txBody>
      </p:sp>
      <p:sp>
        <p:nvSpPr>
          <p:cNvPr id="117" name="Content Placeholder 4">
            <a:extLst>
              <a:ext uri="{FF2B5EF4-FFF2-40B4-BE49-F238E27FC236}">
                <a16:creationId xmlns:a16="http://schemas.microsoft.com/office/drawing/2014/main" id="{511BEF62-19D5-41B0-AEE3-31FCB152A610}"/>
              </a:ext>
            </a:extLst>
          </p:cNvPr>
          <p:cNvSpPr txBox="1">
            <a:spLocks/>
          </p:cNvSpPr>
          <p:nvPr/>
        </p:nvSpPr>
        <p:spPr>
          <a:xfrm>
            <a:off x="1485838" y="4633487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Inviatore</a:t>
            </a:r>
            <a:r>
              <a:rPr lang="en-US" sz="1600" dirty="0"/>
              <a:t>)</a:t>
            </a:r>
          </a:p>
        </p:txBody>
      </p:sp>
      <p:sp>
        <p:nvSpPr>
          <p:cNvPr id="118" name="Content Placeholder 4">
            <a:extLst>
              <a:ext uri="{FF2B5EF4-FFF2-40B4-BE49-F238E27FC236}">
                <a16:creationId xmlns:a16="http://schemas.microsoft.com/office/drawing/2014/main" id="{58F736AD-6292-45A3-A1DD-6B165FD129EE}"/>
              </a:ext>
            </a:extLst>
          </p:cNvPr>
          <p:cNvSpPr txBox="1">
            <a:spLocks/>
          </p:cNvSpPr>
          <p:nvPr/>
        </p:nvSpPr>
        <p:spPr>
          <a:xfrm>
            <a:off x="673976" y="4650891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Ricevitore</a:t>
            </a:r>
            <a:r>
              <a:rPr lang="en-US" sz="1600" dirty="0"/>
              <a:t>)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4AE59C16-70D4-47EB-AD11-744F2E228A08}"/>
              </a:ext>
            </a:extLst>
          </p:cNvPr>
          <p:cNvSpPr/>
          <p:nvPr/>
        </p:nvSpPr>
        <p:spPr>
          <a:xfrm rot="864066">
            <a:off x="4150339" y="129243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igura a mano libera: forma 85">
            <a:extLst>
              <a:ext uri="{FF2B5EF4-FFF2-40B4-BE49-F238E27FC236}">
                <a16:creationId xmlns:a16="http://schemas.microsoft.com/office/drawing/2014/main" id="{E5BC809F-CD71-4A73-9242-556E0350DF80}"/>
              </a:ext>
            </a:extLst>
          </p:cNvPr>
          <p:cNvSpPr/>
          <p:nvPr/>
        </p:nvSpPr>
        <p:spPr>
          <a:xfrm rot="11346182">
            <a:off x="6643303" y="126791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ED0586E-7CE8-4210-B1FE-4CE6906093A6}"/>
              </a:ext>
            </a:extLst>
          </p:cNvPr>
          <p:cNvCxnSpPr>
            <a:cxnSpLocks/>
          </p:cNvCxnSpPr>
          <p:nvPr/>
        </p:nvCxnSpPr>
        <p:spPr>
          <a:xfrm>
            <a:off x="4064456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creata</a:t>
            </a:r>
            <a:r>
              <a:rPr lang="en-US" sz="2000" dirty="0"/>
              <a:t>, la </a:t>
            </a:r>
            <a:r>
              <a:rPr lang="en-US" sz="2000" dirty="0" err="1"/>
              <a:t>ServerBranch</a:t>
            </a:r>
            <a:r>
              <a:rPr lang="en-US" sz="2000" dirty="0"/>
              <a:t> (o branch) </a:t>
            </a:r>
            <a:r>
              <a:rPr lang="en-US" sz="2000" dirty="0" err="1"/>
              <a:t>si</a:t>
            </a:r>
            <a:r>
              <a:rPr lang="en-US" sz="2000" dirty="0"/>
              <a:t> ‘</a:t>
            </a:r>
            <a:r>
              <a:rPr lang="en-US" sz="2000" dirty="0" err="1"/>
              <a:t>collega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andrà</a:t>
            </a:r>
            <a:r>
              <a:rPr lang="en-US" sz="2000" dirty="0"/>
              <a:t> ad </a:t>
            </a:r>
            <a:r>
              <a:rPr lang="en-US" sz="2000" dirty="0" err="1"/>
              <a:t>inserire</a:t>
            </a:r>
            <a:r>
              <a:rPr lang="en-US" sz="2000" dirty="0"/>
              <a:t> le sue </a:t>
            </a:r>
            <a:r>
              <a:rPr lang="en-US" sz="2000" dirty="0" err="1"/>
              <a:t>informazioni</a:t>
            </a:r>
            <a:r>
              <a:rPr lang="en-US" sz="2000" dirty="0"/>
              <a:t> e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saranno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del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. In </a:t>
            </a:r>
            <a:r>
              <a:rPr lang="en-US" sz="2000" dirty="0" err="1"/>
              <a:t>tal</a:t>
            </a:r>
            <a:r>
              <a:rPr lang="en-US" sz="2000" dirty="0"/>
              <a:t> modo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avvenire</a:t>
            </a:r>
            <a:r>
              <a:rPr lang="en-US" sz="2000" dirty="0"/>
              <a:t> la </a:t>
            </a:r>
            <a:r>
              <a:rPr lang="en-US" sz="2000" dirty="0" err="1"/>
              <a:t>comunicazione</a:t>
            </a:r>
            <a:r>
              <a:rPr lang="en-US" sz="2000" dirty="0"/>
              <a:t> </a:t>
            </a:r>
            <a:r>
              <a:rPr lang="en-US" sz="2000" dirty="0" err="1"/>
              <a:t>bidirezionale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due </a:t>
            </a:r>
            <a:r>
              <a:rPr lang="en-US" sz="2000" dirty="0" err="1"/>
              <a:t>componenti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Procede</a:t>
            </a:r>
            <a:r>
              <a:rPr lang="en-US" sz="2000" dirty="0"/>
              <a:t> poi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di un thread, </a:t>
            </a:r>
            <a:r>
              <a:rPr lang="en-US" sz="2000" dirty="0" err="1"/>
              <a:t>il</a:t>
            </a:r>
            <a:r>
              <a:rPr lang="en-US" sz="2000" dirty="0"/>
              <a:t> ‘logger’,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compito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leggere</a:t>
            </a:r>
            <a:r>
              <a:rPr lang="en-US" sz="2000" dirty="0"/>
              <a:t> </a:t>
            </a:r>
            <a:r>
              <a:rPr lang="en-US" sz="2000" dirty="0" err="1"/>
              <a:t>periodicamente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 </a:t>
            </a:r>
            <a:r>
              <a:rPr lang="en-US" sz="2000" dirty="0" err="1"/>
              <a:t>accumulati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 per poi </a:t>
            </a:r>
            <a:r>
              <a:rPr lang="en-US" sz="2000" dirty="0" err="1"/>
              <a:t>consegnare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log al ‘</a:t>
            </a:r>
            <a:r>
              <a:rPr lang="en-US" sz="2000" dirty="0" err="1"/>
              <a:t>loggerManager</a:t>
            </a:r>
            <a:r>
              <a:rPr lang="en-US" sz="2000" dirty="0"/>
              <a:t>’, </a:t>
            </a:r>
            <a:r>
              <a:rPr lang="en-US" sz="2000" dirty="0" err="1"/>
              <a:t>il</a:t>
            </a:r>
            <a:r>
              <a:rPr lang="en-US" sz="2000" dirty="0"/>
              <a:t> quale li </a:t>
            </a:r>
            <a:r>
              <a:rPr lang="en-US" sz="2000" dirty="0" err="1"/>
              <a:t>scriverà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disco.</a:t>
            </a:r>
          </a:p>
          <a:p>
            <a:pPr marL="0" indent="0">
              <a:buNone/>
            </a:pPr>
            <a:r>
              <a:rPr lang="en-US" sz="2000" dirty="0" err="1"/>
              <a:t>Aggiunge</a:t>
            </a:r>
            <a:r>
              <a:rPr lang="en-US" sz="2000" dirty="0"/>
              <a:t> la socket di </a:t>
            </a:r>
            <a:r>
              <a:rPr lang="en-US" sz="2000" dirty="0" err="1"/>
              <a:t>ascolto</a:t>
            </a:r>
            <a:r>
              <a:rPr lang="en-US" sz="2000" dirty="0"/>
              <a:t> </a:t>
            </a:r>
            <a:r>
              <a:rPr lang="en-US" sz="2000" dirty="0" err="1"/>
              <a:t>all’insieme</a:t>
            </a:r>
            <a:r>
              <a:rPr lang="en-US" sz="2000" dirty="0"/>
              <a:t> di file descriptor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usati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‘select’.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3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Microsoft Office PowerPoint</Application>
  <PresentationFormat>Presentazione su schermo (16:9)</PresentationFormat>
  <Paragraphs>187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Exodus</vt:lpstr>
      <vt:lpstr>Architettura del Web Server</vt:lpstr>
      <vt:lpstr>Componenti di Exodus [Pt. 1/2]</vt:lpstr>
      <vt:lpstr>ServerBranchesHandler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ServerBranch</vt:lpstr>
      <vt:lpstr>ServerBranch, gestione eventi</vt:lpstr>
      <vt:lpstr>ServerBranch, gestione richieste</vt:lpstr>
      <vt:lpstr>ServerBranch, livello di occupazione</vt:lpstr>
      <vt:lpstr>ServerBranch, livello di occupazione</vt:lpstr>
      <vt:lpstr>ServerBranch, cleaner</vt:lpstr>
      <vt:lpstr>ServerBranch, trasferimento client</vt:lpstr>
      <vt:lpstr>Logging</vt:lpstr>
      <vt:lpstr>Presentazione standard di PowerPoint</vt:lpstr>
      <vt:lpstr>Logger</vt:lpstr>
      <vt:lpstr>LoggerManager</vt:lpstr>
      <vt:lpstr>Logging, sincronizzazione tra componenti di Exodus</vt:lpstr>
      <vt:lpstr>Logging, sincronizzazione tra componenti di Exodus</vt:lpstr>
      <vt:lpstr>Slide Title</vt:lpstr>
      <vt:lpstr>Slide Title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2019-08-24T13:00:54Z</dcterms:modified>
</cp:coreProperties>
</file>