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gif" ContentType="image/gif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EF5AA9-6FA3-49FC-9F9F-E21492E4B2D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8B2908-A66D-4681-B279-C99FF871FC7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F61AC0-FE79-4C39-9519-C2F72340D5B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1F3711-B8E2-4CAE-B2E2-80A3DFB8EFF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9C4E75-129A-4C72-9675-3ACA716E4FD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0135C8-22C4-459D-B5E9-90B6AE21D2C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B9BBBE-4F11-4E6A-AE58-5FB6F1DC43D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F46D56-6BB5-4A5D-8C06-45CCAF2475C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97C99A-76E5-433E-9705-4E2E728BBA6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0AEF06-2FF3-45AE-AB02-31BF8976D5E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5A22D9-EE78-415B-AE5C-A9D99B082A3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5FF810-B915-4646-A626-BBBB268139C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34F937-C447-46D3-A795-C659B7AEF93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BDFA2F-66C6-4693-8DD0-A78916BEBDA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081EEE-847B-4920-96B0-DE90E40BFC1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DBCB51-1E9E-49BD-9391-98FB8D39215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B30F6C-B036-478C-800A-AF5914570B2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A5FDF4-F141-4A29-A0D8-7FAF0BB922F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AE0BCF-DB22-4A05-8A26-A434D60A704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1EF3A2-EAF2-4E7C-9F1D-22BFF2EB906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EBEDC3-2CC1-4B75-97FB-5996D0470A3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B81083-492C-49D2-9740-A5C7279D375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1DB975-90AE-41AD-A86D-DBDE3B63605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58FEB4-930C-46E3-84FF-C2DC73E3EE4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B650F4-5E5E-4640-91F9-7906C42E0EE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73C01F-2CF5-4E83-A922-7333AAA781A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Quadtree" TargetMode="External"/><Relationship Id="rId2" Type="http://schemas.openxmlformats.org/officeDocument/2006/relationships/hyperlink" Target="https://opensourcegisdata.com/geospatial-data-structures-advantages-and-disadvantages.html" TargetMode="External"/><Relationship Id="rId3" Type="http://schemas.openxmlformats.org/officeDocument/2006/relationships/hyperlink" Target="https://dfriend21.github.io/quadtree/reference/figures/README-example_plot-1.png" TargetMode="External"/><Relationship Id="rId4" Type="http://schemas.openxmlformats.org/officeDocument/2006/relationships/hyperlink" Target="https://user-images.githubusercontent.com/7358/42061154-c7a36824-7aee-11e8-822a-486bf40dc065.png" TargetMode="External"/><Relationship Id="rId5" Type="http://schemas.openxmlformats.org/officeDocument/2006/relationships/hyperlink" Target="https://camo.githubusercontent.com/bb56a01426409264001e05eec292f2e5710405c67842dbf2f621d1f3978db3ee/687474703a2f2f692e696d6775722e636f6d2f3147766e70586e2e706e67" TargetMode="External"/><Relationship Id="rId6" Type="http://schemas.openxmlformats.org/officeDocument/2006/relationships/hyperlink" Target="https://en.wikipedia.org/wiki/Conway%27s_Game_of_Life" TargetMode="External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800" spc="-1" strike="noStrike">
                <a:solidFill>
                  <a:schemeClr val="dk1"/>
                </a:solidFill>
                <a:latin typeface="Oswald Medium"/>
                <a:ea typeface="Oswald Medium"/>
              </a:rPr>
              <a:t>Quadfák</a:t>
            </a:r>
            <a:endParaRPr b="0" lang="en-US" sz="6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252000" y="279720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verage"/>
                <a:ea typeface="Average"/>
              </a:rPr>
              <a:t>Széri József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21;p22"/>
          <p:cNvSpPr/>
          <p:nvPr/>
        </p:nvSpPr>
        <p:spPr>
          <a:xfrm>
            <a:off x="272160" y="197640"/>
            <a:ext cx="859896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Képtömörítés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0" name="Google Shape;122;p22" descr=""/>
          <p:cNvPicPr/>
          <p:nvPr/>
        </p:nvPicPr>
        <p:blipFill>
          <a:blip r:embed="rId1"/>
          <a:stretch/>
        </p:blipFill>
        <p:spPr>
          <a:xfrm>
            <a:off x="2551680" y="920160"/>
            <a:ext cx="4039920" cy="4039920"/>
          </a:xfrm>
          <a:prstGeom prst="rect">
            <a:avLst/>
          </a:prstGeom>
          <a:ln w="0">
            <a:noFill/>
          </a:ln>
        </p:spPr>
      </p:pic>
    </p:spTree>
  </p:cSld>
  <p:transition spd="med">
    <p:push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27;p23"/>
          <p:cNvSpPr/>
          <p:nvPr/>
        </p:nvSpPr>
        <p:spPr>
          <a:xfrm>
            <a:off x="272160" y="197640"/>
            <a:ext cx="859896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Collision Detection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2" name="Google Shape;128;p23" descr=""/>
          <p:cNvPicPr/>
          <p:nvPr/>
        </p:nvPicPr>
        <p:blipFill>
          <a:blip r:embed="rId1"/>
          <a:stretch/>
        </p:blipFill>
        <p:spPr>
          <a:xfrm>
            <a:off x="2008080" y="901440"/>
            <a:ext cx="5126760" cy="4039920"/>
          </a:xfrm>
          <a:prstGeom prst="rect">
            <a:avLst/>
          </a:prstGeom>
          <a:ln w="0">
            <a:noFill/>
          </a:ln>
        </p:spPr>
      </p:pic>
    </p:spTree>
  </p:cSld>
  <p:transition spd="med">
    <p:push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3;p24"/>
          <p:cNvSpPr/>
          <p:nvPr/>
        </p:nvSpPr>
        <p:spPr>
          <a:xfrm>
            <a:off x="272160" y="197640"/>
            <a:ext cx="859896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Conway's Game of Life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4" name="Google Shape;134;p24" descr=""/>
          <p:cNvPicPr/>
          <p:nvPr/>
        </p:nvPicPr>
        <p:blipFill>
          <a:blip r:embed="rId1"/>
          <a:stretch/>
        </p:blipFill>
        <p:spPr>
          <a:xfrm>
            <a:off x="1815480" y="950400"/>
            <a:ext cx="5511960" cy="3968640"/>
          </a:xfrm>
          <a:prstGeom prst="rect">
            <a:avLst/>
          </a:prstGeom>
          <a:ln w="0">
            <a:noFill/>
          </a:ln>
        </p:spPr>
      </p:pic>
    </p:spTree>
  </p:cSld>
  <p:transition spd="med">
    <p:push dir="l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39;p25"/>
          <p:cNvSpPr/>
          <p:nvPr/>
        </p:nvSpPr>
        <p:spPr>
          <a:xfrm>
            <a:off x="272160" y="0"/>
            <a:ext cx="859896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Implementáció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6" name="Google Shape;140;p25" descr=""/>
          <p:cNvPicPr/>
          <p:nvPr/>
        </p:nvPicPr>
        <p:blipFill>
          <a:blip r:embed="rId1"/>
          <a:stretch/>
        </p:blipFill>
        <p:spPr>
          <a:xfrm>
            <a:off x="505440" y="600480"/>
            <a:ext cx="8213760" cy="43376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45;p26"/>
          <p:cNvSpPr/>
          <p:nvPr/>
        </p:nvSpPr>
        <p:spPr>
          <a:xfrm>
            <a:off x="272160" y="0"/>
            <a:ext cx="859896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Implementáció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8" name="Google Shape;146;p26" descr=""/>
          <p:cNvPicPr/>
          <p:nvPr/>
        </p:nvPicPr>
        <p:blipFill>
          <a:blip r:embed="rId1"/>
          <a:stretch/>
        </p:blipFill>
        <p:spPr>
          <a:xfrm>
            <a:off x="2300760" y="690120"/>
            <a:ext cx="4542120" cy="4280760"/>
          </a:xfrm>
          <a:prstGeom prst="rect">
            <a:avLst/>
          </a:prstGeom>
          <a:ln w="0">
            <a:noFill/>
          </a:ln>
        </p:spPr>
      </p:pic>
    </p:spTree>
  </p:cSld>
  <p:transition spd="med">
    <p:push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51;p27"/>
          <p:cNvSpPr/>
          <p:nvPr/>
        </p:nvSpPr>
        <p:spPr>
          <a:xfrm>
            <a:off x="272160" y="0"/>
            <a:ext cx="859896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Implementáció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0" name="Google Shape;152;p27" descr=""/>
          <p:cNvPicPr/>
          <p:nvPr/>
        </p:nvPicPr>
        <p:blipFill>
          <a:blip r:embed="rId1"/>
          <a:stretch/>
        </p:blipFill>
        <p:spPr>
          <a:xfrm>
            <a:off x="0" y="1296000"/>
            <a:ext cx="9180720" cy="2928960"/>
          </a:xfrm>
          <a:prstGeom prst="rect">
            <a:avLst/>
          </a:prstGeom>
          <a:ln w="0">
            <a:noFill/>
          </a:ln>
        </p:spPr>
      </p:pic>
    </p:spTree>
  </p:cSld>
  <p:transition spd="med">
    <p:push dir="l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1000" y="1478520"/>
            <a:ext cx="8800920" cy="2185560"/>
          </a:xfrm>
          <a:prstGeom prst="rect">
            <a:avLst/>
          </a:prstGeom>
          <a:solidFill>
            <a:schemeClr val="lt2"/>
          </a:solidFill>
          <a:ln w="76320">
            <a:solidFill>
              <a:srgbClr val="000000"/>
            </a:solidFill>
            <a:prstDash val="dash"/>
            <a:round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600" spc="-1" strike="noStrike">
                <a:solidFill>
                  <a:schemeClr val="dk1"/>
                </a:solidFill>
                <a:latin typeface="Oswald Medium"/>
                <a:ea typeface="Oswald Medium"/>
              </a:rPr>
              <a:t>Feladat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62;p2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Oswald Medium"/>
                <a:ea typeface="Oswald Medium"/>
              </a:rPr>
              <a:t>A föld ahogy ismerjük már évtizedek óta elpusztult. Egy maroknyi ember aki túlélte a Nagy Háborút a felszinre tervezett jönni, hogy megnézze a károkat. John, aki egyike a felszínrejövőknek, megígérte a bunkerben maradóknak, hogy majd mutat nekik képeket a felszínről. Azonban John rájött, hogy ez mégsem lesz olyan könnyű dolog, mivel a tárhely nagyon szűkös és ő nagyon sok képet szeretne visszavinni magával. A bunker könyvtárában kutatva arra a következtetésre jutott, hogy Quadfákkal kellene megoldani egyfajta képtömörítést úgy, hogy különböző beállításokkal babrálva tudja változtani a képtömörítés tulajdonságát. Megkérdezte a bunkerbeli szuperAI-t aki azt a választ adta, hogy „Quadfákkal való képtömörítés egy jó ötlet, ajánlom a következő beállítások implementálását: Treshold, Error és Depth.”. A választ nem értve, és mivel elfogyott a hónapra jutó kreditje az AI használatához, hozzád fordult segítségül, a bunkerbeli legjobb programozóhoz, hogy segíts neki megalkotni a képtömörítő programot.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67;p30" descr=""/>
          <p:cNvPicPr/>
          <p:nvPr/>
        </p:nvPicPr>
        <p:blipFill>
          <a:blip r:embed="rId1"/>
          <a:stretch/>
        </p:blipFill>
        <p:spPr>
          <a:xfrm>
            <a:off x="1024920" y="0"/>
            <a:ext cx="7093800" cy="514260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168;p30" descr=""/>
          <p:cNvPicPr/>
          <p:nvPr/>
        </p:nvPicPr>
        <p:blipFill>
          <a:blip r:embed="rId2"/>
          <a:stretch/>
        </p:blipFill>
        <p:spPr>
          <a:xfrm>
            <a:off x="376920" y="0"/>
            <a:ext cx="8389440" cy="514296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169;p30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278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74;p31"/>
          <p:cNvSpPr/>
          <p:nvPr/>
        </p:nvSpPr>
        <p:spPr>
          <a:xfrm>
            <a:off x="272160" y="0"/>
            <a:ext cx="859896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7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Források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7" name="Google Shape;175;p31"/>
          <p:cNvSpPr/>
          <p:nvPr/>
        </p:nvSpPr>
        <p:spPr>
          <a:xfrm>
            <a:off x="0" y="708840"/>
            <a:ext cx="914328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swald Medium"/>
              <a:buChar char="●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Oswald Medium"/>
                <a:ea typeface="Oswald Medium"/>
                <a:hlinkClick r:id="rId1"/>
              </a:rPr>
              <a:t>https://en.wikipedia.org/wiki/Quadtree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swald Medium"/>
              <a:buChar char="●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Oswald Medium"/>
                <a:ea typeface="Oswald Medium"/>
                <a:hlinkClick r:id="rId2"/>
              </a:rPr>
              <a:t>https://opensourcegisdata.com/geospatial-data-structures-advantages-and-disadvantages.html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swald Medium"/>
              <a:buChar char="●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Oswald Medium"/>
                <a:ea typeface="Oswald Medium"/>
                <a:hlinkClick r:id="rId3"/>
              </a:rPr>
              <a:t>https://dfriend21.github.io/quadtree/reference/figures/README-example_plot-1.png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swald Medium"/>
              <a:buChar char="●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Oswald Medium"/>
                <a:ea typeface="Oswald Medium"/>
                <a:hlinkClick r:id="rId4"/>
              </a:rPr>
              <a:t>https://user-images.githubusercontent.com/7358/42061154-c7a36824-7aee-11e8-822a-486bf40dc065.png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swald Medium"/>
              <a:buChar char="●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Oswald Medium"/>
                <a:ea typeface="Oswald Medium"/>
                <a:hlinkClick r:id="rId5"/>
              </a:rPr>
              <a:t>https://camo.githubusercontent.com/bb56a01426409264001e05eec292f2e5710405c67842dbf2f621d1f3978db3ee/687474703a2f2f692e696d6775722e636f6d2f3147766e70586e2e706e67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swald Medium"/>
              <a:buChar char="●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Oswald Medium"/>
                <a:ea typeface="Oswald Medium"/>
                <a:hlinkClick r:id="rId6"/>
              </a:rPr>
              <a:t>https://en.wikipedia.org/wiki/Conway%27s_Game_of_Life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1478520"/>
            <a:ext cx="9143640" cy="2185560"/>
          </a:xfrm>
          <a:prstGeom prst="rect">
            <a:avLst/>
          </a:prstGeom>
          <a:solidFill>
            <a:schemeClr val="lt2"/>
          </a:solidFill>
          <a:ln w="76320">
            <a:solidFill>
              <a:srgbClr val="000000"/>
            </a:solidFill>
            <a:prstDash val="dash"/>
            <a:round/>
          </a:ln>
        </p:spPr>
        <p:txBody>
          <a:bodyPr lIns="0" rIns="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600" spc="-1" strike="noStrike">
                <a:solidFill>
                  <a:schemeClr val="dk1"/>
                </a:solidFill>
                <a:latin typeface="Oswald Medium"/>
                <a:ea typeface="Oswald Medium"/>
              </a:rPr>
              <a:t>Mi is az a quadfa?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65;p15"/>
          <p:cNvCxnSpPr/>
          <p:nvPr/>
        </p:nvCxnSpPr>
        <p:spPr>
          <a:xfrm>
            <a:off x="4492800" y="-141840"/>
            <a:ext cx="720" cy="537588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82" name="Google Shape;66;p15"/>
          <p:cNvSpPr/>
          <p:nvPr/>
        </p:nvSpPr>
        <p:spPr>
          <a:xfrm>
            <a:off x="1487880" y="156960"/>
            <a:ext cx="125496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Quad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Google Shape;67;p15"/>
          <p:cNvSpPr/>
          <p:nvPr/>
        </p:nvSpPr>
        <p:spPr>
          <a:xfrm>
            <a:off x="685800" y="1667160"/>
            <a:ext cx="2971440" cy="20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000000"/>
                </a:solidFill>
                <a:latin typeface="Oswald"/>
                <a:ea typeface="Oswald"/>
              </a:rPr>
              <a:t>4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000000"/>
                </a:solidFill>
                <a:latin typeface="Oswald"/>
                <a:ea typeface="Oswald"/>
              </a:rPr>
              <a:t>(Négy)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4" name="Google Shape;68;p15"/>
          <p:cNvSpPr/>
          <p:nvPr/>
        </p:nvSpPr>
        <p:spPr>
          <a:xfrm>
            <a:off x="6683760" y="156960"/>
            <a:ext cx="85968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Fa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5" name="Google Shape;69;p15" descr=""/>
          <p:cNvPicPr/>
          <p:nvPr/>
        </p:nvPicPr>
        <p:blipFill>
          <a:blip r:embed="rId1"/>
          <a:stretch/>
        </p:blipFill>
        <p:spPr>
          <a:xfrm>
            <a:off x="5437800" y="1438560"/>
            <a:ext cx="3126600" cy="248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2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2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2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2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74;p16"/>
          <p:cNvSpPr/>
          <p:nvPr/>
        </p:nvSpPr>
        <p:spPr>
          <a:xfrm>
            <a:off x="3429000" y="393480"/>
            <a:ext cx="13784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Quad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Google Shape;75;p16"/>
          <p:cNvSpPr/>
          <p:nvPr/>
        </p:nvSpPr>
        <p:spPr>
          <a:xfrm>
            <a:off x="4572000" y="393480"/>
            <a:ext cx="63468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fa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8" name="Google Shape;76;p16" descr=""/>
          <p:cNvPicPr/>
          <p:nvPr/>
        </p:nvPicPr>
        <p:blipFill>
          <a:blip r:embed="rId1"/>
          <a:stretch/>
        </p:blipFill>
        <p:spPr>
          <a:xfrm>
            <a:off x="393840" y="1499760"/>
            <a:ext cx="2995560" cy="299556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77;p16" descr=""/>
          <p:cNvPicPr/>
          <p:nvPr/>
        </p:nvPicPr>
        <p:blipFill>
          <a:blip r:embed="rId2"/>
          <a:stretch/>
        </p:blipFill>
        <p:spPr>
          <a:xfrm>
            <a:off x="3513240" y="1617120"/>
            <a:ext cx="5564880" cy="276120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78;p16"/>
          <p:cNvSpPr/>
          <p:nvPr/>
        </p:nvSpPr>
        <p:spPr>
          <a:xfrm>
            <a:off x="6146280" y="2763360"/>
            <a:ext cx="1572480" cy="798120"/>
          </a:xfrm>
          <a:prstGeom prst="ellipse">
            <a:avLst/>
          </a:prstGeom>
          <a:noFill/>
          <a:ln w="3810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79;p16"/>
          <p:cNvSpPr/>
          <p:nvPr/>
        </p:nvSpPr>
        <p:spPr>
          <a:xfrm>
            <a:off x="7439760" y="2176560"/>
            <a:ext cx="955440" cy="657360"/>
          </a:xfrm>
          <a:prstGeom prst="ellipse">
            <a:avLst/>
          </a:prstGeom>
          <a:noFill/>
          <a:ln w="3810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80;p16"/>
          <p:cNvSpPr/>
          <p:nvPr/>
        </p:nvSpPr>
        <p:spPr>
          <a:xfrm>
            <a:off x="6357600" y="823320"/>
            <a:ext cx="272016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a61c00"/>
                </a:solidFill>
                <a:latin typeface="Oswald Medium"/>
                <a:ea typeface="Oswald Medium"/>
              </a:rPr>
              <a:t>Csakis négy vagy semennyi leszármazottja van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2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2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2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2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85;p17" descr=""/>
          <p:cNvPicPr/>
          <p:nvPr/>
        </p:nvPicPr>
        <p:blipFill>
          <a:blip r:embed="rId1"/>
          <a:stretch/>
        </p:blipFill>
        <p:spPr>
          <a:xfrm>
            <a:off x="1648080" y="27720"/>
            <a:ext cx="6533280" cy="508752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66920" y="45720"/>
            <a:ext cx="28098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Quadfa tipusai</a:t>
            </a:r>
            <a:endParaRPr b="0" lang="en-US" sz="36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cxnSp>
        <p:nvCxnSpPr>
          <p:cNvPr id="95" name="Google Shape;87;p17"/>
          <p:cNvCxnSpPr/>
          <p:nvPr/>
        </p:nvCxnSpPr>
        <p:spPr>
          <a:xfrm>
            <a:off x="4572000" y="888480"/>
            <a:ext cx="720" cy="118260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1648080" y="1193040"/>
            <a:ext cx="28098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 fontScale="7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Pont Quadfa •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4685400" y="969840"/>
            <a:ext cx="28098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Speciális bináris fa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4862160" y="1542600"/>
            <a:ext cx="34923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 fontScale="87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2D pontok tárolására alkalmas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3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87" dur="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90" dur="3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93" dur="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96" dur="3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99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5;p18" descr=""/>
          <p:cNvPicPr/>
          <p:nvPr/>
        </p:nvPicPr>
        <p:blipFill>
          <a:blip r:embed="rId1"/>
          <a:stretch/>
        </p:blipFill>
        <p:spPr>
          <a:xfrm>
            <a:off x="132480" y="352080"/>
            <a:ext cx="8878680" cy="443880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66920" y="45720"/>
            <a:ext cx="28098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Quadfa tipusai</a:t>
            </a:r>
            <a:endParaRPr b="0" lang="en-US" sz="36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cxnSp>
        <p:nvCxnSpPr>
          <p:cNvPr id="101" name="Google Shape;97;p18"/>
          <p:cNvCxnSpPr/>
          <p:nvPr/>
        </p:nvCxnSpPr>
        <p:spPr>
          <a:xfrm>
            <a:off x="4572000" y="888480"/>
            <a:ext cx="720" cy="118260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1648080" y="1193040"/>
            <a:ext cx="280980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 fontScale="70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Régió Quadfa ■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685400" y="969840"/>
            <a:ext cx="33753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 fontScale="96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Összefüggő területeket jelöl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805280" y="1542600"/>
            <a:ext cx="4280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rmAutofit fontScale="87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Alkalmas képek tömörített tárolására.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push dir="l"/>
  </p:transition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27" dur="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30"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33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36"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39"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1000" y="1478520"/>
            <a:ext cx="8800920" cy="2185560"/>
          </a:xfrm>
          <a:prstGeom prst="rect">
            <a:avLst/>
          </a:prstGeom>
          <a:solidFill>
            <a:schemeClr val="lt2"/>
          </a:solidFill>
          <a:ln w="76320">
            <a:solidFill>
              <a:srgbClr val="000000"/>
            </a:solidFill>
            <a:prstDash val="dash"/>
            <a:round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600" spc="-1" strike="noStrike">
                <a:solidFill>
                  <a:schemeClr val="dk1"/>
                </a:solidFill>
                <a:latin typeface="Oswald Medium"/>
                <a:ea typeface="Oswald Medium"/>
              </a:rPr>
              <a:t>Miért jó?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10;p20"/>
          <p:cNvSpPr/>
          <p:nvPr/>
        </p:nvSpPr>
        <p:spPr>
          <a:xfrm>
            <a:off x="272160" y="833400"/>
            <a:ext cx="859896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7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Gyorsan hozzálehet férni szükséges adatokhoz, még akár nagy adathalmaz esetén is.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07" name="Google Shape;111;p20"/>
          <p:cNvSpPr/>
          <p:nvPr/>
        </p:nvSpPr>
        <p:spPr>
          <a:xfrm>
            <a:off x="272160" y="3015720"/>
            <a:ext cx="859896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700" spc="-1" strike="noStrike">
                <a:solidFill>
                  <a:srgbClr val="000000"/>
                </a:solidFill>
                <a:latin typeface="Oswald Medium"/>
                <a:ea typeface="Oswald Medium"/>
              </a:rPr>
              <a:t>Sok hasonló adat esetén kevesebb memória eltárolni azt.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1000" y="1478520"/>
            <a:ext cx="8800920" cy="2185560"/>
          </a:xfrm>
          <a:prstGeom prst="rect">
            <a:avLst/>
          </a:prstGeom>
          <a:solidFill>
            <a:schemeClr val="lt2"/>
          </a:solidFill>
          <a:ln w="76320">
            <a:solidFill>
              <a:srgbClr val="000000"/>
            </a:solidFill>
            <a:prstDash val="dash"/>
            <a:round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600" spc="-1" strike="noStrike">
                <a:solidFill>
                  <a:schemeClr val="dk1"/>
                </a:solidFill>
                <a:latin typeface="Oswald Medium"/>
                <a:ea typeface="Oswald Medium"/>
              </a:rPr>
              <a:t>Hol használják?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2023-05-30T19:18:19Z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