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7" r:id="rId3"/>
    <p:sldId id="307" r:id="rId4"/>
    <p:sldId id="258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8" r:id="rId13"/>
    <p:sldId id="315" r:id="rId14"/>
    <p:sldId id="316" r:id="rId15"/>
    <p:sldId id="317" r:id="rId16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Lexend Deca" panose="020B0604020202020204" charset="0"/>
      <p:regular r:id="rId22"/>
      <p:bold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B613B8-F9D0-4AC1-85DB-C181E3D7441E}">
  <a:tblStyle styleId="{7AB613B8-F9D0-4AC1-85DB-C181E3D744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63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9E685A2A-0B8F-83A4-7B04-2DB3369F0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>
            <a:extLst>
              <a:ext uri="{FF2B5EF4-FFF2-40B4-BE49-F238E27FC236}">
                <a16:creationId xmlns:a16="http://schemas.microsoft.com/office/drawing/2014/main" id="{6B6A90A1-DEF3-EBDA-B50E-71664CA788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>
            <a:extLst>
              <a:ext uri="{FF2B5EF4-FFF2-40B4-BE49-F238E27FC236}">
                <a16:creationId xmlns:a16="http://schemas.microsoft.com/office/drawing/2014/main" id="{700E77D0-3D2F-1050-278B-C5DB53A76B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419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9E07528D-C516-F626-3C05-93FD318E9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>
            <a:extLst>
              <a:ext uri="{FF2B5EF4-FFF2-40B4-BE49-F238E27FC236}">
                <a16:creationId xmlns:a16="http://schemas.microsoft.com/office/drawing/2014/main" id="{D164410E-C6C0-4A69-3108-6E764CAEF1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>
            <a:extLst>
              <a:ext uri="{FF2B5EF4-FFF2-40B4-BE49-F238E27FC236}">
                <a16:creationId xmlns:a16="http://schemas.microsoft.com/office/drawing/2014/main" id="{515D3F3B-C384-DA95-14FE-21BFE038FB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17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F8A9729A-3E2E-47CB-6AEB-767AC6DC7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>
            <a:extLst>
              <a:ext uri="{FF2B5EF4-FFF2-40B4-BE49-F238E27FC236}">
                <a16:creationId xmlns:a16="http://schemas.microsoft.com/office/drawing/2014/main" id="{AA567DB0-E042-5C4B-2D3C-DFCDB81D85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>
            <a:extLst>
              <a:ext uri="{FF2B5EF4-FFF2-40B4-BE49-F238E27FC236}">
                <a16:creationId xmlns:a16="http://schemas.microsoft.com/office/drawing/2014/main" id="{4E82EBE9-479D-9216-F86D-4A420C3F7B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119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DA1C175A-D39C-1B7E-5074-1A1F86F7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>
            <a:extLst>
              <a:ext uri="{FF2B5EF4-FFF2-40B4-BE49-F238E27FC236}">
                <a16:creationId xmlns:a16="http://schemas.microsoft.com/office/drawing/2014/main" id="{B0956CFB-665D-D3FA-C5FD-0284C26033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>
            <a:extLst>
              <a:ext uri="{FF2B5EF4-FFF2-40B4-BE49-F238E27FC236}">
                <a16:creationId xmlns:a16="http://schemas.microsoft.com/office/drawing/2014/main" id="{3C1D0EF6-929F-DBF2-D13D-D801DDD984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998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24EB562E-EC83-FDE1-7B9F-1B86BA37D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>
            <a:extLst>
              <a:ext uri="{FF2B5EF4-FFF2-40B4-BE49-F238E27FC236}">
                <a16:creationId xmlns:a16="http://schemas.microsoft.com/office/drawing/2014/main" id="{96F36C32-896A-08B4-180C-E3F7A4DB8C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>
            <a:extLst>
              <a:ext uri="{FF2B5EF4-FFF2-40B4-BE49-F238E27FC236}">
                <a16:creationId xmlns:a16="http://schemas.microsoft.com/office/drawing/2014/main" id="{611A3F11-43DA-1736-CDB3-FEB31A216D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647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950F704F-EF4E-C8A7-77A1-BF3EC8E95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>
            <a:extLst>
              <a:ext uri="{FF2B5EF4-FFF2-40B4-BE49-F238E27FC236}">
                <a16:creationId xmlns:a16="http://schemas.microsoft.com/office/drawing/2014/main" id="{02900B6A-627B-BE8C-5E09-EA1E356D0F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>
            <a:extLst>
              <a:ext uri="{FF2B5EF4-FFF2-40B4-BE49-F238E27FC236}">
                <a16:creationId xmlns:a16="http://schemas.microsoft.com/office/drawing/2014/main" id="{C020D857-DAD5-4736-BF0A-FC4C723610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28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DACE4226-DE1C-5F49-FE82-20F5D4AE0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>
            <a:extLst>
              <a:ext uri="{FF2B5EF4-FFF2-40B4-BE49-F238E27FC236}">
                <a16:creationId xmlns:a16="http://schemas.microsoft.com/office/drawing/2014/main" id="{9887B219-AD7B-8A63-1FFA-CD52DBB4D6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>
            <a:extLst>
              <a:ext uri="{FF2B5EF4-FFF2-40B4-BE49-F238E27FC236}">
                <a16:creationId xmlns:a16="http://schemas.microsoft.com/office/drawing/2014/main" id="{C15FE450-DDEE-090C-787A-21977368AE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63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549171EE-3B9D-6FD9-B625-325245AFC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>
            <a:extLst>
              <a:ext uri="{FF2B5EF4-FFF2-40B4-BE49-F238E27FC236}">
                <a16:creationId xmlns:a16="http://schemas.microsoft.com/office/drawing/2014/main" id="{B10B23B6-07A9-909E-A9A2-8DB079982D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>
            <a:extLst>
              <a:ext uri="{FF2B5EF4-FFF2-40B4-BE49-F238E27FC236}">
                <a16:creationId xmlns:a16="http://schemas.microsoft.com/office/drawing/2014/main" id="{FA8D7DF3-AF90-042C-F252-927D5C2D8E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309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4E96511C-239B-B59F-1C91-14B3A1948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>
            <a:extLst>
              <a:ext uri="{FF2B5EF4-FFF2-40B4-BE49-F238E27FC236}">
                <a16:creationId xmlns:a16="http://schemas.microsoft.com/office/drawing/2014/main" id="{716ACDBE-4B03-EAAE-F90F-920F639A89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>
            <a:extLst>
              <a:ext uri="{FF2B5EF4-FFF2-40B4-BE49-F238E27FC236}">
                <a16:creationId xmlns:a16="http://schemas.microsoft.com/office/drawing/2014/main" id="{54D080B6-5F06-28CD-D4F5-00A7F66D78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649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FC73C922-F1E7-10B9-521B-2DC83D59F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>
            <a:extLst>
              <a:ext uri="{FF2B5EF4-FFF2-40B4-BE49-F238E27FC236}">
                <a16:creationId xmlns:a16="http://schemas.microsoft.com/office/drawing/2014/main" id="{A958F6C1-3CD2-44F0-57BB-28041A9BE7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>
            <a:extLst>
              <a:ext uri="{FF2B5EF4-FFF2-40B4-BE49-F238E27FC236}">
                <a16:creationId xmlns:a16="http://schemas.microsoft.com/office/drawing/2014/main" id="{C1972836-3B5F-B43F-33A1-3548620515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874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D62350DE-A793-ED94-C364-9EFEFEB56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>
            <a:extLst>
              <a:ext uri="{FF2B5EF4-FFF2-40B4-BE49-F238E27FC236}">
                <a16:creationId xmlns:a16="http://schemas.microsoft.com/office/drawing/2014/main" id="{E158D021-0913-40D6-B66F-AE0D9859B9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>
            <a:extLst>
              <a:ext uri="{FF2B5EF4-FFF2-40B4-BE49-F238E27FC236}">
                <a16:creationId xmlns:a16="http://schemas.microsoft.com/office/drawing/2014/main" id="{DF9598D0-1C90-C18A-B7F6-97E563822D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477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6896B6BE-F608-0CEC-9531-F2BA0DD24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>
            <a:extLst>
              <a:ext uri="{FF2B5EF4-FFF2-40B4-BE49-F238E27FC236}">
                <a16:creationId xmlns:a16="http://schemas.microsoft.com/office/drawing/2014/main" id="{2B737BEA-C352-88E1-F959-3A3C0E0CB0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>
            <a:extLst>
              <a:ext uri="{FF2B5EF4-FFF2-40B4-BE49-F238E27FC236}">
                <a16:creationId xmlns:a16="http://schemas.microsoft.com/office/drawing/2014/main" id="{8C23B503-A916-01BF-2064-815A36C594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67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56025" y="0"/>
            <a:ext cx="6492062" cy="5143532"/>
          </a:xfrm>
          <a:custGeom>
            <a:avLst/>
            <a:gdLst/>
            <a:ahLst/>
            <a:cxnLst/>
            <a:rect l="l" t="t" r="r" b="b"/>
            <a:pathLst>
              <a:path w="40882" h="32390" extrusionOk="0">
                <a:moveTo>
                  <a:pt x="1" y="1"/>
                </a:moveTo>
                <a:lnTo>
                  <a:pt x="1" y="32389"/>
                </a:lnTo>
                <a:lnTo>
                  <a:pt x="35758" y="32389"/>
                </a:lnTo>
                <a:lnTo>
                  <a:pt x="40882" y="8914"/>
                </a:lnTo>
                <a:lnTo>
                  <a:pt x="34951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8775" y="1424113"/>
            <a:ext cx="4835100" cy="17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100" b="1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8775" y="32435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511050" y="-7443"/>
            <a:ext cx="543814" cy="543814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325" y="4250554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5400000">
            <a:off x="562097" y="-285083"/>
            <a:ext cx="605662" cy="1648960"/>
            <a:chOff x="758850" y="467950"/>
            <a:chExt cx="368475" cy="1003200"/>
          </a:xfrm>
        </p:grpSpPr>
        <p:sp>
          <p:nvSpPr>
            <p:cNvPr id="15" name="Google Shape;15;p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4035082" y="3779619"/>
            <a:ext cx="605662" cy="1648960"/>
            <a:chOff x="758850" y="467950"/>
            <a:chExt cx="368475" cy="1003200"/>
          </a:xfrm>
        </p:grpSpPr>
        <p:sp>
          <p:nvSpPr>
            <p:cNvPr id="34" name="Google Shape;34;p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flipH="1">
            <a:off x="-50" y="0"/>
            <a:ext cx="9144039" cy="6772518"/>
          </a:xfrm>
          <a:custGeom>
            <a:avLst/>
            <a:gdLst/>
            <a:ahLst/>
            <a:cxnLst/>
            <a:rect l="l" t="t" r="r" b="b"/>
            <a:pathLst>
              <a:path w="35969" h="18513" extrusionOk="0">
                <a:moveTo>
                  <a:pt x="1" y="1"/>
                </a:moveTo>
                <a:lnTo>
                  <a:pt x="1" y="12266"/>
                </a:lnTo>
                <a:lnTo>
                  <a:pt x="35969" y="18512"/>
                </a:lnTo>
                <a:lnTo>
                  <a:pt x="3596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202250" y="4896100"/>
            <a:ext cx="343925" cy="343925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 rot="5400000">
            <a:off x="7680282" y="-285082"/>
            <a:ext cx="605662" cy="1648960"/>
            <a:chOff x="758850" y="467950"/>
            <a:chExt cx="368475" cy="1003200"/>
          </a:xfrm>
        </p:grpSpPr>
        <p:sp>
          <p:nvSpPr>
            <p:cNvPr id="66" name="Google Shape;66;p4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/>
          <p:nvPr/>
        </p:nvSpPr>
        <p:spPr>
          <a:xfrm>
            <a:off x="-59050" y="-513074"/>
            <a:ext cx="9435232" cy="5656576"/>
          </a:xfrm>
          <a:custGeom>
            <a:avLst/>
            <a:gdLst/>
            <a:ahLst/>
            <a:cxnLst/>
            <a:rect l="l" t="t" r="r" b="b"/>
            <a:pathLst>
              <a:path w="103553" h="56121" extrusionOk="0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16"/>
          <p:cNvGrpSpPr/>
          <p:nvPr/>
        </p:nvGrpSpPr>
        <p:grpSpPr>
          <a:xfrm rot="5400000">
            <a:off x="6504232" y="-369257"/>
            <a:ext cx="605662" cy="1648960"/>
            <a:chOff x="758850" y="467950"/>
            <a:chExt cx="368475" cy="1003200"/>
          </a:xfrm>
        </p:grpSpPr>
        <p:sp>
          <p:nvSpPr>
            <p:cNvPr id="376" name="Google Shape;376;p16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16"/>
          <p:cNvSpPr/>
          <p:nvPr/>
        </p:nvSpPr>
        <p:spPr>
          <a:xfrm>
            <a:off x="121800" y="4681720"/>
            <a:ext cx="332541" cy="332541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6"/>
          <p:cNvSpPr/>
          <p:nvPr/>
        </p:nvSpPr>
        <p:spPr>
          <a:xfrm>
            <a:off x="8606650" y="3565795"/>
            <a:ext cx="332541" cy="332541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6"/>
          <p:cNvSpPr txBox="1">
            <a:spLocks noGrp="1"/>
          </p:cNvSpPr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6"/>
          <p:cNvSpPr txBox="1">
            <a:spLocks noGrp="1"/>
          </p:cNvSpPr>
          <p:nvPr>
            <p:ph type="title" idx="2"/>
          </p:nvPr>
        </p:nvSpPr>
        <p:spPr>
          <a:xfrm>
            <a:off x="720000" y="1987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8" name="Google Shape;398;p16"/>
          <p:cNvSpPr txBox="1">
            <a:spLocks noGrp="1"/>
          </p:cNvSpPr>
          <p:nvPr>
            <p:ph type="subTitle" idx="1"/>
          </p:nvPr>
        </p:nvSpPr>
        <p:spPr>
          <a:xfrm>
            <a:off x="720000" y="2421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6"/>
          <p:cNvSpPr txBox="1">
            <a:spLocks noGrp="1"/>
          </p:cNvSpPr>
          <p:nvPr>
            <p:ph type="title" idx="3"/>
          </p:nvPr>
        </p:nvSpPr>
        <p:spPr>
          <a:xfrm>
            <a:off x="3419269" y="1987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0" name="Google Shape;400;p16"/>
          <p:cNvSpPr txBox="1">
            <a:spLocks noGrp="1"/>
          </p:cNvSpPr>
          <p:nvPr>
            <p:ph type="subTitle" idx="4"/>
          </p:nvPr>
        </p:nvSpPr>
        <p:spPr>
          <a:xfrm>
            <a:off x="3419269" y="2421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6"/>
          <p:cNvSpPr txBox="1">
            <a:spLocks noGrp="1"/>
          </p:cNvSpPr>
          <p:nvPr>
            <p:ph type="title" idx="5"/>
          </p:nvPr>
        </p:nvSpPr>
        <p:spPr>
          <a:xfrm>
            <a:off x="720000" y="36851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6"/>
          </p:nvPr>
        </p:nvSpPr>
        <p:spPr>
          <a:xfrm>
            <a:off x="720000" y="4119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title" idx="7"/>
          </p:nvPr>
        </p:nvSpPr>
        <p:spPr>
          <a:xfrm>
            <a:off x="3419269" y="36851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8"/>
          </p:nvPr>
        </p:nvSpPr>
        <p:spPr>
          <a:xfrm>
            <a:off x="3419269" y="4119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title" idx="9"/>
          </p:nvPr>
        </p:nvSpPr>
        <p:spPr>
          <a:xfrm>
            <a:off x="6118545" y="1987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13"/>
          </p:nvPr>
        </p:nvSpPr>
        <p:spPr>
          <a:xfrm>
            <a:off x="6118545" y="2421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title" idx="14"/>
          </p:nvPr>
        </p:nvSpPr>
        <p:spPr>
          <a:xfrm>
            <a:off x="6118545" y="36851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8" name="Google Shape;408;p16"/>
          <p:cNvSpPr txBox="1">
            <a:spLocks noGrp="1"/>
          </p:cNvSpPr>
          <p:nvPr>
            <p:ph type="subTitle" idx="15"/>
          </p:nvPr>
        </p:nvSpPr>
        <p:spPr>
          <a:xfrm>
            <a:off x="6118545" y="4119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6"/>
          <p:cNvSpPr txBox="1">
            <a:spLocks noGrp="1"/>
          </p:cNvSpPr>
          <p:nvPr>
            <p:ph type="title" idx="16" hasCustomPrompt="1"/>
          </p:nvPr>
        </p:nvSpPr>
        <p:spPr>
          <a:xfrm>
            <a:off x="720000" y="3204025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0" name="Google Shape;410;p16"/>
          <p:cNvSpPr txBox="1">
            <a:spLocks noGrp="1"/>
          </p:cNvSpPr>
          <p:nvPr>
            <p:ph type="title" idx="17" hasCustomPrompt="1"/>
          </p:nvPr>
        </p:nvSpPr>
        <p:spPr>
          <a:xfrm>
            <a:off x="3419275" y="31999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1" name="Google Shape;411;p16"/>
          <p:cNvSpPr txBox="1">
            <a:spLocks noGrp="1"/>
          </p:cNvSpPr>
          <p:nvPr>
            <p:ph type="title" idx="18" hasCustomPrompt="1"/>
          </p:nvPr>
        </p:nvSpPr>
        <p:spPr>
          <a:xfrm>
            <a:off x="6118550" y="31999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2" name="Google Shape;412;p16"/>
          <p:cNvSpPr txBox="1">
            <a:spLocks noGrp="1"/>
          </p:cNvSpPr>
          <p:nvPr>
            <p:ph type="title" idx="19" hasCustomPrompt="1"/>
          </p:nvPr>
        </p:nvSpPr>
        <p:spPr>
          <a:xfrm>
            <a:off x="720000" y="1512125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3" name="Google Shape;413;p16"/>
          <p:cNvSpPr txBox="1">
            <a:spLocks noGrp="1"/>
          </p:cNvSpPr>
          <p:nvPr>
            <p:ph type="title" idx="20" hasCustomPrompt="1"/>
          </p:nvPr>
        </p:nvSpPr>
        <p:spPr>
          <a:xfrm>
            <a:off x="3419275" y="15080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4" name="Google Shape;414;p16"/>
          <p:cNvSpPr txBox="1">
            <a:spLocks noGrp="1"/>
          </p:cNvSpPr>
          <p:nvPr>
            <p:ph type="title" idx="21" hasCustomPrompt="1"/>
          </p:nvPr>
        </p:nvSpPr>
        <p:spPr>
          <a:xfrm>
            <a:off x="6118550" y="15080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1"/>
          <p:cNvSpPr/>
          <p:nvPr/>
        </p:nvSpPr>
        <p:spPr>
          <a:xfrm>
            <a:off x="-24" y="0"/>
            <a:ext cx="9144095" cy="5143490"/>
          </a:xfrm>
          <a:custGeom>
            <a:avLst/>
            <a:gdLst/>
            <a:ahLst/>
            <a:cxnLst/>
            <a:rect l="l" t="t" r="r" b="b"/>
            <a:pathLst>
              <a:path w="100116" h="56121" extrusionOk="0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31"/>
          <p:cNvGrpSpPr/>
          <p:nvPr/>
        </p:nvGrpSpPr>
        <p:grpSpPr>
          <a:xfrm rot="10800000">
            <a:off x="206332" y="221618"/>
            <a:ext cx="605662" cy="1648960"/>
            <a:chOff x="758850" y="467950"/>
            <a:chExt cx="368475" cy="1003200"/>
          </a:xfrm>
        </p:grpSpPr>
        <p:sp>
          <p:nvSpPr>
            <p:cNvPr id="782" name="Google Shape;782;p31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0" name="Google Shape;800;p31"/>
          <p:cNvSpPr/>
          <p:nvPr/>
        </p:nvSpPr>
        <p:spPr>
          <a:xfrm>
            <a:off x="8423950" y="1760897"/>
            <a:ext cx="473619" cy="473619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1"/>
          <p:cNvSpPr/>
          <p:nvPr/>
        </p:nvSpPr>
        <p:spPr>
          <a:xfrm>
            <a:off x="7315525" y="4480176"/>
            <a:ext cx="720385" cy="720385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2"/>
          <p:cNvSpPr/>
          <p:nvPr/>
        </p:nvSpPr>
        <p:spPr>
          <a:xfrm rot="10800000" flipH="1">
            <a:off x="0" y="0"/>
            <a:ext cx="5892425" cy="5143490"/>
          </a:xfrm>
          <a:custGeom>
            <a:avLst/>
            <a:gdLst/>
            <a:ahLst/>
            <a:cxnLst/>
            <a:rect l="l" t="t" r="r" b="b"/>
            <a:pathLst>
              <a:path w="103553" h="56121" extrusionOk="0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32"/>
          <p:cNvGrpSpPr/>
          <p:nvPr/>
        </p:nvGrpSpPr>
        <p:grpSpPr>
          <a:xfrm rot="5400000">
            <a:off x="4269169" y="-285082"/>
            <a:ext cx="605662" cy="1648960"/>
            <a:chOff x="758850" y="467950"/>
            <a:chExt cx="368475" cy="1003200"/>
          </a:xfrm>
        </p:grpSpPr>
        <p:sp>
          <p:nvSpPr>
            <p:cNvPr id="805" name="Google Shape;805;p3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2"/>
          <p:cNvGrpSpPr/>
          <p:nvPr/>
        </p:nvGrpSpPr>
        <p:grpSpPr>
          <a:xfrm rot="5400000">
            <a:off x="976657" y="3779618"/>
            <a:ext cx="605662" cy="1648960"/>
            <a:chOff x="758850" y="467950"/>
            <a:chExt cx="368475" cy="1003200"/>
          </a:xfrm>
        </p:grpSpPr>
        <p:sp>
          <p:nvSpPr>
            <p:cNvPr id="824" name="Google Shape;824;p3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32"/>
          <p:cNvSpPr/>
          <p:nvPr/>
        </p:nvSpPr>
        <p:spPr>
          <a:xfrm>
            <a:off x="380575" y="206873"/>
            <a:ext cx="665048" cy="66504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2"/>
          <p:cNvSpPr/>
          <p:nvPr/>
        </p:nvSpPr>
        <p:spPr>
          <a:xfrm>
            <a:off x="4598550" y="4271577"/>
            <a:ext cx="665048" cy="66504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exend Deca"/>
              <a:buNone/>
              <a:defRPr sz="35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236723"/>
            <a:ext cx="7717800" cy="3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2" r:id="rId4"/>
    <p:sldLayoutId id="2147483677" r:id="rId5"/>
    <p:sldLayoutId id="214748367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5"/>
          <p:cNvSpPr txBox="1">
            <a:spLocks noGrp="1"/>
          </p:cNvSpPr>
          <p:nvPr>
            <p:ph type="ctrTitle"/>
          </p:nvPr>
        </p:nvSpPr>
        <p:spPr>
          <a:xfrm>
            <a:off x="0" y="2029141"/>
            <a:ext cx="5682573" cy="17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bg-BG" sz="3600" dirty="0"/>
              <a:t>Курсов проект на тема:</a:t>
            </a:r>
            <a:br>
              <a:rPr lang="bg-BG" dirty="0"/>
            </a:br>
            <a:r>
              <a:rPr lang="bg-BG" sz="3200" b="0" dirty="0"/>
              <a:t>Автоматична система за поливане</a:t>
            </a:r>
            <a:br>
              <a:rPr lang="en-US" dirty="0"/>
            </a:br>
            <a:endParaRPr dirty="0"/>
          </a:p>
        </p:txBody>
      </p:sp>
      <p:sp>
        <p:nvSpPr>
          <p:cNvPr id="853" name="Google Shape;853;p35"/>
          <p:cNvSpPr txBox="1">
            <a:spLocks noGrp="1"/>
          </p:cNvSpPr>
          <p:nvPr>
            <p:ph type="subTitle" idx="1"/>
          </p:nvPr>
        </p:nvSpPr>
        <p:spPr>
          <a:xfrm>
            <a:off x="2183190" y="48127"/>
            <a:ext cx="6775180" cy="1251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bg-BG" sz="24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НП "Обучение за ИТ умения и кариера" </a:t>
            </a:r>
          </a:p>
          <a:p>
            <a:pPr algn="ctr"/>
            <a:r>
              <a:rPr lang="bg-BG" sz="24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 8</a:t>
            </a:r>
            <a:r>
              <a:rPr lang="bg-BG" sz="2400" b="1" dirty="0">
                <a:solidFill>
                  <a:schemeClr val="tx2"/>
                </a:solidFill>
                <a:latin typeface="Georgia" panose="02040502050405020303" pitchFamily="18" charset="0"/>
              </a:rPr>
              <a:t>:</a:t>
            </a:r>
            <a:r>
              <a:rPr lang="en-US" sz="2400" b="1" dirty="0" err="1">
                <a:solidFill>
                  <a:schemeClr val="tx2"/>
                </a:solidFill>
              </a:rPr>
              <a:t>Въведение</a:t>
            </a:r>
            <a:r>
              <a:rPr lang="en-US" sz="2400" b="1" dirty="0">
                <a:solidFill>
                  <a:schemeClr val="tx2"/>
                </a:solidFill>
              </a:rPr>
              <a:t> в </a:t>
            </a:r>
            <a:r>
              <a:rPr lang="en-US" sz="2400" b="1" dirty="0" err="1">
                <a:solidFill>
                  <a:schemeClr val="tx2"/>
                </a:solidFill>
              </a:rPr>
              <a:t>операционни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endParaRPr lang="en-US" sz="2400" dirty="0">
              <a:solidFill>
                <a:schemeClr val="tx2"/>
              </a:solidFill>
            </a:endParaRPr>
          </a:p>
          <a:p>
            <a:pPr algn="ctr"/>
            <a:r>
              <a:rPr lang="en-US" sz="2400" b="1" dirty="0">
                <a:solidFill>
                  <a:schemeClr val="tx2"/>
                </a:solidFill>
              </a:rPr>
              <a:t>и </a:t>
            </a:r>
            <a:r>
              <a:rPr lang="en-US" sz="2400" b="1" dirty="0" err="1">
                <a:solidFill>
                  <a:schemeClr val="tx2"/>
                </a:solidFill>
              </a:rPr>
              <a:t>вградени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системи</a:t>
            </a:r>
            <a:endParaRPr lang="en-US" sz="2400" dirty="0">
              <a:solidFill>
                <a:schemeClr val="tx2"/>
              </a:solidFill>
            </a:endParaRPr>
          </a:p>
          <a:p>
            <a:pPr algn="ctr"/>
            <a:endParaRPr lang="bg-BG" sz="2000" b="1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sp>
        <p:nvSpPr>
          <p:cNvPr id="854" name="Google Shape;854;p35"/>
          <p:cNvSpPr/>
          <p:nvPr/>
        </p:nvSpPr>
        <p:spPr>
          <a:xfrm>
            <a:off x="5591625" y="1405548"/>
            <a:ext cx="389220" cy="389220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53;p35">
            <a:extLst>
              <a:ext uri="{FF2B5EF4-FFF2-40B4-BE49-F238E27FC236}">
                <a16:creationId xmlns:a16="http://schemas.microsoft.com/office/drawing/2014/main" id="{FCB96ECF-D3FD-FC16-A17F-86E7E01041F7}"/>
              </a:ext>
            </a:extLst>
          </p:cNvPr>
          <p:cNvSpPr txBox="1">
            <a:spLocks/>
          </p:cNvSpPr>
          <p:nvPr/>
        </p:nvSpPr>
        <p:spPr>
          <a:xfrm>
            <a:off x="5456925" y="3981879"/>
            <a:ext cx="4774499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bg-BG" sz="2000" b="1" dirty="0">
                <a:solidFill>
                  <a:schemeClr val="tx2"/>
                </a:solidFill>
                <a:latin typeface="Georgia" panose="02040502050405020303" pitchFamily="18" charset="0"/>
              </a:rPr>
              <a:t>Изготвил: </a:t>
            </a:r>
            <a:br>
              <a:rPr lang="bg-BG" sz="2000" b="1" dirty="0">
                <a:solidFill>
                  <a:schemeClr val="tx2"/>
                </a:solidFill>
                <a:latin typeface="Georgia" panose="02040502050405020303" pitchFamily="18" charset="0"/>
              </a:rPr>
            </a:br>
            <a:r>
              <a:rPr lang="bg-BG" sz="2000" b="1" dirty="0">
                <a:solidFill>
                  <a:schemeClr val="tx2"/>
                </a:solidFill>
                <a:latin typeface="Georgia" panose="02040502050405020303" pitchFamily="18" charset="0"/>
              </a:rPr>
              <a:t>Алекс Делчев</a:t>
            </a:r>
            <a:br>
              <a:rPr lang="bg-BG" sz="2000" b="1" dirty="0">
                <a:solidFill>
                  <a:schemeClr val="tx2"/>
                </a:solidFill>
                <a:latin typeface="Georgia" panose="02040502050405020303" pitchFamily="18" charset="0"/>
              </a:rPr>
            </a:br>
            <a:r>
              <a:rPr lang="bg-BG" sz="2000" b="1" dirty="0">
                <a:solidFill>
                  <a:schemeClr val="tx2"/>
                </a:solidFill>
                <a:latin typeface="Georgia" panose="02040502050405020303" pitchFamily="18" charset="0"/>
              </a:rPr>
              <a:t>Група 08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13D45D64-B749-0598-0EAE-3B2F47F59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resistor&#10;&#10;AI-generated content may be incorrect.">
            <a:extLst>
              <a:ext uri="{FF2B5EF4-FFF2-40B4-BE49-F238E27FC236}">
                <a16:creationId xmlns:a16="http://schemas.microsoft.com/office/drawing/2014/main" id="{5FAC42CA-09D9-002D-76FE-3747A6A85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694" y="5271768"/>
            <a:ext cx="2121412" cy="2194564"/>
          </a:xfrm>
          <a:prstGeom prst="rect">
            <a:avLst/>
          </a:prstGeom>
        </p:spPr>
      </p:pic>
      <p:pic>
        <p:nvPicPr>
          <p:cNvPr id="6" name="Picture 5" descr="A red and green light emitting diode&#10;&#10;AI-generated content may be incorrect.">
            <a:extLst>
              <a:ext uri="{FF2B5EF4-FFF2-40B4-BE49-F238E27FC236}">
                <a16:creationId xmlns:a16="http://schemas.microsoft.com/office/drawing/2014/main" id="{695CAE5A-99A8-7B60-4D13-6781DE446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69950" y="368300"/>
            <a:ext cx="5962650" cy="3975100"/>
          </a:xfrm>
          <a:prstGeom prst="rect">
            <a:avLst/>
          </a:prstGeom>
        </p:spPr>
      </p:pic>
      <p:pic>
        <p:nvPicPr>
          <p:cNvPr id="4" name="Picture 3" descr="A black round device with red and black wires&#10;&#10;AI-generated content may be incorrect.">
            <a:extLst>
              <a:ext uri="{FF2B5EF4-FFF2-40B4-BE49-F238E27FC236}">
                <a16:creationId xmlns:a16="http://schemas.microsoft.com/office/drawing/2014/main" id="{760144C6-48BD-8C88-C390-1B08E4088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7598" y="-825500"/>
            <a:ext cx="4515501" cy="2537585"/>
          </a:xfrm>
          <a:prstGeom prst="rect">
            <a:avLst/>
          </a:prstGeom>
        </p:spPr>
      </p:pic>
      <p:sp>
        <p:nvSpPr>
          <p:cNvPr id="7" name="Google Shape;915;p37">
            <a:extLst>
              <a:ext uri="{FF2B5EF4-FFF2-40B4-BE49-F238E27FC236}">
                <a16:creationId xmlns:a16="http://schemas.microsoft.com/office/drawing/2014/main" id="{3157A07D-1E4C-C904-E860-1CC46C06BA6F}"/>
              </a:ext>
            </a:extLst>
          </p:cNvPr>
          <p:cNvSpPr txBox="1">
            <a:spLocks/>
          </p:cNvSpPr>
          <p:nvPr/>
        </p:nvSpPr>
        <p:spPr>
          <a:xfrm>
            <a:off x="4479142" y="2137410"/>
            <a:ext cx="5261758" cy="133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bg-B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Светодиоди</a:t>
            </a:r>
          </a:p>
          <a:p>
            <a:r>
              <a:rPr lang="bg-BG" sz="2000" b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светлинна сигнализация</a:t>
            </a:r>
            <a:endParaRPr lang="ru-RU" sz="2000" b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387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E1E9F597-39D7-BAF0-2A6C-3FD71E77D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ed and green light emitting diode&#10;&#10;AI-generated content may be incorrect.">
            <a:extLst>
              <a:ext uri="{FF2B5EF4-FFF2-40B4-BE49-F238E27FC236}">
                <a16:creationId xmlns:a16="http://schemas.microsoft.com/office/drawing/2014/main" id="{3D6CDF6F-17E6-241C-CE76-50E263E69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76750" y="4648200"/>
            <a:ext cx="5962650" cy="3975100"/>
          </a:xfrm>
          <a:prstGeom prst="rect">
            <a:avLst/>
          </a:prstGeom>
        </p:spPr>
      </p:pic>
      <p:pic>
        <p:nvPicPr>
          <p:cNvPr id="4" name="Picture 3" descr="A black round device with red and black wires&#10;&#10;AI-generated content may be incorrect.">
            <a:extLst>
              <a:ext uri="{FF2B5EF4-FFF2-40B4-BE49-F238E27FC236}">
                <a16:creationId xmlns:a16="http://schemas.microsoft.com/office/drawing/2014/main" id="{17585D08-67F1-9AEB-D44A-50BBE4615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198" y="1257300"/>
            <a:ext cx="4515501" cy="2537585"/>
          </a:xfrm>
          <a:prstGeom prst="rect">
            <a:avLst/>
          </a:prstGeom>
        </p:spPr>
      </p:pic>
      <p:sp>
        <p:nvSpPr>
          <p:cNvPr id="2" name="Google Shape;915;p37">
            <a:extLst>
              <a:ext uri="{FF2B5EF4-FFF2-40B4-BE49-F238E27FC236}">
                <a16:creationId xmlns:a16="http://schemas.microsoft.com/office/drawing/2014/main" id="{40E295FC-94CB-337E-EB23-1E8C4BB1751F}"/>
              </a:ext>
            </a:extLst>
          </p:cNvPr>
          <p:cNvSpPr txBox="1">
            <a:spLocks/>
          </p:cNvSpPr>
          <p:nvPr/>
        </p:nvSpPr>
        <p:spPr>
          <a:xfrm>
            <a:off x="396092" y="1692910"/>
            <a:ext cx="5261758" cy="133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bg-B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Зумер</a:t>
            </a:r>
          </a:p>
          <a:p>
            <a:r>
              <a:rPr lang="ru-RU" sz="2000" b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звукова</a:t>
            </a:r>
            <a:r>
              <a:rPr lang="ru-RU" sz="2000" b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сигнализация</a:t>
            </a:r>
          </a:p>
        </p:txBody>
      </p:sp>
      <p:pic>
        <p:nvPicPr>
          <p:cNvPr id="5" name="Picture 4" descr="A green electronic device with a blue screen&#10;&#10;AI-generated content may be incorrect.">
            <a:extLst>
              <a:ext uri="{FF2B5EF4-FFF2-40B4-BE49-F238E27FC236}">
                <a16:creationId xmlns:a16="http://schemas.microsoft.com/office/drawing/2014/main" id="{5F376416-67F7-FC59-7BFB-4F6972176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699000" y="-1073150"/>
            <a:ext cx="4337050" cy="43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70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77785EC2-2D70-4BFD-22F1-C7DB8E755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ound device with red and black wires&#10;&#10;AI-generated content may be incorrect.">
            <a:extLst>
              <a:ext uri="{FF2B5EF4-FFF2-40B4-BE49-F238E27FC236}">
                <a16:creationId xmlns:a16="http://schemas.microsoft.com/office/drawing/2014/main" id="{57FD0B9A-FFF2-7FCD-50A6-E171F2C42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198" y="5054600"/>
            <a:ext cx="4515501" cy="2537585"/>
          </a:xfrm>
          <a:prstGeom prst="rect">
            <a:avLst/>
          </a:prstGeom>
        </p:spPr>
      </p:pic>
      <p:pic>
        <p:nvPicPr>
          <p:cNvPr id="5" name="Picture 4" descr="A green electronic device with a blue screen&#10;&#10;AI-generated content may be incorrect.">
            <a:extLst>
              <a:ext uri="{FF2B5EF4-FFF2-40B4-BE49-F238E27FC236}">
                <a16:creationId xmlns:a16="http://schemas.microsoft.com/office/drawing/2014/main" id="{5B93DC1B-6D35-7D1A-0671-05B5DA94D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750"/>
            <a:ext cx="4337050" cy="4337050"/>
          </a:xfrm>
          <a:prstGeom prst="rect">
            <a:avLst/>
          </a:prstGeom>
        </p:spPr>
      </p:pic>
      <p:sp>
        <p:nvSpPr>
          <p:cNvPr id="3" name="Google Shape;915;p37">
            <a:extLst>
              <a:ext uri="{FF2B5EF4-FFF2-40B4-BE49-F238E27FC236}">
                <a16:creationId xmlns:a16="http://schemas.microsoft.com/office/drawing/2014/main" id="{E5D5398F-2249-3437-F8E7-09DE05D7180D}"/>
              </a:ext>
            </a:extLst>
          </p:cNvPr>
          <p:cNvSpPr txBox="1">
            <a:spLocks/>
          </p:cNvSpPr>
          <p:nvPr/>
        </p:nvSpPr>
        <p:spPr>
          <a:xfrm>
            <a:off x="4320392" y="1604010"/>
            <a:ext cx="5261758" cy="133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LCD </a:t>
            </a:r>
            <a:r>
              <a:rPr lang="bg-B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екран</a:t>
            </a:r>
          </a:p>
        </p:txBody>
      </p:sp>
    </p:spTree>
    <p:extLst>
      <p:ext uri="{BB962C8B-B14F-4D97-AF65-F5344CB8AC3E}">
        <p14:creationId xmlns:p14="http://schemas.microsoft.com/office/powerpoint/2010/main" val="2391726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D648AE45-A469-CC41-0175-1F3FDB010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 with colorful wires&#10;&#10;AI-generated content may be incorrect.">
            <a:extLst>
              <a:ext uri="{FF2B5EF4-FFF2-40B4-BE49-F238E27FC236}">
                <a16:creationId xmlns:a16="http://schemas.microsoft.com/office/drawing/2014/main" id="{62A3A5FB-B72D-C54A-40AE-464296C0C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24" y="1296856"/>
            <a:ext cx="6432751" cy="3316419"/>
          </a:xfrm>
          <a:prstGeom prst="rect">
            <a:avLst/>
          </a:prstGeom>
        </p:spPr>
      </p:pic>
      <p:sp>
        <p:nvSpPr>
          <p:cNvPr id="7" name="Google Shape;914;p37">
            <a:extLst>
              <a:ext uri="{FF2B5EF4-FFF2-40B4-BE49-F238E27FC236}">
                <a16:creationId xmlns:a16="http://schemas.microsoft.com/office/drawing/2014/main" id="{43DD589F-631F-87B2-7BB3-86922B1966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319" y="8379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Визуална схема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77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10FA5942-52FD-D633-459B-3EF61CC8A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14;p37">
            <a:extLst>
              <a:ext uri="{FF2B5EF4-FFF2-40B4-BE49-F238E27FC236}">
                <a16:creationId xmlns:a16="http://schemas.microsoft.com/office/drawing/2014/main" id="{16490D60-382C-1256-20F6-9594CAEB2A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319" y="8379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Електрическа схема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38713D-3C17-68F4-8ED6-650D78AE1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53" y="857250"/>
            <a:ext cx="5539874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39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E8C7F937-E58E-ED55-F7A8-CD7FD5368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14;p37">
            <a:extLst>
              <a:ext uri="{FF2B5EF4-FFF2-40B4-BE49-F238E27FC236}">
                <a16:creationId xmlns:a16="http://schemas.microsoft.com/office/drawing/2014/main" id="{83520CD2-5ADE-9D5D-5ECA-E73CEBFA93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319" y="8379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Блок схема на компоненти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 descr="A diagram of a computer&#10;&#10;AI-generated content may be incorrect.">
            <a:extLst>
              <a:ext uri="{FF2B5EF4-FFF2-40B4-BE49-F238E27FC236}">
                <a16:creationId xmlns:a16="http://schemas.microsoft.com/office/drawing/2014/main" id="{11EA5EFF-A40F-962C-FCEE-1555E0C29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77" y="1257300"/>
            <a:ext cx="4297331" cy="345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43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6"/>
          <p:cNvSpPr txBox="1">
            <a:spLocks noGrp="1"/>
          </p:cNvSpPr>
          <p:nvPr>
            <p:ph type="title"/>
          </p:nvPr>
        </p:nvSpPr>
        <p:spPr>
          <a:xfrm>
            <a:off x="720000" y="818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Съдържание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9" name="Google Shape;909;p36"/>
          <p:cNvSpPr txBox="1">
            <a:spLocks noGrp="1"/>
          </p:cNvSpPr>
          <p:nvPr>
            <p:ph type="body" idx="1"/>
          </p:nvPr>
        </p:nvSpPr>
        <p:spPr>
          <a:xfrm>
            <a:off x="720000" y="15713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bg-BG" sz="1800" dirty="0">
                <a:solidFill>
                  <a:schemeClr val="dk2"/>
                </a:solidFill>
              </a:rPr>
              <a:t>Описание на проекта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bg-BG" sz="1800" dirty="0">
                <a:solidFill>
                  <a:schemeClr val="dk2"/>
                </a:solidFill>
              </a:rPr>
              <a:t>Списък с компоненти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bg-BG" sz="1800" dirty="0">
                <a:solidFill>
                  <a:schemeClr val="dk2"/>
                </a:solidFill>
              </a:rPr>
              <a:t>Визуална и електрическа схема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bg-BG" sz="1800" dirty="0">
                <a:solidFill>
                  <a:schemeClr val="dk2"/>
                </a:solidFill>
              </a:rPr>
              <a:t>Блокова схема за свързаността на компонентите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43D819D0-0B50-C5F2-E0B9-4D4F46A04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7">
            <a:extLst>
              <a:ext uri="{FF2B5EF4-FFF2-40B4-BE49-F238E27FC236}">
                <a16:creationId xmlns:a16="http://schemas.microsoft.com/office/drawing/2014/main" id="{F1E907CC-0C44-97DF-9D32-31C095F7A0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0844" y="1504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Описание и реализация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5" name="Google Shape;915;p37">
            <a:extLst>
              <a:ext uri="{FF2B5EF4-FFF2-40B4-BE49-F238E27FC236}">
                <a16:creationId xmlns:a16="http://schemas.microsoft.com/office/drawing/2014/main" id="{0E7B08A3-8698-C2C1-8F95-114465D3F57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80010" y="1200535"/>
            <a:ext cx="7097090" cy="1580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Проектът е реализиран с помощта на онлайн платформа за симулация на електрически вериги с микроконтролери</a:t>
            </a:r>
            <a:endParaRPr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30" name="Google Shape;930;p37">
            <a:extLst>
              <a:ext uri="{FF2B5EF4-FFF2-40B4-BE49-F238E27FC236}">
                <a16:creationId xmlns:a16="http://schemas.microsoft.com/office/drawing/2014/main" id="{87D2C42F-7AEE-847F-51AD-54C7828FEFA6}"/>
              </a:ext>
            </a:extLst>
          </p:cNvPr>
          <p:cNvSpPr txBox="1">
            <a:spLocks noGrp="1"/>
          </p:cNvSpPr>
          <p:nvPr>
            <p:ph type="title" idx="19"/>
          </p:nvPr>
        </p:nvSpPr>
        <p:spPr>
          <a:xfrm>
            <a:off x="152511" y="938142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4" name="Google Shape;930;p37">
            <a:extLst>
              <a:ext uri="{FF2B5EF4-FFF2-40B4-BE49-F238E27FC236}">
                <a16:creationId xmlns:a16="http://schemas.microsoft.com/office/drawing/2014/main" id="{77D88F3C-8CB6-B800-B342-32EA69660627}"/>
              </a:ext>
            </a:extLst>
          </p:cNvPr>
          <p:cNvSpPr txBox="1">
            <a:spLocks/>
          </p:cNvSpPr>
          <p:nvPr/>
        </p:nvSpPr>
        <p:spPr>
          <a:xfrm>
            <a:off x="188034" y="2912466"/>
            <a:ext cx="188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Lexend Deca"/>
              <a:buNone/>
              <a:defRPr sz="4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Lexend Deca"/>
              <a:buNone/>
              <a:defRPr sz="26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Lexend Deca"/>
              <a:buNone/>
              <a:defRPr sz="26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Lexend Deca"/>
              <a:buNone/>
              <a:defRPr sz="26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Lexend Deca"/>
              <a:buNone/>
              <a:defRPr sz="26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Lexend Deca"/>
              <a:buNone/>
              <a:defRPr sz="26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Lexend Deca"/>
              <a:buNone/>
              <a:defRPr sz="26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Lexend Deca"/>
              <a:buNone/>
              <a:defRPr sz="26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Lexend Deca"/>
              <a:buNone/>
              <a:defRPr sz="26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" dirty="0"/>
              <a:t>0</a:t>
            </a:r>
            <a:r>
              <a:rPr lang="bg-BG" dirty="0"/>
              <a:t>2</a:t>
            </a:r>
            <a:endParaRPr lang="en" dirty="0"/>
          </a:p>
        </p:txBody>
      </p:sp>
      <p:sp>
        <p:nvSpPr>
          <p:cNvPr id="35" name="Google Shape;915;p37">
            <a:extLst>
              <a:ext uri="{FF2B5EF4-FFF2-40B4-BE49-F238E27FC236}">
                <a16:creationId xmlns:a16="http://schemas.microsoft.com/office/drawing/2014/main" id="{3BD130E6-C1CC-61EF-E466-79CE1D2D8354}"/>
              </a:ext>
            </a:extLst>
          </p:cNvPr>
          <p:cNvSpPr txBox="1">
            <a:spLocks/>
          </p:cNvSpPr>
          <p:nvPr/>
        </p:nvSpPr>
        <p:spPr>
          <a:xfrm>
            <a:off x="201782" y="3174860"/>
            <a:ext cx="7097090" cy="158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ru-RU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Целта</a:t>
            </a:r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проекта е да </a:t>
            </a:r>
            <a:r>
              <a:rPr lang="ru-RU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автоматизира</a:t>
            </a:r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следи </a:t>
            </a:r>
            <a:r>
              <a:rPr lang="ru-RU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показателите</a:t>
            </a:r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</a:t>
            </a:r>
            <a:r>
              <a:rPr lang="ru-RU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растението</a:t>
            </a:r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ru-RU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влажността</a:t>
            </a:r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</a:t>
            </a:r>
            <a:r>
              <a:rPr lang="ru-RU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почвата</a:t>
            </a:r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ru-RU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светлината</a:t>
            </a:r>
            <a:endParaRPr lang="ru-RU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63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7"/>
          <p:cNvSpPr txBox="1">
            <a:spLocks noGrp="1"/>
          </p:cNvSpPr>
          <p:nvPr>
            <p:ph type="title"/>
          </p:nvPr>
        </p:nvSpPr>
        <p:spPr>
          <a:xfrm>
            <a:off x="448144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Списък с компоненти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4459533-68AE-D9BA-2D80-292251DFA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8" y="974796"/>
            <a:ext cx="3883478" cy="3374011"/>
          </a:xfrm>
          <a:prstGeom prst="rect">
            <a:avLst/>
          </a:prstGeom>
        </p:spPr>
      </p:pic>
      <p:pic>
        <p:nvPicPr>
          <p:cNvPr id="3" name="Picture 2" descr="A close up of a circuit board&#10;&#10;AI-generated content may be incorrect.">
            <a:extLst>
              <a:ext uri="{FF2B5EF4-FFF2-40B4-BE49-F238E27FC236}">
                <a16:creationId xmlns:a16="http://schemas.microsoft.com/office/drawing/2014/main" id="{AF74CC91-1A3E-F119-4E33-A1F4ED548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825" y="-628652"/>
            <a:ext cx="2971802" cy="29718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0ECE28EB-085A-54A3-0D6C-746292372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ircuit board&#10;&#10;AI-generated content may be incorrect.">
            <a:extLst>
              <a:ext uri="{FF2B5EF4-FFF2-40B4-BE49-F238E27FC236}">
                <a16:creationId xmlns:a16="http://schemas.microsoft.com/office/drawing/2014/main" id="{351EADFC-03BB-4CD4-495E-262DD29B7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942973"/>
            <a:ext cx="2971802" cy="2971802"/>
          </a:xfrm>
          <a:prstGeom prst="rect">
            <a:avLst/>
          </a:prstGeom>
        </p:spPr>
      </p:pic>
      <p:pic>
        <p:nvPicPr>
          <p:cNvPr id="6" name="Picture 5" descr="A small blue device with wires&#10;&#10;AI-generated content may be incorrect.">
            <a:extLst>
              <a:ext uri="{FF2B5EF4-FFF2-40B4-BE49-F238E27FC236}">
                <a16:creationId xmlns:a16="http://schemas.microsoft.com/office/drawing/2014/main" id="{CE954A89-BDCB-A232-EFF5-36960BD60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49675" y="914399"/>
            <a:ext cx="3145367" cy="2359025"/>
          </a:xfrm>
          <a:prstGeom prst="rect">
            <a:avLst/>
          </a:prstGeom>
        </p:spPr>
      </p:pic>
      <p:sp>
        <p:nvSpPr>
          <p:cNvPr id="9" name="Google Shape;915;p37">
            <a:extLst>
              <a:ext uri="{FF2B5EF4-FFF2-40B4-BE49-F238E27FC236}">
                <a16:creationId xmlns:a16="http://schemas.microsoft.com/office/drawing/2014/main" id="{9670B1E6-C017-FCA8-311F-8EFCF0B11CBD}"/>
              </a:ext>
            </a:extLst>
          </p:cNvPr>
          <p:cNvSpPr txBox="1">
            <a:spLocks/>
          </p:cNvSpPr>
          <p:nvPr/>
        </p:nvSpPr>
        <p:spPr>
          <a:xfrm>
            <a:off x="1215242" y="1546860"/>
            <a:ext cx="5261758" cy="133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Arduino Uno R3</a:t>
            </a:r>
            <a:b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bg-BG" sz="2000" b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главният мозък</a:t>
            </a:r>
            <a:endParaRPr lang="ru-RU" sz="2000" b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29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BD37DB83-CBBE-575E-1F03-C035289A7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ircuit board&#10;&#10;AI-generated content may be incorrect.">
            <a:extLst>
              <a:ext uri="{FF2B5EF4-FFF2-40B4-BE49-F238E27FC236}">
                <a16:creationId xmlns:a16="http://schemas.microsoft.com/office/drawing/2014/main" id="{509AD0DB-4815-1774-9C7D-B9D04ABA0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700" y="4079873"/>
            <a:ext cx="2971802" cy="2971802"/>
          </a:xfrm>
          <a:prstGeom prst="rect">
            <a:avLst/>
          </a:prstGeom>
        </p:spPr>
      </p:pic>
      <p:pic>
        <p:nvPicPr>
          <p:cNvPr id="6" name="Picture 5" descr="A small blue device with wires&#10;&#10;AI-generated content may be incorrect.">
            <a:extLst>
              <a:ext uri="{FF2B5EF4-FFF2-40B4-BE49-F238E27FC236}">
                <a16:creationId xmlns:a16="http://schemas.microsoft.com/office/drawing/2014/main" id="{D1972828-5601-7D03-C967-8668FCD6F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" y="1777999"/>
            <a:ext cx="3145367" cy="2359025"/>
          </a:xfrm>
          <a:prstGeom prst="rect">
            <a:avLst/>
          </a:prstGeom>
        </p:spPr>
      </p:pic>
      <p:pic>
        <p:nvPicPr>
          <p:cNvPr id="4" name="Picture 3" descr="A red and silver sensor with holes&#10;&#10;AI-generated content may be incorrect.">
            <a:extLst>
              <a:ext uri="{FF2B5EF4-FFF2-40B4-BE49-F238E27FC236}">
                <a16:creationId xmlns:a16="http://schemas.microsoft.com/office/drawing/2014/main" id="{9C6D5112-BCDC-B0CD-A0C8-145BA13E8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6200" y="-717552"/>
            <a:ext cx="2273302" cy="2273302"/>
          </a:xfrm>
          <a:prstGeom prst="rect">
            <a:avLst/>
          </a:prstGeom>
        </p:spPr>
      </p:pic>
      <p:sp>
        <p:nvSpPr>
          <p:cNvPr id="5" name="Google Shape;915;p37">
            <a:extLst>
              <a:ext uri="{FF2B5EF4-FFF2-40B4-BE49-F238E27FC236}">
                <a16:creationId xmlns:a16="http://schemas.microsoft.com/office/drawing/2014/main" id="{65AD75FD-4DCE-AEDE-E247-CF2B7EACA7D7}"/>
              </a:ext>
            </a:extLst>
          </p:cNvPr>
          <p:cNvSpPr txBox="1">
            <a:spLocks/>
          </p:cNvSpPr>
          <p:nvPr/>
        </p:nvSpPr>
        <p:spPr>
          <a:xfrm>
            <a:off x="4479142" y="2137410"/>
            <a:ext cx="5261758" cy="133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 Servo </a:t>
            </a:r>
            <a:r>
              <a:rPr lang="bg-B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мотор</a:t>
            </a:r>
            <a:b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bg-BG" sz="2000" b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симулира помпа</a:t>
            </a:r>
            <a:endParaRPr lang="ru-RU" sz="2000" b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523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89F8E29E-651D-F40C-90EF-0129FE3D5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mall blue device with wires&#10;&#10;AI-generated content may be incorrect.">
            <a:extLst>
              <a:ext uri="{FF2B5EF4-FFF2-40B4-BE49-F238E27FC236}">
                <a16:creationId xmlns:a16="http://schemas.microsoft.com/office/drawing/2014/main" id="{3B50260B-4C16-EA56-0849-8FFC359DF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87775" y="5308599"/>
            <a:ext cx="3145367" cy="2359025"/>
          </a:xfrm>
          <a:prstGeom prst="rect">
            <a:avLst/>
          </a:prstGeom>
        </p:spPr>
      </p:pic>
      <p:pic>
        <p:nvPicPr>
          <p:cNvPr id="4" name="Picture 3" descr="A red and silver sensor with holes&#10;&#10;AI-generated content may be incorrect.">
            <a:extLst>
              <a:ext uri="{FF2B5EF4-FFF2-40B4-BE49-F238E27FC236}">
                <a16:creationId xmlns:a16="http://schemas.microsoft.com/office/drawing/2014/main" id="{0A47C888-A365-07BB-C63F-DAB05ED7B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900" y="1263648"/>
            <a:ext cx="2273302" cy="2273302"/>
          </a:xfrm>
          <a:prstGeom prst="rect">
            <a:avLst/>
          </a:prstGeom>
        </p:spPr>
      </p:pic>
      <p:pic>
        <p:nvPicPr>
          <p:cNvPr id="5" name="Picture 4" descr="A close-up of a transistor&#10;&#10;AI-generated content may be incorrect.">
            <a:extLst>
              <a:ext uri="{FF2B5EF4-FFF2-40B4-BE49-F238E27FC236}">
                <a16:creationId xmlns:a16="http://schemas.microsoft.com/office/drawing/2014/main" id="{5BF8D1E2-046D-3BB8-EF75-130BAAAE6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251202" y="-739141"/>
            <a:ext cx="2384325" cy="1478282"/>
          </a:xfrm>
          <a:prstGeom prst="rect">
            <a:avLst/>
          </a:prstGeom>
        </p:spPr>
      </p:pic>
      <p:sp>
        <p:nvSpPr>
          <p:cNvPr id="7" name="Google Shape;915;p37">
            <a:extLst>
              <a:ext uri="{FF2B5EF4-FFF2-40B4-BE49-F238E27FC236}">
                <a16:creationId xmlns:a16="http://schemas.microsoft.com/office/drawing/2014/main" id="{A93C5CFC-1174-0AF6-1C48-0122721099EB}"/>
              </a:ext>
            </a:extLst>
          </p:cNvPr>
          <p:cNvSpPr txBox="1">
            <a:spLocks/>
          </p:cNvSpPr>
          <p:nvPr/>
        </p:nvSpPr>
        <p:spPr>
          <a:xfrm>
            <a:off x="180192" y="1959610"/>
            <a:ext cx="5261758" cy="133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bg-B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Сензор за влажност на почвата</a:t>
            </a:r>
          </a:p>
          <a:p>
            <a:endParaRPr lang="ru-R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52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371CED53-2F5D-144C-1828-DF17832CF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and silver sensor with holes&#10;&#10;AI-generated content may be incorrect.">
            <a:extLst>
              <a:ext uri="{FF2B5EF4-FFF2-40B4-BE49-F238E27FC236}">
                <a16:creationId xmlns:a16="http://schemas.microsoft.com/office/drawing/2014/main" id="{C5712F70-C557-8420-1201-18E8A9E3D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5378448"/>
            <a:ext cx="2273302" cy="2273302"/>
          </a:xfrm>
          <a:prstGeom prst="rect">
            <a:avLst/>
          </a:prstGeom>
        </p:spPr>
      </p:pic>
      <p:pic>
        <p:nvPicPr>
          <p:cNvPr id="5" name="Picture 4" descr="A close-up of a transistor&#10;&#10;AI-generated content may be incorrect.">
            <a:extLst>
              <a:ext uri="{FF2B5EF4-FFF2-40B4-BE49-F238E27FC236}">
                <a16:creationId xmlns:a16="http://schemas.microsoft.com/office/drawing/2014/main" id="{4B77B106-B4E7-A7B7-D49F-932065323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98" y="848359"/>
            <a:ext cx="2384325" cy="1478282"/>
          </a:xfrm>
          <a:prstGeom prst="rect">
            <a:avLst/>
          </a:prstGeom>
        </p:spPr>
      </p:pic>
      <p:pic>
        <p:nvPicPr>
          <p:cNvPr id="3" name="Picture 2" descr="A close-up of a resistor&#10;&#10;AI-generated content may be incorrect.">
            <a:extLst>
              <a:ext uri="{FF2B5EF4-FFF2-40B4-BE49-F238E27FC236}">
                <a16:creationId xmlns:a16="http://schemas.microsoft.com/office/drawing/2014/main" id="{700FF766-3D2B-5A0A-BE7B-8D1BCD412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5094" y="-1586232"/>
            <a:ext cx="2121412" cy="2194564"/>
          </a:xfrm>
          <a:prstGeom prst="rect">
            <a:avLst/>
          </a:prstGeom>
        </p:spPr>
      </p:pic>
      <p:sp>
        <p:nvSpPr>
          <p:cNvPr id="7" name="Google Shape;915;p37">
            <a:extLst>
              <a:ext uri="{FF2B5EF4-FFF2-40B4-BE49-F238E27FC236}">
                <a16:creationId xmlns:a16="http://schemas.microsoft.com/office/drawing/2014/main" id="{D633BCDC-00C2-0CD7-89A5-6F0740ADDB6D}"/>
              </a:ext>
            </a:extLst>
          </p:cNvPr>
          <p:cNvSpPr txBox="1">
            <a:spLocks/>
          </p:cNvSpPr>
          <p:nvPr/>
        </p:nvSpPr>
        <p:spPr>
          <a:xfrm>
            <a:off x="3659992" y="1356360"/>
            <a:ext cx="5261758" cy="133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bg-BG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Фоторезистор</a:t>
            </a:r>
            <a:endParaRPr lang="bg-BG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2000" b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следи </a:t>
            </a:r>
            <a:r>
              <a:rPr lang="ru-RU" sz="2000" b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нивото</a:t>
            </a:r>
            <a:r>
              <a:rPr lang="ru-RU" sz="2000" b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светлина</a:t>
            </a:r>
          </a:p>
        </p:txBody>
      </p:sp>
    </p:spTree>
    <p:extLst>
      <p:ext uri="{BB962C8B-B14F-4D97-AF65-F5344CB8AC3E}">
        <p14:creationId xmlns:p14="http://schemas.microsoft.com/office/powerpoint/2010/main" val="2526982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BC596CB4-6E1E-44B3-37B8-5F0F091A6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transistor&#10;&#10;AI-generated content may be incorrect.">
            <a:extLst>
              <a:ext uri="{FF2B5EF4-FFF2-40B4-BE49-F238E27FC236}">
                <a16:creationId xmlns:a16="http://schemas.microsoft.com/office/drawing/2014/main" id="{05E49740-3EEF-A01B-8A5D-F3FD05CD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32202" y="5344159"/>
            <a:ext cx="2384325" cy="1478282"/>
          </a:xfrm>
          <a:prstGeom prst="rect">
            <a:avLst/>
          </a:prstGeom>
        </p:spPr>
      </p:pic>
      <p:pic>
        <p:nvPicPr>
          <p:cNvPr id="3" name="Picture 2" descr="A close-up of a resistor&#10;&#10;AI-generated content may be incorrect.">
            <a:extLst>
              <a:ext uri="{FF2B5EF4-FFF2-40B4-BE49-F238E27FC236}">
                <a16:creationId xmlns:a16="http://schemas.microsoft.com/office/drawing/2014/main" id="{BE213F74-5832-881C-8CC4-EC6B870F0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544" y="1480818"/>
            <a:ext cx="2121412" cy="2194564"/>
          </a:xfrm>
          <a:prstGeom prst="rect">
            <a:avLst/>
          </a:prstGeom>
        </p:spPr>
      </p:pic>
      <p:pic>
        <p:nvPicPr>
          <p:cNvPr id="6" name="Picture 5" descr="A red and green light emitting diode&#10;&#10;AI-generated content may be incorrect.">
            <a:extLst>
              <a:ext uri="{FF2B5EF4-FFF2-40B4-BE49-F238E27FC236}">
                <a16:creationId xmlns:a16="http://schemas.microsoft.com/office/drawing/2014/main" id="{3F4A10E6-0A55-6CEE-46B6-02408487C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962650" y="-1739900"/>
            <a:ext cx="5962650" cy="3975100"/>
          </a:xfrm>
          <a:prstGeom prst="rect">
            <a:avLst/>
          </a:prstGeom>
        </p:spPr>
      </p:pic>
      <p:sp>
        <p:nvSpPr>
          <p:cNvPr id="7" name="Google Shape;915;p37">
            <a:extLst>
              <a:ext uri="{FF2B5EF4-FFF2-40B4-BE49-F238E27FC236}">
                <a16:creationId xmlns:a16="http://schemas.microsoft.com/office/drawing/2014/main" id="{03D1AED1-FED2-7249-ACBF-DCE956BB0842}"/>
              </a:ext>
            </a:extLst>
          </p:cNvPr>
          <p:cNvSpPr txBox="1">
            <a:spLocks/>
          </p:cNvSpPr>
          <p:nvPr/>
        </p:nvSpPr>
        <p:spPr>
          <a:xfrm>
            <a:off x="256392" y="1743710"/>
            <a:ext cx="5261758" cy="133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bg-B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Потенциометър</a:t>
            </a:r>
          </a:p>
          <a:p>
            <a:r>
              <a:rPr lang="bg-BG" sz="2000" b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контролира </a:t>
            </a:r>
            <a:r>
              <a:rPr lang="bg-BG" sz="2000" b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контрастта</a:t>
            </a:r>
            <a:r>
              <a:rPr lang="bg-BG" sz="2000" b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</a:t>
            </a:r>
            <a:r>
              <a:rPr lang="bg-BG" sz="2000" b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диспея</a:t>
            </a:r>
            <a:endParaRPr lang="ru-RU" sz="2000" b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836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 Electrical Engineering by Slidesgo">
  <a:themeElements>
    <a:clrScheme name="Simple Light">
      <a:dk1>
        <a:srgbClr val="F3E83C"/>
      </a:dk1>
      <a:lt1>
        <a:srgbClr val="EFC63E"/>
      </a:lt1>
      <a:dk2>
        <a:srgbClr val="434343"/>
      </a:dk2>
      <a:lt2>
        <a:srgbClr val="FFFFFF"/>
      </a:lt2>
      <a:accent1>
        <a:srgbClr val="EFCFC6"/>
      </a:accent1>
      <a:accent2>
        <a:srgbClr val="E06B6B"/>
      </a:accent2>
      <a:accent3>
        <a:srgbClr val="7F9FFB"/>
      </a:accent3>
      <a:accent4>
        <a:srgbClr val="9CC34C"/>
      </a:accent4>
      <a:accent5>
        <a:srgbClr val="999999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138</Words>
  <Application>Microsoft Office PowerPoint</Application>
  <PresentationFormat>On-screen Show (16:9)</PresentationFormat>
  <Paragraphs>31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Lexend Deca</vt:lpstr>
      <vt:lpstr>Open Sans</vt:lpstr>
      <vt:lpstr>Arial</vt:lpstr>
      <vt:lpstr>Roboto Condensed Light</vt:lpstr>
      <vt:lpstr>Georgia</vt:lpstr>
      <vt:lpstr> Electrical Engineering by Slidesgo</vt:lpstr>
      <vt:lpstr>Курсов проект на тема: Автоматична система за поливане </vt:lpstr>
      <vt:lpstr>Съдържание</vt:lpstr>
      <vt:lpstr>Описание и реализация</vt:lpstr>
      <vt:lpstr>Списък с компоненти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Визуална схема</vt:lpstr>
      <vt:lpstr>Електрическа схема</vt:lpstr>
      <vt:lpstr>Блок схема на компоненти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Алекс Г. Делчев</cp:lastModifiedBy>
  <cp:revision>4</cp:revision>
  <dcterms:modified xsi:type="dcterms:W3CDTF">2025-06-22T09:13:05Z</dcterms:modified>
</cp:coreProperties>
</file>