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26"/>
  </p:notesMasterIdLst>
  <p:sldIdLst>
    <p:sldId id="256" r:id="rId2"/>
    <p:sldId id="282" r:id="rId3"/>
    <p:sldId id="260" r:id="rId4"/>
    <p:sldId id="258" r:id="rId5"/>
    <p:sldId id="259" r:id="rId6"/>
    <p:sldId id="262" r:id="rId7"/>
    <p:sldId id="264" r:id="rId8"/>
    <p:sldId id="278" r:id="rId9"/>
    <p:sldId id="265" r:id="rId10"/>
    <p:sldId id="283" r:id="rId11"/>
    <p:sldId id="279" r:id="rId12"/>
    <p:sldId id="280" r:id="rId13"/>
    <p:sldId id="281" r:id="rId14"/>
    <p:sldId id="284" r:id="rId15"/>
    <p:sldId id="269" r:id="rId16"/>
    <p:sldId id="277" r:id="rId17"/>
    <p:sldId id="285" r:id="rId18"/>
    <p:sldId id="270" r:id="rId19"/>
    <p:sldId id="274" r:id="rId20"/>
    <p:sldId id="275" r:id="rId21"/>
    <p:sldId id="268" r:id="rId22"/>
    <p:sldId id="271" r:id="rId23"/>
    <p:sldId id="272" r:id="rId24"/>
    <p:sldId id="273" r:id="rId25"/>
  </p:sldIdLst>
  <p:sldSz cx="9144000" cy="6858000" type="screen4x3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36" autoAdjust="0"/>
  </p:normalViewPr>
  <p:slideViewPr>
    <p:cSldViewPr>
      <p:cViewPr varScale="1">
        <p:scale>
          <a:sx n="110" d="100"/>
          <a:sy n="110" d="100"/>
        </p:scale>
        <p:origin x="160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dirty="0" smtClean="0"/>
              <a:t>Klik om de opmaakprofielen van de </a:t>
            </a:r>
            <a:r>
              <a:rPr lang="nl-NL" noProof="0" dirty="0" err="1" smtClean="0"/>
              <a:t>modeltekst</a:t>
            </a:r>
            <a:r>
              <a:rPr lang="nl-NL" noProof="0" dirty="0" smtClean="0"/>
              <a:t> te bewerken</a:t>
            </a:r>
          </a:p>
          <a:p>
            <a:pPr lvl="1"/>
            <a:r>
              <a:rPr lang="nl-NL" noProof="0" dirty="0" smtClean="0"/>
              <a:t>Tweede niveau</a:t>
            </a:r>
          </a:p>
          <a:p>
            <a:pPr lvl="2"/>
            <a:r>
              <a:rPr lang="nl-NL" noProof="0" dirty="0" smtClean="0"/>
              <a:t>Derde niveau</a:t>
            </a:r>
          </a:p>
          <a:p>
            <a:pPr lvl="3"/>
            <a:r>
              <a:rPr lang="nl-NL" noProof="0" dirty="0" smtClean="0"/>
              <a:t>Vierde niveau</a:t>
            </a:r>
          </a:p>
          <a:p>
            <a:pPr lvl="4"/>
            <a:r>
              <a:rPr lang="nl-NL" noProof="0" dirty="0" smtClean="0"/>
              <a:t>Vijfde niveau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926378F-D69A-453B-9F9C-5BEA70A62730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27258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nl-NL" dirty="0">
                <a:latin typeface="Calibri" panose="020F0502020204030204" pitchFamily="34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nl-NL" dirty="0">
                <a:latin typeface="Calibri" panose="020F0502020204030204" pitchFamily="34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nl-NL" dirty="0">
                <a:latin typeface="Calibri" panose="020F0502020204030204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nl-NL" dirty="0">
                <a:latin typeface="Calibri" panose="020F0502020204030204" pitchFamily="34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 smtClean="0">
                <a:latin typeface="Calibri" panose="020F0502020204030204" pitchFamily="34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 smtClean="0">
                <a:latin typeface="Calibri" panose="020F0502020204030204" pitchFamily="34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 smtClean="0">
                <a:latin typeface="Calibri" panose="020F0502020204030204" pitchFamily="34" charset="0"/>
              </a:endParaRPr>
            </a:p>
          </p:txBody>
        </p:sp>
      </p:grpSp>
      <p:sp>
        <p:nvSpPr>
          <p:cNvPr id="86026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86027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M. de Hoon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D437D-6F37-43BC-864A-644C8D6E035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37972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M. de Hoon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27050-D5D3-4295-ACC3-A6DA77EA422A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053197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M. de Hoon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84E98-C095-4A46-A1D8-8962B66571B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574783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M. de Hoon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C0E70-59FD-48CA-B8B2-8CEFA26BA24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046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M. de Hoon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A4406-AC75-4C46-BC0E-8090001102C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508817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M. de Hoon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1D1C4-E10A-44F3-B638-68443F47D9E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74596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M. de Hoon</a:t>
            </a: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EA247-05E2-47D6-87D4-671EF0AF54F5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517960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M. de Hoon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F8CFD-BC82-47DD-975F-919F3C04F17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058590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M. de Hoon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DC9F3-CE71-4E1C-9CB3-B049AD49B178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10086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M. de Hoon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F81F5-F91B-4D0B-A954-FC81F37B4CB7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9404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M. de Hoon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6B212-08FB-4C99-8A7A-69B103AD7425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34532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8499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nl-NL" dirty="0">
                <a:latin typeface="Calibri" panose="020F0502020204030204" pitchFamily="34" charset="0"/>
              </a:endParaRPr>
            </a:p>
          </p:txBody>
        </p:sp>
        <p:sp>
          <p:nvSpPr>
            <p:cNvPr id="8499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nl-NL" dirty="0">
                <a:latin typeface="Calibri" panose="020F0502020204030204" pitchFamily="34" charset="0"/>
              </a:endParaRPr>
            </a:p>
          </p:txBody>
        </p:sp>
        <p:sp>
          <p:nvSpPr>
            <p:cNvPr id="8499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nl-NL" dirty="0">
                <a:latin typeface="Calibri" panose="020F0502020204030204" pitchFamily="34" charset="0"/>
              </a:endParaRPr>
            </a:p>
          </p:txBody>
        </p:sp>
        <p:sp>
          <p:nvSpPr>
            <p:cNvPr id="8499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nl-NL" dirty="0">
                <a:latin typeface="Calibri" panose="020F0502020204030204" pitchFamily="34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 smtClean="0">
                <a:latin typeface="Calibri" panose="020F0502020204030204" pitchFamily="34" charset="0"/>
              </a:endParaRPr>
            </a:p>
          </p:txBody>
        </p:sp>
        <p:sp>
          <p:nvSpPr>
            <p:cNvPr id="103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 smtClean="0">
                <a:latin typeface="Calibri" panose="020F0502020204030204" pitchFamily="34" charset="0"/>
              </a:endParaRPr>
            </a:p>
          </p:txBody>
        </p:sp>
        <p:sp>
          <p:nvSpPr>
            <p:cNvPr id="103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 smtClean="0">
                <a:latin typeface="Calibri" panose="020F0502020204030204" pitchFamily="34" charset="0"/>
              </a:endParaRPr>
            </a:p>
          </p:txBody>
        </p:sp>
      </p:grpSp>
      <p:sp>
        <p:nvSpPr>
          <p:cNvPr id="8500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te bewerken</a:t>
            </a:r>
          </a:p>
        </p:txBody>
      </p:sp>
      <p:sp>
        <p:nvSpPr>
          <p:cNvPr id="8500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8500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500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nl-NL" dirty="0" smtClean="0"/>
              <a:t>M. de Hoon</a:t>
            </a:r>
            <a:endParaRPr lang="nl-NL" dirty="0"/>
          </a:p>
        </p:txBody>
      </p:sp>
      <p:sp>
        <p:nvSpPr>
          <p:cNvPr id="8500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25AA603-15E0-42A3-9C1D-ADEA033C531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73250"/>
            <a:ext cx="7772400" cy="2347838"/>
          </a:xfrm>
        </p:spPr>
        <p:txBody>
          <a:bodyPr/>
          <a:lstStyle/>
          <a:p>
            <a:pPr eaLnBrk="1" hangingPunct="1">
              <a:defRPr/>
            </a:pPr>
            <a:r>
              <a:rPr lang="nl-NL" sz="8000" dirty="0" smtClean="0">
                <a:effectLst/>
                <a:latin typeface="Calibri" panose="020F0502020204030204" pitchFamily="34" charset="0"/>
              </a:rPr>
              <a:t>scanderen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nieuwe versie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dirty="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M. de Hoon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4973C281-613B-4CB2-963B-2937E570DF8D}" type="slidenum">
              <a:rPr lang="nl-NL" smtClean="0">
                <a:latin typeface="Calibri" panose="020F0502020204030204" pitchFamily="34" charset="0"/>
              </a:rPr>
              <a:pPr eaLnBrk="1" hangingPunct="1">
                <a:defRPr/>
              </a:pPr>
              <a:t>10</a:t>
            </a:fld>
            <a:endParaRPr lang="nl-NL" dirty="0" smtClean="0">
              <a:latin typeface="Calibri" panose="020F0502020204030204" pitchFamily="34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7813"/>
            <a:ext cx="8642350" cy="702915"/>
          </a:xfrm>
        </p:spPr>
        <p:txBody>
          <a:bodyPr/>
          <a:lstStyle/>
          <a:p>
            <a:pPr algn="l" eaLnBrk="1" hangingPunct="1">
              <a:defRPr/>
            </a:pPr>
            <a:r>
              <a:rPr lang="nl-NL" sz="3200" dirty="0">
                <a:effectLst/>
              </a:rPr>
              <a:t>W</a:t>
            </a:r>
            <a:r>
              <a:rPr lang="nl-NL" sz="3200" dirty="0" smtClean="0">
                <a:effectLst/>
              </a:rPr>
              <a:t>anneer is een lettergreep </a:t>
            </a:r>
            <a:r>
              <a:rPr lang="nl-NL" sz="3200" dirty="0" smtClean="0">
                <a:solidFill>
                  <a:srgbClr val="FF0000"/>
                </a:solidFill>
                <a:effectLst/>
              </a:rPr>
              <a:t>van nature </a:t>
            </a:r>
            <a:r>
              <a:rPr lang="nl-NL" sz="3200" dirty="0" smtClean="0">
                <a:effectLst/>
              </a:rPr>
              <a:t>lang? 2</a:t>
            </a:r>
            <a:endParaRPr lang="nl-NL" sz="4000" dirty="0" smtClean="0">
              <a:effectLst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4046" y="1162934"/>
            <a:ext cx="8782449" cy="508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nl-NL" sz="2800" kern="0" dirty="0" smtClean="0">
                <a:effectLst/>
              </a:rPr>
              <a:t>abl. </a:t>
            </a:r>
            <a:r>
              <a:rPr lang="nl-NL" sz="2800" kern="0" dirty="0" err="1" smtClean="0">
                <a:effectLst/>
              </a:rPr>
              <a:t>sg</a:t>
            </a:r>
            <a:r>
              <a:rPr lang="nl-NL" sz="2800" kern="0" dirty="0" smtClean="0">
                <a:effectLst/>
              </a:rPr>
              <a:t> op –a, –o, –u, – i en –e (in e-declinatie); dus in </a:t>
            </a:r>
            <a:r>
              <a:rPr lang="nl-NL" sz="2800" kern="0" dirty="0" err="1" smtClean="0">
                <a:solidFill>
                  <a:srgbClr val="00B050"/>
                </a:solidFill>
                <a:effectLst/>
              </a:rPr>
              <a:t>nisi</a:t>
            </a:r>
            <a:r>
              <a:rPr lang="nl-NL" sz="2800" kern="0" dirty="0" smtClean="0">
                <a:effectLst/>
              </a:rPr>
              <a:t>, </a:t>
            </a:r>
            <a:r>
              <a:rPr lang="nl-NL" sz="2800" kern="0" dirty="0" smtClean="0">
                <a:solidFill>
                  <a:srgbClr val="00B050"/>
                </a:solidFill>
                <a:effectLst/>
              </a:rPr>
              <a:t>quasi</a:t>
            </a:r>
            <a:r>
              <a:rPr lang="nl-NL" sz="2800" kern="0" dirty="0" smtClean="0">
                <a:effectLst/>
              </a:rPr>
              <a:t>, </a:t>
            </a:r>
            <a:r>
              <a:rPr lang="nl-NL" sz="2800" kern="0" dirty="0" smtClean="0">
                <a:solidFill>
                  <a:srgbClr val="00B050"/>
                </a:solidFill>
                <a:effectLst/>
              </a:rPr>
              <a:t>ego</a:t>
            </a:r>
            <a:r>
              <a:rPr lang="nl-NL" sz="2800" kern="0" dirty="0" smtClean="0">
                <a:effectLst/>
              </a:rPr>
              <a:t>, </a:t>
            </a:r>
            <a:r>
              <a:rPr lang="nl-NL" sz="2800" kern="0" dirty="0" smtClean="0">
                <a:solidFill>
                  <a:srgbClr val="00B050"/>
                </a:solidFill>
                <a:effectLst/>
              </a:rPr>
              <a:t>cito</a:t>
            </a:r>
            <a:r>
              <a:rPr lang="nl-NL" sz="2800" kern="0" dirty="0" smtClean="0">
                <a:effectLst/>
              </a:rPr>
              <a:t>, </a:t>
            </a:r>
            <a:r>
              <a:rPr lang="nl-NL" sz="2800" kern="0" dirty="0" err="1" smtClean="0">
                <a:solidFill>
                  <a:srgbClr val="00B050"/>
                </a:solidFill>
                <a:effectLst/>
              </a:rPr>
              <a:t>modo</a:t>
            </a:r>
            <a:r>
              <a:rPr lang="nl-NL" sz="2800" kern="0" dirty="0" smtClean="0">
                <a:solidFill>
                  <a:srgbClr val="00B050"/>
                </a:solidFill>
                <a:effectLst/>
              </a:rPr>
              <a:t> </a:t>
            </a:r>
            <a:r>
              <a:rPr lang="nl-NL" sz="2800" kern="0" dirty="0" smtClean="0">
                <a:effectLst/>
              </a:rPr>
              <a:t>en </a:t>
            </a:r>
            <a:r>
              <a:rPr lang="nl-NL" sz="2800" kern="0" dirty="0" smtClean="0">
                <a:solidFill>
                  <a:srgbClr val="00B050"/>
                </a:solidFill>
                <a:effectLst/>
              </a:rPr>
              <a:t>duo</a:t>
            </a:r>
            <a:r>
              <a:rPr lang="nl-NL" sz="2800" kern="0" dirty="0" smtClean="0">
                <a:effectLst/>
              </a:rPr>
              <a:t> zijn de slotklinkers gewoon onderhevig aan positieregels  (want dat zijn geen ablativi)</a:t>
            </a:r>
          </a:p>
          <a:p>
            <a:pPr eaLnBrk="1" hangingPunct="1">
              <a:defRPr/>
            </a:pPr>
            <a:r>
              <a:rPr lang="nl-NL" sz="2800" kern="0" dirty="0" smtClean="0">
                <a:effectLst/>
              </a:rPr>
              <a:t>dat. </a:t>
            </a:r>
            <a:r>
              <a:rPr lang="nl-NL" sz="2800" kern="0" dirty="0" err="1" smtClean="0">
                <a:effectLst/>
              </a:rPr>
              <a:t>sg</a:t>
            </a:r>
            <a:r>
              <a:rPr lang="nl-NL" sz="2800" kern="0" dirty="0" smtClean="0">
                <a:effectLst/>
              </a:rPr>
              <a:t> op </a:t>
            </a:r>
            <a:r>
              <a:rPr lang="nl-NL" sz="2800" kern="0" dirty="0">
                <a:effectLst/>
              </a:rPr>
              <a:t>–o, </a:t>
            </a:r>
            <a:r>
              <a:rPr lang="nl-NL" sz="2800" kern="0" dirty="0" smtClean="0">
                <a:effectLst/>
              </a:rPr>
              <a:t>–i: domin</a:t>
            </a:r>
            <a:r>
              <a:rPr lang="nl-NL" sz="2800" kern="0" dirty="0" smtClean="0">
                <a:solidFill>
                  <a:srgbClr val="FF0000"/>
                </a:solidFill>
                <a:effectLst/>
              </a:rPr>
              <a:t>o</a:t>
            </a:r>
            <a:r>
              <a:rPr lang="nl-NL" sz="2800" kern="0" dirty="0" smtClean="0">
                <a:effectLst/>
              </a:rPr>
              <a:t>, </a:t>
            </a:r>
            <a:r>
              <a:rPr lang="nl-NL" sz="2800" kern="0" dirty="0" err="1" smtClean="0">
                <a:effectLst/>
              </a:rPr>
              <a:t>duc</a:t>
            </a:r>
            <a:r>
              <a:rPr lang="nl-NL" sz="2800" kern="0" dirty="0" err="1" smtClean="0">
                <a:solidFill>
                  <a:srgbClr val="FF0000"/>
                </a:solidFill>
                <a:effectLst/>
              </a:rPr>
              <a:t>i</a:t>
            </a:r>
            <a:r>
              <a:rPr lang="nl-NL" sz="2800" kern="0" dirty="0" smtClean="0">
                <a:effectLst/>
              </a:rPr>
              <a:t>, </a:t>
            </a:r>
            <a:r>
              <a:rPr lang="nl-NL" sz="2800" kern="0" dirty="0" err="1" smtClean="0">
                <a:effectLst/>
              </a:rPr>
              <a:t>manu</a:t>
            </a:r>
            <a:r>
              <a:rPr lang="nl-NL" sz="2800" kern="0" dirty="0" err="1" smtClean="0">
                <a:solidFill>
                  <a:srgbClr val="FF0000"/>
                </a:solidFill>
                <a:effectLst/>
              </a:rPr>
              <a:t>i</a:t>
            </a:r>
            <a:r>
              <a:rPr lang="nl-NL" sz="2800" kern="0" dirty="0" smtClean="0">
                <a:effectLst/>
              </a:rPr>
              <a:t>, </a:t>
            </a:r>
            <a:r>
              <a:rPr lang="nl-NL" sz="2800" kern="0" dirty="0" err="1" smtClean="0">
                <a:effectLst/>
              </a:rPr>
              <a:t>die</a:t>
            </a:r>
            <a:r>
              <a:rPr lang="nl-NL" sz="2800" kern="0" dirty="0" err="1" smtClean="0">
                <a:solidFill>
                  <a:srgbClr val="FF0000"/>
                </a:solidFill>
                <a:effectLst/>
              </a:rPr>
              <a:t>i</a:t>
            </a:r>
            <a:endParaRPr lang="nl-NL" sz="2800" kern="0" dirty="0" smtClean="0">
              <a:solidFill>
                <a:srgbClr val="FF0000"/>
              </a:solidFill>
              <a:effectLst/>
            </a:endParaRPr>
          </a:p>
          <a:p>
            <a:pPr eaLnBrk="1" hangingPunct="1">
              <a:defRPr/>
            </a:pPr>
            <a:r>
              <a:rPr lang="nl-NL" sz="2800" kern="0" dirty="0" smtClean="0">
                <a:effectLst/>
              </a:rPr>
              <a:t>dat./abl. </a:t>
            </a:r>
            <a:r>
              <a:rPr lang="nl-NL" sz="2800" kern="0" dirty="0" err="1" smtClean="0">
                <a:effectLst/>
              </a:rPr>
              <a:t>pl</a:t>
            </a:r>
            <a:r>
              <a:rPr lang="nl-NL" sz="2800" kern="0" dirty="0" smtClean="0">
                <a:effectLst/>
              </a:rPr>
              <a:t> op –is: </a:t>
            </a:r>
            <a:r>
              <a:rPr lang="nl-NL" sz="2800" kern="0" dirty="0" err="1" smtClean="0">
                <a:effectLst/>
              </a:rPr>
              <a:t>puell</a:t>
            </a:r>
            <a:r>
              <a:rPr lang="nl-NL" sz="2800" kern="0" dirty="0" err="1" smtClean="0">
                <a:solidFill>
                  <a:srgbClr val="FF0000"/>
                </a:solidFill>
                <a:effectLst/>
              </a:rPr>
              <a:t>is</a:t>
            </a:r>
            <a:r>
              <a:rPr lang="nl-NL" sz="2800" kern="0" dirty="0" smtClean="0">
                <a:effectLst/>
              </a:rPr>
              <a:t>, </a:t>
            </a:r>
            <a:r>
              <a:rPr lang="nl-NL" sz="2800" kern="0" dirty="0" err="1" smtClean="0">
                <a:effectLst/>
              </a:rPr>
              <a:t>puer</a:t>
            </a:r>
            <a:r>
              <a:rPr lang="nl-NL" sz="2800" kern="0" dirty="0" err="1" smtClean="0">
                <a:solidFill>
                  <a:srgbClr val="FF0000"/>
                </a:solidFill>
                <a:effectLst/>
              </a:rPr>
              <a:t>is</a:t>
            </a:r>
            <a:r>
              <a:rPr lang="nl-NL" sz="2800" kern="0" dirty="0" smtClean="0">
                <a:effectLst/>
              </a:rPr>
              <a:t>, </a:t>
            </a:r>
            <a:r>
              <a:rPr lang="nl-NL" sz="2800" kern="0" dirty="0" err="1" smtClean="0">
                <a:effectLst/>
              </a:rPr>
              <a:t>templ</a:t>
            </a:r>
            <a:r>
              <a:rPr lang="nl-NL" sz="2800" kern="0" dirty="0" err="1" smtClean="0">
                <a:solidFill>
                  <a:srgbClr val="FF0000"/>
                </a:solidFill>
                <a:effectLst/>
              </a:rPr>
              <a:t>is</a:t>
            </a:r>
            <a:endParaRPr lang="nl-NL" sz="2800" kern="0" dirty="0" smtClean="0">
              <a:solidFill>
                <a:srgbClr val="FF0000"/>
              </a:solidFill>
              <a:effectLst/>
            </a:endParaRPr>
          </a:p>
          <a:p>
            <a:pPr eaLnBrk="1" hangingPunct="1">
              <a:defRPr/>
            </a:pPr>
            <a:r>
              <a:rPr lang="nl-NL" sz="2800" kern="0" dirty="0" smtClean="0">
                <a:effectLst/>
              </a:rPr>
              <a:t>acc. </a:t>
            </a:r>
            <a:r>
              <a:rPr lang="nl-NL" sz="2800" kern="0" dirty="0" err="1" smtClean="0">
                <a:effectLst/>
              </a:rPr>
              <a:t>pl</a:t>
            </a:r>
            <a:r>
              <a:rPr lang="nl-NL" sz="2800" kern="0" dirty="0" smtClean="0">
                <a:effectLst/>
              </a:rPr>
              <a:t> op –as, –os en –</a:t>
            </a:r>
            <a:r>
              <a:rPr lang="nl-NL" sz="2800" kern="0" dirty="0" err="1" smtClean="0">
                <a:effectLst/>
              </a:rPr>
              <a:t>us</a:t>
            </a:r>
            <a:r>
              <a:rPr lang="nl-NL" sz="2800" kern="0" dirty="0" smtClean="0">
                <a:effectLst/>
              </a:rPr>
              <a:t>: </a:t>
            </a:r>
            <a:r>
              <a:rPr lang="nl-NL" sz="2800" kern="0" dirty="0" err="1" smtClean="0">
                <a:effectLst/>
              </a:rPr>
              <a:t>ar</a:t>
            </a:r>
            <a:r>
              <a:rPr lang="nl-NL" sz="2800" kern="0" dirty="0" err="1" smtClean="0">
                <a:solidFill>
                  <a:srgbClr val="FF0000"/>
                </a:solidFill>
                <a:effectLst/>
              </a:rPr>
              <a:t>as</a:t>
            </a:r>
            <a:r>
              <a:rPr lang="nl-NL" sz="2800" kern="0" dirty="0" smtClean="0">
                <a:effectLst/>
              </a:rPr>
              <a:t>, </a:t>
            </a:r>
            <a:r>
              <a:rPr lang="nl-NL" sz="2800" kern="0" dirty="0" err="1" smtClean="0">
                <a:effectLst/>
              </a:rPr>
              <a:t>hort</a:t>
            </a:r>
            <a:r>
              <a:rPr lang="nl-NL" sz="2800" kern="0" dirty="0" err="1" smtClean="0">
                <a:solidFill>
                  <a:srgbClr val="FF0000"/>
                </a:solidFill>
                <a:effectLst/>
              </a:rPr>
              <a:t>os</a:t>
            </a:r>
            <a:r>
              <a:rPr lang="nl-NL" sz="2800" kern="0" dirty="0" smtClean="0">
                <a:effectLst/>
              </a:rPr>
              <a:t>, </a:t>
            </a:r>
            <a:r>
              <a:rPr lang="nl-NL" sz="2800" kern="0" dirty="0" err="1" smtClean="0">
                <a:effectLst/>
              </a:rPr>
              <a:t>man</a:t>
            </a:r>
            <a:r>
              <a:rPr lang="nl-NL" sz="2800" kern="0" dirty="0" err="1" smtClean="0">
                <a:solidFill>
                  <a:srgbClr val="FF0000"/>
                </a:solidFill>
                <a:effectLst/>
              </a:rPr>
              <a:t>us</a:t>
            </a:r>
            <a:endParaRPr lang="nl-NL" sz="2800" kern="0" dirty="0" smtClean="0">
              <a:solidFill>
                <a:srgbClr val="FF0000"/>
              </a:solidFill>
              <a:effectLst/>
            </a:endParaRPr>
          </a:p>
          <a:p>
            <a:pPr eaLnBrk="1" hangingPunct="1">
              <a:defRPr/>
            </a:pPr>
            <a:r>
              <a:rPr lang="nl-NL" sz="2800" kern="0" dirty="0" smtClean="0">
                <a:effectLst/>
              </a:rPr>
              <a:t>nom./acc. </a:t>
            </a:r>
            <a:r>
              <a:rPr lang="nl-NL" sz="2800" kern="0" dirty="0" err="1" smtClean="0">
                <a:effectLst/>
              </a:rPr>
              <a:t>pl</a:t>
            </a:r>
            <a:r>
              <a:rPr lang="nl-NL" sz="2800" kern="0" dirty="0" smtClean="0">
                <a:effectLst/>
              </a:rPr>
              <a:t> op –es: </a:t>
            </a:r>
            <a:r>
              <a:rPr lang="nl-NL" sz="2800" kern="0" dirty="0" err="1" smtClean="0">
                <a:effectLst/>
              </a:rPr>
              <a:t>homin</a:t>
            </a:r>
            <a:r>
              <a:rPr lang="nl-NL" sz="2800" kern="0" dirty="0" err="1" smtClean="0">
                <a:solidFill>
                  <a:srgbClr val="FF0000"/>
                </a:solidFill>
                <a:effectLst/>
              </a:rPr>
              <a:t>es</a:t>
            </a:r>
            <a:r>
              <a:rPr lang="nl-NL" sz="2800" kern="0" dirty="0" smtClean="0">
                <a:effectLst/>
              </a:rPr>
              <a:t>, </a:t>
            </a:r>
            <a:r>
              <a:rPr lang="nl-NL" sz="2800" kern="0" dirty="0" err="1" smtClean="0">
                <a:effectLst/>
              </a:rPr>
              <a:t>reg</a:t>
            </a:r>
            <a:r>
              <a:rPr lang="nl-NL" sz="2800" kern="0" dirty="0" err="1" smtClean="0">
                <a:solidFill>
                  <a:srgbClr val="FF0000"/>
                </a:solidFill>
                <a:effectLst/>
              </a:rPr>
              <a:t>es</a:t>
            </a:r>
            <a:r>
              <a:rPr lang="nl-NL" sz="2800" kern="0" dirty="0" smtClean="0">
                <a:effectLst/>
              </a:rPr>
              <a:t>, </a:t>
            </a:r>
            <a:r>
              <a:rPr lang="nl-NL" sz="2800" kern="0" dirty="0" err="1" smtClean="0">
                <a:effectLst/>
              </a:rPr>
              <a:t>lapid</a:t>
            </a:r>
            <a:r>
              <a:rPr lang="nl-NL" sz="2800" kern="0" dirty="0" err="1" smtClean="0">
                <a:solidFill>
                  <a:srgbClr val="FF0000"/>
                </a:solidFill>
                <a:effectLst/>
              </a:rPr>
              <a:t>es</a:t>
            </a:r>
            <a:r>
              <a:rPr lang="nl-NL" sz="2800" kern="0" dirty="0" smtClean="0">
                <a:effectLst/>
              </a:rPr>
              <a:t> </a:t>
            </a:r>
          </a:p>
          <a:p>
            <a:pPr eaLnBrk="1" hangingPunct="1">
              <a:defRPr/>
            </a:pPr>
            <a:r>
              <a:rPr lang="nl-NL" sz="2800" kern="0" dirty="0" smtClean="0">
                <a:effectLst/>
              </a:rPr>
              <a:t>gen. </a:t>
            </a:r>
            <a:r>
              <a:rPr lang="nl-NL" sz="2800" kern="0" dirty="0" err="1" smtClean="0">
                <a:effectLst/>
              </a:rPr>
              <a:t>pl</a:t>
            </a:r>
            <a:r>
              <a:rPr lang="nl-NL" sz="2800" kern="0" dirty="0" smtClean="0">
                <a:effectLst/>
              </a:rPr>
              <a:t> op –</a:t>
            </a:r>
            <a:r>
              <a:rPr lang="nl-NL" sz="2800" kern="0" dirty="0" err="1" smtClean="0">
                <a:effectLst/>
              </a:rPr>
              <a:t>orum</a:t>
            </a:r>
            <a:r>
              <a:rPr lang="nl-NL" sz="2800" kern="0" dirty="0" smtClean="0">
                <a:effectLst/>
              </a:rPr>
              <a:t>, –</a:t>
            </a:r>
            <a:r>
              <a:rPr lang="nl-NL" sz="2800" kern="0" dirty="0" err="1" smtClean="0">
                <a:effectLst/>
              </a:rPr>
              <a:t>arum</a:t>
            </a:r>
            <a:r>
              <a:rPr lang="nl-NL" sz="2800" kern="0" dirty="0" smtClean="0">
                <a:effectLst/>
              </a:rPr>
              <a:t>: </a:t>
            </a:r>
            <a:r>
              <a:rPr lang="nl-NL" sz="2800" kern="0" dirty="0" smtClean="0">
                <a:solidFill>
                  <a:srgbClr val="FF0000"/>
                </a:solidFill>
                <a:effectLst/>
              </a:rPr>
              <a:t>o</a:t>
            </a:r>
            <a:r>
              <a:rPr lang="nl-NL" sz="2800" kern="0" dirty="0" smtClean="0">
                <a:effectLst/>
              </a:rPr>
              <a:t>/</a:t>
            </a:r>
            <a:r>
              <a:rPr lang="nl-NL" sz="2800" kern="0" dirty="0" smtClean="0">
                <a:solidFill>
                  <a:srgbClr val="FF0000"/>
                </a:solidFill>
                <a:effectLst/>
              </a:rPr>
              <a:t>a</a:t>
            </a:r>
            <a:r>
              <a:rPr lang="nl-NL" sz="2800" kern="0" dirty="0" smtClean="0">
                <a:effectLst/>
              </a:rPr>
              <a:t> in </a:t>
            </a:r>
            <a:r>
              <a:rPr lang="nl-NL" sz="2800" kern="0" dirty="0" err="1" smtClean="0">
                <a:effectLst/>
              </a:rPr>
              <a:t>bon</a:t>
            </a:r>
            <a:r>
              <a:rPr lang="nl-NL" sz="2800" kern="0" dirty="0" err="1" smtClean="0">
                <a:solidFill>
                  <a:srgbClr val="FF0000"/>
                </a:solidFill>
                <a:effectLst/>
              </a:rPr>
              <a:t>o</a:t>
            </a:r>
            <a:r>
              <a:rPr lang="nl-NL" sz="2800" kern="0" dirty="0" err="1" smtClean="0">
                <a:effectLst/>
              </a:rPr>
              <a:t>rum</a:t>
            </a:r>
            <a:r>
              <a:rPr lang="nl-NL" sz="2800" kern="0" dirty="0" smtClean="0">
                <a:effectLst/>
              </a:rPr>
              <a:t>, </a:t>
            </a:r>
            <a:r>
              <a:rPr lang="nl-NL" sz="2800" kern="0" dirty="0" err="1" smtClean="0">
                <a:effectLst/>
              </a:rPr>
              <a:t>de</a:t>
            </a:r>
            <a:r>
              <a:rPr lang="nl-NL" sz="2800" kern="0" dirty="0" err="1" smtClean="0">
                <a:solidFill>
                  <a:srgbClr val="FF0000"/>
                </a:solidFill>
                <a:effectLst/>
              </a:rPr>
              <a:t>a</a:t>
            </a:r>
            <a:r>
              <a:rPr lang="nl-NL" sz="2800" kern="0" dirty="0" err="1" smtClean="0">
                <a:effectLst/>
              </a:rPr>
              <a:t>rum</a:t>
            </a:r>
            <a:endParaRPr lang="nl-NL" sz="2800" kern="0" dirty="0" smtClean="0">
              <a:effectLst/>
            </a:endParaRPr>
          </a:p>
          <a:p>
            <a:pPr eaLnBrk="1" hangingPunct="1">
              <a:defRPr/>
            </a:pPr>
            <a:r>
              <a:rPr lang="nl-NL" sz="2800" kern="0" dirty="0" smtClean="0">
                <a:effectLst/>
              </a:rPr>
              <a:t>gen. </a:t>
            </a:r>
            <a:r>
              <a:rPr lang="nl-NL" sz="2800" kern="0" dirty="0" err="1" smtClean="0">
                <a:effectLst/>
              </a:rPr>
              <a:t>sg</a:t>
            </a:r>
            <a:r>
              <a:rPr lang="nl-NL" sz="2800" kern="0" dirty="0" smtClean="0">
                <a:effectLst/>
              </a:rPr>
              <a:t>/nom. </a:t>
            </a:r>
            <a:r>
              <a:rPr lang="nl-NL" sz="2800" kern="0" dirty="0" err="1" smtClean="0">
                <a:effectLst/>
              </a:rPr>
              <a:t>pl</a:t>
            </a:r>
            <a:r>
              <a:rPr lang="nl-NL" sz="2800" kern="0" dirty="0" smtClean="0">
                <a:effectLst/>
              </a:rPr>
              <a:t> op –i: </a:t>
            </a:r>
            <a:r>
              <a:rPr lang="nl-NL" sz="2800" kern="0" dirty="0" err="1" smtClean="0">
                <a:effectLst/>
              </a:rPr>
              <a:t>amic</a:t>
            </a:r>
            <a:r>
              <a:rPr lang="nl-NL" sz="2800" kern="0" dirty="0" err="1" smtClean="0">
                <a:solidFill>
                  <a:srgbClr val="FF0000"/>
                </a:solidFill>
                <a:effectLst/>
              </a:rPr>
              <a:t>i</a:t>
            </a:r>
            <a:r>
              <a:rPr lang="nl-NL" sz="2800" kern="0" dirty="0" smtClean="0">
                <a:effectLst/>
              </a:rPr>
              <a:t>, </a:t>
            </a:r>
            <a:r>
              <a:rPr lang="nl-NL" sz="2800" kern="0" dirty="0" err="1" smtClean="0">
                <a:effectLst/>
              </a:rPr>
              <a:t>puer</a:t>
            </a:r>
            <a:r>
              <a:rPr lang="nl-NL" sz="2800" kern="0" dirty="0" err="1" smtClean="0">
                <a:solidFill>
                  <a:srgbClr val="FF0000"/>
                </a:solidFill>
                <a:effectLst/>
              </a:rPr>
              <a:t>i</a:t>
            </a:r>
            <a:endParaRPr lang="nl-NL" sz="2800" kern="0" dirty="0" smtClean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7591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M. de Hoon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4973C281-613B-4CB2-963B-2937E570DF8D}" type="slidenum">
              <a:rPr lang="nl-NL" smtClean="0">
                <a:latin typeface="Calibri" panose="020F0502020204030204" pitchFamily="34" charset="0"/>
              </a:rPr>
              <a:pPr eaLnBrk="1" hangingPunct="1">
                <a:defRPr/>
              </a:pPr>
              <a:t>11</a:t>
            </a:fld>
            <a:endParaRPr lang="nl-NL" dirty="0" smtClean="0">
              <a:latin typeface="Calibri" panose="020F0502020204030204" pitchFamily="34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7813"/>
            <a:ext cx="8642350" cy="702915"/>
          </a:xfrm>
        </p:spPr>
        <p:txBody>
          <a:bodyPr/>
          <a:lstStyle/>
          <a:p>
            <a:pPr algn="l" eaLnBrk="1" hangingPunct="1">
              <a:defRPr/>
            </a:pPr>
            <a:r>
              <a:rPr lang="nl-NL" sz="3200" dirty="0">
                <a:effectLst/>
              </a:rPr>
              <a:t>W</a:t>
            </a:r>
            <a:r>
              <a:rPr lang="nl-NL" sz="3200" dirty="0" smtClean="0">
                <a:effectLst/>
              </a:rPr>
              <a:t>anneer is een lettergreep </a:t>
            </a:r>
            <a:r>
              <a:rPr lang="nl-NL" sz="3200" dirty="0" smtClean="0">
                <a:solidFill>
                  <a:srgbClr val="FF0000"/>
                </a:solidFill>
                <a:effectLst/>
              </a:rPr>
              <a:t>van nature </a:t>
            </a:r>
            <a:r>
              <a:rPr lang="nl-NL" sz="3200" dirty="0" smtClean="0">
                <a:effectLst/>
              </a:rPr>
              <a:t>kort?</a:t>
            </a:r>
            <a:endParaRPr lang="nl-NL" sz="4000" dirty="0" smtClean="0">
              <a:effectLst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229600" cy="5123656"/>
          </a:xfrm>
        </p:spPr>
        <p:txBody>
          <a:bodyPr/>
          <a:lstStyle/>
          <a:p>
            <a:pPr eaLnBrk="1" hangingPunct="1">
              <a:defRPr/>
            </a:pPr>
            <a:r>
              <a:rPr lang="nl-NL" sz="2800" dirty="0" smtClean="0"/>
              <a:t>alle losse klinkers (tweeklanken dus niet) kunnen </a:t>
            </a:r>
            <a:r>
              <a:rPr lang="nl-NL" sz="2800" dirty="0">
                <a:solidFill>
                  <a:srgbClr val="FF0000"/>
                </a:solidFill>
                <a:effectLst/>
                <a:ea typeface="+mj-ea"/>
                <a:cs typeface="+mj-cs"/>
              </a:rPr>
              <a:t>van nature</a:t>
            </a:r>
            <a:r>
              <a:rPr lang="nl-NL" sz="2800" dirty="0" smtClean="0">
                <a:effectLst/>
              </a:rPr>
              <a:t> </a:t>
            </a:r>
            <a:r>
              <a:rPr lang="nl-NL" sz="2800" dirty="0" smtClean="0"/>
              <a:t>kort zijn. Het onderscheid met de lange versie van de klinker heeft betekenisverschil tot gevolg. Soms is de lengte herleidbaar tot een Grieks origineel. Voorbeeld: de a van </a:t>
            </a:r>
            <a:r>
              <a:rPr lang="nl-NL" sz="2800" dirty="0" err="1" smtClean="0"/>
              <a:t>păter</a:t>
            </a:r>
            <a:r>
              <a:rPr lang="nl-NL" sz="2800" dirty="0" smtClean="0"/>
              <a:t> is kort, die van </a:t>
            </a:r>
            <a:r>
              <a:rPr lang="nl-NL" sz="2800" dirty="0" err="1" smtClean="0"/>
              <a:t>māter</a:t>
            </a:r>
            <a:r>
              <a:rPr lang="nl-NL" sz="2800" dirty="0" smtClean="0"/>
              <a:t> is lang. In het Grieks staat op de plaats van die ā namelijk een </a:t>
            </a:r>
            <a:r>
              <a:rPr lang="nl-NL" dirty="0" smtClean="0">
                <a:sym typeface="Euclid Symbol" panose="05050102010706020507" pitchFamily="18" charset="2"/>
              </a:rPr>
              <a:t> </a:t>
            </a:r>
            <a:r>
              <a:rPr lang="nl-NL" sz="2800" dirty="0" smtClean="0">
                <a:sym typeface="Euclid Symbol" panose="05050102010706020507" pitchFamily="18" charset="2"/>
              </a:rPr>
              <a:t>(en die is lang). </a:t>
            </a:r>
            <a:r>
              <a:rPr lang="el-GR" sz="2800" dirty="0" smtClean="0">
                <a:latin typeface="Calibri" panose="020F0502020204030204" pitchFamily="34" charset="0"/>
                <a:sym typeface="Euclid Symbol" panose="05050102010706020507" pitchFamily="18" charset="2"/>
              </a:rPr>
              <a:t>Πατήρ</a:t>
            </a:r>
            <a:r>
              <a:rPr lang="nl-NL" sz="2800" dirty="0" smtClean="0">
                <a:latin typeface="Calibri" panose="020F0502020204030204" pitchFamily="34" charset="0"/>
                <a:sym typeface="Euclid Symbol" panose="05050102010706020507" pitchFamily="18" charset="2"/>
              </a:rPr>
              <a:t> heeft een korte </a:t>
            </a:r>
            <a:r>
              <a:rPr lang="el-GR" sz="2800" dirty="0" smtClean="0">
                <a:latin typeface="Calibri" panose="020F0502020204030204" pitchFamily="34" charset="0"/>
                <a:sym typeface="Euclid Symbol" panose="05050102010706020507" pitchFamily="18" charset="2"/>
              </a:rPr>
              <a:t>α</a:t>
            </a:r>
            <a:r>
              <a:rPr lang="nl-NL" sz="2800" dirty="0" smtClean="0">
                <a:latin typeface="Calibri" panose="020F0502020204030204" pitchFamily="34" charset="0"/>
                <a:sym typeface="Euclid Symbol" panose="05050102010706020507" pitchFamily="18" charset="2"/>
              </a:rPr>
              <a:t> daar, dus ook </a:t>
            </a:r>
            <a:r>
              <a:rPr lang="nl-NL" sz="2800" dirty="0"/>
              <a:t>ă</a:t>
            </a:r>
            <a:r>
              <a:rPr lang="nl-NL" sz="2800" dirty="0" smtClean="0">
                <a:latin typeface="Calibri" panose="020F0502020204030204" pitchFamily="34" charset="0"/>
                <a:sym typeface="Euclid Symbol" panose="05050102010706020507" pitchFamily="18" charset="2"/>
              </a:rPr>
              <a:t>.</a:t>
            </a:r>
            <a:r>
              <a:rPr lang="nl-NL" sz="2800" dirty="0" smtClean="0">
                <a:sym typeface="Euclid Symbol" panose="05050102010706020507" pitchFamily="18" charset="2"/>
              </a:rPr>
              <a:t> En </a:t>
            </a:r>
            <a:r>
              <a:rPr lang="nl-NL" sz="2800" dirty="0" err="1" smtClean="0">
                <a:sym typeface="Euclid Symbol" panose="05050102010706020507" pitchFamily="18" charset="2"/>
              </a:rPr>
              <a:t>pōpulus</a:t>
            </a:r>
            <a:r>
              <a:rPr lang="nl-NL" sz="2800" dirty="0" smtClean="0">
                <a:sym typeface="Euclid Symbol" panose="05050102010706020507" pitchFamily="18" charset="2"/>
              </a:rPr>
              <a:t> is populier, </a:t>
            </a:r>
            <a:r>
              <a:rPr lang="nl-NL" sz="2800" dirty="0" err="1" smtClean="0">
                <a:sym typeface="Euclid Symbol" panose="05050102010706020507" pitchFamily="18" charset="2"/>
              </a:rPr>
              <a:t>pŏpulus</a:t>
            </a:r>
            <a:r>
              <a:rPr lang="nl-NL" sz="2800" dirty="0" smtClean="0">
                <a:sym typeface="Euclid Symbol" panose="05050102010706020507" pitchFamily="18" charset="2"/>
              </a:rPr>
              <a:t> is volk, je vindt het in het </a:t>
            </a:r>
            <a:r>
              <a:rPr lang="nl-NL" sz="2800" dirty="0" smtClean="0">
                <a:solidFill>
                  <a:schemeClr val="bg2">
                    <a:lumMod val="40000"/>
                    <a:lumOff val="60000"/>
                  </a:schemeClr>
                </a:solidFill>
                <a:sym typeface="Euclid Symbol" panose="05050102010706020507" pitchFamily="18" charset="2"/>
              </a:rPr>
              <a:t>woordenboek</a:t>
            </a:r>
            <a:r>
              <a:rPr lang="nl-NL" sz="2800" dirty="0" smtClean="0">
                <a:sym typeface="Euclid Symbol" panose="05050102010706020507" pitchFamily="18" charset="2"/>
              </a:rPr>
              <a:t>!</a:t>
            </a:r>
          </a:p>
          <a:p>
            <a:pPr eaLnBrk="1" hangingPunct="1">
              <a:defRPr/>
            </a:pPr>
            <a:r>
              <a:rPr lang="nl-NL" sz="2800" dirty="0" smtClean="0">
                <a:sym typeface="Euclid Symbol" panose="05050102010706020507" pitchFamily="18" charset="2"/>
              </a:rPr>
              <a:t>de slot </a:t>
            </a:r>
            <a:r>
              <a:rPr lang="nl-NL" sz="2800" dirty="0" smtClean="0">
                <a:effectLst/>
              </a:rPr>
              <a:t>–</a:t>
            </a:r>
            <a:r>
              <a:rPr lang="nl-NL" sz="2800" dirty="0" smtClean="0">
                <a:sym typeface="Euclid Symbol" panose="05050102010706020507" pitchFamily="18" charset="2"/>
              </a:rPr>
              <a:t>a van nom. </a:t>
            </a:r>
            <a:r>
              <a:rPr lang="nl-NL" sz="2800" dirty="0" err="1" smtClean="0">
                <a:sym typeface="Euclid Symbol" panose="05050102010706020507" pitchFamily="18" charset="2"/>
              </a:rPr>
              <a:t>sg</a:t>
            </a:r>
            <a:r>
              <a:rPr lang="nl-NL" sz="2800" dirty="0" smtClean="0">
                <a:sym typeface="Euclid Symbol" panose="05050102010706020507" pitchFamily="18" charset="2"/>
              </a:rPr>
              <a:t>/nom. en acc. </a:t>
            </a:r>
            <a:r>
              <a:rPr lang="nl-NL" sz="2800" dirty="0" err="1" smtClean="0">
                <a:sym typeface="Euclid Symbol" panose="05050102010706020507" pitchFamily="18" charset="2"/>
              </a:rPr>
              <a:t>pl</a:t>
            </a:r>
            <a:r>
              <a:rPr lang="nl-NL" sz="2800" dirty="0" smtClean="0">
                <a:sym typeface="Euclid Symbol" panose="05050102010706020507" pitchFamily="18" charset="2"/>
              </a:rPr>
              <a:t> is kort: voorbeeld: </a:t>
            </a:r>
            <a:r>
              <a:rPr lang="nl-NL" sz="2800" dirty="0" err="1" smtClean="0">
                <a:sym typeface="Euclid Symbol" panose="05050102010706020507" pitchFamily="18" charset="2"/>
              </a:rPr>
              <a:t>templa</a:t>
            </a:r>
            <a:r>
              <a:rPr lang="nl-NL" sz="2800" dirty="0" smtClean="0">
                <a:sym typeface="Euclid Symbol" panose="05050102010706020507" pitchFamily="18" charset="2"/>
              </a:rPr>
              <a:t> (N) zal een korte a (</a:t>
            </a:r>
            <a:r>
              <a:rPr lang="nl-NL" sz="2800" dirty="0" smtClean="0"/>
              <a:t>ă)</a:t>
            </a:r>
            <a:r>
              <a:rPr lang="nl-NL" sz="2800" dirty="0" smtClean="0">
                <a:sym typeface="Euclid Symbol" panose="05050102010706020507" pitchFamily="18" charset="2"/>
              </a:rPr>
              <a:t> hebben.</a:t>
            </a:r>
          </a:p>
          <a:p>
            <a:pPr marL="0" indent="0" eaLnBrk="1" hangingPunct="1">
              <a:buNone/>
              <a:defRPr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676154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M. de Hoon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4973C281-613B-4CB2-963B-2937E570DF8D}" type="slidenum">
              <a:rPr lang="nl-NL" smtClean="0">
                <a:latin typeface="Calibri" panose="020F0502020204030204" pitchFamily="34" charset="0"/>
              </a:rPr>
              <a:pPr eaLnBrk="1" hangingPunct="1">
                <a:defRPr/>
              </a:pPr>
              <a:t>12</a:t>
            </a:fld>
            <a:endParaRPr lang="nl-NL" dirty="0" smtClean="0">
              <a:latin typeface="Calibri" panose="020F0502020204030204" pitchFamily="34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7813"/>
            <a:ext cx="8642350" cy="702915"/>
          </a:xfrm>
        </p:spPr>
        <p:txBody>
          <a:bodyPr/>
          <a:lstStyle/>
          <a:p>
            <a:pPr eaLnBrk="1" hangingPunct="1">
              <a:defRPr/>
            </a:pPr>
            <a:r>
              <a:rPr lang="nl-NL" sz="3200" dirty="0">
                <a:effectLst/>
              </a:rPr>
              <a:t>W</a:t>
            </a:r>
            <a:r>
              <a:rPr lang="nl-NL" sz="3200" dirty="0" smtClean="0">
                <a:effectLst/>
              </a:rPr>
              <a:t>anneer is een lettergreep </a:t>
            </a:r>
            <a:r>
              <a:rPr lang="nl-NL" sz="3200" dirty="0" smtClean="0">
                <a:solidFill>
                  <a:srgbClr val="FF0000"/>
                </a:solidFill>
                <a:effectLst/>
              </a:rPr>
              <a:t>door positie </a:t>
            </a:r>
            <a:r>
              <a:rPr lang="nl-NL" sz="3200" dirty="0" smtClean="0">
                <a:effectLst/>
              </a:rPr>
              <a:t>lang?</a:t>
            </a:r>
            <a:endParaRPr lang="nl-NL" sz="4000" dirty="0" smtClean="0">
              <a:effectLst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4" y="1124744"/>
            <a:ext cx="8785671" cy="4248150"/>
          </a:xfrm>
        </p:spPr>
        <p:txBody>
          <a:bodyPr/>
          <a:lstStyle/>
          <a:p>
            <a:pPr eaLnBrk="1" hangingPunct="1">
              <a:defRPr/>
            </a:pPr>
            <a:r>
              <a:rPr lang="nl-NL" sz="2800" dirty="0" smtClean="0"/>
              <a:t>als een klinker gevolgd wordt door 2 of meer medeklinkers / dubbele medeklinker (</a:t>
            </a:r>
            <a:r>
              <a:rPr lang="nl-NL" sz="2800" dirty="0" smtClean="0">
                <a:solidFill>
                  <a:srgbClr val="FF0000"/>
                </a:solidFill>
              </a:rPr>
              <a:t>x</a:t>
            </a:r>
            <a:r>
              <a:rPr lang="nl-NL" sz="2800" dirty="0" smtClean="0"/>
              <a:t>,</a:t>
            </a:r>
            <a:r>
              <a:rPr lang="nl-NL" sz="2800" dirty="0" smtClean="0">
                <a:solidFill>
                  <a:srgbClr val="FF0000"/>
                </a:solidFill>
              </a:rPr>
              <a:t>z</a:t>
            </a:r>
            <a:r>
              <a:rPr lang="nl-NL" sz="2800" dirty="0" smtClean="0"/>
              <a:t>) </a:t>
            </a:r>
            <a:r>
              <a:rPr lang="nl-NL" sz="2800" u="sng" dirty="0" smtClean="0"/>
              <a:t>kan</a:t>
            </a:r>
            <a:r>
              <a:rPr lang="nl-NL" sz="2800" dirty="0" smtClean="0"/>
              <a:t> de </a:t>
            </a:r>
            <a:r>
              <a:rPr lang="nl-NL" sz="2800" dirty="0" err="1" smtClean="0"/>
              <a:t>letter-greep</a:t>
            </a:r>
            <a:r>
              <a:rPr lang="nl-NL" sz="2800" dirty="0" smtClean="0"/>
              <a:t> lang zijn! Let op: volgende woord telt dus mee!</a:t>
            </a:r>
          </a:p>
          <a:p>
            <a:pPr eaLnBrk="1" hangingPunct="1">
              <a:defRPr/>
            </a:pPr>
            <a:r>
              <a:rPr lang="nl-NL" sz="2800" dirty="0" smtClean="0"/>
              <a:t>En pas op: sommige combinaties van medeklinkers maken een lettergreep toch kort: zie volgende dia</a:t>
            </a:r>
            <a:r>
              <a:rPr lang="nl-NL" sz="2800" dirty="0"/>
              <a:t>.</a:t>
            </a:r>
            <a:endParaRPr lang="nl-NL" sz="2800" dirty="0" smtClean="0"/>
          </a:p>
        </p:txBody>
      </p:sp>
    </p:spTree>
    <p:extLst>
      <p:ext uri="{BB962C8B-B14F-4D97-AF65-F5344CB8AC3E}">
        <p14:creationId xmlns:p14="http://schemas.microsoft.com/office/powerpoint/2010/main" val="803364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M. de Hoon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4973C281-613B-4CB2-963B-2937E570DF8D}" type="slidenum">
              <a:rPr lang="nl-NL" smtClean="0">
                <a:latin typeface="Calibri" panose="020F0502020204030204" pitchFamily="34" charset="0"/>
              </a:rPr>
              <a:pPr eaLnBrk="1" hangingPunct="1">
                <a:defRPr/>
              </a:pPr>
              <a:t>13</a:t>
            </a:fld>
            <a:endParaRPr lang="nl-NL" dirty="0" smtClean="0">
              <a:latin typeface="Calibri" panose="020F0502020204030204" pitchFamily="34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7813"/>
            <a:ext cx="8642350" cy="702915"/>
          </a:xfrm>
        </p:spPr>
        <p:txBody>
          <a:bodyPr/>
          <a:lstStyle/>
          <a:p>
            <a:pPr eaLnBrk="1" hangingPunct="1">
              <a:defRPr/>
            </a:pPr>
            <a:r>
              <a:rPr lang="nl-NL" sz="3200" dirty="0">
                <a:effectLst/>
              </a:rPr>
              <a:t>W</a:t>
            </a:r>
            <a:r>
              <a:rPr lang="nl-NL" sz="3200" dirty="0" smtClean="0">
                <a:effectLst/>
              </a:rPr>
              <a:t>anneer is een lettergreep </a:t>
            </a:r>
            <a:r>
              <a:rPr lang="nl-NL" sz="3200" dirty="0" smtClean="0">
                <a:solidFill>
                  <a:srgbClr val="FF0000"/>
                </a:solidFill>
                <a:effectLst/>
              </a:rPr>
              <a:t>door positie </a:t>
            </a:r>
            <a:r>
              <a:rPr lang="nl-NL" sz="3200" dirty="0" smtClean="0">
                <a:effectLst/>
              </a:rPr>
              <a:t>kort? 1</a:t>
            </a:r>
            <a:endParaRPr lang="nl-NL" sz="4000" dirty="0" smtClean="0">
              <a:effectLst/>
            </a:endParaRP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323528" y="1135832"/>
            <a:ext cx="8640961" cy="5112568"/>
          </a:xfrm>
        </p:spPr>
        <p:txBody>
          <a:bodyPr/>
          <a:lstStyle/>
          <a:p>
            <a:pPr>
              <a:defRPr/>
            </a:pPr>
            <a:r>
              <a:rPr lang="nl-NL" sz="2800" dirty="0" smtClean="0">
                <a:effectLst/>
              </a:rPr>
              <a:t>als een klinker die gevolgd wordt door een combinatie van een </a:t>
            </a:r>
            <a:r>
              <a:rPr lang="nl-NL" sz="2800" dirty="0" err="1" smtClean="0">
                <a:solidFill>
                  <a:srgbClr val="FF0000"/>
                </a:solidFill>
                <a:effectLst/>
              </a:rPr>
              <a:t>muta</a:t>
            </a:r>
            <a:r>
              <a:rPr lang="nl-NL" sz="2800" dirty="0" smtClean="0">
                <a:effectLst/>
              </a:rPr>
              <a:t> met een </a:t>
            </a:r>
            <a:r>
              <a:rPr lang="nl-NL" sz="2800" dirty="0" smtClean="0">
                <a:solidFill>
                  <a:srgbClr val="FF0000"/>
                </a:solidFill>
                <a:effectLst/>
              </a:rPr>
              <a:t>liquida</a:t>
            </a:r>
            <a:r>
              <a:rPr lang="nl-NL" sz="2800" dirty="0" smtClean="0">
                <a:effectLst/>
              </a:rPr>
              <a:t> (in die volgorde: let dus met name op de tweede medeklinker) </a:t>
            </a:r>
            <a:r>
              <a:rPr lang="nl-NL" sz="2800" u="sng" dirty="0" smtClean="0">
                <a:effectLst/>
              </a:rPr>
              <a:t>kan</a:t>
            </a:r>
            <a:r>
              <a:rPr lang="nl-NL" sz="2800" dirty="0" smtClean="0">
                <a:effectLst/>
              </a:rPr>
              <a:t> hij kort blijken te zijn (in plaats van lang, vorige dia)</a:t>
            </a:r>
          </a:p>
          <a:p>
            <a:pPr>
              <a:defRPr/>
            </a:pPr>
            <a:r>
              <a:rPr lang="nl-NL" sz="2800" dirty="0" err="1">
                <a:solidFill>
                  <a:srgbClr val="FF0000"/>
                </a:solidFill>
                <a:effectLst/>
              </a:rPr>
              <a:t>m</a:t>
            </a:r>
            <a:r>
              <a:rPr lang="nl-NL" sz="2800" dirty="0" err="1" smtClean="0">
                <a:solidFill>
                  <a:srgbClr val="FF0000"/>
                </a:solidFill>
                <a:effectLst/>
              </a:rPr>
              <a:t>utae</a:t>
            </a:r>
            <a:r>
              <a:rPr lang="nl-NL" sz="2800" dirty="0" smtClean="0">
                <a:effectLst/>
              </a:rPr>
              <a:t>:	p/b/f (lipklanken/labialen)</a:t>
            </a:r>
          </a:p>
          <a:p>
            <a:pPr lvl="4">
              <a:buFont typeface="Wingdings" panose="05000000000000000000" pitchFamily="2" charset="2"/>
              <a:buNone/>
              <a:defRPr/>
            </a:pPr>
            <a:r>
              <a:rPr lang="nl-NL" sz="2800" dirty="0" smtClean="0">
                <a:effectLst/>
              </a:rPr>
              <a:t>c/g (keelklanken/gutturalen)</a:t>
            </a:r>
          </a:p>
          <a:p>
            <a:pPr lvl="4">
              <a:buFont typeface="Wingdings" panose="05000000000000000000" pitchFamily="2" charset="2"/>
              <a:buNone/>
              <a:defRPr/>
            </a:pPr>
            <a:r>
              <a:rPr lang="nl-NL" sz="2800" dirty="0" smtClean="0">
                <a:effectLst/>
              </a:rPr>
              <a:t>d/t (tandklanken/dentalen)</a:t>
            </a:r>
          </a:p>
          <a:p>
            <a:pPr>
              <a:defRPr/>
            </a:pPr>
            <a:r>
              <a:rPr lang="nl-NL" sz="2800" dirty="0">
                <a:solidFill>
                  <a:srgbClr val="FF0000"/>
                </a:solidFill>
                <a:effectLst/>
              </a:rPr>
              <a:t>l</a:t>
            </a:r>
            <a:r>
              <a:rPr lang="nl-NL" sz="2800" dirty="0" smtClean="0">
                <a:solidFill>
                  <a:srgbClr val="FF0000"/>
                </a:solidFill>
                <a:effectLst/>
              </a:rPr>
              <a:t>iquidae</a:t>
            </a:r>
            <a:r>
              <a:rPr lang="nl-NL" sz="2800" dirty="0" smtClean="0">
                <a:effectLst/>
              </a:rPr>
              <a:t>:	m/l/n/r (medeklinkers uit het woord </a:t>
            </a:r>
            <a:r>
              <a:rPr lang="nl-NL" sz="2800" dirty="0" smtClean="0">
                <a:solidFill>
                  <a:srgbClr val="FF0000"/>
                </a:solidFill>
                <a:effectLst/>
              </a:rPr>
              <a:t>m</a:t>
            </a:r>
            <a:r>
              <a:rPr lang="nl-NL" sz="2800" dirty="0" smtClean="0">
                <a:effectLst/>
              </a:rPr>
              <a:t>o</a:t>
            </a:r>
            <a:r>
              <a:rPr lang="nl-NL" sz="2800" dirty="0" smtClean="0">
                <a:solidFill>
                  <a:srgbClr val="FF0000"/>
                </a:solidFill>
                <a:effectLst/>
              </a:rPr>
              <a:t>l</a:t>
            </a:r>
            <a:r>
              <a:rPr lang="nl-NL" sz="2800" dirty="0" smtClean="0">
                <a:effectLst/>
              </a:rPr>
              <a:t>e</a:t>
            </a:r>
            <a:r>
              <a:rPr lang="nl-NL" sz="2800" dirty="0" smtClean="0">
                <a:solidFill>
                  <a:srgbClr val="FF0000"/>
                </a:solidFill>
                <a:effectLst/>
              </a:rPr>
              <a:t>n</a:t>
            </a:r>
            <a:r>
              <a:rPr lang="nl-NL" sz="2800" dirty="0" smtClean="0">
                <a:effectLst/>
              </a:rPr>
              <a:t>aa</a:t>
            </a:r>
            <a:r>
              <a:rPr lang="nl-NL" sz="2800" dirty="0" smtClean="0">
                <a:solidFill>
                  <a:srgbClr val="FF0000"/>
                </a:solidFill>
                <a:effectLst/>
              </a:rPr>
              <a:t>r</a:t>
            </a:r>
            <a:r>
              <a:rPr lang="nl-NL" sz="2800" dirty="0" smtClean="0">
                <a:effectLst/>
              </a:rPr>
              <a:t>)</a:t>
            </a:r>
          </a:p>
          <a:p>
            <a:pPr>
              <a:defRPr/>
            </a:pPr>
            <a:r>
              <a:rPr lang="nl-NL" sz="2800" dirty="0" smtClean="0">
                <a:effectLst/>
              </a:rPr>
              <a:t>Denk aan woorden zoals </a:t>
            </a:r>
            <a:r>
              <a:rPr lang="nl-NL" sz="2800" dirty="0" err="1" smtClean="0">
                <a:effectLst/>
              </a:rPr>
              <a:t>la</a:t>
            </a:r>
            <a:r>
              <a:rPr lang="nl-NL" sz="2800" dirty="0" err="1" smtClean="0">
                <a:solidFill>
                  <a:srgbClr val="FF0000"/>
                </a:solidFill>
                <a:effectLst/>
              </a:rPr>
              <a:t>cr</a:t>
            </a:r>
            <a:r>
              <a:rPr lang="nl-NL" sz="2800" dirty="0" err="1" smtClean="0">
                <a:effectLst/>
              </a:rPr>
              <a:t>ima</a:t>
            </a:r>
            <a:r>
              <a:rPr lang="nl-NL" sz="2800" dirty="0" smtClean="0">
                <a:effectLst/>
              </a:rPr>
              <a:t>, </a:t>
            </a:r>
            <a:r>
              <a:rPr lang="nl-NL" sz="2800" dirty="0" err="1" smtClean="0">
                <a:effectLst/>
              </a:rPr>
              <a:t>pa</a:t>
            </a:r>
            <a:r>
              <a:rPr lang="nl-NL" sz="2800" dirty="0" err="1" smtClean="0">
                <a:solidFill>
                  <a:srgbClr val="FF0000"/>
                </a:solidFill>
                <a:effectLst/>
              </a:rPr>
              <a:t>tr</a:t>
            </a:r>
            <a:r>
              <a:rPr lang="nl-NL" sz="2800" dirty="0" err="1" smtClean="0">
                <a:effectLst/>
              </a:rPr>
              <a:t>iae</a:t>
            </a:r>
            <a:r>
              <a:rPr lang="nl-NL" sz="2800" dirty="0" smtClean="0">
                <a:effectLst/>
              </a:rPr>
              <a:t>  …</a:t>
            </a:r>
          </a:p>
          <a:p>
            <a:pPr>
              <a:defRPr/>
            </a:pPr>
            <a:endParaRPr lang="nl-NL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7538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M. de Hoon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4973C281-613B-4CB2-963B-2937E570DF8D}" type="slidenum">
              <a:rPr lang="nl-NL" smtClean="0">
                <a:latin typeface="Calibri" panose="020F0502020204030204" pitchFamily="34" charset="0"/>
              </a:rPr>
              <a:pPr eaLnBrk="1" hangingPunct="1">
                <a:defRPr/>
              </a:pPr>
              <a:t>14</a:t>
            </a:fld>
            <a:endParaRPr lang="nl-NL" dirty="0" smtClean="0">
              <a:latin typeface="Calibri" panose="020F0502020204030204" pitchFamily="34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7813"/>
            <a:ext cx="8642350" cy="702915"/>
          </a:xfrm>
        </p:spPr>
        <p:txBody>
          <a:bodyPr/>
          <a:lstStyle/>
          <a:p>
            <a:pPr eaLnBrk="1" hangingPunct="1">
              <a:defRPr/>
            </a:pPr>
            <a:r>
              <a:rPr lang="nl-NL" sz="3200" dirty="0">
                <a:effectLst/>
              </a:rPr>
              <a:t>W</a:t>
            </a:r>
            <a:r>
              <a:rPr lang="nl-NL" sz="3200" dirty="0" smtClean="0">
                <a:effectLst/>
              </a:rPr>
              <a:t>anneer is een lettergreep </a:t>
            </a:r>
            <a:r>
              <a:rPr lang="nl-NL" sz="3200" dirty="0" smtClean="0">
                <a:solidFill>
                  <a:srgbClr val="FF0000"/>
                </a:solidFill>
                <a:effectLst/>
              </a:rPr>
              <a:t>door positie </a:t>
            </a:r>
            <a:r>
              <a:rPr lang="nl-NL" sz="3200" dirty="0" smtClean="0">
                <a:effectLst/>
              </a:rPr>
              <a:t>kort? 2</a:t>
            </a:r>
            <a:endParaRPr lang="nl-NL" sz="4000" dirty="0" smtClean="0">
              <a:effectLst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79512" y="1268760"/>
            <a:ext cx="8362950" cy="497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nl-NL" sz="2800" kern="0" dirty="0" smtClean="0">
                <a:effectLst/>
              </a:rPr>
              <a:t>als een klinker gevolgd wordt door nog een klinker (bijv. de –i– in aud</a:t>
            </a:r>
            <a:r>
              <a:rPr lang="nl-NL" sz="2800" kern="0" dirty="0" smtClean="0">
                <a:solidFill>
                  <a:srgbClr val="FF0000"/>
                </a:solidFill>
                <a:effectLst/>
              </a:rPr>
              <a:t>i</a:t>
            </a:r>
            <a:r>
              <a:rPr lang="nl-NL" sz="2800" kern="0" dirty="0" smtClean="0">
                <a:effectLst/>
              </a:rPr>
              <a:t>o). Dat heet “</a:t>
            </a:r>
            <a:r>
              <a:rPr lang="nl-NL" sz="2800" kern="0" dirty="0" err="1" smtClean="0">
                <a:effectLst/>
              </a:rPr>
              <a:t>vocalis</a:t>
            </a:r>
            <a:r>
              <a:rPr lang="nl-NL" sz="2800" kern="0" dirty="0" smtClean="0">
                <a:effectLst/>
              </a:rPr>
              <a:t> ante </a:t>
            </a:r>
            <a:r>
              <a:rPr lang="nl-NL" sz="2800" kern="0" dirty="0" err="1" smtClean="0">
                <a:effectLst/>
              </a:rPr>
              <a:t>vocalem</a:t>
            </a:r>
            <a:r>
              <a:rPr lang="nl-NL" sz="2800" kern="0" dirty="0" smtClean="0">
                <a:effectLst/>
              </a:rPr>
              <a:t> 	</a:t>
            </a:r>
            <a:r>
              <a:rPr lang="nl-NL" sz="2800" kern="0" dirty="0" err="1" smtClean="0">
                <a:effectLst/>
              </a:rPr>
              <a:t>corripitur</a:t>
            </a:r>
            <a:r>
              <a:rPr lang="nl-NL" sz="2800" kern="0" dirty="0" smtClean="0">
                <a:effectLst/>
              </a:rPr>
              <a:t>”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nl-NL" sz="2800" kern="0" dirty="0" smtClean="0">
                <a:effectLst/>
              </a:rPr>
              <a:t>	</a:t>
            </a:r>
          </a:p>
          <a:p>
            <a:pPr eaLnBrk="1" hangingPunct="1">
              <a:defRPr/>
            </a:pPr>
            <a:r>
              <a:rPr lang="nl-NL" sz="2800" kern="0" dirty="0" smtClean="0">
                <a:effectLst/>
              </a:rPr>
              <a:t>uitzondering de –i– in </a:t>
            </a:r>
            <a:r>
              <a:rPr lang="nl-NL" sz="2800" kern="0" dirty="0" err="1" smtClean="0">
                <a:solidFill>
                  <a:srgbClr val="00B050"/>
                </a:solidFill>
                <a:effectLst/>
              </a:rPr>
              <a:t>ill</a:t>
            </a:r>
            <a:r>
              <a:rPr lang="nl-NL" sz="2800" kern="0" dirty="0" err="1" smtClean="0">
                <a:effectLst/>
              </a:rPr>
              <a:t>i</a:t>
            </a:r>
            <a:r>
              <a:rPr lang="nl-NL" sz="2800" kern="0" dirty="0" err="1" smtClean="0">
                <a:solidFill>
                  <a:srgbClr val="00B050"/>
                </a:solidFill>
                <a:effectLst/>
              </a:rPr>
              <a:t>us</a:t>
            </a:r>
            <a:r>
              <a:rPr lang="nl-NL" sz="2800" kern="0" dirty="0" smtClean="0">
                <a:effectLst/>
              </a:rPr>
              <a:t>, </a:t>
            </a:r>
            <a:r>
              <a:rPr lang="nl-NL" sz="2800" kern="0" dirty="0" err="1" smtClean="0">
                <a:solidFill>
                  <a:srgbClr val="00B050"/>
                </a:solidFill>
                <a:effectLst/>
              </a:rPr>
              <a:t>ist</a:t>
            </a:r>
            <a:r>
              <a:rPr lang="nl-NL" sz="2800" kern="0" dirty="0" err="1" smtClean="0">
                <a:effectLst/>
              </a:rPr>
              <a:t>i</a:t>
            </a:r>
            <a:r>
              <a:rPr lang="nl-NL" sz="2800" kern="0" dirty="0" err="1" smtClean="0">
                <a:solidFill>
                  <a:srgbClr val="00B050"/>
                </a:solidFill>
                <a:effectLst/>
              </a:rPr>
              <a:t>us</a:t>
            </a:r>
            <a:r>
              <a:rPr lang="nl-NL" sz="2800" kern="0" dirty="0" smtClean="0">
                <a:solidFill>
                  <a:srgbClr val="00B050"/>
                </a:solidFill>
                <a:effectLst/>
              </a:rPr>
              <a:t> </a:t>
            </a:r>
            <a:r>
              <a:rPr lang="nl-NL" sz="2800" kern="0" dirty="0" err="1" smtClean="0">
                <a:effectLst/>
              </a:rPr>
              <a:t>etc</a:t>
            </a:r>
            <a:r>
              <a:rPr lang="nl-NL" sz="2800" kern="0" dirty="0" smtClean="0">
                <a:effectLst/>
              </a:rPr>
              <a:t>, de gen/dat </a:t>
            </a:r>
            <a:r>
              <a:rPr lang="nl-NL" sz="2800" kern="0" dirty="0" err="1" smtClean="0">
                <a:effectLst/>
              </a:rPr>
              <a:t>sg</a:t>
            </a:r>
            <a:r>
              <a:rPr lang="nl-NL" sz="2800" kern="0" dirty="0" smtClean="0">
                <a:effectLst/>
              </a:rPr>
              <a:t> van e-declinatie: bijv. de –e– in </a:t>
            </a:r>
            <a:r>
              <a:rPr lang="nl-NL" sz="2800" kern="0" dirty="0" err="1" smtClean="0">
                <a:solidFill>
                  <a:srgbClr val="00B050"/>
                </a:solidFill>
                <a:effectLst/>
              </a:rPr>
              <a:t>di</a:t>
            </a:r>
            <a:r>
              <a:rPr lang="nl-NL" sz="2800" kern="0" dirty="0" err="1" smtClean="0">
                <a:effectLst/>
              </a:rPr>
              <a:t>e</a:t>
            </a:r>
            <a:r>
              <a:rPr lang="nl-NL" sz="2800" kern="0" dirty="0" err="1" smtClean="0">
                <a:solidFill>
                  <a:srgbClr val="00B050"/>
                </a:solidFill>
                <a:effectLst/>
              </a:rPr>
              <a:t>i</a:t>
            </a:r>
            <a:r>
              <a:rPr lang="nl-NL" sz="2800" kern="0" dirty="0" smtClean="0">
                <a:effectLst/>
              </a:rPr>
              <a:t>.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nl-NL" sz="2800" kern="0" dirty="0" smtClean="0">
              <a:effectLst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nl-NL" sz="2800" kern="0" dirty="0">
              <a:effectLst/>
            </a:endParaRPr>
          </a:p>
          <a:p>
            <a:pPr marL="0" indent="0" eaLnBrk="1" hangingPunct="1">
              <a:buNone/>
              <a:defRPr/>
            </a:pPr>
            <a:r>
              <a:rPr lang="nl-NL" sz="1800" kern="0" dirty="0" smtClean="0">
                <a:solidFill>
                  <a:srgbClr val="FFFFCC"/>
                </a:solidFill>
                <a:effectLst/>
              </a:rPr>
              <a:t>N.B. Een klinker die </a:t>
            </a:r>
            <a:r>
              <a:rPr lang="nl-NL" sz="1800" kern="0" dirty="0">
                <a:solidFill>
                  <a:srgbClr val="FFFFCC"/>
                </a:solidFill>
                <a:effectLst/>
              </a:rPr>
              <a:t>gevolgd </a:t>
            </a:r>
            <a:r>
              <a:rPr lang="nl-NL" sz="1800" kern="0" dirty="0" smtClean="0">
                <a:solidFill>
                  <a:srgbClr val="FFFFCC"/>
                </a:solidFill>
                <a:effectLst/>
              </a:rPr>
              <a:t>wordt door </a:t>
            </a:r>
            <a:r>
              <a:rPr lang="nl-NL" sz="1800" kern="0" dirty="0">
                <a:solidFill>
                  <a:srgbClr val="FFFFCC"/>
                </a:solidFill>
                <a:effectLst/>
              </a:rPr>
              <a:t>maar één medeklinker </a:t>
            </a:r>
            <a:r>
              <a:rPr lang="nl-NL" sz="1800" u="sng" kern="0" dirty="0">
                <a:solidFill>
                  <a:srgbClr val="FFFFCC"/>
                </a:solidFill>
                <a:effectLst/>
              </a:rPr>
              <a:t>kan</a:t>
            </a:r>
            <a:r>
              <a:rPr lang="nl-NL" sz="1800" kern="0" dirty="0">
                <a:solidFill>
                  <a:srgbClr val="FFFFCC"/>
                </a:solidFill>
                <a:effectLst/>
              </a:rPr>
              <a:t> </a:t>
            </a:r>
            <a:r>
              <a:rPr lang="nl-NL" sz="1800" kern="0" dirty="0" smtClean="0">
                <a:solidFill>
                  <a:srgbClr val="FFFFCC"/>
                </a:solidFill>
                <a:effectLst/>
              </a:rPr>
              <a:t>dus kort </a:t>
            </a:r>
            <a:r>
              <a:rPr lang="nl-NL" sz="1800" kern="0" dirty="0">
                <a:solidFill>
                  <a:srgbClr val="FFFFCC"/>
                </a:solidFill>
                <a:effectLst/>
              </a:rPr>
              <a:t>zijn, maar ook lang (van nature)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nl-NL" sz="2800" kern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7755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M. de Hoon</a:t>
            </a:r>
          </a:p>
        </p:txBody>
      </p:sp>
      <p:sp>
        <p:nvSpPr>
          <p:cNvPr id="9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A3D2C527-6B20-41C4-8AC1-A0FE2A6F466A}" type="slidenum">
              <a:rPr lang="nl-NL" smtClean="0">
                <a:latin typeface="Calibri" panose="020F0502020204030204" pitchFamily="34" charset="0"/>
              </a:rPr>
              <a:pPr eaLnBrk="1" hangingPunct="1">
                <a:defRPr/>
              </a:pPr>
              <a:t>15</a:t>
            </a:fld>
            <a:endParaRPr lang="nl-NL" dirty="0" smtClean="0">
              <a:latin typeface="Calibri" panose="020F0502020204030204" pitchFamily="34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39750" y="333375"/>
            <a:ext cx="799306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4400" dirty="0">
                <a:latin typeface="Calibri" panose="020F0502020204030204" pitchFamily="34" charset="0"/>
              </a:rPr>
              <a:t>Nog wat losse endjes …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49275" y="1870075"/>
            <a:ext cx="813752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800" dirty="0">
                <a:latin typeface="Calibri" panose="020F0502020204030204" pitchFamily="34" charset="0"/>
              </a:rPr>
              <a:t>Eindigt een woord op een klinker of een –m en begint het volgende woord met een </a:t>
            </a:r>
            <a:r>
              <a:rPr lang="nl-NL" sz="2800" dirty="0" smtClean="0">
                <a:latin typeface="Calibri" panose="020F0502020204030204" pitchFamily="34" charset="0"/>
              </a:rPr>
              <a:t>klinker (pas op met de letter i: dat moet dan wel een klinker zijn!) </a:t>
            </a:r>
            <a:r>
              <a:rPr lang="nl-NL" sz="2800" dirty="0">
                <a:latin typeface="Calibri" panose="020F0502020204030204" pitchFamily="34" charset="0"/>
              </a:rPr>
              <a:t>of h–, dan valt in de uitspraak en in de metriek de </a:t>
            </a:r>
            <a:r>
              <a:rPr lang="nl-NL" sz="2800" i="1" dirty="0">
                <a:solidFill>
                  <a:srgbClr val="FFFFCC"/>
                </a:solidFill>
                <a:latin typeface="Calibri" panose="020F0502020204030204" pitchFamily="34" charset="0"/>
              </a:rPr>
              <a:t>slotlettergreep</a:t>
            </a:r>
            <a:r>
              <a:rPr lang="nl-NL" sz="2800" dirty="0">
                <a:latin typeface="Calibri" panose="020F0502020204030204" pitchFamily="34" charset="0"/>
              </a:rPr>
              <a:t> van het </a:t>
            </a:r>
            <a:r>
              <a:rPr lang="nl-NL" sz="2800" i="1" dirty="0">
                <a:solidFill>
                  <a:srgbClr val="FFFFCC"/>
                </a:solidFill>
                <a:latin typeface="Calibri" panose="020F0502020204030204" pitchFamily="34" charset="0"/>
              </a:rPr>
              <a:t>eerste</a:t>
            </a:r>
            <a:r>
              <a:rPr lang="nl-NL" sz="2800" dirty="0">
                <a:latin typeface="Calibri" panose="020F0502020204030204" pitchFamily="34" charset="0"/>
              </a:rPr>
              <a:t> woord</a:t>
            </a:r>
            <a:r>
              <a:rPr lang="nl-NL" sz="2800" i="1" dirty="0">
                <a:latin typeface="Calibri" panose="020F0502020204030204" pitchFamily="34" charset="0"/>
              </a:rPr>
              <a:t> </a:t>
            </a:r>
            <a:r>
              <a:rPr lang="nl-NL" sz="2800" dirty="0">
                <a:latin typeface="Calibri" panose="020F0502020204030204" pitchFamily="34" charset="0"/>
              </a:rPr>
              <a:t>weg</a:t>
            </a:r>
            <a:r>
              <a:rPr lang="nl-NL" sz="2800" dirty="0" smtClean="0">
                <a:latin typeface="Calibri" panose="020F0502020204030204" pitchFamily="34" charset="0"/>
              </a:rPr>
              <a:t>. Door elisie krijg je dus een lettergreep minder in de versregel. </a:t>
            </a:r>
            <a:endParaRPr lang="nl-NL" sz="2800" dirty="0">
              <a:latin typeface="Calibri" panose="020F0502020204030204" pitchFamily="34" charset="0"/>
            </a:endParaRP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539750" y="1195388"/>
            <a:ext cx="2952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800" dirty="0">
                <a:solidFill>
                  <a:srgbClr val="FF0000"/>
                </a:solidFill>
                <a:latin typeface="Calibri" panose="020F0502020204030204" pitchFamily="34" charset="0"/>
              </a:rPr>
              <a:t>Elisie (deel 1):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539750" y="5229200"/>
            <a:ext cx="7777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  </a:t>
            </a:r>
            <a:r>
              <a:rPr lang="nl-NL" sz="2000" dirty="0" smtClean="0">
                <a:latin typeface="Calibri" panose="020F0502020204030204" pitchFamily="34" charset="0"/>
              </a:rPr>
              <a:t>monstr</a:t>
            </a:r>
            <a:r>
              <a:rPr lang="nl-NL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um</a:t>
            </a:r>
            <a:r>
              <a:rPr lang="nl-NL" sz="2000" dirty="0" smtClean="0">
                <a:latin typeface="Calibri" panose="020F0502020204030204" pitchFamily="34" charset="0"/>
              </a:rPr>
              <a:t> </a:t>
            </a:r>
            <a:r>
              <a:rPr lang="nl-NL" sz="2000" dirty="0" err="1">
                <a:solidFill>
                  <a:srgbClr val="FF0000"/>
                </a:solidFill>
                <a:latin typeface="Calibri" panose="020F0502020204030204" pitchFamily="34" charset="0"/>
              </a:rPr>
              <a:t>h</a:t>
            </a:r>
            <a:r>
              <a:rPr lang="nl-NL" sz="2000" dirty="0" err="1">
                <a:latin typeface="Calibri" panose="020F0502020204030204" pitchFamily="34" charset="0"/>
              </a:rPr>
              <a:t>orrendum</a:t>
            </a:r>
            <a:r>
              <a:rPr lang="nl-NL" sz="2000" dirty="0">
                <a:latin typeface="Calibri" panose="020F0502020204030204" pitchFamily="34" charset="0"/>
              </a:rPr>
              <a:t>  wordt uitgesproken als </a:t>
            </a:r>
            <a:r>
              <a:rPr lang="nl-NL" sz="2000" dirty="0" err="1" smtClean="0">
                <a:latin typeface="Calibri" panose="020F0502020204030204" pitchFamily="34" charset="0"/>
              </a:rPr>
              <a:t>monstrorrendum</a:t>
            </a:r>
            <a:endParaRPr lang="nl-NL"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M. de Hoon</a:t>
            </a:r>
          </a:p>
        </p:txBody>
      </p:sp>
      <p:sp>
        <p:nvSpPr>
          <p:cNvPr id="9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A9B9D11-1458-4E5C-875A-8BF4D1E97535}" type="slidenum">
              <a:rPr lang="nl-NL" smtClean="0">
                <a:latin typeface="Calibri" panose="020F0502020204030204" pitchFamily="34" charset="0"/>
              </a:rPr>
              <a:pPr eaLnBrk="1" hangingPunct="1">
                <a:defRPr/>
              </a:pPr>
              <a:t>16</a:t>
            </a:fld>
            <a:endParaRPr lang="nl-NL" dirty="0" smtClean="0">
              <a:latin typeface="Calibri" panose="020F0502020204030204" pitchFamily="34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39750" y="333375"/>
            <a:ext cx="799306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4400" dirty="0">
                <a:latin typeface="Calibri" panose="020F0502020204030204" pitchFamily="34" charset="0"/>
              </a:rPr>
              <a:t>Nog wat losse endjes …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49275" y="1870075"/>
            <a:ext cx="81375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800" dirty="0">
                <a:latin typeface="Calibri" panose="020F0502020204030204" pitchFamily="34" charset="0"/>
              </a:rPr>
              <a:t>Eindigt een woord op een klinker of een –m </a:t>
            </a:r>
            <a:r>
              <a:rPr lang="nl-NL" sz="2800" dirty="0" smtClean="0">
                <a:latin typeface="Calibri" panose="020F0502020204030204" pitchFamily="34" charset="0"/>
              </a:rPr>
              <a:t>en is </a:t>
            </a:r>
            <a:r>
              <a:rPr lang="nl-NL" sz="2800" dirty="0">
                <a:latin typeface="Calibri" panose="020F0502020204030204" pitchFamily="34" charset="0"/>
              </a:rPr>
              <a:t>het tweede woord </a:t>
            </a:r>
            <a:r>
              <a:rPr lang="nl-NL" sz="2800" dirty="0" smtClean="0">
                <a:latin typeface="Calibri" panose="020F0502020204030204" pitchFamily="34" charset="0"/>
              </a:rPr>
              <a:t>“</a:t>
            </a:r>
            <a:r>
              <a:rPr lang="nl-NL" sz="2800" dirty="0">
                <a:solidFill>
                  <a:srgbClr val="00B050"/>
                </a:solidFill>
                <a:latin typeface="Calibri" panose="020F0502020204030204" pitchFamily="34" charset="0"/>
              </a:rPr>
              <a:t>es</a:t>
            </a:r>
            <a:r>
              <a:rPr lang="nl-NL" sz="2800" dirty="0" smtClean="0">
                <a:latin typeface="Calibri" panose="020F0502020204030204" pitchFamily="34" charset="0"/>
              </a:rPr>
              <a:t>”  </a:t>
            </a:r>
            <a:r>
              <a:rPr lang="nl-NL" sz="2800" dirty="0">
                <a:latin typeface="Calibri" panose="020F0502020204030204" pitchFamily="34" charset="0"/>
              </a:rPr>
              <a:t>of </a:t>
            </a:r>
            <a:r>
              <a:rPr lang="nl-NL" sz="2800" dirty="0" smtClean="0">
                <a:latin typeface="Calibri" panose="020F0502020204030204" pitchFamily="34" charset="0"/>
              </a:rPr>
              <a:t>“</a:t>
            </a:r>
            <a:r>
              <a:rPr lang="nl-NL" sz="2800" dirty="0" err="1">
                <a:solidFill>
                  <a:srgbClr val="00B050"/>
                </a:solidFill>
                <a:latin typeface="Calibri" panose="020F0502020204030204" pitchFamily="34" charset="0"/>
              </a:rPr>
              <a:t>est</a:t>
            </a:r>
            <a:r>
              <a:rPr lang="nl-NL" sz="2800" dirty="0" smtClean="0">
                <a:latin typeface="Calibri" panose="020F0502020204030204" pitchFamily="34" charset="0"/>
              </a:rPr>
              <a:t>”, </a:t>
            </a:r>
            <a:r>
              <a:rPr lang="nl-NL" sz="2800" dirty="0">
                <a:latin typeface="Calibri" panose="020F0502020204030204" pitchFamily="34" charset="0"/>
              </a:rPr>
              <a:t>dan valt de </a:t>
            </a:r>
            <a:r>
              <a:rPr lang="nl-NL" sz="2800" i="1" dirty="0">
                <a:solidFill>
                  <a:srgbClr val="FFFFCC"/>
                </a:solidFill>
                <a:latin typeface="Calibri" panose="020F0502020204030204" pitchFamily="34" charset="0"/>
              </a:rPr>
              <a:t>eerste</a:t>
            </a:r>
            <a:r>
              <a:rPr lang="nl-NL" sz="2800" dirty="0">
                <a:latin typeface="Calibri" panose="020F0502020204030204" pitchFamily="34" charset="0"/>
              </a:rPr>
              <a:t> lettergreep van het </a:t>
            </a:r>
            <a:r>
              <a:rPr lang="nl-NL" sz="2800" i="1" dirty="0">
                <a:solidFill>
                  <a:srgbClr val="FFFFCC"/>
                </a:solidFill>
                <a:latin typeface="Calibri" panose="020F0502020204030204" pitchFamily="34" charset="0"/>
              </a:rPr>
              <a:t>tweede</a:t>
            </a:r>
            <a:r>
              <a:rPr lang="nl-NL" sz="2800" dirty="0">
                <a:latin typeface="Calibri" panose="020F0502020204030204" pitchFamily="34" charset="0"/>
              </a:rPr>
              <a:t> woord</a:t>
            </a:r>
            <a:r>
              <a:rPr lang="nl-NL" sz="2800" i="1" dirty="0">
                <a:latin typeface="Calibri" panose="020F0502020204030204" pitchFamily="34" charset="0"/>
              </a:rPr>
              <a:t> </a:t>
            </a:r>
            <a:r>
              <a:rPr lang="nl-NL" sz="2800" i="1" dirty="0" smtClean="0">
                <a:latin typeface="Calibri" panose="020F0502020204030204" pitchFamily="34" charset="0"/>
              </a:rPr>
              <a:t> </a:t>
            </a:r>
            <a:r>
              <a:rPr lang="nl-NL" sz="2800" dirty="0" smtClean="0">
                <a:latin typeface="Calibri" panose="020F0502020204030204" pitchFamily="34" charset="0"/>
              </a:rPr>
              <a:t>weg.</a:t>
            </a:r>
            <a:endParaRPr lang="nl-NL" sz="2800" dirty="0">
              <a:latin typeface="Calibri" panose="020F0502020204030204" pitchFamily="34" charset="0"/>
            </a:endParaRP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539750" y="1195388"/>
            <a:ext cx="2952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800" dirty="0">
                <a:solidFill>
                  <a:srgbClr val="FF0000"/>
                </a:solidFill>
                <a:latin typeface="Calibri" panose="020F0502020204030204" pitchFamily="34" charset="0"/>
              </a:rPr>
              <a:t>Elisie (deel 2):</a:t>
            </a: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539750" y="5218113"/>
            <a:ext cx="7777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000" dirty="0">
                <a:latin typeface="Calibri" panose="020F0502020204030204" pitchFamily="34" charset="0"/>
                <a:sym typeface="Wingdings" panose="05000000000000000000" pitchFamily="2" charset="2"/>
              </a:rPr>
              <a:t></a:t>
            </a:r>
            <a:r>
              <a:rPr lang="nl-NL" sz="2000" dirty="0" smtClean="0">
                <a:latin typeface="Calibri" panose="020F0502020204030204" pitchFamily="34" charset="0"/>
              </a:rPr>
              <a:t>  magn</a:t>
            </a:r>
            <a:r>
              <a:rPr lang="nl-NL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</a:t>
            </a:r>
            <a:r>
              <a:rPr lang="nl-NL" sz="2000" dirty="0" smtClean="0">
                <a:latin typeface="Calibri" panose="020F0502020204030204" pitchFamily="34" charset="0"/>
              </a:rPr>
              <a:t> </a:t>
            </a:r>
            <a:r>
              <a:rPr lang="nl-NL" sz="2000" dirty="0" err="1">
                <a:solidFill>
                  <a:srgbClr val="FF0000"/>
                </a:solidFill>
                <a:latin typeface="Calibri" panose="020F0502020204030204" pitchFamily="34" charset="0"/>
              </a:rPr>
              <a:t>e</a:t>
            </a:r>
            <a:r>
              <a:rPr lang="nl-NL" sz="2000" dirty="0" err="1">
                <a:latin typeface="Calibri" panose="020F0502020204030204" pitchFamily="34" charset="0"/>
              </a:rPr>
              <a:t>st</a:t>
            </a:r>
            <a:r>
              <a:rPr lang="nl-NL" sz="2000" dirty="0">
                <a:latin typeface="Calibri" panose="020F0502020204030204" pitchFamily="34" charset="0"/>
              </a:rPr>
              <a:t>: wordt uitgesproken als </a:t>
            </a:r>
            <a:r>
              <a:rPr lang="nl-NL" sz="2000" dirty="0" err="1">
                <a:latin typeface="Calibri" panose="020F0502020204030204" pitchFamily="34" charset="0"/>
              </a:rPr>
              <a:t>mag</a:t>
            </a:r>
            <a:r>
              <a:rPr lang="nl-NL" sz="2000" dirty="0" err="1">
                <a:solidFill>
                  <a:srgbClr val="FF0000"/>
                </a:solidFill>
                <a:latin typeface="Calibri" panose="020F0502020204030204" pitchFamily="34" charset="0"/>
              </a:rPr>
              <a:t>na</a:t>
            </a:r>
            <a:r>
              <a:rPr lang="nl-NL" sz="2000" dirty="0" err="1">
                <a:latin typeface="Calibri" panose="020F0502020204030204" pitchFamily="34" charset="0"/>
              </a:rPr>
              <a:t>st</a:t>
            </a:r>
            <a:endParaRPr lang="nl-NL" sz="2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M. de Hoon</a:t>
            </a:r>
          </a:p>
        </p:txBody>
      </p:sp>
      <p:sp>
        <p:nvSpPr>
          <p:cNvPr id="9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A9B9D11-1458-4E5C-875A-8BF4D1E97535}" type="slidenum">
              <a:rPr lang="nl-NL" smtClean="0">
                <a:latin typeface="Calibri" panose="020F0502020204030204" pitchFamily="34" charset="0"/>
              </a:rPr>
              <a:pPr eaLnBrk="1" hangingPunct="1">
                <a:defRPr/>
              </a:pPr>
              <a:t>17</a:t>
            </a:fld>
            <a:endParaRPr lang="nl-NL" dirty="0" smtClean="0">
              <a:latin typeface="Calibri" panose="020F0502020204030204" pitchFamily="34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39750" y="333375"/>
            <a:ext cx="799306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4400" dirty="0">
                <a:latin typeface="Calibri" panose="020F0502020204030204" pitchFamily="34" charset="0"/>
              </a:rPr>
              <a:t>Nog wat losse endjes …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49275" y="1870075"/>
            <a:ext cx="81375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800" dirty="0" smtClean="0">
                <a:latin typeface="Calibri" panose="020F0502020204030204" pitchFamily="34" charset="0"/>
              </a:rPr>
              <a:t>Begint </a:t>
            </a:r>
            <a:r>
              <a:rPr lang="nl-NL" sz="2800" dirty="0">
                <a:latin typeface="Calibri" panose="020F0502020204030204" pitchFamily="34" charset="0"/>
              </a:rPr>
              <a:t>een woord </a:t>
            </a:r>
            <a:r>
              <a:rPr lang="nl-NL" sz="2800" dirty="0" smtClean="0">
                <a:latin typeface="Calibri" panose="020F0502020204030204" pitchFamily="34" charset="0"/>
              </a:rPr>
              <a:t>met een half medeklinker (i als j uitgesproken) dan vindt geen elisie plaats.</a:t>
            </a:r>
            <a:endParaRPr lang="nl-NL" sz="2800" dirty="0">
              <a:latin typeface="Calibri" panose="020F0502020204030204" pitchFamily="34" charset="0"/>
            </a:endParaRP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539750" y="1195388"/>
            <a:ext cx="2952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800" dirty="0">
                <a:solidFill>
                  <a:srgbClr val="FF0000"/>
                </a:solidFill>
                <a:latin typeface="Calibri" panose="020F0502020204030204" pitchFamily="34" charset="0"/>
              </a:rPr>
              <a:t>Elisie (deel </a:t>
            </a:r>
            <a:r>
              <a:rPr lang="nl-NL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3):</a:t>
            </a:r>
            <a:endParaRPr lang="nl-NL" sz="2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467544" y="4653136"/>
            <a:ext cx="821925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000" dirty="0" smtClean="0">
                <a:latin typeface="Calibri" panose="020F0502020204030204" pitchFamily="34" charset="0"/>
              </a:rPr>
              <a:t>…. </a:t>
            </a:r>
            <a:r>
              <a:rPr lang="nl-NL" sz="2000" dirty="0" err="1" smtClean="0">
                <a:latin typeface="Calibri" panose="020F0502020204030204" pitchFamily="34" charset="0"/>
              </a:rPr>
              <a:t>praeclusaque</a:t>
            </a:r>
            <a:r>
              <a:rPr lang="nl-NL" sz="2000" dirty="0" smtClean="0">
                <a:latin typeface="Calibri" panose="020F0502020204030204" pitchFamily="34" charset="0"/>
              </a:rPr>
              <a:t>  </a:t>
            </a:r>
            <a:r>
              <a:rPr lang="nl-NL" sz="2000" dirty="0" err="1" smtClean="0">
                <a:latin typeface="Calibri" panose="020F0502020204030204" pitchFamily="34" charset="0"/>
              </a:rPr>
              <a:t>ianua</a:t>
            </a:r>
            <a:r>
              <a:rPr lang="nl-NL" sz="2000" dirty="0" smtClean="0">
                <a:latin typeface="Calibri" panose="020F0502020204030204" pitchFamily="34" charset="0"/>
              </a:rPr>
              <a:t> (Ovidius, Met.1, 662) bevat gewoon 7 lettergrepen. Er is geen elisie door het wegvallen van de laatste lettergreep van </a:t>
            </a:r>
            <a:r>
              <a:rPr lang="nl-NL" sz="2000" dirty="0" err="1" smtClean="0">
                <a:latin typeface="Calibri" panose="020F0502020204030204" pitchFamily="34" charset="0"/>
              </a:rPr>
              <a:t>praeclusaque</a:t>
            </a:r>
            <a:r>
              <a:rPr lang="nl-NL" sz="2000" dirty="0" smtClean="0">
                <a:latin typeface="Calibri" panose="020F0502020204030204" pitchFamily="34" charset="0"/>
              </a:rPr>
              <a:t> omdat </a:t>
            </a:r>
            <a:r>
              <a:rPr lang="nl-NL" sz="2000" dirty="0" err="1" smtClean="0">
                <a:latin typeface="Calibri" panose="020F0502020204030204" pitchFamily="34" charset="0"/>
              </a:rPr>
              <a:t>ianua</a:t>
            </a:r>
            <a:r>
              <a:rPr lang="nl-NL" sz="2000" dirty="0" smtClean="0">
                <a:latin typeface="Calibri" panose="020F0502020204030204" pitchFamily="34" charset="0"/>
              </a:rPr>
              <a:t> met een j begint en uitgesproken wordt als </a:t>
            </a:r>
            <a:r>
              <a:rPr lang="nl-NL" sz="2000" dirty="0" err="1" smtClean="0">
                <a:latin typeface="Calibri" panose="020F0502020204030204" pitchFamily="34" charset="0"/>
              </a:rPr>
              <a:t>janoea</a:t>
            </a:r>
            <a:r>
              <a:rPr lang="nl-NL" sz="2000" dirty="0">
                <a:latin typeface="Calibri" panose="020F0502020204030204" pitchFamily="34" charset="0"/>
              </a:rPr>
              <a:t>:</a:t>
            </a:r>
            <a:r>
              <a:rPr lang="nl-NL" sz="2000" dirty="0" smtClean="0">
                <a:latin typeface="Calibri" panose="020F0502020204030204" pitchFamily="34" charset="0"/>
              </a:rPr>
              <a:t> drie lettergrepen, niet vier.</a:t>
            </a:r>
            <a:endParaRPr lang="nl-NL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213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M. de Hoon</a:t>
            </a:r>
          </a:p>
        </p:txBody>
      </p:sp>
      <p:sp>
        <p:nvSpPr>
          <p:cNvPr id="5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B928B7A-DE9A-461A-A139-63565F15C4FE}" type="slidenum">
              <a:rPr lang="nl-NL" smtClean="0">
                <a:latin typeface="Calibri" panose="020F0502020204030204" pitchFamily="34" charset="0"/>
              </a:rPr>
              <a:pPr eaLnBrk="1" hangingPunct="1">
                <a:defRPr/>
              </a:pPr>
              <a:t>18</a:t>
            </a:fld>
            <a:endParaRPr lang="nl-NL" dirty="0" smtClean="0">
              <a:latin typeface="Calibri" panose="020F0502020204030204" pitchFamily="34" charset="0"/>
            </a:endParaRP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611188" y="692150"/>
            <a:ext cx="4897437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800" dirty="0">
                <a:solidFill>
                  <a:srgbClr val="FF0000"/>
                </a:solidFill>
                <a:latin typeface="Calibri" panose="020F0502020204030204" pitchFamily="34" charset="0"/>
              </a:rPr>
              <a:t>Hiaat:</a:t>
            </a:r>
            <a:r>
              <a:rPr lang="nl-NL" sz="2800" dirty="0">
                <a:latin typeface="Calibri" panose="020F0502020204030204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800" dirty="0">
                <a:latin typeface="Calibri" panose="020F0502020204030204" pitchFamily="34" charset="0"/>
              </a:rPr>
              <a:t>K</a:t>
            </a:r>
            <a:r>
              <a:rPr lang="nl-NL" sz="2800" dirty="0" smtClean="0">
                <a:latin typeface="Calibri" panose="020F0502020204030204" pitchFamily="34" charset="0"/>
              </a:rPr>
              <a:t>omt </a:t>
            </a:r>
            <a:r>
              <a:rPr lang="nl-NL" sz="2800" dirty="0">
                <a:latin typeface="Calibri" panose="020F0502020204030204" pitchFamily="34" charset="0"/>
              </a:rPr>
              <a:t>niet veel </a:t>
            </a:r>
            <a:r>
              <a:rPr lang="nl-NL" sz="2800" dirty="0" smtClean="0">
                <a:latin typeface="Calibri" panose="020F0502020204030204" pitchFamily="34" charset="0"/>
              </a:rPr>
              <a:t>voor.</a:t>
            </a:r>
            <a:endParaRPr lang="nl-NL" sz="2800" dirty="0">
              <a:latin typeface="Calibri" panose="020F0502020204030204" pitchFamily="34" charset="0"/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11188" y="2132856"/>
            <a:ext cx="82812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800" dirty="0">
                <a:latin typeface="Calibri" panose="020F0502020204030204" pitchFamily="34" charset="0"/>
              </a:rPr>
              <a:t>Als elisie </a:t>
            </a:r>
            <a:r>
              <a:rPr lang="nl-NL" sz="2800" dirty="0" smtClean="0">
                <a:latin typeface="Calibri" panose="020F0502020204030204" pitchFamily="34" charset="0"/>
              </a:rPr>
              <a:t>wel mogelijk is maar niet </a:t>
            </a:r>
            <a:r>
              <a:rPr lang="nl-NL" sz="2800" dirty="0">
                <a:latin typeface="Calibri" panose="020F0502020204030204" pitchFamily="34" charset="0"/>
              </a:rPr>
              <a:t>wordt </a:t>
            </a:r>
            <a:r>
              <a:rPr lang="nl-NL" sz="2800" dirty="0" smtClean="0">
                <a:latin typeface="Calibri" panose="020F0502020204030204" pitchFamily="34" charset="0"/>
              </a:rPr>
              <a:t>toegepast.</a:t>
            </a:r>
            <a:endParaRPr lang="nl-NL" sz="2800" dirty="0">
              <a:latin typeface="Calibri" panose="020F0502020204030204" pitchFamily="34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623803" y="2955427"/>
            <a:ext cx="4884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>
                <a:latin typeface="Calibri" panose="020F0502020204030204" pitchFamily="34" charset="0"/>
              </a:rPr>
              <a:t>Voorbeeld is </a:t>
            </a:r>
            <a:r>
              <a:rPr lang="nl-NL" sz="2800" dirty="0" err="1" smtClean="0">
                <a:latin typeface="Calibri" panose="020F0502020204030204" pitchFamily="34" charset="0"/>
              </a:rPr>
              <a:t>Aen</a:t>
            </a:r>
            <a:r>
              <a:rPr lang="nl-NL" sz="2800" dirty="0" smtClean="0">
                <a:latin typeface="Calibri" panose="020F0502020204030204" pitchFamily="34" charset="0"/>
              </a:rPr>
              <a:t>. I, 16: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611188" y="4151173"/>
            <a:ext cx="7269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spc="210" dirty="0" err="1" smtClean="0">
                <a:latin typeface="Calibri" panose="020F0502020204030204" pitchFamily="34" charset="0"/>
              </a:rPr>
              <a:t>posthabita</a:t>
            </a:r>
            <a:r>
              <a:rPr lang="nl-NL" sz="2800" spc="210" dirty="0" smtClean="0">
                <a:latin typeface="Calibri" panose="020F0502020204030204" pitchFamily="34" charset="0"/>
              </a:rPr>
              <a:t> </a:t>
            </a:r>
            <a:r>
              <a:rPr lang="nl-NL" sz="2800" spc="210" dirty="0" err="1" smtClean="0">
                <a:latin typeface="Calibri" panose="020F0502020204030204" pitchFamily="34" charset="0"/>
              </a:rPr>
              <a:t>coluisse</a:t>
            </a:r>
            <a:r>
              <a:rPr lang="nl-NL" sz="2800" spc="210" dirty="0" smtClean="0">
                <a:latin typeface="Calibri" panose="020F0502020204030204" pitchFamily="34" charset="0"/>
              </a:rPr>
              <a:t> </a:t>
            </a:r>
            <a:r>
              <a:rPr lang="nl-NL" sz="2800" spc="210" dirty="0" err="1" smtClean="0">
                <a:latin typeface="Calibri" panose="020F0502020204030204" pitchFamily="34" charset="0"/>
              </a:rPr>
              <a:t>Samo</a:t>
            </a:r>
            <a:r>
              <a:rPr lang="nl-NL" sz="2800" spc="210" dirty="0" smtClean="0">
                <a:latin typeface="Calibri" panose="020F0502020204030204" pitchFamily="34" charset="0"/>
              </a:rPr>
              <a:t>; </a:t>
            </a:r>
            <a:r>
              <a:rPr lang="nl-NL" sz="2800" spc="210" dirty="0" err="1" smtClean="0">
                <a:latin typeface="Calibri" panose="020F0502020204030204" pitchFamily="34" charset="0"/>
              </a:rPr>
              <a:t>hic</a:t>
            </a:r>
            <a:r>
              <a:rPr lang="nl-NL" sz="2800" spc="210" dirty="0" smtClean="0">
                <a:latin typeface="Calibri" panose="020F0502020204030204" pitchFamily="34" charset="0"/>
              </a:rPr>
              <a:t> </a:t>
            </a:r>
            <a:r>
              <a:rPr lang="nl-NL" sz="2800" spc="210" dirty="0" err="1" smtClean="0">
                <a:latin typeface="Calibri" panose="020F0502020204030204" pitchFamily="34" charset="0"/>
              </a:rPr>
              <a:t>illius</a:t>
            </a:r>
            <a:r>
              <a:rPr lang="nl-NL" sz="2800" spc="210" dirty="0" smtClean="0">
                <a:latin typeface="Calibri" panose="020F0502020204030204" pitchFamily="34" charset="0"/>
              </a:rPr>
              <a:t> </a:t>
            </a:r>
            <a:r>
              <a:rPr lang="nl-NL" sz="2800" spc="210" dirty="0" err="1" smtClean="0">
                <a:latin typeface="Calibri" panose="020F0502020204030204" pitchFamily="34" charset="0"/>
              </a:rPr>
              <a:t>arma</a:t>
            </a:r>
            <a:r>
              <a:rPr lang="nl-NL" sz="2800" spc="250" dirty="0" smtClean="0">
                <a:latin typeface="Calibri" panose="020F0502020204030204" pitchFamily="34" charset="0"/>
              </a:rPr>
              <a:t>,</a:t>
            </a:r>
            <a:endParaRPr lang="en-US" sz="2800" spc="250" dirty="0">
              <a:latin typeface="Calibri" panose="020F0502020204030204" pitchFamily="34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655135" y="4725144"/>
            <a:ext cx="8165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alibri" panose="020F0502020204030204" pitchFamily="34" charset="0"/>
              </a:rPr>
              <a:t>waar de slotklinker van </a:t>
            </a:r>
            <a:r>
              <a:rPr lang="nl-NL" dirty="0" err="1" smtClean="0">
                <a:latin typeface="Calibri" panose="020F0502020204030204" pitchFamily="34" charset="0"/>
              </a:rPr>
              <a:t>Samo</a:t>
            </a:r>
            <a:r>
              <a:rPr lang="nl-NL" dirty="0" smtClean="0">
                <a:latin typeface="Calibri" panose="020F0502020204030204" pitchFamily="34" charset="0"/>
              </a:rPr>
              <a:t> wel botst met de klinker achter de (niet mee tellende) h van </a:t>
            </a:r>
            <a:r>
              <a:rPr lang="nl-NL" dirty="0" err="1" smtClean="0">
                <a:latin typeface="Calibri" panose="020F0502020204030204" pitchFamily="34" charset="0"/>
              </a:rPr>
              <a:t>hic</a:t>
            </a:r>
            <a:r>
              <a:rPr lang="nl-NL" dirty="0" smtClean="0">
                <a:latin typeface="Calibri" panose="020F0502020204030204" pitchFamily="34" charset="0"/>
              </a:rPr>
              <a:t>, maar toch geen elisie plaatsvindt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55576" y="3952735"/>
            <a:ext cx="79639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1800" dirty="0">
                <a:latin typeface="Calibri" panose="020F0502020204030204" pitchFamily="34" charset="0"/>
              </a:rPr>
              <a:t> —   </a:t>
            </a:r>
            <a:r>
              <a:rPr lang="nl-NL" sz="1800" dirty="0" smtClean="0">
                <a:latin typeface="Calibri" panose="020F0502020204030204" pitchFamily="34" charset="0"/>
              </a:rPr>
              <a:t>        </a:t>
            </a:r>
            <a:r>
              <a:rPr lang="en-US" sz="1800" dirty="0" smtClean="0">
                <a:latin typeface="Calibri" panose="020F0502020204030204" pitchFamily="34" charset="0"/>
              </a:rPr>
              <a:t>U    </a:t>
            </a:r>
            <a:r>
              <a:rPr lang="en-US" sz="1800" dirty="0" err="1" smtClean="0">
                <a:latin typeface="Calibri" panose="020F0502020204030204" pitchFamily="34" charset="0"/>
              </a:rPr>
              <a:t>U</a:t>
            </a:r>
            <a:r>
              <a:rPr lang="nl-NL" sz="2000" dirty="0" smtClean="0">
                <a:solidFill>
                  <a:schemeClr val="folHlink"/>
                </a:solidFill>
                <a:latin typeface="Calibri" panose="020F0502020204030204" pitchFamily="34" charset="0"/>
              </a:rPr>
              <a:t>|</a:t>
            </a:r>
            <a:r>
              <a:rPr lang="en-US" sz="1800" dirty="0" smtClean="0">
                <a:latin typeface="Calibri" panose="020F0502020204030204" pitchFamily="34" charset="0"/>
              </a:rPr>
              <a:t>—      U  </a:t>
            </a:r>
            <a:r>
              <a:rPr lang="en-US" sz="1800" dirty="0" err="1" smtClean="0">
                <a:latin typeface="Calibri" panose="020F0502020204030204" pitchFamily="34" charset="0"/>
              </a:rPr>
              <a:t>U</a:t>
            </a:r>
            <a:r>
              <a:rPr lang="nl-NL" sz="2000" dirty="0" smtClean="0">
                <a:solidFill>
                  <a:schemeClr val="folHlink"/>
                </a:solidFill>
                <a:latin typeface="Calibri" panose="020F0502020204030204" pitchFamily="34" charset="0"/>
              </a:rPr>
              <a:t>|</a:t>
            </a:r>
            <a:r>
              <a:rPr lang="en-US" sz="1800" dirty="0" smtClean="0">
                <a:latin typeface="Calibri" panose="020F0502020204030204" pitchFamily="34" charset="0"/>
              </a:rPr>
              <a:t>—    U       </a:t>
            </a:r>
            <a:r>
              <a:rPr lang="en-US" sz="1800" dirty="0" err="1" smtClean="0">
                <a:latin typeface="Calibri" panose="020F0502020204030204" pitchFamily="34" charset="0"/>
              </a:rPr>
              <a:t>U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nl-NL" sz="2000" dirty="0" smtClean="0">
                <a:solidFill>
                  <a:schemeClr val="folHlink"/>
                </a:solidFill>
                <a:latin typeface="Calibri" panose="020F0502020204030204" pitchFamily="34" charset="0"/>
              </a:rPr>
              <a:t>|   </a:t>
            </a:r>
            <a:r>
              <a:rPr lang="en-US" sz="1800" dirty="0" smtClean="0">
                <a:latin typeface="Calibri" panose="020F0502020204030204" pitchFamily="34" charset="0"/>
              </a:rPr>
              <a:t>—        —  </a:t>
            </a:r>
            <a:r>
              <a:rPr lang="nl-NL" sz="2000" dirty="0" smtClean="0">
                <a:solidFill>
                  <a:schemeClr val="folHlink"/>
                </a:solidFill>
                <a:latin typeface="Calibri" panose="020F0502020204030204" pitchFamily="34" charset="0"/>
              </a:rPr>
              <a:t>|</a:t>
            </a:r>
            <a:r>
              <a:rPr lang="en-US" sz="1800" dirty="0" smtClean="0">
                <a:latin typeface="Calibri" panose="020F0502020204030204" pitchFamily="34" charset="0"/>
              </a:rPr>
              <a:t>—  UU    </a:t>
            </a:r>
            <a:r>
              <a:rPr lang="nl-NL" sz="2000" dirty="0" smtClean="0">
                <a:solidFill>
                  <a:schemeClr val="folHlink"/>
                </a:solidFill>
                <a:latin typeface="Calibri" panose="020F0502020204030204" pitchFamily="34" charset="0"/>
              </a:rPr>
              <a:t>| </a:t>
            </a:r>
            <a:r>
              <a:rPr lang="en-US" sz="1800" dirty="0" smtClean="0">
                <a:latin typeface="Calibri" panose="020F0502020204030204" pitchFamily="34" charset="0"/>
              </a:rPr>
              <a:t>—       </a:t>
            </a:r>
            <a:r>
              <a:rPr lang="en-US" sz="1800" dirty="0">
                <a:latin typeface="Calibri" panose="020F0502020204030204" pitchFamily="34" charset="0"/>
              </a:rPr>
              <a:t>—</a:t>
            </a:r>
            <a:endParaRPr lang="nl-NL" sz="1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M. de Hoon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C5DE8BFD-56AB-4E8D-870A-F08755A5E422}" type="slidenum">
              <a:rPr lang="nl-NL" smtClean="0">
                <a:latin typeface="Calibri" panose="020F0502020204030204" pitchFamily="34" charset="0"/>
              </a:rPr>
              <a:pPr eaLnBrk="1" hangingPunct="1">
                <a:defRPr/>
              </a:pPr>
              <a:t>19</a:t>
            </a:fld>
            <a:endParaRPr lang="nl-NL" dirty="0" smtClean="0">
              <a:latin typeface="Calibri" panose="020F0502020204030204" pitchFamily="34" charset="0"/>
            </a:endParaRPr>
          </a:p>
        </p:txBody>
      </p:sp>
      <p:sp>
        <p:nvSpPr>
          <p:cNvPr id="18436" name="Tekstvak 3"/>
          <p:cNvSpPr txBox="1">
            <a:spLocks noChangeArrowheads="1"/>
          </p:cNvSpPr>
          <p:nvPr/>
        </p:nvSpPr>
        <p:spPr bwMode="auto">
          <a:xfrm>
            <a:off x="539750" y="836613"/>
            <a:ext cx="7345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l-NL" sz="2800" dirty="0">
                <a:solidFill>
                  <a:srgbClr val="FF00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Bijzondere letters / combinaties:</a:t>
            </a:r>
          </a:p>
        </p:txBody>
      </p:sp>
      <p:sp>
        <p:nvSpPr>
          <p:cNvPr id="18437" name="Tekstvak 4"/>
          <p:cNvSpPr txBox="1">
            <a:spLocks noChangeArrowheads="1"/>
          </p:cNvSpPr>
          <p:nvPr/>
        </p:nvSpPr>
        <p:spPr bwMode="auto">
          <a:xfrm>
            <a:off x="611188" y="1360488"/>
            <a:ext cx="835342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Tx/>
              <a:buSzTx/>
            </a:pPr>
            <a:r>
              <a:rPr lang="nl-NL" sz="2800" dirty="0">
                <a:latin typeface="Calibri" panose="020F0502020204030204" pitchFamily="34" charset="0"/>
                <a:cs typeface="Tahoma" panose="020B0604030504040204" pitchFamily="34" charset="0"/>
              </a:rPr>
              <a:t>De letters  </a:t>
            </a:r>
            <a:r>
              <a:rPr lang="nl-NL" sz="4800" dirty="0">
                <a:latin typeface="Calibri" panose="020F0502020204030204" pitchFamily="34" charset="0"/>
                <a:cs typeface="Tahoma" panose="020B0604030504040204" pitchFamily="34" charset="0"/>
              </a:rPr>
              <a:t>x</a:t>
            </a:r>
            <a:r>
              <a:rPr lang="nl-NL" sz="2800" dirty="0">
                <a:latin typeface="Calibri" panose="020F0502020204030204" pitchFamily="34" charset="0"/>
                <a:cs typeface="Tahoma" panose="020B0604030504040204" pitchFamily="34" charset="0"/>
              </a:rPr>
              <a:t>  en  </a:t>
            </a:r>
            <a:r>
              <a:rPr lang="nl-NL" sz="4800" dirty="0" err="1">
                <a:latin typeface="Calibri" panose="020F0502020204030204" pitchFamily="34" charset="0"/>
                <a:cs typeface="Tahoma" panose="020B0604030504040204" pitchFamily="34" charset="0"/>
              </a:rPr>
              <a:t>z</a:t>
            </a:r>
            <a:r>
              <a:rPr lang="nl-NL" sz="2800" dirty="0">
                <a:latin typeface="Calibri" panose="020F0502020204030204" pitchFamily="34" charset="0"/>
                <a:cs typeface="Tahoma" panose="020B0604030504040204" pitchFamily="34" charset="0"/>
              </a:rPr>
              <a:t>  gelden </a:t>
            </a:r>
            <a:r>
              <a:rPr lang="nl-NL" sz="2800" dirty="0" smtClean="0">
                <a:latin typeface="Calibri" panose="020F0502020204030204" pitchFamily="34" charset="0"/>
                <a:cs typeface="Tahoma" panose="020B0604030504040204" pitchFamily="34" charset="0"/>
              </a:rPr>
              <a:t>allebei als </a:t>
            </a:r>
            <a:r>
              <a:rPr lang="nl-NL" sz="2800" dirty="0">
                <a:latin typeface="Calibri" panose="020F0502020204030204" pitchFamily="34" charset="0"/>
                <a:cs typeface="Tahoma" panose="020B0604030504040204" pitchFamily="34" charset="0"/>
              </a:rPr>
              <a:t>twee medeklinkers, niet als één</a:t>
            </a:r>
          </a:p>
          <a:p>
            <a:pPr marL="457200" indent="-457200" eaLnBrk="1" hangingPunct="1">
              <a:spcBef>
                <a:spcPct val="0"/>
              </a:spcBef>
              <a:buClrTx/>
              <a:buSzTx/>
            </a:pPr>
            <a:r>
              <a:rPr lang="nl-NL" sz="2800" dirty="0" smtClean="0">
                <a:latin typeface="Calibri" panose="020F0502020204030204" pitchFamily="34" charset="0"/>
                <a:cs typeface="Tahoma" panose="020B0604030504040204" pitchFamily="34" charset="0"/>
              </a:rPr>
              <a:t>De </a:t>
            </a:r>
            <a:r>
              <a:rPr lang="nl-NL" sz="2800" dirty="0">
                <a:latin typeface="Calibri" panose="020F0502020204030204" pitchFamily="34" charset="0"/>
                <a:cs typeface="Tahoma" panose="020B0604030504040204" pitchFamily="34" charset="0"/>
              </a:rPr>
              <a:t>combinatie  </a:t>
            </a:r>
            <a:r>
              <a:rPr lang="nl-NL" sz="4400" dirty="0" err="1">
                <a:latin typeface="Calibri" panose="020F0502020204030204" pitchFamily="34" charset="0"/>
                <a:cs typeface="Tahoma" panose="020B0604030504040204" pitchFamily="34" charset="0"/>
              </a:rPr>
              <a:t>qu</a:t>
            </a:r>
            <a:r>
              <a:rPr lang="nl-NL" sz="2800" dirty="0">
                <a:latin typeface="Calibri" panose="020F0502020204030204" pitchFamily="34" charset="0"/>
                <a:cs typeface="Tahoma" panose="020B0604030504040204" pitchFamily="34" charset="0"/>
              </a:rPr>
              <a:t>  geldt als één medeklinker, niet </a:t>
            </a:r>
            <a:r>
              <a:rPr lang="nl-NL" sz="2800" dirty="0" smtClean="0">
                <a:latin typeface="Calibri" panose="020F0502020204030204" pitchFamily="34" charset="0"/>
                <a:cs typeface="Tahoma" panose="020B0604030504040204" pitchFamily="34" charset="0"/>
              </a:rPr>
              <a:t>twee. De u is daar dus geen klinker!</a:t>
            </a:r>
            <a:endParaRPr lang="nl-NL" sz="2800" dirty="0">
              <a:latin typeface="Calibri" panose="020F0502020204030204" pitchFamily="34" charset="0"/>
              <a:cs typeface="Tahoma" panose="020B0604030504040204" pitchFamily="34" charset="0"/>
            </a:endParaRPr>
          </a:p>
          <a:p>
            <a:pPr marL="457200" indent="-457200" eaLnBrk="1" hangingPunct="1">
              <a:spcBef>
                <a:spcPct val="0"/>
              </a:spcBef>
              <a:buClrTx/>
              <a:buSzTx/>
            </a:pPr>
            <a:r>
              <a:rPr lang="nl-NL" sz="2800" dirty="0" smtClean="0">
                <a:latin typeface="Calibri" panose="020F0502020204030204" pitchFamily="34" charset="0"/>
                <a:cs typeface="Tahoma" panose="020B0604030504040204" pitchFamily="34" charset="0"/>
              </a:rPr>
              <a:t>De </a:t>
            </a:r>
            <a:r>
              <a:rPr lang="nl-NL" sz="2800" dirty="0">
                <a:latin typeface="Calibri" panose="020F0502020204030204" pitchFamily="34" charset="0"/>
                <a:cs typeface="Tahoma" panose="020B0604030504040204" pitchFamily="34" charset="0"/>
              </a:rPr>
              <a:t>letter  </a:t>
            </a:r>
            <a:r>
              <a:rPr lang="nl-NL" sz="4400" dirty="0">
                <a:latin typeface="Calibri" panose="020F0502020204030204" pitchFamily="34" charset="0"/>
                <a:cs typeface="Tahoma" panose="020B0604030504040204" pitchFamily="34" charset="0"/>
              </a:rPr>
              <a:t>h</a:t>
            </a:r>
            <a:r>
              <a:rPr lang="nl-NL" sz="2800" dirty="0">
                <a:latin typeface="Calibri" panose="020F0502020204030204" pitchFamily="34" charset="0"/>
                <a:cs typeface="Tahoma" panose="020B0604030504040204" pitchFamily="34" charset="0"/>
              </a:rPr>
              <a:t>  geldt niet als een </a:t>
            </a:r>
            <a:r>
              <a:rPr lang="nl-NL" sz="2800" dirty="0" smtClean="0">
                <a:latin typeface="Calibri" panose="020F0502020204030204" pitchFamily="34" charset="0"/>
                <a:cs typeface="Tahoma" panose="020B0604030504040204" pitchFamily="34" charset="0"/>
              </a:rPr>
              <a:t>medeklinker</a:t>
            </a:r>
          </a:p>
          <a:p>
            <a:pPr marL="457200" indent="-457200" eaLnBrk="1" hangingPunct="1">
              <a:spcBef>
                <a:spcPct val="0"/>
              </a:spcBef>
              <a:buClrTx/>
              <a:buSzTx/>
            </a:pPr>
            <a:r>
              <a:rPr lang="nl-NL" sz="2800" dirty="0" smtClean="0">
                <a:latin typeface="Calibri" panose="020F0502020204030204" pitchFamily="34" charset="0"/>
                <a:cs typeface="Tahoma" panose="020B0604030504040204" pitchFamily="34" charset="0"/>
              </a:rPr>
              <a:t>de letter  </a:t>
            </a:r>
            <a:r>
              <a:rPr lang="nl-NL" sz="4400" dirty="0" smtClean="0">
                <a:latin typeface="Calibri" panose="020F0502020204030204" pitchFamily="34" charset="0"/>
                <a:cs typeface="Tahoma" panose="020B0604030504040204" pitchFamily="34" charset="0"/>
              </a:rPr>
              <a:t>i</a:t>
            </a:r>
            <a:r>
              <a:rPr lang="nl-NL" sz="2800" dirty="0" smtClean="0">
                <a:latin typeface="Calibri" panose="020F0502020204030204" pitchFamily="34" charset="0"/>
                <a:cs typeface="Tahoma" panose="020B0604030504040204" pitchFamily="34" charset="0"/>
              </a:rPr>
              <a:t>  kan dus klinker zijn (klank is dan ie) of half medeklinker (klank is dan j)</a:t>
            </a:r>
            <a:endParaRPr lang="nl-NL" sz="2800" dirty="0">
              <a:latin typeface="Calibri" panose="020F050202020403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M. de Hoon</a:t>
            </a:r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3DC9F3-CE71-4E1C-9CB3-B049AD49B178}" type="slidenum">
              <a:rPr lang="nl-NL" smtClean="0"/>
              <a:pPr>
                <a:defRPr/>
              </a:pPr>
              <a:t>2</a:t>
            </a:fld>
            <a:endParaRPr lang="nl-NL"/>
          </a:p>
        </p:txBody>
      </p:sp>
      <p:sp>
        <p:nvSpPr>
          <p:cNvPr id="4" name="Tekstvak 3"/>
          <p:cNvSpPr txBox="1"/>
          <p:nvPr/>
        </p:nvSpPr>
        <p:spPr>
          <a:xfrm>
            <a:off x="385192" y="908720"/>
            <a:ext cx="85792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  <a:latin typeface="Calibri" panose="020F0502020204030204" pitchFamily="34" charset="0"/>
              </a:rPr>
              <a:t>Deze nieuwe versie van de PowerPoint scanderen was noodzakelijk. De wetenschappelijke inzichten veranderen, ook </a:t>
            </a:r>
            <a:r>
              <a:rPr lang="nl-NL" dirty="0" smtClean="0">
                <a:solidFill>
                  <a:schemeClr val="tx2"/>
                </a:solidFill>
                <a:latin typeface="Calibri" panose="020F0502020204030204" pitchFamily="34" charset="0"/>
              </a:rPr>
              <a:t>in</a:t>
            </a:r>
            <a:r>
              <a:rPr lang="nl-NL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nl-NL" dirty="0" smtClean="0">
                <a:solidFill>
                  <a:schemeClr val="tx2"/>
                </a:solidFill>
                <a:latin typeface="Calibri" panose="020F0502020204030204" pitchFamily="34" charset="0"/>
              </a:rPr>
              <a:t>de visie op de wijze waarop gescandeerd moet worden. Er is daardoor ook meteen ruimte voor </a:t>
            </a:r>
            <a:r>
              <a:rPr lang="nl-NL" dirty="0" smtClean="0">
                <a:solidFill>
                  <a:schemeClr val="tx2"/>
                </a:solidFill>
                <a:latin typeface="Calibri" panose="020F0502020204030204" pitchFamily="34" charset="0"/>
              </a:rPr>
              <a:t>een aantal tekstuele en lay-out</a:t>
            </a:r>
            <a:r>
              <a:rPr lang="nl-NL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nl-NL" dirty="0" smtClean="0">
                <a:solidFill>
                  <a:schemeClr val="tx2"/>
                </a:solidFill>
                <a:latin typeface="Calibri" panose="020F0502020204030204" pitchFamily="34" charset="0"/>
              </a:rPr>
              <a:t>herzieningen.</a:t>
            </a:r>
          </a:p>
          <a:p>
            <a:endParaRPr lang="nl-NL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r>
              <a:rPr lang="nl-NL" dirty="0" smtClean="0">
                <a:solidFill>
                  <a:schemeClr val="tx2"/>
                </a:solidFill>
                <a:latin typeface="Calibri" panose="020F0502020204030204" pitchFamily="34" charset="0"/>
              </a:rPr>
              <a:t>Directe aanleiding </a:t>
            </a:r>
            <a:r>
              <a:rPr lang="nl-NL" dirty="0" smtClean="0">
                <a:solidFill>
                  <a:schemeClr val="tx2"/>
                </a:solidFill>
                <a:latin typeface="Calibri" panose="020F0502020204030204" pitchFamily="34" charset="0"/>
              </a:rPr>
              <a:t>voor deze nieuwe versie is </a:t>
            </a:r>
            <a:r>
              <a:rPr lang="nl-NL" dirty="0" smtClean="0">
                <a:solidFill>
                  <a:schemeClr val="tx2"/>
                </a:solidFill>
                <a:latin typeface="Calibri" panose="020F0502020204030204" pitchFamily="34" charset="0"/>
              </a:rPr>
              <a:t>het centraal examen Latijn waar men, althans bij epiek, in het correctiemodel stelt dat het gebruik van het </a:t>
            </a:r>
            <a:r>
              <a:rPr lang="nl-NL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ancepsteken</a:t>
            </a:r>
            <a:r>
              <a:rPr lang="nl-NL" dirty="0" smtClean="0">
                <a:solidFill>
                  <a:schemeClr val="tx2"/>
                </a:solidFill>
                <a:latin typeface="Calibri" panose="020F0502020204030204" pitchFamily="34" charset="0"/>
              </a:rPr>
              <a:t> (X) niet meer strookt met de modernste opvattingen.</a:t>
            </a:r>
          </a:p>
          <a:p>
            <a:endParaRPr lang="nl-NL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r>
              <a:rPr lang="nl-NL" dirty="0" smtClean="0">
                <a:solidFill>
                  <a:schemeClr val="tx2"/>
                </a:solidFill>
                <a:latin typeface="Calibri" panose="020F0502020204030204" pitchFamily="34" charset="0"/>
              </a:rPr>
              <a:t>In de schoolpraktijk komt het er in het kort op neer, dat de allerlaatste lettergreep voorzien moet worden van een </a:t>
            </a:r>
            <a:r>
              <a:rPr lang="nl-NL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macron</a:t>
            </a:r>
            <a:r>
              <a:rPr lang="nl-NL" dirty="0" smtClean="0">
                <a:solidFill>
                  <a:schemeClr val="tx2"/>
                </a:solidFill>
                <a:latin typeface="Calibri" panose="020F0502020204030204" pitchFamily="34" charset="0"/>
              </a:rPr>
              <a:t>, een lengteteken (—). Daardoor is er ook geen sprake meer van het “afkappen” van de laatste versvoet in het geval het </a:t>
            </a:r>
            <a:r>
              <a:rPr lang="nl-NL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ancepsteken</a:t>
            </a:r>
            <a:r>
              <a:rPr lang="nl-NL" dirty="0" smtClean="0">
                <a:solidFill>
                  <a:schemeClr val="tx2"/>
                </a:solidFill>
                <a:latin typeface="Calibri" panose="020F0502020204030204" pitchFamily="34" charset="0"/>
              </a:rPr>
              <a:t> voor een breve (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U)</a:t>
            </a:r>
            <a:r>
              <a:rPr lang="nl-NL" dirty="0" smtClean="0">
                <a:solidFill>
                  <a:schemeClr val="tx2"/>
                </a:solidFill>
                <a:latin typeface="Calibri" panose="020F0502020204030204" pitchFamily="34" charset="0"/>
              </a:rPr>
              <a:t> stond. De term “</a:t>
            </a:r>
            <a:r>
              <a:rPr lang="nl-NL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katalektische</a:t>
            </a:r>
            <a:r>
              <a:rPr lang="nl-NL" dirty="0" smtClean="0">
                <a:solidFill>
                  <a:schemeClr val="tx2"/>
                </a:solidFill>
                <a:latin typeface="Calibri" panose="020F0502020204030204" pitchFamily="34" charset="0"/>
              </a:rPr>
              <a:t>” (die in eerdere versies van deze scandeer-PowerPoint stond) is volgens de meeste geleerden dan ook niet van toepassing. Die is dus ook verwijderd.</a:t>
            </a:r>
          </a:p>
          <a:p>
            <a:endParaRPr lang="nl-NL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r>
              <a:rPr lang="nl-NL" dirty="0" smtClean="0">
                <a:solidFill>
                  <a:schemeClr val="tx2"/>
                </a:solidFill>
                <a:latin typeface="Calibri" panose="020F0502020204030204" pitchFamily="34" charset="0"/>
              </a:rPr>
              <a:t>mei 2016</a:t>
            </a:r>
          </a:p>
          <a:p>
            <a:r>
              <a:rPr lang="nl-NL" dirty="0" smtClean="0">
                <a:solidFill>
                  <a:schemeClr val="tx2"/>
                </a:solidFill>
                <a:latin typeface="Calibri" panose="020F0502020204030204" pitchFamily="34" charset="0"/>
              </a:rPr>
              <a:t>Marc de Hoon </a:t>
            </a:r>
            <a:endParaRPr lang="nl-NL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M. de Hoon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4A04B8F4-2CF3-42C3-B440-92382E83510D}" type="slidenum">
              <a:rPr lang="nl-NL" smtClean="0">
                <a:latin typeface="Calibri" panose="020F0502020204030204" pitchFamily="34" charset="0"/>
              </a:rPr>
              <a:pPr eaLnBrk="1" hangingPunct="1">
                <a:defRPr/>
              </a:pPr>
              <a:t>20</a:t>
            </a:fld>
            <a:endParaRPr lang="nl-NL" dirty="0" smtClean="0">
              <a:latin typeface="Calibri" panose="020F0502020204030204" pitchFamily="34" charset="0"/>
            </a:endParaRPr>
          </a:p>
        </p:txBody>
      </p:sp>
      <p:sp>
        <p:nvSpPr>
          <p:cNvPr id="19460" name="Tekstvak 3"/>
          <p:cNvSpPr txBox="1">
            <a:spLocks noChangeArrowheads="1"/>
          </p:cNvSpPr>
          <p:nvPr/>
        </p:nvSpPr>
        <p:spPr bwMode="auto">
          <a:xfrm>
            <a:off x="539750" y="836613"/>
            <a:ext cx="7345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l-NL" sz="2800" dirty="0">
                <a:solidFill>
                  <a:srgbClr val="FF00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Bijzondere situaties:</a:t>
            </a:r>
          </a:p>
        </p:txBody>
      </p:sp>
      <p:sp>
        <p:nvSpPr>
          <p:cNvPr id="17413" name="Tekstvak 4"/>
          <p:cNvSpPr txBox="1">
            <a:spLocks noChangeArrowheads="1"/>
          </p:cNvSpPr>
          <p:nvPr/>
        </p:nvSpPr>
        <p:spPr bwMode="auto">
          <a:xfrm>
            <a:off x="539750" y="1484313"/>
            <a:ext cx="8496300" cy="440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buSzPct val="170000"/>
              <a:buFont typeface="Arial" panose="020B0604020202020204" pitchFamily="34" charset="0"/>
              <a:buChar char="•"/>
              <a:defRPr/>
            </a:pPr>
            <a:r>
              <a:rPr lang="nl-NL" sz="2800" dirty="0" smtClean="0">
                <a:latin typeface="Calibri" panose="020F0502020204030204" pitchFamily="34" charset="0"/>
                <a:cs typeface="Tahoma" panose="020B0604030504040204" pitchFamily="34" charset="0"/>
              </a:rPr>
              <a:t>Een tweede klinker wordt als medeklinker uitgesproken: </a:t>
            </a:r>
            <a:r>
              <a:rPr lang="nl-NL" sz="2800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synaeresis</a:t>
            </a:r>
            <a:endParaRPr lang="nl-NL" sz="2800" dirty="0" smtClean="0">
              <a:latin typeface="Calibri" panose="020F0502020204030204" pitchFamily="34" charset="0"/>
              <a:cs typeface="Tahoma" panose="020B0604030504040204" pitchFamily="34" charset="0"/>
            </a:endParaRPr>
          </a:p>
          <a:p>
            <a:pPr eaLnBrk="1" hangingPunct="1">
              <a:defRPr/>
            </a:pPr>
            <a:endParaRPr lang="nl-NL" sz="2800" dirty="0" smtClean="0">
              <a:latin typeface="Calibri" panose="020F0502020204030204" pitchFamily="34" charset="0"/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nl-NL" sz="2800" dirty="0" smtClean="0">
                <a:solidFill>
                  <a:srgbClr val="00B05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	</a:t>
            </a:r>
            <a:r>
              <a:rPr lang="nl-NL" sz="2800" dirty="0" err="1" smtClean="0">
                <a:solidFill>
                  <a:srgbClr val="00B05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Laviniaque</a:t>
            </a:r>
            <a:r>
              <a:rPr lang="nl-NL" sz="2800" dirty="0" smtClean="0">
                <a:solidFill>
                  <a:srgbClr val="00B05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nl-NL" sz="2800" dirty="0" smtClean="0">
                <a:latin typeface="Calibri" panose="020F0502020204030204" pitchFamily="34" charset="0"/>
                <a:cs typeface="Tahoma" panose="020B0604030504040204" pitchFamily="34" charset="0"/>
              </a:rPr>
              <a:t>(</a:t>
            </a:r>
            <a:r>
              <a:rPr lang="nl-NL" sz="2800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Aen</a:t>
            </a:r>
            <a:r>
              <a:rPr lang="nl-NL" sz="2800" dirty="0" smtClean="0">
                <a:latin typeface="Calibri" panose="020F0502020204030204" pitchFamily="34" charset="0"/>
                <a:cs typeface="Tahoma" panose="020B0604030504040204" pitchFamily="34" charset="0"/>
              </a:rPr>
              <a:t>. I, 2), met 5 lettergrepen, 	uitgesproken als </a:t>
            </a:r>
            <a:r>
              <a:rPr lang="nl-NL" sz="2800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Lavinjaque</a:t>
            </a:r>
            <a:r>
              <a:rPr lang="nl-NL" sz="2800" dirty="0" smtClean="0">
                <a:latin typeface="Calibri" panose="020F0502020204030204" pitchFamily="34" charset="0"/>
                <a:cs typeface="Tahoma" panose="020B0604030504040204" pitchFamily="34" charset="0"/>
              </a:rPr>
              <a:t> (4 lettergrepen)</a:t>
            </a:r>
          </a:p>
          <a:p>
            <a:pPr eaLnBrk="1" hangingPunct="1">
              <a:defRPr/>
            </a:pPr>
            <a:endParaRPr lang="nl-NL" sz="2800" dirty="0" smtClean="0">
              <a:latin typeface="Calibri" panose="020F0502020204030204" pitchFamily="34" charset="0"/>
              <a:cs typeface="Tahoma" panose="020B0604030504040204" pitchFamily="34" charset="0"/>
            </a:endParaRPr>
          </a:p>
          <a:p>
            <a:pPr marL="457200" indent="-457200" eaLnBrk="1" hangingPunct="1">
              <a:buSzPct val="170000"/>
              <a:buFont typeface="Arial" panose="020B0604020202020204" pitchFamily="34" charset="0"/>
              <a:buChar char="•"/>
              <a:defRPr/>
            </a:pPr>
            <a:r>
              <a:rPr lang="nl-NL" sz="2800" dirty="0" smtClean="0">
                <a:latin typeface="Calibri" panose="020F0502020204030204" pitchFamily="34" charset="0"/>
                <a:cs typeface="Tahoma" panose="020B0604030504040204" pitchFamily="34" charset="0"/>
              </a:rPr>
              <a:t>Twee klinkers versmelten: </a:t>
            </a:r>
            <a:r>
              <a:rPr lang="nl-NL" sz="2800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synizesis</a:t>
            </a:r>
            <a:r>
              <a:rPr lang="nl-NL" sz="2800" dirty="0" smtClean="0">
                <a:latin typeface="Calibri" panose="020F0502020204030204" pitchFamily="34" charset="0"/>
                <a:cs typeface="Tahoma" panose="020B0604030504040204" pitchFamily="34" charset="0"/>
              </a:rPr>
              <a:t/>
            </a:r>
            <a:br>
              <a:rPr lang="nl-NL" sz="2800" dirty="0" smtClean="0">
                <a:latin typeface="Calibri" panose="020F0502020204030204" pitchFamily="34" charset="0"/>
                <a:cs typeface="Tahoma" panose="020B0604030504040204" pitchFamily="34" charset="0"/>
              </a:rPr>
            </a:br>
            <a:endParaRPr lang="nl-NL" sz="2800" dirty="0" smtClean="0">
              <a:latin typeface="Calibri" panose="020F0502020204030204" pitchFamily="34" charset="0"/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nl-NL" sz="2800" dirty="0" smtClean="0">
                <a:solidFill>
                  <a:srgbClr val="00B05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	</a:t>
            </a:r>
            <a:r>
              <a:rPr lang="nl-NL" sz="2800" dirty="0" err="1" smtClean="0">
                <a:solidFill>
                  <a:srgbClr val="00B05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Antehac</a:t>
            </a:r>
            <a:r>
              <a:rPr lang="nl-NL" sz="2800" dirty="0" smtClean="0">
                <a:solidFill>
                  <a:srgbClr val="00B05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nl-NL" sz="2800" dirty="0" smtClean="0">
                <a:latin typeface="Calibri" panose="020F0502020204030204" pitchFamily="34" charset="0"/>
                <a:cs typeface="Tahoma" panose="020B0604030504040204" pitchFamily="34" charset="0"/>
              </a:rPr>
              <a:t>uitgesproken als </a:t>
            </a:r>
            <a:r>
              <a:rPr lang="nl-NL" sz="2800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antac</a:t>
            </a:r>
            <a:endParaRPr lang="nl-NL" sz="2800" dirty="0" smtClean="0">
              <a:latin typeface="Calibri" panose="020F0502020204030204" pitchFamily="34" charset="0"/>
              <a:cs typeface="Tahoma" panose="020B0604030504040204" pitchFamily="34" charset="0"/>
            </a:endParaRPr>
          </a:p>
          <a:p>
            <a:pPr eaLnBrk="1" hangingPunct="1">
              <a:defRPr/>
            </a:pPr>
            <a:endParaRPr lang="nl-NL" sz="2800" dirty="0" smtClean="0">
              <a:latin typeface="Calibri" panose="020F050202020403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M. de Hoon</a:t>
            </a:r>
          </a:p>
        </p:txBody>
      </p:sp>
      <p:sp>
        <p:nvSpPr>
          <p:cNvPr id="12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8663D4E0-492C-4895-9B79-D5DC017D147A}" type="slidenum">
              <a:rPr lang="nl-NL" smtClean="0">
                <a:latin typeface="Calibri" panose="020F0502020204030204" pitchFamily="34" charset="0"/>
              </a:rPr>
              <a:pPr eaLnBrk="1" hangingPunct="1">
                <a:defRPr/>
              </a:pPr>
              <a:t>21</a:t>
            </a:fld>
            <a:endParaRPr lang="nl-NL" dirty="0" smtClean="0">
              <a:latin typeface="Calibri" panose="020F0502020204030204" pitchFamily="34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39750" y="333375"/>
            <a:ext cx="7920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1800" dirty="0">
                <a:latin typeface="Calibri" panose="020F0502020204030204" pitchFamily="34" charset="0"/>
              </a:rPr>
              <a:t>En nu jullie! De eerste paar verzen van Ovidius, Midas.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73088" y="857250"/>
            <a:ext cx="8135937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800" spc="150" dirty="0" err="1">
                <a:latin typeface="Calibri" panose="020F0502020204030204" pitchFamily="34" charset="0"/>
              </a:rPr>
              <a:t>Ille</a:t>
            </a:r>
            <a:r>
              <a:rPr lang="nl-NL" sz="2800" spc="150" dirty="0">
                <a:latin typeface="Calibri" panose="020F0502020204030204" pitchFamily="34" charset="0"/>
              </a:rPr>
              <a:t> male </a:t>
            </a:r>
            <a:r>
              <a:rPr lang="nl-NL" sz="2800" spc="150" dirty="0" err="1">
                <a:latin typeface="Calibri" panose="020F0502020204030204" pitchFamily="34" charset="0"/>
              </a:rPr>
              <a:t>usurus</a:t>
            </a:r>
            <a:r>
              <a:rPr lang="nl-NL" sz="2800" spc="150" dirty="0">
                <a:latin typeface="Calibri" panose="020F0502020204030204" pitchFamily="34" charset="0"/>
              </a:rPr>
              <a:t> </a:t>
            </a:r>
            <a:r>
              <a:rPr lang="nl-NL" sz="2800" spc="150" dirty="0" err="1">
                <a:latin typeface="Calibri" panose="020F0502020204030204" pitchFamily="34" charset="0"/>
              </a:rPr>
              <a:t>donis</a:t>
            </a:r>
            <a:r>
              <a:rPr lang="nl-NL" sz="2800" spc="150" dirty="0">
                <a:latin typeface="Calibri" panose="020F0502020204030204" pitchFamily="34" charset="0"/>
              </a:rPr>
              <a:t> </a:t>
            </a:r>
            <a:r>
              <a:rPr lang="nl-NL" sz="2800" spc="150" dirty="0" err="1">
                <a:latin typeface="Calibri" panose="020F0502020204030204" pitchFamily="34" charset="0"/>
              </a:rPr>
              <a:t>ait</a:t>
            </a:r>
            <a:r>
              <a:rPr lang="nl-NL" sz="2800" spc="150" dirty="0">
                <a:latin typeface="Calibri" panose="020F0502020204030204" pitchFamily="34" charset="0"/>
              </a:rPr>
              <a:t>: </a:t>
            </a:r>
            <a:r>
              <a:rPr lang="nl-NL" sz="2800" spc="150" dirty="0" err="1">
                <a:latin typeface="Calibri" panose="020F0502020204030204" pitchFamily="34" charset="0"/>
              </a:rPr>
              <a:t>effice</a:t>
            </a:r>
            <a:r>
              <a:rPr lang="nl-NL" sz="2800" spc="150" dirty="0">
                <a:latin typeface="Calibri" panose="020F0502020204030204" pitchFamily="34" charset="0"/>
              </a:rPr>
              <a:t>, </a:t>
            </a:r>
            <a:r>
              <a:rPr lang="nl-NL" sz="2800" spc="150" dirty="0" err="1">
                <a:latin typeface="Calibri" panose="020F0502020204030204" pitchFamily="34" charset="0"/>
              </a:rPr>
              <a:t>quidquid</a:t>
            </a:r>
            <a:endParaRPr lang="nl-NL" sz="2800" spc="15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800" spc="150" dirty="0" err="1">
                <a:latin typeface="Calibri" panose="020F0502020204030204" pitchFamily="34" charset="0"/>
              </a:rPr>
              <a:t>corpore</a:t>
            </a:r>
            <a:r>
              <a:rPr lang="nl-NL" sz="2800" spc="150" dirty="0">
                <a:latin typeface="Calibri" panose="020F0502020204030204" pitchFamily="34" charset="0"/>
              </a:rPr>
              <a:t> </a:t>
            </a:r>
            <a:r>
              <a:rPr lang="nl-NL" sz="2800" spc="150" dirty="0" err="1">
                <a:latin typeface="Calibri" panose="020F0502020204030204" pitchFamily="34" charset="0"/>
              </a:rPr>
              <a:t>contigero</a:t>
            </a:r>
            <a:r>
              <a:rPr lang="nl-NL" sz="2800" spc="150" dirty="0">
                <a:latin typeface="Calibri" panose="020F0502020204030204" pitchFamily="34" charset="0"/>
              </a:rPr>
              <a:t>, </a:t>
            </a:r>
            <a:r>
              <a:rPr lang="nl-NL" sz="2800" spc="150" dirty="0" err="1">
                <a:latin typeface="Calibri" panose="020F0502020204030204" pitchFamily="34" charset="0"/>
              </a:rPr>
              <a:t>fulvum</a:t>
            </a:r>
            <a:r>
              <a:rPr lang="nl-NL" sz="2800" spc="150" dirty="0">
                <a:latin typeface="Calibri" panose="020F0502020204030204" pitchFamily="34" charset="0"/>
              </a:rPr>
              <a:t> </a:t>
            </a:r>
            <a:r>
              <a:rPr lang="nl-NL" sz="2800" spc="150" dirty="0" err="1">
                <a:latin typeface="Calibri" panose="020F0502020204030204" pitchFamily="34" charset="0"/>
              </a:rPr>
              <a:t>vertatur</a:t>
            </a:r>
            <a:r>
              <a:rPr lang="nl-NL" sz="2800" spc="150" dirty="0">
                <a:latin typeface="Calibri" panose="020F0502020204030204" pitchFamily="34" charset="0"/>
              </a:rPr>
              <a:t> in </a:t>
            </a:r>
            <a:r>
              <a:rPr lang="nl-NL" sz="2800" spc="150" dirty="0" err="1">
                <a:latin typeface="Calibri" panose="020F0502020204030204" pitchFamily="34" charset="0"/>
              </a:rPr>
              <a:t>aurum</a:t>
            </a:r>
            <a:r>
              <a:rPr lang="nl-NL" sz="2800" spc="150" dirty="0">
                <a:latin typeface="Calibri" panose="020F0502020204030204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800" spc="150" dirty="0" err="1">
                <a:latin typeface="Calibri" panose="020F0502020204030204" pitchFamily="34" charset="0"/>
              </a:rPr>
              <a:t>Adnuit</a:t>
            </a:r>
            <a:r>
              <a:rPr lang="nl-NL" sz="2800" spc="150" dirty="0">
                <a:latin typeface="Calibri" panose="020F0502020204030204" pitchFamily="34" charset="0"/>
              </a:rPr>
              <a:t> </a:t>
            </a:r>
            <a:r>
              <a:rPr lang="nl-NL" sz="2800" spc="150" dirty="0" err="1">
                <a:latin typeface="Calibri" panose="020F0502020204030204" pitchFamily="34" charset="0"/>
              </a:rPr>
              <a:t>optatis</a:t>
            </a:r>
            <a:r>
              <a:rPr lang="nl-NL" sz="2800" spc="150" dirty="0">
                <a:latin typeface="Calibri" panose="020F0502020204030204" pitchFamily="34" charset="0"/>
              </a:rPr>
              <a:t> </a:t>
            </a:r>
            <a:r>
              <a:rPr lang="nl-NL" sz="2800" spc="150" dirty="0" err="1">
                <a:latin typeface="Calibri" panose="020F0502020204030204" pitchFamily="34" charset="0"/>
              </a:rPr>
              <a:t>nocituraque</a:t>
            </a:r>
            <a:r>
              <a:rPr lang="nl-NL" sz="2800" spc="150" dirty="0">
                <a:latin typeface="Calibri" panose="020F0502020204030204" pitchFamily="34" charset="0"/>
              </a:rPr>
              <a:t> </a:t>
            </a:r>
            <a:r>
              <a:rPr lang="nl-NL" sz="2800" spc="150" dirty="0" err="1">
                <a:latin typeface="Calibri" panose="020F0502020204030204" pitchFamily="34" charset="0"/>
              </a:rPr>
              <a:t>munera</a:t>
            </a:r>
            <a:r>
              <a:rPr lang="nl-NL" sz="2800" spc="150" dirty="0">
                <a:latin typeface="Calibri" panose="020F0502020204030204" pitchFamily="34" charset="0"/>
              </a:rPr>
              <a:t> </a:t>
            </a:r>
            <a:r>
              <a:rPr lang="nl-NL" sz="2800" spc="150" dirty="0" err="1">
                <a:latin typeface="Calibri" panose="020F0502020204030204" pitchFamily="34" charset="0"/>
              </a:rPr>
              <a:t>solvit</a:t>
            </a:r>
            <a:endParaRPr lang="nl-NL" sz="2800" spc="15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800" spc="150" dirty="0">
                <a:latin typeface="Calibri" panose="020F0502020204030204" pitchFamily="34" charset="0"/>
              </a:rPr>
              <a:t>Liber et </a:t>
            </a:r>
            <a:r>
              <a:rPr lang="nl-NL" sz="2800" spc="150" dirty="0" err="1">
                <a:latin typeface="Calibri" panose="020F0502020204030204" pitchFamily="34" charset="0"/>
              </a:rPr>
              <a:t>indoluit</a:t>
            </a:r>
            <a:r>
              <a:rPr lang="nl-NL" sz="2800" spc="150" dirty="0">
                <a:latin typeface="Calibri" panose="020F0502020204030204" pitchFamily="34" charset="0"/>
              </a:rPr>
              <a:t> </a:t>
            </a:r>
            <a:r>
              <a:rPr lang="nl-NL" sz="2800" spc="150" dirty="0" err="1">
                <a:latin typeface="Calibri" panose="020F0502020204030204" pitchFamily="34" charset="0"/>
              </a:rPr>
              <a:t>quod</a:t>
            </a:r>
            <a:r>
              <a:rPr lang="nl-NL" sz="2800" spc="150" dirty="0">
                <a:latin typeface="Calibri" panose="020F0502020204030204" pitchFamily="34" charset="0"/>
              </a:rPr>
              <a:t> non </a:t>
            </a:r>
            <a:r>
              <a:rPr lang="nl-NL" sz="2800" spc="150" dirty="0" err="1">
                <a:latin typeface="Calibri" panose="020F0502020204030204" pitchFamily="34" charset="0"/>
              </a:rPr>
              <a:t>meliora</a:t>
            </a:r>
            <a:r>
              <a:rPr lang="nl-NL" sz="2800" spc="150" dirty="0">
                <a:latin typeface="Calibri" panose="020F0502020204030204" pitchFamily="34" charset="0"/>
              </a:rPr>
              <a:t> </a:t>
            </a:r>
            <a:r>
              <a:rPr lang="nl-NL" sz="2800" spc="150" dirty="0" err="1">
                <a:latin typeface="Calibri" panose="020F0502020204030204" pitchFamily="34" charset="0"/>
              </a:rPr>
              <a:t>petisset</a:t>
            </a:r>
            <a:r>
              <a:rPr lang="nl-NL" sz="2800" spc="150" dirty="0">
                <a:latin typeface="Calibri" panose="020F0502020204030204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800" spc="150" dirty="0" err="1">
                <a:latin typeface="Calibri" panose="020F0502020204030204" pitchFamily="34" charset="0"/>
              </a:rPr>
              <a:t>Laetus</a:t>
            </a:r>
            <a:r>
              <a:rPr lang="nl-NL" sz="2800" spc="150" dirty="0">
                <a:latin typeface="Calibri" panose="020F0502020204030204" pitchFamily="34" charset="0"/>
              </a:rPr>
              <a:t> </a:t>
            </a:r>
            <a:r>
              <a:rPr lang="nl-NL" sz="2800" spc="150" dirty="0" err="1">
                <a:latin typeface="Calibri" panose="020F0502020204030204" pitchFamily="34" charset="0"/>
              </a:rPr>
              <a:t>abit</a:t>
            </a:r>
            <a:r>
              <a:rPr lang="nl-NL" sz="2800" spc="150" dirty="0">
                <a:latin typeface="Calibri" panose="020F0502020204030204" pitchFamily="34" charset="0"/>
              </a:rPr>
              <a:t> </a:t>
            </a:r>
            <a:r>
              <a:rPr lang="nl-NL" sz="2800" spc="150" dirty="0" err="1">
                <a:latin typeface="Calibri" panose="020F0502020204030204" pitchFamily="34" charset="0"/>
              </a:rPr>
              <a:t>gaudetque</a:t>
            </a:r>
            <a:r>
              <a:rPr lang="nl-NL" sz="2800" spc="150" dirty="0">
                <a:latin typeface="Calibri" panose="020F0502020204030204" pitchFamily="34" charset="0"/>
              </a:rPr>
              <a:t> malo </a:t>
            </a:r>
            <a:r>
              <a:rPr lang="nl-NL" sz="2800" spc="150" dirty="0" err="1">
                <a:latin typeface="Calibri" panose="020F0502020204030204" pitchFamily="34" charset="0"/>
              </a:rPr>
              <a:t>Berecynthius</a:t>
            </a:r>
            <a:r>
              <a:rPr lang="nl-NL" sz="2800" spc="150" dirty="0">
                <a:latin typeface="Calibri" panose="020F0502020204030204" pitchFamily="34" charset="0"/>
              </a:rPr>
              <a:t> heros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800" spc="150" dirty="0" err="1">
                <a:latin typeface="Calibri" panose="020F0502020204030204" pitchFamily="34" charset="0"/>
              </a:rPr>
              <a:t>pollicitique</a:t>
            </a:r>
            <a:r>
              <a:rPr lang="nl-NL" sz="2800" spc="150" dirty="0">
                <a:latin typeface="Calibri" panose="020F0502020204030204" pitchFamily="34" charset="0"/>
              </a:rPr>
              <a:t> </a:t>
            </a:r>
            <a:r>
              <a:rPr lang="nl-NL" sz="2800" spc="150" dirty="0" err="1">
                <a:latin typeface="Calibri" panose="020F0502020204030204" pitchFamily="34" charset="0"/>
              </a:rPr>
              <a:t>fidem</a:t>
            </a:r>
            <a:r>
              <a:rPr lang="nl-NL" sz="2800" spc="150" dirty="0">
                <a:latin typeface="Calibri" panose="020F0502020204030204" pitchFamily="34" charset="0"/>
              </a:rPr>
              <a:t> </a:t>
            </a:r>
            <a:r>
              <a:rPr lang="nl-NL" sz="2800" spc="150" dirty="0" err="1">
                <a:latin typeface="Calibri" panose="020F0502020204030204" pitchFamily="34" charset="0"/>
              </a:rPr>
              <a:t>tangendo</a:t>
            </a:r>
            <a:r>
              <a:rPr lang="nl-NL" sz="2800" spc="150" dirty="0">
                <a:latin typeface="Calibri" panose="020F0502020204030204" pitchFamily="34" charset="0"/>
              </a:rPr>
              <a:t> </a:t>
            </a:r>
            <a:r>
              <a:rPr lang="nl-NL" sz="2800" spc="150" dirty="0" err="1">
                <a:latin typeface="Calibri" panose="020F0502020204030204" pitchFamily="34" charset="0"/>
              </a:rPr>
              <a:t>singula</a:t>
            </a:r>
            <a:r>
              <a:rPr lang="nl-NL" sz="2800" spc="150" dirty="0">
                <a:latin typeface="Calibri" panose="020F0502020204030204" pitchFamily="34" charset="0"/>
              </a:rPr>
              <a:t> </a:t>
            </a:r>
            <a:r>
              <a:rPr lang="nl-NL" sz="2800" spc="150" dirty="0" err="1">
                <a:latin typeface="Calibri" panose="020F0502020204030204" pitchFamily="34" charset="0"/>
              </a:rPr>
              <a:t>temptat</a:t>
            </a:r>
            <a:r>
              <a:rPr lang="nl-NL" sz="2800" spc="150" dirty="0">
                <a:latin typeface="Calibri" panose="020F0502020204030204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800" spc="150" dirty="0" err="1">
                <a:latin typeface="Calibri" panose="020F0502020204030204" pitchFamily="34" charset="0"/>
              </a:rPr>
              <a:t>Vixque</a:t>
            </a:r>
            <a:r>
              <a:rPr lang="nl-NL" sz="2800" spc="150" dirty="0">
                <a:latin typeface="Calibri" panose="020F0502020204030204" pitchFamily="34" charset="0"/>
              </a:rPr>
              <a:t> </a:t>
            </a:r>
            <a:r>
              <a:rPr lang="nl-NL" sz="2800" spc="150" dirty="0" err="1">
                <a:latin typeface="Calibri" panose="020F0502020204030204" pitchFamily="34" charset="0"/>
              </a:rPr>
              <a:t>sibi</a:t>
            </a:r>
            <a:r>
              <a:rPr lang="nl-NL" sz="2800" spc="150" dirty="0">
                <a:latin typeface="Calibri" panose="020F0502020204030204" pitchFamily="34" charset="0"/>
              </a:rPr>
              <a:t> </a:t>
            </a:r>
            <a:r>
              <a:rPr lang="nl-NL" sz="2800" spc="150" dirty="0" err="1">
                <a:latin typeface="Calibri" panose="020F0502020204030204" pitchFamily="34" charset="0"/>
              </a:rPr>
              <a:t>credens</a:t>
            </a:r>
            <a:r>
              <a:rPr lang="nl-NL" sz="2800" spc="150" dirty="0">
                <a:latin typeface="Calibri" panose="020F0502020204030204" pitchFamily="34" charset="0"/>
              </a:rPr>
              <a:t> non </a:t>
            </a:r>
            <a:r>
              <a:rPr lang="nl-NL" sz="2800" spc="150" dirty="0" err="1">
                <a:latin typeface="Calibri" panose="020F0502020204030204" pitchFamily="34" charset="0"/>
              </a:rPr>
              <a:t>alta</a:t>
            </a:r>
            <a:r>
              <a:rPr lang="nl-NL" sz="2800" spc="150" dirty="0">
                <a:latin typeface="Calibri" panose="020F0502020204030204" pitchFamily="34" charset="0"/>
              </a:rPr>
              <a:t> fronde </a:t>
            </a:r>
            <a:r>
              <a:rPr lang="nl-NL" sz="2800" spc="150" dirty="0" err="1">
                <a:latin typeface="Calibri" panose="020F0502020204030204" pitchFamily="34" charset="0"/>
              </a:rPr>
              <a:t>virentem</a:t>
            </a:r>
            <a:endParaRPr lang="nl-NL" sz="2800" spc="15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800" spc="150" dirty="0" err="1">
                <a:latin typeface="Calibri" panose="020F0502020204030204" pitchFamily="34" charset="0"/>
              </a:rPr>
              <a:t>ilice</a:t>
            </a:r>
            <a:r>
              <a:rPr lang="nl-NL" sz="2800" spc="150" dirty="0">
                <a:latin typeface="Calibri" panose="020F0502020204030204" pitchFamily="34" charset="0"/>
              </a:rPr>
              <a:t> </a:t>
            </a:r>
            <a:r>
              <a:rPr lang="nl-NL" sz="2800" spc="150" dirty="0" err="1">
                <a:latin typeface="Calibri" panose="020F0502020204030204" pitchFamily="34" charset="0"/>
              </a:rPr>
              <a:t>detraxit</a:t>
            </a:r>
            <a:r>
              <a:rPr lang="nl-NL" sz="2800" spc="150" dirty="0">
                <a:latin typeface="Calibri" panose="020F0502020204030204" pitchFamily="34" charset="0"/>
              </a:rPr>
              <a:t> </a:t>
            </a:r>
            <a:r>
              <a:rPr lang="nl-NL" sz="2800" spc="150" dirty="0" err="1">
                <a:latin typeface="Calibri" panose="020F0502020204030204" pitchFamily="34" charset="0"/>
              </a:rPr>
              <a:t>virgam</a:t>
            </a:r>
            <a:r>
              <a:rPr lang="nl-NL" sz="2800" spc="150" dirty="0">
                <a:latin typeface="Calibri" panose="020F0502020204030204" pitchFamily="34" charset="0"/>
              </a:rPr>
              <a:t>: virga </a:t>
            </a:r>
            <a:r>
              <a:rPr lang="nl-NL" sz="2800" spc="150" dirty="0" err="1">
                <a:latin typeface="Calibri" panose="020F0502020204030204" pitchFamily="34" charset="0"/>
              </a:rPr>
              <a:t>aurea</a:t>
            </a:r>
            <a:r>
              <a:rPr lang="nl-NL" sz="2800" spc="150" dirty="0">
                <a:latin typeface="Calibri" panose="020F0502020204030204" pitchFamily="34" charset="0"/>
              </a:rPr>
              <a:t> facta </a:t>
            </a:r>
            <a:r>
              <a:rPr lang="nl-NL" sz="2800" spc="150" dirty="0" err="1">
                <a:latin typeface="Calibri" panose="020F0502020204030204" pitchFamily="34" charset="0"/>
              </a:rPr>
              <a:t>est.</a:t>
            </a:r>
            <a:endParaRPr lang="nl-NL" sz="2800" spc="1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M. de Hoon</a:t>
            </a:r>
          </a:p>
        </p:txBody>
      </p:sp>
      <p:sp>
        <p:nvSpPr>
          <p:cNvPr id="1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EC5D638B-3778-405A-B531-F36AF73C1E8D}" type="slidenum">
              <a:rPr lang="nl-NL" sz="2000" smtClean="0">
                <a:latin typeface="Calibri" panose="020F0502020204030204" pitchFamily="34" charset="0"/>
              </a:rPr>
              <a:pPr eaLnBrk="1" hangingPunct="1">
                <a:defRPr/>
              </a:pPr>
              <a:t>22</a:t>
            </a:fld>
            <a:endParaRPr lang="nl-NL" sz="2000" dirty="0" smtClean="0">
              <a:latin typeface="Calibri" panose="020F0502020204030204" pitchFamily="34" charset="0"/>
            </a:endParaRP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250825" y="333375"/>
            <a:ext cx="71276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dirty="0" err="1">
                <a:latin typeface="Calibri" panose="020F0502020204030204" pitchFamily="34" charset="0"/>
              </a:rPr>
              <a:t>Ille</a:t>
            </a:r>
            <a:r>
              <a:rPr lang="nl-NL" dirty="0">
                <a:latin typeface="Calibri" panose="020F0502020204030204" pitchFamily="34" charset="0"/>
              </a:rPr>
              <a:t> male </a:t>
            </a:r>
            <a:r>
              <a:rPr lang="nl-NL" dirty="0" err="1">
                <a:latin typeface="Calibri" panose="020F0502020204030204" pitchFamily="34" charset="0"/>
              </a:rPr>
              <a:t>usurus</a:t>
            </a:r>
            <a:r>
              <a:rPr lang="nl-NL" dirty="0">
                <a:latin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</a:rPr>
              <a:t>donis</a:t>
            </a:r>
            <a:r>
              <a:rPr lang="nl-NL" dirty="0">
                <a:latin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</a:rPr>
              <a:t>ait</a:t>
            </a:r>
            <a:r>
              <a:rPr lang="nl-NL" dirty="0">
                <a:latin typeface="Calibri" panose="020F0502020204030204" pitchFamily="34" charset="0"/>
              </a:rPr>
              <a:t>: </a:t>
            </a:r>
            <a:r>
              <a:rPr lang="nl-NL" dirty="0" err="1">
                <a:latin typeface="Calibri" panose="020F0502020204030204" pitchFamily="34" charset="0"/>
              </a:rPr>
              <a:t>effice</a:t>
            </a:r>
            <a:r>
              <a:rPr lang="nl-NL" dirty="0">
                <a:latin typeface="Calibri" panose="020F0502020204030204" pitchFamily="34" charset="0"/>
              </a:rPr>
              <a:t>, </a:t>
            </a:r>
            <a:r>
              <a:rPr lang="nl-NL" dirty="0" err="1">
                <a:latin typeface="Calibri" panose="020F0502020204030204" pitchFamily="34" charset="0"/>
              </a:rPr>
              <a:t>quidquid</a:t>
            </a:r>
            <a:endParaRPr lang="nl-NL" dirty="0">
              <a:latin typeface="Calibri" panose="020F0502020204030204" pitchFamily="34" charset="0"/>
            </a:endParaRP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358775" y="1079500"/>
            <a:ext cx="7904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000" dirty="0">
                <a:latin typeface="Calibri" panose="020F0502020204030204" pitchFamily="34" charset="0"/>
              </a:rPr>
              <a:t>1. Is er sprake van </a:t>
            </a:r>
            <a:r>
              <a:rPr lang="nl-NL" sz="2000" dirty="0">
                <a:solidFill>
                  <a:srgbClr val="FF0000"/>
                </a:solidFill>
                <a:latin typeface="Calibri" panose="020F0502020204030204" pitchFamily="34" charset="0"/>
              </a:rPr>
              <a:t>elisie</a:t>
            </a:r>
            <a:r>
              <a:rPr lang="nl-NL" sz="2000" dirty="0">
                <a:latin typeface="Calibri" panose="020F0502020204030204" pitchFamily="34" charset="0"/>
              </a:rPr>
              <a:t>?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3059113" y="1079500"/>
            <a:ext cx="55451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000" dirty="0">
                <a:latin typeface="Calibri" panose="020F0502020204030204" pitchFamily="34" charset="0"/>
              </a:rPr>
              <a:t>Jawel, male eindigt op –e, </a:t>
            </a:r>
            <a:r>
              <a:rPr lang="nl-NL" sz="2000" dirty="0" err="1">
                <a:latin typeface="Calibri" panose="020F0502020204030204" pitchFamily="34" charset="0"/>
              </a:rPr>
              <a:t>usurus</a:t>
            </a:r>
            <a:r>
              <a:rPr lang="nl-NL" sz="2000" dirty="0">
                <a:latin typeface="Calibri" panose="020F0502020204030204" pitchFamily="34" charset="0"/>
              </a:rPr>
              <a:t> begint met -u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358775" y="1619250"/>
            <a:ext cx="7777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000" dirty="0">
                <a:latin typeface="Calibri" panose="020F0502020204030204" pitchFamily="34" charset="0"/>
              </a:rPr>
              <a:t>2. </a:t>
            </a:r>
            <a:r>
              <a:rPr lang="nl-NL" sz="2000" dirty="0" err="1">
                <a:latin typeface="Calibri" panose="020F0502020204030204" pitchFamily="34" charset="0"/>
              </a:rPr>
              <a:t>Ille</a:t>
            </a:r>
            <a:r>
              <a:rPr lang="nl-NL" sz="2000" dirty="0">
                <a:latin typeface="Calibri" panose="020F0502020204030204" pitchFamily="34" charset="0"/>
              </a:rPr>
              <a:t> moet beginnen met een lange: eerste lettergreep in een voet.</a:t>
            </a: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358775" y="2159000"/>
            <a:ext cx="79930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000" dirty="0">
                <a:latin typeface="Calibri" panose="020F0502020204030204" pitchFamily="34" charset="0"/>
              </a:rPr>
              <a:t>3. </a:t>
            </a:r>
            <a:r>
              <a:rPr lang="nl-NL" sz="2000" dirty="0" err="1">
                <a:latin typeface="Calibri" panose="020F0502020204030204" pitchFamily="34" charset="0"/>
              </a:rPr>
              <a:t>quidquid</a:t>
            </a:r>
            <a:r>
              <a:rPr lang="nl-NL" sz="2000" dirty="0">
                <a:latin typeface="Calibri" panose="020F0502020204030204" pitchFamily="34" charset="0"/>
              </a:rPr>
              <a:t>: laatste twee lettergrepen, dus </a:t>
            </a:r>
            <a:r>
              <a:rPr lang="en-US" sz="2000" dirty="0">
                <a:latin typeface="Calibri" panose="020F0502020204030204" pitchFamily="34" charset="0"/>
              </a:rPr>
              <a:t>— —</a:t>
            </a:r>
            <a:endParaRPr lang="nl-NL" sz="2000" dirty="0">
              <a:latin typeface="Calibri" panose="020F0502020204030204" pitchFamily="34" charset="0"/>
            </a:endParaRPr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358775" y="2698750"/>
            <a:ext cx="77057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000" dirty="0">
                <a:latin typeface="Calibri" panose="020F0502020204030204" pitchFamily="34" charset="0"/>
              </a:rPr>
              <a:t>4. </a:t>
            </a:r>
            <a:r>
              <a:rPr lang="nl-NL" sz="2000" dirty="0" err="1">
                <a:latin typeface="Calibri" panose="020F0502020204030204" pitchFamily="34" charset="0"/>
              </a:rPr>
              <a:t>effice</a:t>
            </a:r>
            <a:r>
              <a:rPr lang="nl-NL" sz="2000" dirty="0">
                <a:latin typeface="Calibri" panose="020F0502020204030204" pitchFamily="34" charset="0"/>
              </a:rPr>
              <a:t>: moet dus de vijfde voet zijn, dus </a:t>
            </a:r>
            <a:r>
              <a:rPr lang="en-US" sz="2000" dirty="0">
                <a:latin typeface="Calibri" panose="020F0502020204030204" pitchFamily="34" charset="0"/>
              </a:rPr>
              <a:t>—  U  </a:t>
            </a:r>
            <a:r>
              <a:rPr lang="en-US" sz="2000" dirty="0" err="1">
                <a:latin typeface="Calibri" panose="020F0502020204030204" pitchFamily="34" charset="0"/>
              </a:rPr>
              <a:t>U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endParaRPr lang="nl-NL" sz="2000" dirty="0">
              <a:latin typeface="Calibri" panose="020F0502020204030204" pitchFamily="34" charset="0"/>
            </a:endParaRP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358775" y="3238500"/>
            <a:ext cx="79200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000" dirty="0">
                <a:latin typeface="Calibri" panose="020F0502020204030204" pitchFamily="34" charset="0"/>
              </a:rPr>
              <a:t>5. </a:t>
            </a:r>
            <a:r>
              <a:rPr lang="nl-NL" sz="2000" dirty="0" err="1">
                <a:latin typeface="Calibri" panose="020F0502020204030204" pitchFamily="34" charset="0"/>
              </a:rPr>
              <a:t>ait</a:t>
            </a:r>
            <a:r>
              <a:rPr lang="nl-NL" sz="2000" dirty="0">
                <a:latin typeface="Calibri" panose="020F0502020204030204" pitchFamily="34" charset="0"/>
              </a:rPr>
              <a:t>: klinker voor andere klinker is kort, dus </a:t>
            </a:r>
            <a:r>
              <a:rPr lang="en-US" sz="2000" dirty="0">
                <a:latin typeface="Calibri" panose="020F0502020204030204" pitchFamily="34" charset="0"/>
              </a:rPr>
              <a:t>U  </a:t>
            </a:r>
            <a:r>
              <a:rPr lang="en-US" sz="2000" dirty="0" err="1">
                <a:latin typeface="Calibri" panose="020F0502020204030204" pitchFamily="34" charset="0"/>
              </a:rPr>
              <a:t>U</a:t>
            </a:r>
            <a:r>
              <a:rPr lang="en-US" sz="2000" dirty="0">
                <a:latin typeface="Calibri" panose="020F0502020204030204" pitchFamily="34" charset="0"/>
              </a:rPr>
              <a:t> . De </a:t>
            </a:r>
            <a:r>
              <a:rPr lang="en-US" sz="2000" dirty="0" err="1">
                <a:latin typeface="Calibri" panose="020F0502020204030204" pitchFamily="34" charset="0"/>
              </a:rPr>
              <a:t>laatste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lettergreep</a:t>
            </a:r>
            <a:r>
              <a:rPr lang="en-US" sz="2000" dirty="0">
                <a:latin typeface="Calibri" panose="020F0502020204030204" pitchFamily="34" charset="0"/>
              </a:rPr>
              <a:t> van het </a:t>
            </a:r>
            <a:r>
              <a:rPr lang="en-US" sz="2000" dirty="0" err="1">
                <a:latin typeface="Calibri" panose="020F0502020204030204" pitchFamily="34" charset="0"/>
              </a:rPr>
              <a:t>vorige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woord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maakt</a:t>
            </a:r>
            <a:r>
              <a:rPr lang="en-US" sz="2000" dirty="0">
                <a:latin typeface="Calibri" panose="020F0502020204030204" pitchFamily="34" charset="0"/>
              </a:rPr>
              <a:t> het tot </a:t>
            </a:r>
            <a:r>
              <a:rPr lang="en-US" sz="2000" dirty="0" err="1">
                <a:latin typeface="Calibri" panose="020F0502020204030204" pitchFamily="34" charset="0"/>
              </a:rPr>
              <a:t>een</a:t>
            </a:r>
            <a:r>
              <a:rPr lang="en-US" sz="2000" dirty="0">
                <a:latin typeface="Calibri" panose="020F0502020204030204" pitchFamily="34" charset="0"/>
              </a:rPr>
              <a:t> —  U  </a:t>
            </a:r>
            <a:r>
              <a:rPr lang="en-US" sz="2000" dirty="0" err="1">
                <a:latin typeface="Calibri" panose="020F0502020204030204" pitchFamily="34" charset="0"/>
              </a:rPr>
              <a:t>U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endParaRPr lang="nl-NL" sz="2000" dirty="0">
              <a:latin typeface="Calibri" panose="020F0502020204030204" pitchFamily="34" charset="0"/>
            </a:endParaRPr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358775" y="3957638"/>
            <a:ext cx="79930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000" dirty="0">
                <a:latin typeface="Calibri" panose="020F0502020204030204" pitchFamily="34" charset="0"/>
              </a:rPr>
              <a:t>6. </a:t>
            </a:r>
            <a:r>
              <a:rPr lang="nl-NL" sz="2000" dirty="0" err="1">
                <a:latin typeface="Calibri" panose="020F0502020204030204" pitchFamily="34" charset="0"/>
              </a:rPr>
              <a:t>donis</a:t>
            </a:r>
            <a:r>
              <a:rPr lang="nl-NL" sz="2000" dirty="0">
                <a:latin typeface="Calibri" panose="020F0502020204030204" pitchFamily="34" charset="0"/>
              </a:rPr>
              <a:t>: eerste is </a:t>
            </a:r>
            <a:r>
              <a:rPr lang="en-US" sz="2000" dirty="0">
                <a:latin typeface="Calibri" panose="020F0502020204030204" pitchFamily="34" charset="0"/>
              </a:rPr>
              <a:t>— (</a:t>
            </a:r>
            <a:r>
              <a:rPr lang="en-US" sz="2000" dirty="0" err="1">
                <a:latin typeface="Calibri" panose="020F0502020204030204" pitchFamily="34" charset="0"/>
              </a:rPr>
              <a:t>zie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woordenboek</a:t>
            </a:r>
            <a:r>
              <a:rPr lang="en-US" sz="2000" dirty="0">
                <a:latin typeface="Calibri" panose="020F0502020204030204" pitchFamily="34" charset="0"/>
              </a:rPr>
              <a:t>!!!): </a:t>
            </a:r>
            <a:r>
              <a:rPr lang="en-US" sz="2000" dirty="0" err="1">
                <a:latin typeface="Calibri" panose="020F0502020204030204" pitchFamily="34" charset="0"/>
              </a:rPr>
              <a:t>donis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wordt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dus</a:t>
            </a:r>
            <a:r>
              <a:rPr lang="en-US" sz="2000" dirty="0">
                <a:latin typeface="Calibri" panose="020F0502020204030204" pitchFamily="34" charset="0"/>
              </a:rPr>
              <a:t> — — </a:t>
            </a:r>
            <a:endParaRPr lang="nl-NL" sz="2000" dirty="0">
              <a:latin typeface="Calibri" panose="020F0502020204030204" pitchFamily="34" charset="0"/>
            </a:endParaRP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358775" y="4497388"/>
            <a:ext cx="77771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000" dirty="0">
                <a:latin typeface="Calibri" panose="020F0502020204030204" pitchFamily="34" charset="0"/>
              </a:rPr>
              <a:t>7. Als </a:t>
            </a:r>
            <a:r>
              <a:rPr lang="nl-NL" sz="2000" dirty="0" err="1">
                <a:latin typeface="Calibri" panose="020F0502020204030204" pitchFamily="34" charset="0"/>
              </a:rPr>
              <a:t>donis</a:t>
            </a:r>
            <a:r>
              <a:rPr lang="nl-NL" sz="2000" dirty="0">
                <a:latin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</a:rPr>
              <a:t>— —  is, is de </a:t>
            </a:r>
            <a:r>
              <a:rPr lang="en-US" sz="2000" dirty="0" err="1">
                <a:latin typeface="Calibri" panose="020F0502020204030204" pitchFamily="34" charset="0"/>
              </a:rPr>
              <a:t>tweede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lettergreep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lang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vanwege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ait</a:t>
            </a:r>
            <a:r>
              <a:rPr lang="en-US" sz="2000" dirty="0">
                <a:latin typeface="Calibri" panose="020F0502020204030204" pitchFamily="34" charset="0"/>
              </a:rPr>
              <a:t> (</a:t>
            </a:r>
            <a:r>
              <a:rPr lang="en-US" sz="2000" dirty="0" err="1">
                <a:latin typeface="Calibri" panose="020F0502020204030204" pitchFamily="34" charset="0"/>
              </a:rPr>
              <a:t>immers</a:t>
            </a:r>
            <a:r>
              <a:rPr lang="en-US" sz="2000" dirty="0">
                <a:latin typeface="Calibri" panose="020F0502020204030204" pitchFamily="34" charset="0"/>
              </a:rPr>
              <a:t> U  </a:t>
            </a:r>
            <a:r>
              <a:rPr lang="en-US" sz="2000" dirty="0" err="1">
                <a:latin typeface="Calibri" panose="020F0502020204030204" pitchFamily="34" charset="0"/>
              </a:rPr>
              <a:t>U</a:t>
            </a:r>
            <a:r>
              <a:rPr lang="en-US" sz="2000" dirty="0">
                <a:latin typeface="Calibri" panose="020F0502020204030204" pitchFamily="34" charset="0"/>
              </a:rPr>
              <a:t> ); </a:t>
            </a:r>
            <a:r>
              <a:rPr lang="en-US" sz="2000" dirty="0" err="1">
                <a:latin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</a:rPr>
              <a:t> is de </a:t>
            </a:r>
            <a:r>
              <a:rPr lang="en-US" sz="2000" dirty="0" err="1">
                <a:latin typeface="Calibri" panose="020F0502020204030204" pitchFamily="34" charset="0"/>
              </a:rPr>
              <a:t>eerste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lange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lettergreep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dus</a:t>
            </a:r>
            <a:r>
              <a:rPr lang="en-US" sz="2000" dirty="0">
                <a:latin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</a:rPr>
              <a:t>tweede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maat</a:t>
            </a:r>
            <a:r>
              <a:rPr lang="en-US" sz="2000" dirty="0">
                <a:latin typeface="Calibri" panose="020F0502020204030204" pitchFamily="34" charset="0"/>
              </a:rPr>
              <a:t> in de spondee van de </a:t>
            </a:r>
            <a:r>
              <a:rPr lang="en-US" sz="2000" dirty="0" err="1">
                <a:latin typeface="Calibri" panose="020F0502020204030204" pitchFamily="34" charset="0"/>
              </a:rPr>
              <a:t>derde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voet</a:t>
            </a:r>
            <a:r>
              <a:rPr lang="en-US" sz="2000" dirty="0">
                <a:latin typeface="Calibri" panose="020F0502020204030204" pitchFamily="34" charset="0"/>
              </a:rPr>
              <a:t>, die </a:t>
            </a:r>
            <a:r>
              <a:rPr lang="en-US" sz="2000" dirty="0" err="1">
                <a:latin typeface="Calibri" panose="020F0502020204030204" pitchFamily="34" charset="0"/>
              </a:rPr>
              <a:t>begint</a:t>
            </a:r>
            <a:r>
              <a:rPr lang="en-US" sz="2000" dirty="0">
                <a:latin typeface="Calibri" panose="020F0502020204030204" pitchFamily="34" charset="0"/>
              </a:rPr>
              <a:t> met –us van </a:t>
            </a:r>
            <a:r>
              <a:rPr lang="en-US" sz="2000" dirty="0" err="1">
                <a:latin typeface="Calibri" panose="020F0502020204030204" pitchFamily="34" charset="0"/>
              </a:rPr>
              <a:t>usurus</a:t>
            </a:r>
            <a:r>
              <a:rPr lang="en-US" sz="2000" dirty="0">
                <a:latin typeface="Calibri" panose="020F0502020204030204" pitchFamily="34" charset="0"/>
              </a:rPr>
              <a:t>.</a:t>
            </a:r>
            <a:endParaRPr lang="nl-NL" sz="2000" dirty="0">
              <a:latin typeface="Calibri" panose="020F0502020204030204" pitchFamily="34" charset="0"/>
            </a:endParaRPr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358775" y="5576888"/>
            <a:ext cx="81375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000" dirty="0">
                <a:latin typeface="Calibri" panose="020F0502020204030204" pitchFamily="34" charset="0"/>
              </a:rPr>
              <a:t>8. </a:t>
            </a:r>
            <a:r>
              <a:rPr lang="nl-NL" sz="2000" dirty="0" err="1">
                <a:latin typeface="Calibri" panose="020F0502020204030204" pitchFamily="34" charset="0"/>
              </a:rPr>
              <a:t>Ille</a:t>
            </a:r>
            <a:r>
              <a:rPr lang="nl-NL" sz="2000" dirty="0">
                <a:latin typeface="Calibri" panose="020F0502020204030204" pitchFamily="34" charset="0"/>
              </a:rPr>
              <a:t> male </a:t>
            </a:r>
            <a:r>
              <a:rPr lang="nl-NL" sz="2000" dirty="0" err="1">
                <a:latin typeface="Calibri" panose="020F0502020204030204" pitchFamily="34" charset="0"/>
              </a:rPr>
              <a:t>usur</a:t>
            </a:r>
            <a:r>
              <a:rPr lang="nl-NL" sz="2000" dirty="0">
                <a:latin typeface="Calibri" panose="020F0502020204030204" pitchFamily="34" charset="0"/>
              </a:rPr>
              <a:t>- moet dan </a:t>
            </a:r>
            <a:r>
              <a:rPr lang="en-US" sz="2000" dirty="0">
                <a:latin typeface="Calibri" panose="020F0502020204030204" pitchFamily="34" charset="0"/>
              </a:rPr>
              <a:t>—  U  </a:t>
            </a:r>
            <a:r>
              <a:rPr lang="en-US" sz="2000" dirty="0" err="1">
                <a:latin typeface="Calibri" panose="020F0502020204030204" pitchFamily="34" charset="0"/>
              </a:rPr>
              <a:t>U</a:t>
            </a:r>
            <a:r>
              <a:rPr lang="en-US" sz="2000" dirty="0">
                <a:latin typeface="Calibri" panose="020F0502020204030204" pitchFamily="34" charset="0"/>
              </a:rPr>
              <a:t>   en — —  </a:t>
            </a:r>
            <a:r>
              <a:rPr lang="en-US" sz="2000" dirty="0" err="1">
                <a:latin typeface="Calibri" panose="020F0502020204030204" pitchFamily="34" charset="0"/>
              </a:rPr>
              <a:t>zijn</a:t>
            </a:r>
            <a:r>
              <a:rPr lang="en-US" sz="2000" dirty="0">
                <a:latin typeface="Calibri" panose="020F0502020204030204" pitchFamily="34" charset="0"/>
              </a:rPr>
              <a:t>.</a:t>
            </a:r>
            <a:endParaRPr lang="nl-NL" sz="2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M. de Hoon</a:t>
            </a:r>
          </a:p>
        </p:txBody>
      </p:sp>
      <p:sp>
        <p:nvSpPr>
          <p:cNvPr id="10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B7EA57F7-3A9E-4E4B-8DB8-6D87FA841473}" type="slidenum">
              <a:rPr lang="nl-NL" smtClean="0">
                <a:latin typeface="Calibri" panose="020F0502020204030204" pitchFamily="34" charset="0"/>
              </a:rPr>
              <a:pPr eaLnBrk="1" hangingPunct="1">
                <a:defRPr/>
              </a:pPr>
              <a:t>23</a:t>
            </a:fld>
            <a:endParaRPr lang="nl-NL" dirty="0" smtClean="0">
              <a:latin typeface="Calibri" panose="020F0502020204030204" pitchFamily="34" charset="0"/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250825" y="2852738"/>
            <a:ext cx="86502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3600" spc="120" dirty="0" err="1">
                <a:latin typeface="Calibri" panose="020F0502020204030204" pitchFamily="34" charset="0"/>
              </a:rPr>
              <a:t>Ille</a:t>
            </a:r>
            <a:r>
              <a:rPr lang="nl-NL" sz="3600" spc="120" dirty="0">
                <a:latin typeface="Calibri" panose="020F0502020204030204" pitchFamily="34" charset="0"/>
              </a:rPr>
              <a:t> male </a:t>
            </a:r>
            <a:r>
              <a:rPr lang="nl-NL" sz="3600" spc="120" dirty="0" err="1">
                <a:latin typeface="Calibri" panose="020F0502020204030204" pitchFamily="34" charset="0"/>
              </a:rPr>
              <a:t>usurus</a:t>
            </a:r>
            <a:r>
              <a:rPr lang="nl-NL" sz="3600" spc="120" dirty="0">
                <a:latin typeface="Calibri" panose="020F0502020204030204" pitchFamily="34" charset="0"/>
              </a:rPr>
              <a:t> </a:t>
            </a:r>
            <a:r>
              <a:rPr lang="nl-NL" sz="3600" spc="120" dirty="0" err="1">
                <a:latin typeface="Calibri" panose="020F0502020204030204" pitchFamily="34" charset="0"/>
              </a:rPr>
              <a:t>donis</a:t>
            </a:r>
            <a:r>
              <a:rPr lang="nl-NL" sz="3600" spc="120" dirty="0">
                <a:latin typeface="Calibri" panose="020F0502020204030204" pitchFamily="34" charset="0"/>
              </a:rPr>
              <a:t> </a:t>
            </a:r>
            <a:r>
              <a:rPr lang="nl-NL" sz="3600" spc="120" dirty="0" err="1">
                <a:latin typeface="Calibri" panose="020F0502020204030204" pitchFamily="34" charset="0"/>
              </a:rPr>
              <a:t>ait</a:t>
            </a:r>
            <a:r>
              <a:rPr lang="nl-NL" sz="3600" spc="120" dirty="0">
                <a:latin typeface="Calibri" panose="020F0502020204030204" pitchFamily="34" charset="0"/>
              </a:rPr>
              <a:t>: </a:t>
            </a:r>
            <a:r>
              <a:rPr lang="nl-NL" sz="3600" spc="120" dirty="0" err="1">
                <a:latin typeface="Calibri" panose="020F0502020204030204" pitchFamily="34" charset="0"/>
              </a:rPr>
              <a:t>effice</a:t>
            </a:r>
            <a:r>
              <a:rPr lang="nl-NL" sz="3600" spc="120" dirty="0">
                <a:latin typeface="Calibri" panose="020F0502020204030204" pitchFamily="34" charset="0"/>
              </a:rPr>
              <a:t>, </a:t>
            </a:r>
            <a:r>
              <a:rPr lang="nl-NL" sz="3600" spc="120" dirty="0" err="1">
                <a:latin typeface="Calibri" panose="020F0502020204030204" pitchFamily="34" charset="0"/>
              </a:rPr>
              <a:t>quidquid</a:t>
            </a:r>
            <a:endParaRPr lang="nl-NL" sz="3600" spc="120" dirty="0">
              <a:latin typeface="Calibri" panose="020F0502020204030204" pitchFamily="34" charset="0"/>
            </a:endParaRP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179388" y="2636838"/>
            <a:ext cx="8713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1800" dirty="0">
                <a:latin typeface="Calibri" panose="020F0502020204030204" pitchFamily="34" charset="0"/>
              </a:rPr>
              <a:t> —  </a:t>
            </a:r>
            <a:r>
              <a:rPr lang="nl-NL" sz="1800" dirty="0" smtClean="0">
                <a:latin typeface="Calibri" panose="020F0502020204030204" pitchFamily="34" charset="0"/>
              </a:rPr>
              <a:t>  </a:t>
            </a:r>
            <a:r>
              <a:rPr lang="en-US" sz="1800" dirty="0">
                <a:latin typeface="Calibri" panose="020F0502020204030204" pitchFamily="34" charset="0"/>
              </a:rPr>
              <a:t>U     </a:t>
            </a:r>
            <a:r>
              <a:rPr lang="en-US" sz="1800" dirty="0" smtClean="0">
                <a:latin typeface="Calibri" panose="020F0502020204030204" pitchFamily="34" charset="0"/>
              </a:rPr>
              <a:t>      </a:t>
            </a:r>
            <a:r>
              <a:rPr lang="en-US" sz="1800" dirty="0" err="1">
                <a:latin typeface="Calibri" panose="020F0502020204030204" pitchFamily="34" charset="0"/>
              </a:rPr>
              <a:t>U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nl-NL" sz="2000" dirty="0">
                <a:solidFill>
                  <a:schemeClr val="folHlink"/>
                </a:solidFill>
                <a:latin typeface="Calibri" panose="020F0502020204030204" pitchFamily="34" charset="0"/>
              </a:rPr>
              <a:t>|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</a:rPr>
              <a:t>    —        — </a:t>
            </a:r>
            <a:r>
              <a:rPr lang="nl-NL" sz="2000" dirty="0">
                <a:solidFill>
                  <a:schemeClr val="folHlink"/>
                </a:solidFill>
                <a:latin typeface="Calibri" panose="020F0502020204030204" pitchFamily="34" charset="0"/>
              </a:rPr>
              <a:t>|</a:t>
            </a:r>
            <a:r>
              <a:rPr lang="nl-NL" sz="1800" dirty="0">
                <a:latin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</a:rPr>
              <a:t>—   </a:t>
            </a:r>
            <a:r>
              <a:rPr lang="en-US" sz="1800" dirty="0" smtClean="0">
                <a:latin typeface="Calibri" panose="020F0502020204030204" pitchFamily="34" charset="0"/>
              </a:rPr>
              <a:t>        — </a:t>
            </a:r>
            <a:r>
              <a:rPr lang="nl-NL" sz="2000" dirty="0" smtClean="0">
                <a:solidFill>
                  <a:schemeClr val="folHlink"/>
                </a:solidFill>
                <a:latin typeface="Calibri" panose="020F0502020204030204" pitchFamily="34" charset="0"/>
              </a:rPr>
              <a:t>| </a:t>
            </a:r>
            <a:r>
              <a:rPr lang="en-US" sz="1800" dirty="0" smtClean="0">
                <a:latin typeface="Calibri" panose="020F0502020204030204" pitchFamily="34" charset="0"/>
              </a:rPr>
              <a:t>—      U </a:t>
            </a:r>
            <a:r>
              <a:rPr lang="en-US" sz="1800" dirty="0" err="1" smtClean="0">
                <a:latin typeface="Calibri" panose="020F0502020204030204" pitchFamily="34" charset="0"/>
              </a:rPr>
              <a:t>U</a:t>
            </a:r>
            <a:r>
              <a:rPr lang="en-US" sz="1800" dirty="0" smtClean="0">
                <a:latin typeface="Calibri" panose="020F0502020204030204" pitchFamily="34" charset="0"/>
              </a:rPr>
              <a:t>    </a:t>
            </a:r>
            <a:r>
              <a:rPr lang="nl-NL" sz="2000" dirty="0">
                <a:solidFill>
                  <a:schemeClr val="folHlink"/>
                </a:solidFill>
                <a:latin typeface="Calibri" panose="020F0502020204030204" pitchFamily="34" charset="0"/>
              </a:rPr>
              <a:t>| </a:t>
            </a:r>
            <a:r>
              <a:rPr lang="nl-NL" sz="2000" dirty="0" smtClean="0">
                <a:solidFill>
                  <a:schemeClr val="folHlink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</a:rPr>
              <a:t>—  </a:t>
            </a:r>
            <a:r>
              <a:rPr lang="en-US" sz="1800" dirty="0" smtClean="0">
                <a:latin typeface="Calibri" panose="020F0502020204030204" pitchFamily="34" charset="0"/>
              </a:rPr>
              <a:t>   </a:t>
            </a:r>
            <a:r>
              <a:rPr lang="en-US" sz="1800" dirty="0">
                <a:latin typeface="Calibri" panose="020F0502020204030204" pitchFamily="34" charset="0"/>
              </a:rPr>
              <a:t>U  </a:t>
            </a:r>
            <a:r>
              <a:rPr lang="en-US" sz="1800" dirty="0" smtClean="0">
                <a:latin typeface="Calibri" panose="020F0502020204030204" pitchFamily="34" charset="0"/>
              </a:rPr>
              <a:t>   </a:t>
            </a:r>
            <a:r>
              <a:rPr lang="en-US" sz="1800" dirty="0" err="1">
                <a:latin typeface="Calibri" panose="020F0502020204030204" pitchFamily="34" charset="0"/>
              </a:rPr>
              <a:t>U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nl-NL" sz="2000" dirty="0">
                <a:solidFill>
                  <a:schemeClr val="folHlink"/>
                </a:solidFill>
                <a:latin typeface="Calibri" panose="020F0502020204030204" pitchFamily="34" charset="0"/>
              </a:rPr>
              <a:t>|    </a:t>
            </a:r>
            <a:r>
              <a:rPr lang="nl-NL" sz="2000" dirty="0" smtClean="0">
                <a:solidFill>
                  <a:schemeClr val="folHlink"/>
                </a:solidFill>
                <a:latin typeface="Calibri" panose="020F0502020204030204" pitchFamily="34" charset="0"/>
              </a:rPr>
              <a:t>      </a:t>
            </a:r>
            <a:r>
              <a:rPr lang="en-US" sz="1800" dirty="0">
                <a:latin typeface="Calibri" panose="020F0502020204030204" pitchFamily="34" charset="0"/>
              </a:rPr>
              <a:t>—    </a:t>
            </a:r>
            <a:r>
              <a:rPr lang="en-US" sz="1800" dirty="0" smtClean="0">
                <a:latin typeface="Calibri" panose="020F0502020204030204" pitchFamily="34" charset="0"/>
              </a:rPr>
              <a:t>         </a:t>
            </a:r>
            <a:r>
              <a:rPr lang="en-US" sz="1800" dirty="0">
                <a:latin typeface="Calibri" panose="020F0502020204030204" pitchFamily="34" charset="0"/>
              </a:rPr>
              <a:t>—</a:t>
            </a:r>
            <a:endParaRPr lang="nl-NL" sz="1800" dirty="0">
              <a:latin typeface="Calibri" panose="020F0502020204030204" pitchFamily="34" charset="0"/>
            </a:endParaRPr>
          </a:p>
        </p:txBody>
      </p:sp>
      <p:sp>
        <p:nvSpPr>
          <p:cNvPr id="22534" name="Text Box 8"/>
          <p:cNvSpPr txBox="1">
            <a:spLocks noChangeArrowheads="1"/>
          </p:cNvSpPr>
          <p:nvPr/>
        </p:nvSpPr>
        <p:spPr bwMode="auto">
          <a:xfrm>
            <a:off x="971550" y="4652963"/>
            <a:ext cx="18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nl-NL" sz="18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nl-NL" sz="1800" dirty="0">
              <a:latin typeface="Calibri" panose="020F0502020204030204" pitchFamily="34" charset="0"/>
            </a:endParaRPr>
          </a:p>
        </p:txBody>
      </p:sp>
      <p:sp>
        <p:nvSpPr>
          <p:cNvPr id="76810" name="AutoShape 10"/>
          <p:cNvSpPr>
            <a:spLocks/>
          </p:cNvSpPr>
          <p:nvPr/>
        </p:nvSpPr>
        <p:spPr bwMode="auto">
          <a:xfrm rot="5400000">
            <a:off x="2015331" y="3320257"/>
            <a:ext cx="287337" cy="647700"/>
          </a:xfrm>
          <a:prstGeom prst="rightBracket">
            <a:avLst>
              <a:gd name="adj" fmla="val 1878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 flipV="1">
            <a:off x="2195513" y="3933825"/>
            <a:ext cx="0" cy="504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1835150" y="4508500"/>
            <a:ext cx="865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400" dirty="0">
                <a:latin typeface="Calibri" panose="020F0502020204030204" pitchFamily="34" charset="0"/>
              </a:rPr>
              <a:t>elisie</a:t>
            </a: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1619250" y="476250"/>
            <a:ext cx="5473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4400" b="1" dirty="0">
                <a:latin typeface="Calibri" panose="020F0502020204030204" pitchFamily="34" charset="0"/>
              </a:rPr>
              <a:t>Oftewel: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M. de Hoon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E240C750-4D38-404E-AECC-9FDD79224EBC}" type="slidenum">
              <a:rPr lang="nl-NL" smtClean="0">
                <a:latin typeface="Calibri" panose="020F0502020204030204" pitchFamily="34" charset="0"/>
              </a:rPr>
              <a:pPr eaLnBrk="1" hangingPunct="1">
                <a:defRPr/>
              </a:pPr>
              <a:t>24</a:t>
            </a:fld>
            <a:endParaRPr lang="nl-NL" dirty="0" smtClean="0">
              <a:latin typeface="Calibri" panose="020F0502020204030204" pitchFamily="34" charset="0"/>
            </a:endParaRP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187450" y="1341438"/>
            <a:ext cx="68405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6000" dirty="0">
                <a:latin typeface="Calibri" panose="020F0502020204030204" pitchFamily="34" charset="0"/>
              </a:rPr>
              <a:t>En klaar is Kees!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M. de Hoon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sz="4000" dirty="0" smtClean="0">
                <a:effectLst/>
              </a:rPr>
              <a:t>dactylische</a:t>
            </a:r>
            <a:br>
              <a:rPr lang="nl-NL" sz="4000" dirty="0" smtClean="0">
                <a:effectLst/>
              </a:rPr>
            </a:br>
            <a:r>
              <a:rPr lang="nl-NL" sz="4000" dirty="0" smtClean="0">
                <a:effectLst/>
              </a:rPr>
              <a:t>hexameter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213100"/>
            <a:ext cx="8569325" cy="2881313"/>
          </a:xfrm>
        </p:spPr>
        <p:txBody>
          <a:bodyPr/>
          <a:lstStyle/>
          <a:p>
            <a:pPr eaLnBrk="1" hangingPunct="1">
              <a:defRPr/>
            </a:pPr>
            <a:r>
              <a:rPr lang="nl-NL" sz="2400" dirty="0" smtClean="0">
                <a:solidFill>
                  <a:schemeClr val="folHlink"/>
                </a:solidFill>
                <a:effectLst/>
              </a:rPr>
              <a:t>dactylisch</a:t>
            </a:r>
            <a:r>
              <a:rPr lang="nl-NL" sz="2400" dirty="0" smtClean="0">
                <a:solidFill>
                  <a:schemeClr val="tx2"/>
                </a:solidFill>
                <a:effectLst/>
              </a:rPr>
              <a:t>: basismaat is dactylus (— </a:t>
            </a:r>
            <a:r>
              <a:rPr lang="en-US" sz="2400" dirty="0" smtClean="0">
                <a:solidFill>
                  <a:schemeClr val="tx2"/>
                </a:solidFill>
                <a:effectLst/>
              </a:rPr>
              <a:t>UU)</a:t>
            </a:r>
          </a:p>
          <a:p>
            <a:pPr eaLnBrk="1" hangingPunct="1">
              <a:defRPr/>
            </a:pPr>
            <a:r>
              <a:rPr lang="nl-NL" sz="2400" dirty="0" smtClean="0">
                <a:solidFill>
                  <a:schemeClr val="folHlink"/>
                </a:solidFill>
                <a:effectLst/>
              </a:rPr>
              <a:t>hexameter</a:t>
            </a:r>
            <a:r>
              <a:rPr lang="nl-NL" sz="2400" dirty="0" smtClean="0">
                <a:solidFill>
                  <a:schemeClr val="tx2"/>
                </a:solidFill>
                <a:effectLst/>
              </a:rPr>
              <a:t>: zes voeten per vers (</a:t>
            </a:r>
            <a:r>
              <a:rPr lang="el-GR" sz="2400" dirty="0" smtClean="0">
                <a:solidFill>
                  <a:schemeClr val="tx2"/>
                </a:solidFill>
                <a:effectLst/>
              </a:rPr>
              <a:t>ἕξ</a:t>
            </a:r>
            <a:r>
              <a:rPr lang="nl-NL" sz="2400" dirty="0" smtClean="0">
                <a:solidFill>
                  <a:schemeClr val="tx2"/>
                </a:solidFill>
                <a:effectLst/>
              </a:rPr>
              <a:t> is Grieks voor zes)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M. de Hoon</a:t>
            </a:r>
          </a:p>
        </p:txBody>
      </p:sp>
      <p:sp>
        <p:nvSpPr>
          <p:cNvPr id="8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A6F62395-E612-4DBB-BC7C-DD5E0EF1DBD9}" type="slidenum">
              <a:rPr lang="nl-NL" smtClean="0">
                <a:latin typeface="Calibri" panose="020F0502020204030204" pitchFamily="34" charset="0"/>
              </a:rPr>
              <a:pPr eaLnBrk="1" hangingPunct="1">
                <a:defRPr/>
              </a:pPr>
              <a:t>4</a:t>
            </a:fld>
            <a:endParaRPr lang="nl-NL" dirty="0" smtClean="0">
              <a:latin typeface="Calibri" panose="020F0502020204030204" pitchFamily="34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68313" y="1052513"/>
            <a:ext cx="71278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5400" dirty="0">
                <a:solidFill>
                  <a:schemeClr val="tx2"/>
                </a:solidFill>
                <a:latin typeface="Calibri" panose="020F0502020204030204" pitchFamily="34" charset="0"/>
              </a:rPr>
              <a:t>U </a:t>
            </a: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= </a:t>
            </a:r>
            <a:r>
              <a:rPr lang="en-US" sz="2800" dirty="0" err="1">
                <a:solidFill>
                  <a:schemeClr val="tx2"/>
                </a:solidFill>
                <a:latin typeface="Calibri" panose="020F0502020204030204" pitchFamily="34" charset="0"/>
              </a:rPr>
              <a:t>kort</a:t>
            </a:r>
            <a:endParaRPr lang="en-US" sz="28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95288" y="4508500"/>
            <a:ext cx="74882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5400" dirty="0">
                <a:solidFill>
                  <a:schemeClr val="tx2"/>
                </a:solidFill>
                <a:latin typeface="Calibri" panose="020F0502020204030204" pitchFamily="34" charset="0"/>
              </a:rPr>
              <a:t>—</a:t>
            </a: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= </a:t>
            </a:r>
            <a:r>
              <a:rPr lang="en-US" sz="2800" dirty="0" err="1">
                <a:solidFill>
                  <a:schemeClr val="tx2"/>
                </a:solidFill>
                <a:latin typeface="Calibri" panose="020F0502020204030204" pitchFamily="34" charset="0"/>
              </a:rPr>
              <a:t>lang</a:t>
            </a:r>
            <a:endParaRPr lang="en-US" sz="28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2700338" y="2852738"/>
            <a:ext cx="6119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3132138" y="2276475"/>
            <a:ext cx="56165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5400" dirty="0">
                <a:solidFill>
                  <a:schemeClr val="tx2"/>
                </a:solidFill>
                <a:latin typeface="Calibri" panose="020F0502020204030204" pitchFamily="34" charset="0"/>
              </a:rPr>
              <a:t>—</a:t>
            </a:r>
            <a:r>
              <a:rPr lang="en-US" sz="5400" dirty="0">
                <a:solidFill>
                  <a:schemeClr val="tx2"/>
                </a:solidFill>
                <a:latin typeface="Calibri" panose="020F0502020204030204" pitchFamily="34" charset="0"/>
              </a:rPr>
              <a:t>UU</a:t>
            </a: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= </a:t>
            </a:r>
            <a:r>
              <a:rPr lang="en-US" sz="2800" dirty="0" err="1">
                <a:solidFill>
                  <a:schemeClr val="tx2"/>
                </a:solidFill>
                <a:latin typeface="Calibri" panose="020F0502020204030204" pitchFamily="34" charset="0"/>
              </a:rPr>
              <a:t>dactylus</a:t>
            </a:r>
            <a:endParaRPr lang="en-US" sz="28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3203575" y="3716338"/>
            <a:ext cx="57610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5400" dirty="0">
                <a:solidFill>
                  <a:schemeClr val="tx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——</a:t>
            </a:r>
            <a:r>
              <a:rPr lang="nl-NL" sz="1800" dirty="0">
                <a:solidFill>
                  <a:schemeClr val="tx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l-NL" sz="2800" dirty="0">
                <a:solidFill>
                  <a:schemeClr val="tx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nl-NL" sz="2800" dirty="0" err="1">
                <a:solidFill>
                  <a:schemeClr val="tx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spondaeus</a:t>
            </a:r>
            <a:endParaRPr lang="nl-NL" sz="2800" dirty="0">
              <a:solidFill>
                <a:schemeClr val="tx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M. de Hoon</a:t>
            </a:r>
          </a:p>
        </p:txBody>
      </p:sp>
      <p:sp>
        <p:nvSpPr>
          <p:cNvPr id="35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313DC3EB-0C84-4F4F-823F-C16823C6DD29}" type="slidenum">
              <a:rPr lang="nl-NL" smtClean="0">
                <a:solidFill>
                  <a:schemeClr val="tx2"/>
                </a:solidFill>
                <a:latin typeface="Calibri" panose="020F0502020204030204" pitchFamily="34" charset="0"/>
              </a:rPr>
              <a:pPr eaLnBrk="1" hangingPunct="1">
                <a:defRPr/>
              </a:pPr>
              <a:t>5</a:t>
            </a:fld>
            <a:endParaRPr lang="nl-NL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55650" y="1125538"/>
            <a:ext cx="16557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sz="18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7173" name="Text Box 17"/>
          <p:cNvSpPr txBox="1">
            <a:spLocks noChangeArrowheads="1"/>
          </p:cNvSpPr>
          <p:nvPr/>
        </p:nvSpPr>
        <p:spPr bwMode="auto">
          <a:xfrm>
            <a:off x="539750" y="719138"/>
            <a:ext cx="12239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sz="18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7174" name="Text Box 18"/>
          <p:cNvSpPr txBox="1">
            <a:spLocks noChangeArrowheads="1"/>
          </p:cNvSpPr>
          <p:nvPr/>
        </p:nvSpPr>
        <p:spPr bwMode="auto">
          <a:xfrm>
            <a:off x="539750" y="719138"/>
            <a:ext cx="1511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sz="18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1476375" y="1773238"/>
            <a:ext cx="865188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4800" dirty="0">
                <a:solidFill>
                  <a:schemeClr val="tx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2987675" y="1773238"/>
            <a:ext cx="865188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4800" dirty="0">
                <a:solidFill>
                  <a:schemeClr val="tx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4356100" y="1773238"/>
            <a:ext cx="865188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4800" dirty="0">
                <a:solidFill>
                  <a:schemeClr val="tx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5795963" y="1773238"/>
            <a:ext cx="865187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4800" dirty="0">
                <a:solidFill>
                  <a:schemeClr val="tx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7235825" y="1773238"/>
            <a:ext cx="865188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4800" dirty="0">
                <a:solidFill>
                  <a:schemeClr val="tx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684213" y="1978025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</a:rPr>
              <a:t>U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1044575" y="1978025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</a:rPr>
              <a:t>U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2124075" y="1978025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</a:rPr>
              <a:t>U</a:t>
            </a:r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2484438" y="1978025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</a:rPr>
              <a:t>U</a:t>
            </a:r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3563938" y="1989138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</a:rPr>
              <a:t>U</a:t>
            </a:r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3924300" y="1989138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</a:rPr>
              <a:t>U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5003800" y="1978025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</a:rPr>
              <a:t>U</a:t>
            </a:r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5360988" y="1978025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</a:rPr>
              <a:t>U</a:t>
            </a:r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6443663" y="1978025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</a:rPr>
              <a:t>U</a:t>
            </a:r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6800850" y="1978025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</a:rPr>
              <a:t>U</a:t>
            </a:r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287338" y="1978025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3600" dirty="0">
                <a:solidFill>
                  <a:schemeClr val="tx2"/>
                </a:solidFill>
                <a:latin typeface="Calibri" panose="020F0502020204030204" pitchFamily="34" charset="0"/>
              </a:rPr>
              <a:t>—</a:t>
            </a:r>
          </a:p>
        </p:txBody>
      </p:sp>
      <p:sp>
        <p:nvSpPr>
          <p:cNvPr id="22565" name="Text Box 37"/>
          <p:cNvSpPr txBox="1">
            <a:spLocks noChangeArrowheads="1"/>
          </p:cNvSpPr>
          <p:nvPr/>
        </p:nvSpPr>
        <p:spPr bwMode="auto">
          <a:xfrm>
            <a:off x="1727200" y="1978025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3600" dirty="0">
                <a:solidFill>
                  <a:schemeClr val="tx2"/>
                </a:solidFill>
                <a:latin typeface="Calibri" panose="020F0502020204030204" pitchFamily="34" charset="0"/>
              </a:rPr>
              <a:t>—</a:t>
            </a:r>
          </a:p>
        </p:txBody>
      </p: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3203575" y="1989138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3600" dirty="0">
                <a:solidFill>
                  <a:schemeClr val="tx2"/>
                </a:solidFill>
                <a:latin typeface="Calibri" panose="020F0502020204030204" pitchFamily="34" charset="0"/>
              </a:rPr>
              <a:t>—</a:t>
            </a:r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4605338" y="1978025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3600" dirty="0">
                <a:solidFill>
                  <a:schemeClr val="tx2"/>
                </a:solidFill>
                <a:latin typeface="Calibri" panose="020F0502020204030204" pitchFamily="34" charset="0"/>
              </a:rPr>
              <a:t>—</a:t>
            </a:r>
          </a:p>
        </p:txBody>
      </p: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6045200" y="1978025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3600" dirty="0">
                <a:solidFill>
                  <a:schemeClr val="tx2"/>
                </a:solidFill>
                <a:latin typeface="Calibri" panose="020F0502020204030204" pitchFamily="34" charset="0"/>
              </a:rPr>
              <a:t>—</a:t>
            </a:r>
          </a:p>
        </p:txBody>
      </p:sp>
      <p:sp>
        <p:nvSpPr>
          <p:cNvPr id="22569" name="Text Box 41"/>
          <p:cNvSpPr txBox="1">
            <a:spLocks noChangeArrowheads="1"/>
          </p:cNvSpPr>
          <p:nvPr/>
        </p:nvSpPr>
        <p:spPr bwMode="auto">
          <a:xfrm>
            <a:off x="7485063" y="1978025"/>
            <a:ext cx="647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3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—</a:t>
            </a:r>
            <a:endParaRPr lang="nl-NL" sz="36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7197" name="Text Box 43"/>
          <p:cNvSpPr txBox="1">
            <a:spLocks noChangeArrowheads="1"/>
          </p:cNvSpPr>
          <p:nvPr/>
        </p:nvSpPr>
        <p:spPr bwMode="auto">
          <a:xfrm>
            <a:off x="827088" y="2698750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1800" dirty="0">
                <a:solidFill>
                  <a:schemeClr val="tx2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198" name="Text Box 44"/>
          <p:cNvSpPr txBox="1">
            <a:spLocks noChangeArrowheads="1"/>
          </p:cNvSpPr>
          <p:nvPr/>
        </p:nvSpPr>
        <p:spPr bwMode="auto">
          <a:xfrm>
            <a:off x="2268538" y="2698750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1800" dirty="0">
                <a:solidFill>
                  <a:schemeClr val="tx2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7199" name="Text Box 45"/>
          <p:cNvSpPr txBox="1">
            <a:spLocks noChangeArrowheads="1"/>
          </p:cNvSpPr>
          <p:nvPr/>
        </p:nvSpPr>
        <p:spPr bwMode="auto">
          <a:xfrm>
            <a:off x="3779838" y="2698750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1800" dirty="0">
                <a:solidFill>
                  <a:schemeClr val="tx2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7200" name="Text Box 46"/>
          <p:cNvSpPr txBox="1">
            <a:spLocks noChangeArrowheads="1"/>
          </p:cNvSpPr>
          <p:nvPr/>
        </p:nvSpPr>
        <p:spPr bwMode="auto">
          <a:xfrm>
            <a:off x="5219700" y="2698750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1800" dirty="0">
                <a:solidFill>
                  <a:schemeClr val="tx2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7201" name="Text Box 47"/>
          <p:cNvSpPr txBox="1">
            <a:spLocks noChangeArrowheads="1"/>
          </p:cNvSpPr>
          <p:nvPr/>
        </p:nvSpPr>
        <p:spPr bwMode="auto">
          <a:xfrm>
            <a:off x="6588125" y="2698750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1800" dirty="0">
                <a:solidFill>
                  <a:schemeClr val="tx2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7202" name="Text Box 48"/>
          <p:cNvSpPr txBox="1">
            <a:spLocks noChangeArrowheads="1"/>
          </p:cNvSpPr>
          <p:nvPr/>
        </p:nvSpPr>
        <p:spPr bwMode="auto">
          <a:xfrm>
            <a:off x="8027988" y="2698750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1800" dirty="0">
                <a:solidFill>
                  <a:schemeClr val="tx2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22577" name="Text Box 49"/>
          <p:cNvSpPr txBox="1">
            <a:spLocks noChangeArrowheads="1"/>
          </p:cNvSpPr>
          <p:nvPr/>
        </p:nvSpPr>
        <p:spPr bwMode="auto">
          <a:xfrm>
            <a:off x="72232" y="5107201"/>
            <a:ext cx="89642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800" dirty="0">
                <a:solidFill>
                  <a:schemeClr val="tx2"/>
                </a:solidFill>
                <a:latin typeface="Calibri" panose="020F0502020204030204" pitchFamily="34" charset="0"/>
              </a:rPr>
              <a:t>Zie je wel? Zes voeten</a:t>
            </a:r>
            <a:r>
              <a:rPr lang="nl-NL" sz="2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. En de laatste is lang.</a:t>
            </a:r>
            <a:endParaRPr lang="nl-NL" sz="28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448" y="1882800"/>
            <a:ext cx="1012024" cy="9632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3" presetID="53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92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9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0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09" presetID="53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7500"/>
                            </p:stCondLst>
                            <p:childTnLst>
                              <p:par>
                                <p:cTn id="1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8500"/>
                            </p:stCondLst>
                            <p:childTnLst>
                              <p:par>
                                <p:cTn id="1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2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2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8" grpId="0"/>
      <p:bldP spid="22549" grpId="0"/>
      <p:bldP spid="22550" grpId="0"/>
      <p:bldP spid="22551" grpId="0"/>
      <p:bldP spid="22552" grpId="0"/>
      <p:bldP spid="22553" grpId="0"/>
      <p:bldP spid="22554" grpId="0"/>
      <p:bldP spid="22555" grpId="0"/>
      <p:bldP spid="22556" grpId="0"/>
      <p:bldP spid="22557" grpId="0"/>
      <p:bldP spid="22558" grpId="0"/>
      <p:bldP spid="22559" grpId="0"/>
      <p:bldP spid="22560" grpId="0"/>
      <p:bldP spid="22561" grpId="0"/>
      <p:bldP spid="22562" grpId="0"/>
      <p:bldP spid="22564" grpId="0"/>
      <p:bldP spid="22565" grpId="0"/>
      <p:bldP spid="22566" grpId="0"/>
      <p:bldP spid="22567" grpId="0"/>
      <p:bldP spid="22568" grpId="0"/>
      <p:bldP spid="22569" grpId="0"/>
      <p:bldP spid="225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M. de Hoon</a:t>
            </a:r>
          </a:p>
        </p:txBody>
      </p:sp>
      <p:sp>
        <p:nvSpPr>
          <p:cNvPr id="43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8EDA0B09-F5B3-4A06-9B91-91C7191F790B}" type="slidenum">
              <a:rPr lang="nl-NL" smtClean="0">
                <a:solidFill>
                  <a:schemeClr val="tx2"/>
                </a:solidFill>
                <a:latin typeface="Calibri" panose="020F0502020204030204" pitchFamily="34" charset="0"/>
              </a:rPr>
              <a:pPr eaLnBrk="1" hangingPunct="1">
                <a:defRPr/>
              </a:pPr>
              <a:t>6</a:t>
            </a:fld>
            <a:endParaRPr lang="nl-NL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755650" y="1125538"/>
            <a:ext cx="16557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sz="18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539750" y="719138"/>
            <a:ext cx="12239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sz="18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539750" y="719138"/>
            <a:ext cx="1511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sz="18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1476375" y="2698750"/>
            <a:ext cx="865188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6000" dirty="0">
                <a:solidFill>
                  <a:schemeClr val="tx2"/>
                </a:solidFill>
                <a:latin typeface="Calibri" panose="020F0502020204030204" pitchFamily="34" charset="0"/>
              </a:rPr>
              <a:t>|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nl-NL" sz="4800" dirty="0">
              <a:solidFill>
                <a:schemeClr val="tx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224" name="Text Box 6"/>
          <p:cNvSpPr txBox="1">
            <a:spLocks noChangeArrowheads="1"/>
          </p:cNvSpPr>
          <p:nvPr/>
        </p:nvSpPr>
        <p:spPr bwMode="auto">
          <a:xfrm>
            <a:off x="2916238" y="2698750"/>
            <a:ext cx="8651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6000" dirty="0">
                <a:solidFill>
                  <a:schemeClr val="tx2"/>
                </a:solidFill>
                <a:latin typeface="Calibri" panose="020F0502020204030204" pitchFamily="34" charset="0"/>
              </a:rPr>
              <a:t>|</a:t>
            </a:r>
          </a:p>
        </p:txBody>
      </p:sp>
      <p:sp>
        <p:nvSpPr>
          <p:cNvPr id="9225" name="Text Box 7"/>
          <p:cNvSpPr txBox="1">
            <a:spLocks noChangeArrowheads="1"/>
          </p:cNvSpPr>
          <p:nvPr/>
        </p:nvSpPr>
        <p:spPr bwMode="auto">
          <a:xfrm>
            <a:off x="4356100" y="2698750"/>
            <a:ext cx="8651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6000" dirty="0">
                <a:solidFill>
                  <a:schemeClr val="tx2"/>
                </a:solidFill>
                <a:latin typeface="Calibri" panose="020F0502020204030204" pitchFamily="34" charset="0"/>
              </a:rPr>
              <a:t>|</a:t>
            </a:r>
          </a:p>
        </p:txBody>
      </p:sp>
      <p:sp>
        <p:nvSpPr>
          <p:cNvPr id="9226" name="Text Box 8"/>
          <p:cNvSpPr txBox="1">
            <a:spLocks noChangeArrowheads="1"/>
          </p:cNvSpPr>
          <p:nvPr/>
        </p:nvSpPr>
        <p:spPr bwMode="auto">
          <a:xfrm>
            <a:off x="5795963" y="2698750"/>
            <a:ext cx="8651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6000" dirty="0">
                <a:solidFill>
                  <a:schemeClr val="tx2"/>
                </a:solidFill>
                <a:latin typeface="Calibri" panose="020F0502020204030204" pitchFamily="34" charset="0"/>
              </a:rPr>
              <a:t>|</a:t>
            </a:r>
          </a:p>
        </p:txBody>
      </p:sp>
      <p:sp>
        <p:nvSpPr>
          <p:cNvPr id="9227" name="Text Box 9"/>
          <p:cNvSpPr txBox="1">
            <a:spLocks noChangeArrowheads="1"/>
          </p:cNvSpPr>
          <p:nvPr/>
        </p:nvSpPr>
        <p:spPr bwMode="auto">
          <a:xfrm>
            <a:off x="7235825" y="2698750"/>
            <a:ext cx="8651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6000" dirty="0">
                <a:solidFill>
                  <a:schemeClr val="tx2"/>
                </a:solidFill>
                <a:latin typeface="Calibri" panose="020F0502020204030204" pitchFamily="34" charset="0"/>
              </a:rPr>
              <a:t>|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684213" y="2995613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</a:rPr>
              <a:t>U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044575" y="2995613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</a:rPr>
              <a:t>U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2124075" y="2995613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</a:rPr>
              <a:t>U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2484438" y="2995613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</a:rPr>
              <a:t>U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563938" y="3006725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</a:rPr>
              <a:t>U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924300" y="3006725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</a:rPr>
              <a:t>U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5003800" y="2995613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</a:rPr>
              <a:t>U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5360988" y="2995613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</a:rPr>
              <a:t>U</a:t>
            </a:r>
          </a:p>
        </p:txBody>
      </p:sp>
      <p:sp>
        <p:nvSpPr>
          <p:cNvPr id="9236" name="Text Box 18"/>
          <p:cNvSpPr txBox="1">
            <a:spLocks noChangeArrowheads="1"/>
          </p:cNvSpPr>
          <p:nvPr/>
        </p:nvSpPr>
        <p:spPr bwMode="auto">
          <a:xfrm>
            <a:off x="6443663" y="2995613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</a:rPr>
              <a:t>U</a:t>
            </a:r>
          </a:p>
        </p:txBody>
      </p:sp>
      <p:sp>
        <p:nvSpPr>
          <p:cNvPr id="9237" name="Text Box 19"/>
          <p:cNvSpPr txBox="1">
            <a:spLocks noChangeArrowheads="1"/>
          </p:cNvSpPr>
          <p:nvPr/>
        </p:nvSpPr>
        <p:spPr bwMode="auto">
          <a:xfrm>
            <a:off x="6800850" y="2995613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</a:rPr>
              <a:t>U</a:t>
            </a:r>
          </a:p>
        </p:txBody>
      </p:sp>
      <p:sp>
        <p:nvSpPr>
          <p:cNvPr id="9239" name="Text Box 21"/>
          <p:cNvSpPr txBox="1">
            <a:spLocks noChangeArrowheads="1"/>
          </p:cNvSpPr>
          <p:nvPr/>
        </p:nvSpPr>
        <p:spPr bwMode="auto">
          <a:xfrm>
            <a:off x="287338" y="2995613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3600" dirty="0">
                <a:solidFill>
                  <a:schemeClr val="tx2"/>
                </a:solidFill>
                <a:latin typeface="Calibri" panose="020F0502020204030204" pitchFamily="34" charset="0"/>
              </a:rPr>
              <a:t>—</a:t>
            </a:r>
          </a:p>
        </p:txBody>
      </p:sp>
      <p:sp>
        <p:nvSpPr>
          <p:cNvPr id="9240" name="Text Box 22"/>
          <p:cNvSpPr txBox="1">
            <a:spLocks noChangeArrowheads="1"/>
          </p:cNvSpPr>
          <p:nvPr/>
        </p:nvSpPr>
        <p:spPr bwMode="auto">
          <a:xfrm>
            <a:off x="1727200" y="2995613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3600" dirty="0">
                <a:solidFill>
                  <a:schemeClr val="tx2"/>
                </a:solidFill>
                <a:latin typeface="Calibri" panose="020F0502020204030204" pitchFamily="34" charset="0"/>
              </a:rPr>
              <a:t>—</a:t>
            </a:r>
          </a:p>
        </p:txBody>
      </p:sp>
      <p:sp>
        <p:nvSpPr>
          <p:cNvPr id="9241" name="Text Box 23"/>
          <p:cNvSpPr txBox="1">
            <a:spLocks noChangeArrowheads="1"/>
          </p:cNvSpPr>
          <p:nvPr/>
        </p:nvSpPr>
        <p:spPr bwMode="auto">
          <a:xfrm>
            <a:off x="3165475" y="2995613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3600" dirty="0">
                <a:solidFill>
                  <a:schemeClr val="tx2"/>
                </a:solidFill>
                <a:latin typeface="Calibri" panose="020F0502020204030204" pitchFamily="34" charset="0"/>
              </a:rPr>
              <a:t>—</a:t>
            </a:r>
          </a:p>
        </p:txBody>
      </p:sp>
      <p:sp>
        <p:nvSpPr>
          <p:cNvPr id="9242" name="Text Box 24"/>
          <p:cNvSpPr txBox="1">
            <a:spLocks noChangeArrowheads="1"/>
          </p:cNvSpPr>
          <p:nvPr/>
        </p:nvSpPr>
        <p:spPr bwMode="auto">
          <a:xfrm>
            <a:off x="4605338" y="2995613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3600" dirty="0">
                <a:solidFill>
                  <a:schemeClr val="tx2"/>
                </a:solidFill>
                <a:latin typeface="Calibri" panose="020F0502020204030204" pitchFamily="34" charset="0"/>
              </a:rPr>
              <a:t>—</a:t>
            </a:r>
          </a:p>
        </p:txBody>
      </p:sp>
      <p:sp>
        <p:nvSpPr>
          <p:cNvPr id="9243" name="Text Box 25"/>
          <p:cNvSpPr txBox="1">
            <a:spLocks noChangeArrowheads="1"/>
          </p:cNvSpPr>
          <p:nvPr/>
        </p:nvSpPr>
        <p:spPr bwMode="auto">
          <a:xfrm>
            <a:off x="6045200" y="2995613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3600" dirty="0">
                <a:solidFill>
                  <a:schemeClr val="tx2"/>
                </a:solidFill>
                <a:latin typeface="Calibri" panose="020F0502020204030204" pitchFamily="34" charset="0"/>
              </a:rPr>
              <a:t>—</a:t>
            </a:r>
          </a:p>
        </p:txBody>
      </p:sp>
      <p:sp>
        <p:nvSpPr>
          <p:cNvPr id="9244" name="Text Box 26"/>
          <p:cNvSpPr txBox="1">
            <a:spLocks noChangeArrowheads="1"/>
          </p:cNvSpPr>
          <p:nvPr/>
        </p:nvSpPr>
        <p:spPr bwMode="auto">
          <a:xfrm>
            <a:off x="7485063" y="2995613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3600" dirty="0">
                <a:solidFill>
                  <a:schemeClr val="tx2"/>
                </a:solidFill>
                <a:latin typeface="Calibri" panose="020F0502020204030204" pitchFamily="34" charset="0"/>
              </a:rPr>
              <a:t>—</a:t>
            </a:r>
          </a:p>
        </p:txBody>
      </p:sp>
      <p:sp>
        <p:nvSpPr>
          <p:cNvPr id="9245" name="Text Box 27"/>
          <p:cNvSpPr txBox="1">
            <a:spLocks noChangeArrowheads="1"/>
          </p:cNvSpPr>
          <p:nvPr/>
        </p:nvSpPr>
        <p:spPr bwMode="auto">
          <a:xfrm>
            <a:off x="827088" y="3716338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1800" dirty="0">
                <a:solidFill>
                  <a:schemeClr val="tx2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9246" name="Text Box 28"/>
          <p:cNvSpPr txBox="1">
            <a:spLocks noChangeArrowheads="1"/>
          </p:cNvSpPr>
          <p:nvPr/>
        </p:nvSpPr>
        <p:spPr bwMode="auto">
          <a:xfrm>
            <a:off x="2268538" y="3716338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1800" dirty="0">
                <a:solidFill>
                  <a:schemeClr val="tx2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9247" name="Text Box 29"/>
          <p:cNvSpPr txBox="1">
            <a:spLocks noChangeArrowheads="1"/>
          </p:cNvSpPr>
          <p:nvPr/>
        </p:nvSpPr>
        <p:spPr bwMode="auto">
          <a:xfrm>
            <a:off x="3779838" y="3716338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1800" dirty="0">
                <a:solidFill>
                  <a:schemeClr val="tx2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248" name="Text Box 30"/>
          <p:cNvSpPr txBox="1">
            <a:spLocks noChangeArrowheads="1"/>
          </p:cNvSpPr>
          <p:nvPr/>
        </p:nvSpPr>
        <p:spPr bwMode="auto">
          <a:xfrm>
            <a:off x="5219700" y="3716338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1800" dirty="0">
                <a:solidFill>
                  <a:schemeClr val="tx2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9249" name="Text Box 31"/>
          <p:cNvSpPr txBox="1">
            <a:spLocks noChangeArrowheads="1"/>
          </p:cNvSpPr>
          <p:nvPr/>
        </p:nvSpPr>
        <p:spPr bwMode="auto">
          <a:xfrm>
            <a:off x="6588125" y="3716338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1800" dirty="0">
                <a:solidFill>
                  <a:schemeClr val="tx2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9250" name="Text Box 32"/>
          <p:cNvSpPr txBox="1">
            <a:spLocks noChangeArrowheads="1"/>
          </p:cNvSpPr>
          <p:nvPr/>
        </p:nvSpPr>
        <p:spPr bwMode="auto">
          <a:xfrm>
            <a:off x="8027988" y="3716338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1800" dirty="0">
                <a:solidFill>
                  <a:schemeClr val="tx2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900113" y="2995613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3600" dirty="0">
                <a:solidFill>
                  <a:schemeClr val="tx2"/>
                </a:solidFill>
                <a:latin typeface="Calibri" panose="020F0502020204030204" pitchFamily="34" charset="0"/>
              </a:rPr>
              <a:t>—</a:t>
            </a:r>
          </a:p>
        </p:txBody>
      </p:sp>
      <p:sp>
        <p:nvSpPr>
          <p:cNvPr id="26659" name="Text Box 35"/>
          <p:cNvSpPr txBox="1">
            <a:spLocks noChangeArrowheads="1"/>
          </p:cNvSpPr>
          <p:nvPr/>
        </p:nvSpPr>
        <p:spPr bwMode="auto">
          <a:xfrm>
            <a:off x="2339975" y="2995613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3600" dirty="0">
                <a:solidFill>
                  <a:schemeClr val="tx2"/>
                </a:solidFill>
                <a:latin typeface="Calibri" panose="020F0502020204030204" pitchFamily="34" charset="0"/>
              </a:rPr>
              <a:t>—</a:t>
            </a:r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3779838" y="2995613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3600" dirty="0">
                <a:solidFill>
                  <a:schemeClr val="tx2"/>
                </a:solidFill>
                <a:latin typeface="Calibri" panose="020F0502020204030204" pitchFamily="34" charset="0"/>
              </a:rPr>
              <a:t>—</a:t>
            </a: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5219700" y="2995613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3600" dirty="0">
                <a:solidFill>
                  <a:schemeClr val="tx2"/>
                </a:solidFill>
                <a:latin typeface="Calibri" panose="020F0502020204030204" pitchFamily="34" charset="0"/>
              </a:rPr>
              <a:t>—</a:t>
            </a:r>
          </a:p>
        </p:txBody>
      </p:sp>
      <p:sp>
        <p:nvSpPr>
          <p:cNvPr id="26662" name="Text Box 38"/>
          <p:cNvSpPr txBox="1">
            <a:spLocks noChangeArrowheads="1"/>
          </p:cNvSpPr>
          <p:nvPr/>
        </p:nvSpPr>
        <p:spPr bwMode="auto">
          <a:xfrm>
            <a:off x="250825" y="404813"/>
            <a:ext cx="83534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400" dirty="0">
                <a:solidFill>
                  <a:schemeClr val="tx2"/>
                </a:solidFill>
                <a:latin typeface="Calibri" panose="020F0502020204030204" pitchFamily="34" charset="0"/>
              </a:rPr>
              <a:t>In elke voet mag de dactylus vervangen worden door een </a:t>
            </a:r>
            <a:r>
              <a:rPr lang="nl-NL" sz="2400" dirty="0" err="1">
                <a:solidFill>
                  <a:schemeClr val="tx2"/>
                </a:solidFill>
                <a:latin typeface="Calibri" panose="020F0502020204030204" pitchFamily="34" charset="0"/>
              </a:rPr>
              <a:t>spondaeus</a:t>
            </a:r>
            <a:endParaRPr lang="nl-NL" sz="2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6663" name="Text Box 39"/>
          <p:cNvSpPr txBox="1">
            <a:spLocks noChangeArrowheads="1"/>
          </p:cNvSpPr>
          <p:nvPr/>
        </p:nvSpPr>
        <p:spPr bwMode="auto">
          <a:xfrm>
            <a:off x="179388" y="4724400"/>
            <a:ext cx="5976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1800" dirty="0">
                <a:solidFill>
                  <a:schemeClr val="tx2"/>
                </a:solidFill>
                <a:latin typeface="Calibri" panose="020F0502020204030204" pitchFamily="34" charset="0"/>
              </a:rPr>
              <a:t>Bijna nooit in de vijfde voet (versus </a:t>
            </a:r>
            <a:r>
              <a:rPr lang="nl-NL" sz="1800" dirty="0" err="1">
                <a:solidFill>
                  <a:schemeClr val="tx2"/>
                </a:solidFill>
                <a:latin typeface="Calibri" panose="020F0502020204030204" pitchFamily="34" charset="0"/>
              </a:rPr>
              <a:t>spondiacus</a:t>
            </a:r>
            <a:r>
              <a:rPr lang="nl-NL" sz="1800" dirty="0">
                <a:solidFill>
                  <a:schemeClr val="tx2"/>
                </a:solidFill>
                <a:latin typeface="Calibri" panose="020F0502020204030204" pitchFamily="34" charset="0"/>
              </a:rPr>
              <a:t>) !</a:t>
            </a:r>
          </a:p>
        </p:txBody>
      </p:sp>
      <p:sp>
        <p:nvSpPr>
          <p:cNvPr id="26665" name="AutoShape 41"/>
          <p:cNvSpPr>
            <a:spLocks noChangeArrowheads="1"/>
          </p:cNvSpPr>
          <p:nvPr/>
        </p:nvSpPr>
        <p:spPr bwMode="auto">
          <a:xfrm>
            <a:off x="6516688" y="4076700"/>
            <a:ext cx="431800" cy="1152525"/>
          </a:xfrm>
          <a:prstGeom prst="upArrow">
            <a:avLst>
              <a:gd name="adj1" fmla="val 50000"/>
              <a:gd name="adj2" fmla="val 6672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6666" name="Text Box 42"/>
          <p:cNvSpPr txBox="1">
            <a:spLocks noChangeArrowheads="1"/>
          </p:cNvSpPr>
          <p:nvPr/>
        </p:nvSpPr>
        <p:spPr bwMode="auto">
          <a:xfrm>
            <a:off x="179388" y="5734050"/>
            <a:ext cx="8424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1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… en </a:t>
            </a:r>
            <a:r>
              <a:rPr lang="nl-NL" sz="1800" dirty="0">
                <a:solidFill>
                  <a:schemeClr val="tx2"/>
                </a:solidFill>
                <a:latin typeface="Calibri" panose="020F0502020204030204" pitchFamily="34" charset="0"/>
              </a:rPr>
              <a:t>in de zesde natuurlijk: daar heb je </a:t>
            </a:r>
            <a:r>
              <a:rPr lang="nl-NL" sz="1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al een </a:t>
            </a:r>
            <a:r>
              <a:rPr lang="nl-NL" sz="1800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spondaeus</a:t>
            </a:r>
            <a:r>
              <a:rPr lang="nl-NL" sz="1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!</a:t>
            </a:r>
            <a:endParaRPr lang="nl-NL" sz="18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Text Box 26"/>
          <p:cNvSpPr txBox="1">
            <a:spLocks noChangeArrowheads="1"/>
          </p:cNvSpPr>
          <p:nvPr/>
        </p:nvSpPr>
        <p:spPr bwMode="auto">
          <a:xfrm>
            <a:off x="7991475" y="2995200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3600" dirty="0">
                <a:solidFill>
                  <a:schemeClr val="tx2"/>
                </a:solidFill>
                <a:latin typeface="Calibri" panose="020F0502020204030204" pitchFamily="34" charset="0"/>
              </a:rPr>
              <a:t>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8" presetID="3" presetClass="exit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4" grpId="0"/>
      <p:bldP spid="26635" grpId="0"/>
      <p:bldP spid="26636" grpId="0"/>
      <p:bldP spid="26637" grpId="0"/>
      <p:bldP spid="26638" grpId="0"/>
      <p:bldP spid="26639" grpId="0"/>
      <p:bldP spid="26640" grpId="0"/>
      <p:bldP spid="26641" grpId="0"/>
      <p:bldP spid="26658" grpId="0"/>
      <p:bldP spid="26659" grpId="0"/>
      <p:bldP spid="26660" grpId="0"/>
      <p:bldP spid="266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M. de Hoon</a:t>
            </a:r>
          </a:p>
        </p:txBody>
      </p:sp>
      <p:sp>
        <p:nvSpPr>
          <p:cNvPr id="8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F386CA0B-5D1A-47A9-8DC2-73A646E7F376}" type="slidenum">
              <a:rPr lang="nl-NL" smtClean="0">
                <a:solidFill>
                  <a:schemeClr val="tx2"/>
                </a:solidFill>
                <a:latin typeface="Calibri" panose="020F0502020204030204" pitchFamily="34" charset="0"/>
              </a:rPr>
              <a:pPr eaLnBrk="1" hangingPunct="1">
                <a:defRPr/>
              </a:pPr>
              <a:t>7</a:t>
            </a:fld>
            <a:endParaRPr lang="nl-NL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23850" y="476250"/>
            <a:ext cx="849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400" dirty="0">
                <a:solidFill>
                  <a:schemeClr val="tx2"/>
                </a:solidFill>
                <a:latin typeface="Calibri" panose="020F0502020204030204" pitchFamily="34" charset="0"/>
              </a:rPr>
              <a:t>ofwel, in de praktijk: neem nu Vergilius, Aeneis I, 1: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23850" y="2276475"/>
            <a:ext cx="8569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sz="18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50825" y="2708275"/>
            <a:ext cx="8569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sz="18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23850" y="2492375"/>
            <a:ext cx="8569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2800" spc="200" dirty="0" err="1">
                <a:solidFill>
                  <a:schemeClr val="tx2"/>
                </a:solidFill>
                <a:latin typeface="Calibri" panose="020F0502020204030204" pitchFamily="34" charset="0"/>
              </a:rPr>
              <a:t>arma</a:t>
            </a:r>
            <a:r>
              <a:rPr lang="nl-NL" sz="2800" spc="2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nl-NL" sz="2800" spc="200" dirty="0" err="1">
                <a:solidFill>
                  <a:schemeClr val="tx2"/>
                </a:solidFill>
                <a:latin typeface="Calibri" panose="020F0502020204030204" pitchFamily="34" charset="0"/>
              </a:rPr>
              <a:t>virumque</a:t>
            </a:r>
            <a:r>
              <a:rPr lang="nl-NL" sz="2800" spc="2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nl-NL" sz="2800" spc="200" dirty="0" err="1">
                <a:solidFill>
                  <a:schemeClr val="tx2"/>
                </a:solidFill>
                <a:latin typeface="Calibri" panose="020F0502020204030204" pitchFamily="34" charset="0"/>
              </a:rPr>
              <a:t>cano</a:t>
            </a:r>
            <a:r>
              <a:rPr lang="nl-NL" sz="2800" spc="200" dirty="0">
                <a:solidFill>
                  <a:schemeClr val="tx2"/>
                </a:solidFill>
                <a:latin typeface="Calibri" panose="020F0502020204030204" pitchFamily="34" charset="0"/>
              </a:rPr>
              <a:t>, </a:t>
            </a:r>
            <a:r>
              <a:rPr lang="nl-NL" sz="2800" spc="200" dirty="0" err="1">
                <a:solidFill>
                  <a:schemeClr val="tx2"/>
                </a:solidFill>
                <a:latin typeface="Calibri" panose="020F0502020204030204" pitchFamily="34" charset="0"/>
              </a:rPr>
              <a:t>Troiae</a:t>
            </a:r>
            <a:r>
              <a:rPr lang="nl-NL" sz="2800" spc="2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nl-NL" sz="2800" spc="200" dirty="0" err="1">
                <a:solidFill>
                  <a:schemeClr val="tx2"/>
                </a:solidFill>
                <a:latin typeface="Calibri" panose="020F0502020204030204" pitchFamily="34" charset="0"/>
              </a:rPr>
              <a:t>qui</a:t>
            </a:r>
            <a:r>
              <a:rPr lang="nl-NL" sz="2800" spc="200" dirty="0">
                <a:solidFill>
                  <a:schemeClr val="tx2"/>
                </a:solidFill>
                <a:latin typeface="Calibri" panose="020F0502020204030204" pitchFamily="34" charset="0"/>
              </a:rPr>
              <a:t> primus </a:t>
            </a:r>
            <a:r>
              <a:rPr lang="nl-NL" sz="2800" spc="200" dirty="0" err="1">
                <a:solidFill>
                  <a:schemeClr val="tx2"/>
                </a:solidFill>
                <a:latin typeface="Calibri" panose="020F0502020204030204" pitchFamily="34" charset="0"/>
              </a:rPr>
              <a:t>ab</a:t>
            </a:r>
            <a:r>
              <a:rPr lang="nl-NL" sz="2800" spc="2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nl-NL" sz="2800" spc="200" dirty="0" err="1">
                <a:solidFill>
                  <a:schemeClr val="tx2"/>
                </a:solidFill>
                <a:latin typeface="Calibri" panose="020F0502020204030204" pitchFamily="34" charset="0"/>
              </a:rPr>
              <a:t>oris</a:t>
            </a:r>
            <a:endParaRPr lang="nl-NL" sz="2800" spc="2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24370" y="2276475"/>
            <a:ext cx="79200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sz="1800" dirty="0">
                <a:solidFill>
                  <a:schemeClr val="tx2"/>
                </a:solidFill>
                <a:latin typeface="Calibri" panose="020F0502020204030204" pitchFamily="34" charset="0"/>
              </a:rPr>
              <a:t>—   </a:t>
            </a:r>
            <a:r>
              <a:rPr lang="nl-NL" sz="1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     </a:t>
            </a:r>
            <a:r>
              <a:rPr lang="en-US" sz="1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U     </a:t>
            </a:r>
            <a:r>
              <a:rPr lang="en-US" sz="1800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U</a:t>
            </a:r>
            <a:r>
              <a:rPr lang="en-US" sz="1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nl-NL" sz="1800" dirty="0" smtClean="0">
                <a:solidFill>
                  <a:schemeClr val="folHlink"/>
                </a:solidFill>
                <a:latin typeface="Calibri" panose="020F0502020204030204" pitchFamily="34" charset="0"/>
              </a:rPr>
              <a:t>|</a:t>
            </a:r>
            <a:r>
              <a:rPr lang="en-US" sz="1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—              U       </a:t>
            </a:r>
            <a:r>
              <a:rPr lang="en-US" sz="1800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U</a:t>
            </a:r>
            <a:r>
              <a:rPr lang="en-US" sz="1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nl-NL" sz="1800" dirty="0" smtClean="0">
                <a:solidFill>
                  <a:schemeClr val="folHlink"/>
                </a:solidFill>
                <a:latin typeface="Calibri" panose="020F0502020204030204" pitchFamily="34" charset="0"/>
              </a:rPr>
              <a:t>|</a:t>
            </a:r>
            <a:r>
              <a:rPr lang="en-US" sz="1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 —          — </a:t>
            </a:r>
            <a:r>
              <a:rPr lang="nl-NL" sz="1800" dirty="0" smtClean="0">
                <a:solidFill>
                  <a:schemeClr val="folHlink"/>
                </a:solidFill>
                <a:latin typeface="Calibri" panose="020F0502020204030204" pitchFamily="34" charset="0"/>
              </a:rPr>
              <a:t>|</a:t>
            </a:r>
            <a:r>
              <a:rPr lang="en-US" sz="1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—           — </a:t>
            </a:r>
            <a:r>
              <a:rPr lang="nl-NL" sz="1800" dirty="0" smtClean="0">
                <a:solidFill>
                  <a:schemeClr val="folHlink"/>
                </a:solidFill>
                <a:latin typeface="Calibri" panose="020F0502020204030204" pitchFamily="34" charset="0"/>
              </a:rPr>
              <a:t>|</a:t>
            </a:r>
            <a:r>
              <a:rPr lang="en-US" sz="1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   —     U      </a:t>
            </a:r>
            <a:r>
              <a:rPr lang="en-US" sz="1800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U</a:t>
            </a:r>
            <a:r>
              <a:rPr lang="en-US" sz="1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   </a:t>
            </a:r>
            <a:r>
              <a:rPr lang="nl-NL" sz="1800" dirty="0" smtClean="0">
                <a:solidFill>
                  <a:schemeClr val="folHlink"/>
                </a:solidFill>
                <a:latin typeface="Calibri" panose="020F0502020204030204" pitchFamily="34" charset="0"/>
              </a:rPr>
              <a:t>|</a:t>
            </a:r>
            <a:r>
              <a:rPr lang="en-US" sz="1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—  — </a:t>
            </a:r>
            <a:endParaRPr lang="en-US" sz="18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M. de Hoon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3DC9F3-CE71-4E1C-9CB3-B049AD49B178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50825" y="277812"/>
            <a:ext cx="8642350" cy="43753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nl-NL" sz="3200" kern="0" dirty="0">
                <a:effectLst/>
              </a:rPr>
              <a:t>L</a:t>
            </a:r>
            <a:r>
              <a:rPr lang="nl-NL" sz="3200" kern="0" dirty="0" smtClean="0">
                <a:effectLst/>
              </a:rPr>
              <a:t>engte van een lettergreep wordt bepaald door de lengte van de </a:t>
            </a:r>
            <a:r>
              <a:rPr lang="nl-NL" sz="3200" u="sng" kern="0" dirty="0" smtClean="0">
                <a:effectLst/>
              </a:rPr>
              <a:t>klinker</a:t>
            </a:r>
            <a:r>
              <a:rPr lang="nl-NL" sz="3200" kern="0" dirty="0" smtClean="0">
                <a:effectLst/>
              </a:rPr>
              <a:t>* in die lettergreep.</a:t>
            </a:r>
          </a:p>
          <a:p>
            <a:pPr algn="l" eaLnBrk="1" hangingPunct="1">
              <a:defRPr/>
            </a:pPr>
            <a:endParaRPr lang="nl-NL" sz="3200" kern="0" dirty="0" smtClean="0">
              <a:effectLst/>
            </a:endParaRPr>
          </a:p>
          <a:p>
            <a:pPr algn="l" eaLnBrk="1" hangingPunct="1">
              <a:defRPr/>
            </a:pPr>
            <a:endParaRPr lang="nl-NL" sz="3200" kern="0" dirty="0" smtClean="0">
              <a:effectLst/>
            </a:endParaRPr>
          </a:p>
          <a:p>
            <a:pPr algn="l" eaLnBrk="1" hangingPunct="1">
              <a:defRPr/>
            </a:pPr>
            <a:r>
              <a:rPr lang="nl-NL" sz="2800" kern="0" dirty="0" smtClean="0">
                <a:solidFill>
                  <a:schemeClr val="tx1"/>
                </a:solidFill>
                <a:effectLst/>
              </a:rPr>
              <a:t>Twee zaken bepalen die lengte (woordenboek helpt):</a:t>
            </a:r>
          </a:p>
          <a:p>
            <a:pPr marL="514350" indent="-514350" algn="l" eaLnBrk="1" hangingPunct="1">
              <a:buAutoNum type="arabicPeriod"/>
              <a:defRPr/>
            </a:pPr>
            <a:r>
              <a:rPr lang="nl-NL" sz="2800" kern="0" dirty="0" smtClean="0">
                <a:solidFill>
                  <a:schemeClr val="tx1"/>
                </a:solidFill>
                <a:effectLst/>
              </a:rPr>
              <a:t>de natuurlijke lengte van die klinker (a, e, i, o, u, y) lang of kort</a:t>
            </a:r>
            <a:r>
              <a:rPr lang="nl-NL" sz="2800" kern="0" dirty="0" smtClean="0">
                <a:effectLst/>
              </a:rPr>
              <a:t> </a:t>
            </a:r>
            <a:r>
              <a:rPr lang="nl-NL" sz="2800" dirty="0" smtClean="0">
                <a:solidFill>
                  <a:srgbClr val="FF0000"/>
                </a:solidFill>
                <a:effectLst/>
              </a:rPr>
              <a:t>van nature</a:t>
            </a:r>
            <a:r>
              <a:rPr lang="nl-NL" sz="2800" kern="0" dirty="0" smtClean="0">
                <a:solidFill>
                  <a:schemeClr val="tx1"/>
                </a:solidFill>
                <a:effectLst/>
              </a:rPr>
              <a:t>)</a:t>
            </a:r>
          </a:p>
          <a:p>
            <a:pPr marL="514350" indent="-514350" algn="l" eaLnBrk="1" hangingPunct="1">
              <a:buAutoNum type="arabicPeriod"/>
              <a:defRPr/>
            </a:pPr>
            <a:r>
              <a:rPr lang="nl-NL" sz="2800" kern="0" dirty="0" smtClean="0">
                <a:solidFill>
                  <a:schemeClr val="tx1"/>
                </a:solidFill>
                <a:effectLst/>
              </a:rPr>
              <a:t>de medeklinker(s) na die klinker, ook in het volgende woord (dus door</a:t>
            </a:r>
            <a:r>
              <a:rPr lang="nl-NL" sz="2800" kern="0" dirty="0" smtClean="0">
                <a:effectLst/>
              </a:rPr>
              <a:t> </a:t>
            </a:r>
            <a:r>
              <a:rPr lang="nl-NL" sz="2800" dirty="0" smtClean="0">
                <a:solidFill>
                  <a:srgbClr val="FF0000"/>
                </a:solidFill>
                <a:effectLst/>
              </a:rPr>
              <a:t>positie</a:t>
            </a:r>
            <a:r>
              <a:rPr lang="nl-NL" sz="2800" kern="0" dirty="0" smtClean="0">
                <a:solidFill>
                  <a:schemeClr val="tx1"/>
                </a:solidFill>
                <a:effectLst/>
              </a:rPr>
              <a:t>)</a:t>
            </a:r>
          </a:p>
          <a:p>
            <a:pPr marL="514350" indent="-514350" algn="l" eaLnBrk="1" hangingPunct="1">
              <a:buAutoNum type="arabicPeriod"/>
              <a:defRPr/>
            </a:pPr>
            <a:endParaRPr lang="nl-NL" sz="2800" kern="0" dirty="0">
              <a:effectLst/>
            </a:endParaRPr>
          </a:p>
          <a:p>
            <a:pPr marL="514350" indent="-514350" algn="l" eaLnBrk="1" hangingPunct="1">
              <a:buAutoNum type="arabicPeriod"/>
              <a:defRPr/>
            </a:pPr>
            <a:endParaRPr lang="nl-NL" sz="2800" kern="0" dirty="0" smtClean="0">
              <a:effectLst/>
            </a:endParaRPr>
          </a:p>
          <a:p>
            <a:pPr algn="l" eaLnBrk="1" hangingPunct="1">
              <a:defRPr/>
            </a:pPr>
            <a:endParaRPr lang="nl-NL" sz="2800" kern="0" dirty="0">
              <a:effectLst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23528" y="4869160"/>
            <a:ext cx="8569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kern="0" dirty="0">
                <a:solidFill>
                  <a:srgbClr val="FFFFCC"/>
                </a:solidFill>
                <a:latin typeface="Calibri" panose="020F0502020204030204" pitchFamily="34" charset="0"/>
              </a:rPr>
              <a:t>*De letter </a:t>
            </a:r>
            <a:r>
              <a:rPr lang="nl-NL" kern="0" dirty="0" smtClean="0">
                <a:solidFill>
                  <a:srgbClr val="FFFFCC"/>
                </a:solidFill>
                <a:latin typeface="Calibri" panose="020F0502020204030204" pitchFamily="34" charset="0"/>
              </a:rPr>
              <a:t> i  is </a:t>
            </a:r>
            <a:r>
              <a:rPr lang="nl-NL" kern="0" dirty="0">
                <a:solidFill>
                  <a:srgbClr val="FFFFCC"/>
                </a:solidFill>
                <a:latin typeface="Calibri" panose="020F0502020204030204" pitchFamily="34" charset="0"/>
              </a:rPr>
              <a:t>soms </a:t>
            </a:r>
            <a:r>
              <a:rPr lang="nl-NL" kern="0" dirty="0" smtClean="0">
                <a:solidFill>
                  <a:srgbClr val="FFFFCC"/>
                </a:solidFill>
                <a:latin typeface="Calibri" panose="020F0502020204030204" pitchFamily="34" charset="0"/>
              </a:rPr>
              <a:t>de </a:t>
            </a:r>
            <a:r>
              <a:rPr lang="nl-NL" kern="0" dirty="0">
                <a:solidFill>
                  <a:srgbClr val="FFFFCC"/>
                </a:solidFill>
                <a:latin typeface="Calibri" panose="020F0502020204030204" pitchFamily="34" charset="0"/>
              </a:rPr>
              <a:t>klinker (</a:t>
            </a:r>
            <a:r>
              <a:rPr lang="nl-NL" kern="0" dirty="0" err="1">
                <a:solidFill>
                  <a:srgbClr val="FFFFCC"/>
                </a:solidFill>
                <a:latin typeface="Calibri" panose="020F0502020204030204" pitchFamily="34" charset="0"/>
              </a:rPr>
              <a:t>regina</a:t>
            </a:r>
            <a:r>
              <a:rPr lang="nl-NL" kern="0" dirty="0">
                <a:solidFill>
                  <a:srgbClr val="FFFFCC"/>
                </a:solidFill>
                <a:latin typeface="Calibri" panose="020F0502020204030204" pitchFamily="34" charset="0"/>
              </a:rPr>
              <a:t>, ita</a:t>
            </a:r>
            <a:r>
              <a:rPr lang="nl-NL" kern="0" dirty="0" smtClean="0">
                <a:solidFill>
                  <a:srgbClr val="FFFFCC"/>
                </a:solidFill>
                <a:latin typeface="Calibri" panose="020F0502020204030204" pitchFamily="34" charset="0"/>
              </a:rPr>
              <a:t>) waardoor een lettergreep een lettergreep is, </a:t>
            </a:r>
            <a:r>
              <a:rPr lang="nl-NL" kern="0" dirty="0">
                <a:solidFill>
                  <a:srgbClr val="FFFFCC"/>
                </a:solidFill>
                <a:latin typeface="Calibri" panose="020F0502020204030204" pitchFamily="34" charset="0"/>
              </a:rPr>
              <a:t>soms </a:t>
            </a:r>
            <a:r>
              <a:rPr lang="nl-NL" kern="0" dirty="0" smtClean="0">
                <a:solidFill>
                  <a:srgbClr val="FFFFCC"/>
                </a:solidFill>
                <a:latin typeface="Calibri" panose="020F0502020204030204" pitchFamily="34" charset="0"/>
              </a:rPr>
              <a:t>is hij de half medeklinker  j </a:t>
            </a:r>
            <a:r>
              <a:rPr lang="nl-NL" kern="0" dirty="0">
                <a:solidFill>
                  <a:srgbClr val="FFFFCC"/>
                </a:solidFill>
                <a:latin typeface="Calibri" panose="020F0502020204030204" pitchFamily="34" charset="0"/>
              </a:rPr>
              <a:t>(</a:t>
            </a:r>
            <a:r>
              <a:rPr lang="nl-NL" kern="0" dirty="0" err="1">
                <a:solidFill>
                  <a:srgbClr val="FFFFCC"/>
                </a:solidFill>
                <a:latin typeface="Calibri" panose="020F0502020204030204" pitchFamily="34" charset="0"/>
              </a:rPr>
              <a:t>ianua</a:t>
            </a:r>
            <a:r>
              <a:rPr lang="nl-NL" kern="0" dirty="0">
                <a:solidFill>
                  <a:srgbClr val="FFFFCC"/>
                </a:solidFill>
                <a:latin typeface="Calibri" panose="020F0502020204030204" pitchFamily="34" charset="0"/>
              </a:rPr>
              <a:t>, </a:t>
            </a:r>
            <a:r>
              <a:rPr lang="nl-NL" kern="0" dirty="0" err="1">
                <a:solidFill>
                  <a:srgbClr val="FFFFCC"/>
                </a:solidFill>
                <a:latin typeface="Calibri" panose="020F0502020204030204" pitchFamily="34" charset="0"/>
              </a:rPr>
              <a:t>iam</a:t>
            </a:r>
            <a:r>
              <a:rPr lang="nl-NL" kern="0" dirty="0">
                <a:solidFill>
                  <a:srgbClr val="FFFFCC"/>
                </a:solidFill>
                <a:latin typeface="Calibri" panose="020F0502020204030204" pitchFamily="34" charset="0"/>
              </a:rPr>
              <a:t>, </a:t>
            </a:r>
            <a:r>
              <a:rPr lang="nl-NL" kern="0" dirty="0" err="1">
                <a:solidFill>
                  <a:srgbClr val="FFFFCC"/>
                </a:solidFill>
                <a:latin typeface="Calibri" panose="020F0502020204030204" pitchFamily="34" charset="0"/>
              </a:rPr>
              <a:t>etiam</a:t>
            </a:r>
            <a:r>
              <a:rPr lang="nl-NL" kern="0" dirty="0">
                <a:solidFill>
                  <a:srgbClr val="FFFFCC"/>
                </a:solidFill>
                <a:latin typeface="Calibri" panose="020F0502020204030204" pitchFamily="34" charset="0"/>
              </a:rPr>
              <a:t>). Dat scheelt een lettergreep! Een woord dat begint met een </a:t>
            </a:r>
            <a:r>
              <a:rPr lang="nl-NL" kern="0" dirty="0" smtClean="0">
                <a:solidFill>
                  <a:srgbClr val="FFFFCC"/>
                </a:solidFill>
                <a:latin typeface="Calibri" panose="020F0502020204030204" pitchFamily="34" charset="0"/>
              </a:rPr>
              <a:t>half medeklinker </a:t>
            </a:r>
            <a:r>
              <a:rPr lang="nl-NL" kern="0" dirty="0">
                <a:solidFill>
                  <a:srgbClr val="FFFFCC"/>
                </a:solidFill>
                <a:latin typeface="Calibri" panose="020F0502020204030204" pitchFamily="34" charset="0"/>
              </a:rPr>
              <a:t>telt dus ook niet mee bij elisie (zie verder bij het verschijnsel elisie</a:t>
            </a:r>
            <a:r>
              <a:rPr lang="nl-NL" kern="0" dirty="0" smtClean="0">
                <a:solidFill>
                  <a:srgbClr val="FFFFCC"/>
                </a:solidFill>
                <a:latin typeface="Calibri" panose="020F0502020204030204" pitchFamily="34" charset="0"/>
              </a:rPr>
              <a:t>).</a:t>
            </a:r>
            <a:endParaRPr lang="nl-NL" kern="0" dirty="0">
              <a:solidFill>
                <a:srgbClr val="FFFFC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188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M. de Hoon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4973C281-613B-4CB2-963B-2937E570DF8D}" type="slidenum">
              <a:rPr lang="nl-NL" smtClean="0">
                <a:latin typeface="Calibri" panose="020F0502020204030204" pitchFamily="34" charset="0"/>
              </a:rPr>
              <a:pPr eaLnBrk="1" hangingPunct="1">
                <a:defRPr/>
              </a:pPr>
              <a:t>9</a:t>
            </a:fld>
            <a:endParaRPr lang="nl-NL" dirty="0" smtClean="0">
              <a:latin typeface="Calibri" panose="020F0502020204030204" pitchFamily="34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7813"/>
            <a:ext cx="8642350" cy="702915"/>
          </a:xfrm>
        </p:spPr>
        <p:txBody>
          <a:bodyPr/>
          <a:lstStyle/>
          <a:p>
            <a:pPr algn="l" eaLnBrk="1" hangingPunct="1">
              <a:defRPr/>
            </a:pPr>
            <a:r>
              <a:rPr lang="nl-NL" sz="3200" dirty="0">
                <a:effectLst/>
              </a:rPr>
              <a:t>W</a:t>
            </a:r>
            <a:r>
              <a:rPr lang="nl-NL" sz="3200" dirty="0" smtClean="0">
                <a:effectLst/>
              </a:rPr>
              <a:t>anneer is een lettergreep </a:t>
            </a:r>
            <a:r>
              <a:rPr lang="nl-NL" sz="3200" dirty="0" smtClean="0">
                <a:solidFill>
                  <a:srgbClr val="FF0000"/>
                </a:solidFill>
                <a:effectLst/>
              </a:rPr>
              <a:t>van nature </a:t>
            </a:r>
            <a:r>
              <a:rPr lang="nl-NL" sz="3200" dirty="0" smtClean="0">
                <a:effectLst/>
              </a:rPr>
              <a:t>lang? 1</a:t>
            </a:r>
            <a:endParaRPr lang="nl-NL" sz="4000" dirty="0" smtClean="0">
              <a:effectLst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5" y="1052736"/>
            <a:ext cx="8748465" cy="5256584"/>
          </a:xfrm>
        </p:spPr>
        <p:txBody>
          <a:bodyPr/>
          <a:lstStyle/>
          <a:p>
            <a:pPr eaLnBrk="1" hangingPunct="1">
              <a:defRPr/>
            </a:pPr>
            <a:r>
              <a:rPr lang="nl-N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als hij een tweeklank bevat: </a:t>
            </a:r>
            <a:r>
              <a:rPr lang="nl-NL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</a:t>
            </a:r>
            <a:r>
              <a:rPr lang="nl-N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nl-NL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</a:t>
            </a:r>
            <a:r>
              <a:rPr lang="nl-N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nl-NL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oe</a:t>
            </a:r>
            <a:r>
              <a:rPr lang="nl-NL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nl-NL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nl-NL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</a:t>
            </a:r>
            <a:r>
              <a:rPr lang="nl-NL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dare</a:t>
            </a:r>
            <a:r>
              <a:rPr lang="nl-N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l-NL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puell</a:t>
            </a:r>
            <a:r>
              <a:rPr lang="nl-NL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</a:t>
            </a:r>
            <a:r>
              <a:rPr lang="nl-N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l-NL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nl-NL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oe</a:t>
            </a:r>
            <a:r>
              <a:rPr lang="nl-NL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dus</a:t>
            </a:r>
            <a:r>
              <a:rPr lang="nl-N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komen verreweg het vaakst voor</a:t>
            </a:r>
          </a:p>
          <a:p>
            <a:pPr eaLnBrk="1" hangingPunct="1">
              <a:buFont typeface="Courier New" panose="02070309020205020404" pitchFamily="49" charset="0"/>
              <a:buChar char="o"/>
              <a:defRPr/>
            </a:pPr>
            <a:r>
              <a:rPr lang="nl-N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tweeklanken</a:t>
            </a:r>
            <a:r>
              <a:rPr lang="nl-NL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</a:t>
            </a:r>
            <a:r>
              <a:rPr lang="nl-NL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</a:t>
            </a:r>
            <a:r>
              <a:rPr lang="nl-NL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</a:t>
            </a:r>
            <a:r>
              <a:rPr lang="nl-NL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nl-NL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r>
              <a:rPr lang="nl-NL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komen weinig voor. Voorbeeld: </a:t>
            </a:r>
            <a:r>
              <a:rPr lang="nl-NL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eh</a:t>
            </a:r>
            <a:r>
              <a:rPr lang="nl-NL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</a:t>
            </a:r>
            <a:r>
              <a:rPr lang="nl-N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Pas op: vrijwel alle woorden met </a:t>
            </a:r>
            <a:r>
              <a:rPr lang="nl-NL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</a:t>
            </a:r>
            <a:r>
              <a:rPr lang="nl-N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erin hebben een scheiding van de lettergreep tussen de  e  en de  u. Daar is </a:t>
            </a:r>
            <a:r>
              <a:rPr lang="nl-NL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</a:t>
            </a:r>
            <a:r>
              <a:rPr lang="nl-N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dus geen tweeklank! deus en </a:t>
            </a:r>
            <a:r>
              <a:rPr lang="nl-NL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eum</a:t>
            </a:r>
            <a:r>
              <a:rPr lang="nl-N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twee lettergrepen! </a:t>
            </a:r>
          </a:p>
          <a:p>
            <a:pPr eaLnBrk="1" hangingPunct="1">
              <a:defRPr/>
            </a:pPr>
            <a:r>
              <a:rPr lang="nl-N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als hij een niet zichtbare tweeklank bevat:</a:t>
            </a:r>
            <a:r>
              <a:rPr lang="nl-NL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nl-NL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nl-NL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nl-NL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nl-NL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gimus</a:t>
            </a:r>
            <a:r>
              <a:rPr lang="nl-N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(eigenlijk c</a:t>
            </a:r>
            <a:r>
              <a:rPr lang="nl-NL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nl-N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nl-NL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nl-NL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gimus</a:t>
            </a:r>
            <a:r>
              <a:rPr lang="nl-N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eaLnBrk="1" hangingPunct="1">
              <a:defRPr/>
            </a:pPr>
            <a:r>
              <a:rPr lang="nl-N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vaste uitgangen van naamwoorden (zie volgende dia)</a:t>
            </a:r>
          </a:p>
          <a:p>
            <a:pPr eaLnBrk="1" hangingPunct="1">
              <a:defRPr/>
            </a:pPr>
            <a:endParaRPr lang="nl-NL" sz="28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an">
  <a:themeElements>
    <a:clrScheme name="Baan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an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an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an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an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an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an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an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an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an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923</TotalTime>
  <Words>1820</Words>
  <Application>Microsoft Office PowerPoint</Application>
  <PresentationFormat>Diavoorstelling (4:3)</PresentationFormat>
  <Paragraphs>224</Paragraphs>
  <Slides>24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Euclid Symbol</vt:lpstr>
      <vt:lpstr>Tahoma</vt:lpstr>
      <vt:lpstr>Wingdings</vt:lpstr>
      <vt:lpstr>Baan</vt:lpstr>
      <vt:lpstr>scanderen nieuwe versie</vt:lpstr>
      <vt:lpstr>PowerPoint-presentatie</vt:lpstr>
      <vt:lpstr>dactylische hexameter</vt:lpstr>
      <vt:lpstr>PowerPoint-presentatie</vt:lpstr>
      <vt:lpstr>PowerPoint-presentatie</vt:lpstr>
      <vt:lpstr>PowerPoint-presentatie</vt:lpstr>
      <vt:lpstr>PowerPoint-presentatie</vt:lpstr>
      <vt:lpstr>PowerPoint-presentatie</vt:lpstr>
      <vt:lpstr>Wanneer is een lettergreep van nature lang? 1</vt:lpstr>
      <vt:lpstr>Wanneer is een lettergreep van nature lang? 2</vt:lpstr>
      <vt:lpstr>Wanneer is een lettergreep van nature kort?</vt:lpstr>
      <vt:lpstr>Wanneer is een lettergreep door positie lang?</vt:lpstr>
      <vt:lpstr>Wanneer is een lettergreep door positie kort? 1</vt:lpstr>
      <vt:lpstr>Wanneer is een lettergreep door positie kort? 2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Johan de Witt-gymnasium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scanderen</dc:title>
  <dc:creator>de Hoon</dc:creator>
  <cp:lastModifiedBy>mdh</cp:lastModifiedBy>
  <cp:revision>131</cp:revision>
  <dcterms:created xsi:type="dcterms:W3CDTF">2002-11-25T20:47:28Z</dcterms:created>
  <dcterms:modified xsi:type="dcterms:W3CDTF">2016-05-29T12:58:37Z</dcterms:modified>
</cp:coreProperties>
</file>