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435E2-18CA-FD65-5EC3-2504D47E2789}" v="9" dt="2024-07-08T03:46:08.270"/>
    <p1510:client id="{7AD1C03F-C938-F7B9-0F1A-483C7DC45196}" v="1320" dt="2024-07-07T08:32:50.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cident.io/hubs/on-call/on-call-rotation-best-practices" TargetMode="External"/><Relationship Id="rId2" Type="http://schemas.openxmlformats.org/officeDocument/2006/relationships/hyperlink" Target="https://www.cortex.io/post/best-practices-for-on-call-rot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2567" y="818984"/>
            <a:ext cx="6714699" cy="3178689"/>
          </a:xfrm>
        </p:spPr>
        <p:txBody>
          <a:bodyPr>
            <a:normAutofit/>
          </a:bodyPr>
          <a:lstStyle/>
          <a:p>
            <a:pPr algn="l"/>
            <a:r>
              <a:rPr lang="en-US" sz="4800" dirty="0">
                <a:solidFill>
                  <a:srgbClr val="FFFFFF"/>
                </a:solidFill>
              </a:rPr>
              <a:t>Pager Rotation Duties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285397" y="4960961"/>
            <a:ext cx="7055893" cy="1078054"/>
          </a:xfrm>
        </p:spPr>
        <p:txBody>
          <a:bodyPr vert="horz" lIns="91440" tIns="45720" rIns="91440" bIns="45720" rtlCol="0">
            <a:normAutofit/>
          </a:bodyPr>
          <a:lstStyle/>
          <a:p>
            <a:pPr algn="l"/>
            <a:r>
              <a:rPr lang="en-US" sz="1700" dirty="0">
                <a:solidFill>
                  <a:srgbClr val="FFFFFF"/>
                </a:solidFill>
              </a:rPr>
              <a:t>A Presentation By Torren Davis</a:t>
            </a:r>
          </a:p>
          <a:p>
            <a:pPr algn="l"/>
            <a:r>
              <a:rPr lang="en-US" sz="1700" dirty="0">
                <a:solidFill>
                  <a:srgbClr val="FFFFFF"/>
                </a:solidFill>
              </a:rPr>
              <a:t>DevOps Module 7.2</a:t>
            </a:r>
          </a:p>
          <a:p>
            <a:pPr algn="l"/>
            <a:r>
              <a:rPr lang="en-US" sz="1700" dirty="0">
                <a:solidFill>
                  <a:srgbClr val="FFFFFF"/>
                </a:solidFill>
              </a:rPr>
              <a:t>7/7/24</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FFA5-4C5B-45AE-E70E-1373617C0E5E}"/>
              </a:ext>
            </a:extLst>
          </p:cNvPr>
          <p:cNvSpPr>
            <a:spLocks noGrp="1"/>
          </p:cNvSpPr>
          <p:nvPr>
            <p:ph type="title"/>
          </p:nvPr>
        </p:nvSpPr>
        <p:spPr/>
        <p:txBody>
          <a:bodyPr/>
          <a:lstStyle/>
          <a:p>
            <a:r>
              <a:rPr lang="en-US" dirty="0"/>
              <a:t>What are Pager Rotation Duties</a:t>
            </a:r>
          </a:p>
        </p:txBody>
      </p:sp>
      <p:sp>
        <p:nvSpPr>
          <p:cNvPr id="3" name="Content Placeholder 2">
            <a:extLst>
              <a:ext uri="{FF2B5EF4-FFF2-40B4-BE49-F238E27FC236}">
                <a16:creationId xmlns:a16="http://schemas.microsoft.com/office/drawing/2014/main" id="{7860564C-25BA-DA11-9925-A2C9EDF41874}"/>
              </a:ext>
            </a:extLst>
          </p:cNvPr>
          <p:cNvSpPr>
            <a:spLocks noGrp="1"/>
          </p:cNvSpPr>
          <p:nvPr>
            <p:ph idx="1"/>
          </p:nvPr>
        </p:nvSpPr>
        <p:spPr/>
        <p:txBody>
          <a:bodyPr vert="horz" lIns="91440" tIns="45720" rIns="91440" bIns="45720" rtlCol="0" anchor="t">
            <a:normAutofit/>
          </a:bodyPr>
          <a:lstStyle/>
          <a:p>
            <a:r>
              <a:rPr lang="en-US" dirty="0"/>
              <a:t>Pager Rotation, also called on-call rotation, is a practice that focuses on availability, within various teams, including those in software development and DevOps.</a:t>
            </a:r>
          </a:p>
          <a:p>
            <a:r>
              <a:rPr lang="en-US" dirty="0"/>
              <a:t>Pager rotation functions by having members of the team on-call and available in the case that a project or software needs to be serviced during off hours. </a:t>
            </a:r>
          </a:p>
          <a:p>
            <a:endParaRPr lang="en-US" dirty="0"/>
          </a:p>
        </p:txBody>
      </p:sp>
    </p:spTree>
    <p:extLst>
      <p:ext uri="{BB962C8B-B14F-4D97-AF65-F5344CB8AC3E}">
        <p14:creationId xmlns:p14="http://schemas.microsoft.com/office/powerpoint/2010/main" val="63605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5FB7-30A7-17C6-D440-95E9E99E256E}"/>
              </a:ext>
            </a:extLst>
          </p:cNvPr>
          <p:cNvSpPr>
            <a:spLocks noGrp="1"/>
          </p:cNvSpPr>
          <p:nvPr>
            <p:ph type="title"/>
          </p:nvPr>
        </p:nvSpPr>
        <p:spPr/>
        <p:txBody>
          <a:bodyPr/>
          <a:lstStyle/>
          <a:p>
            <a:r>
              <a:rPr lang="en-US" dirty="0"/>
              <a:t>Benefits of a Good Pager/On-call Rotation</a:t>
            </a:r>
          </a:p>
        </p:txBody>
      </p:sp>
      <p:sp>
        <p:nvSpPr>
          <p:cNvPr id="3" name="Content Placeholder 2">
            <a:extLst>
              <a:ext uri="{FF2B5EF4-FFF2-40B4-BE49-F238E27FC236}">
                <a16:creationId xmlns:a16="http://schemas.microsoft.com/office/drawing/2014/main" id="{4ADCF659-1526-4DB3-F530-4EA38CF27C17}"/>
              </a:ext>
            </a:extLst>
          </p:cNvPr>
          <p:cNvSpPr>
            <a:spLocks noGrp="1"/>
          </p:cNvSpPr>
          <p:nvPr>
            <p:ph idx="1"/>
          </p:nvPr>
        </p:nvSpPr>
        <p:spPr/>
        <p:txBody>
          <a:bodyPr vert="horz" lIns="91440" tIns="45720" rIns="91440" bIns="45720" rtlCol="0" anchor="t">
            <a:normAutofit/>
          </a:bodyPr>
          <a:lstStyle/>
          <a:p>
            <a:r>
              <a:rPr lang="en-US" dirty="0"/>
              <a:t>On-call rotation duties can benefit a team in a lot of ways, including:</a:t>
            </a:r>
          </a:p>
          <a:p>
            <a:pPr lvl="1">
              <a:buFont typeface="Courier New" panose="020B0604020202020204" pitchFamily="34" charset="0"/>
              <a:buChar char="o"/>
            </a:pPr>
            <a:r>
              <a:rPr lang="en-US" dirty="0"/>
              <a:t>On-call rotations can reduce the stress of a team and keep them well rested, as it allows for better sleep schedules.</a:t>
            </a:r>
          </a:p>
          <a:p>
            <a:pPr lvl="1">
              <a:buFont typeface="Courier New" panose="020B0604020202020204" pitchFamily="34" charset="0"/>
              <a:buChar char="o"/>
            </a:pPr>
            <a:r>
              <a:rPr lang="en-US" dirty="0"/>
              <a:t>It improves your team's services, as someone will always be available to solve issues and problems for customers.</a:t>
            </a:r>
          </a:p>
          <a:p>
            <a:pPr lvl="1">
              <a:buFont typeface="Courier New" panose="020B0604020202020204" pitchFamily="34" charset="0"/>
              <a:buChar char="o"/>
            </a:pPr>
            <a:r>
              <a:rPr lang="en-US" dirty="0"/>
              <a:t>It saves time, due to reducing the time it takes to address and handle issues and using off-hours to solve problems.</a:t>
            </a:r>
          </a:p>
        </p:txBody>
      </p:sp>
    </p:spTree>
    <p:extLst>
      <p:ext uri="{BB962C8B-B14F-4D97-AF65-F5344CB8AC3E}">
        <p14:creationId xmlns:p14="http://schemas.microsoft.com/office/powerpoint/2010/main" val="175534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C475-4DA9-B84D-07E9-D380A3183901}"/>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E721B27D-8DEC-90BA-8F9C-6D36FD997515}"/>
              </a:ext>
            </a:extLst>
          </p:cNvPr>
          <p:cNvSpPr>
            <a:spLocks noGrp="1"/>
          </p:cNvSpPr>
          <p:nvPr>
            <p:ph idx="1"/>
          </p:nvPr>
        </p:nvSpPr>
        <p:spPr/>
        <p:txBody>
          <a:bodyPr vert="horz" lIns="91440" tIns="45720" rIns="91440" bIns="45720" rtlCol="0" anchor="t">
            <a:normAutofit/>
          </a:bodyPr>
          <a:lstStyle/>
          <a:p>
            <a:r>
              <a:rPr lang="en-US" dirty="0"/>
              <a:t>Some best practices for setting up Pager rotation duties to be considered are:</a:t>
            </a:r>
          </a:p>
          <a:p>
            <a:r>
              <a:rPr lang="en-US" dirty="0"/>
              <a:t>Balance and Equity, which means taking into account the availability of team members, as well as various things like skills and skill level, to determine when and for what they should be on call for. </a:t>
            </a:r>
          </a:p>
          <a:p>
            <a:endParaRPr lang="en-US" dirty="0"/>
          </a:p>
        </p:txBody>
      </p:sp>
    </p:spTree>
    <p:extLst>
      <p:ext uri="{BB962C8B-B14F-4D97-AF65-F5344CB8AC3E}">
        <p14:creationId xmlns:p14="http://schemas.microsoft.com/office/powerpoint/2010/main" val="3782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2CC-8867-44C9-4E81-C554A13DEE5E}"/>
              </a:ext>
            </a:extLst>
          </p:cNvPr>
          <p:cNvSpPr>
            <a:spLocks noGrp="1"/>
          </p:cNvSpPr>
          <p:nvPr>
            <p:ph type="title"/>
          </p:nvPr>
        </p:nvSpPr>
        <p:spPr/>
        <p:txBody>
          <a:bodyPr/>
          <a:lstStyle/>
          <a:p>
            <a:r>
              <a:rPr lang="en-US" dirty="0"/>
              <a:t>Best Practice (cont.)</a:t>
            </a:r>
          </a:p>
        </p:txBody>
      </p:sp>
      <p:sp>
        <p:nvSpPr>
          <p:cNvPr id="3" name="Content Placeholder 2">
            <a:extLst>
              <a:ext uri="{FF2B5EF4-FFF2-40B4-BE49-F238E27FC236}">
                <a16:creationId xmlns:a16="http://schemas.microsoft.com/office/drawing/2014/main" id="{3C2E5527-CE5B-4A09-181D-833EF1F2A768}"/>
              </a:ext>
            </a:extLst>
          </p:cNvPr>
          <p:cNvSpPr>
            <a:spLocks noGrp="1"/>
          </p:cNvSpPr>
          <p:nvPr>
            <p:ph idx="1"/>
          </p:nvPr>
        </p:nvSpPr>
        <p:spPr/>
        <p:txBody>
          <a:bodyPr vert="horz" lIns="91440" tIns="45720" rIns="91440" bIns="45720" rtlCol="0" anchor="t">
            <a:normAutofit/>
          </a:bodyPr>
          <a:lstStyle/>
          <a:p>
            <a:r>
              <a:rPr lang="en-US" dirty="0"/>
              <a:t>Rotation type variety, because every team could benefit more from a different type of rotation, including:</a:t>
            </a:r>
          </a:p>
          <a:p>
            <a:pPr lvl="1">
              <a:buFont typeface="Courier New" panose="020B0604020202020204" pitchFamily="34" charset="0"/>
              <a:buChar char="o"/>
            </a:pPr>
            <a:r>
              <a:rPr lang="en-US" dirty="0"/>
              <a:t>Bi-weekly, which focuses on switching out the team that is on-call every two weeks (or twice a month)</a:t>
            </a:r>
          </a:p>
          <a:p>
            <a:pPr lvl="1">
              <a:buFont typeface="Courier New" panose="020B0604020202020204" pitchFamily="34" charset="0"/>
              <a:buChar char="o"/>
            </a:pPr>
            <a:r>
              <a:rPr lang="en-US" dirty="0"/>
              <a:t>Week and weekends, where one team does on call for the weekdays, while another team handles the weekends.</a:t>
            </a:r>
          </a:p>
          <a:p>
            <a:pPr lvl="1">
              <a:buFont typeface="Courier New" panose="020B0604020202020204" pitchFamily="34" charset="0"/>
              <a:buChar char="o"/>
            </a:pPr>
            <a:r>
              <a:rPr lang="en-US" dirty="0"/>
              <a:t>Follow-the-sun, which is best for remote teams, as it functions based on location.</a:t>
            </a:r>
          </a:p>
        </p:txBody>
      </p:sp>
    </p:spTree>
    <p:extLst>
      <p:ext uri="{BB962C8B-B14F-4D97-AF65-F5344CB8AC3E}">
        <p14:creationId xmlns:p14="http://schemas.microsoft.com/office/powerpoint/2010/main" val="333118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B7ED-DB9C-8F45-6D25-8E16EF15367A}"/>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57B9FAB5-4D8C-0C7B-EB62-5BA7EC853F96}"/>
              </a:ext>
            </a:extLst>
          </p:cNvPr>
          <p:cNvSpPr>
            <a:spLocks noGrp="1"/>
          </p:cNvSpPr>
          <p:nvPr>
            <p:ph idx="1"/>
          </p:nvPr>
        </p:nvSpPr>
        <p:spPr/>
        <p:txBody>
          <a:bodyPr vert="horz" lIns="91440" tIns="45720" rIns="91440" bIns="45720" rtlCol="0" anchor="t">
            <a:normAutofit/>
          </a:bodyPr>
          <a:lstStyle/>
          <a:p>
            <a:r>
              <a:rPr lang="en-US" dirty="0"/>
              <a:t>Escalation policies: Due to things that could happen in one's personal life that could affect someone's availability, an escalation policy could aid in keeping order. With escalation, if someone cannot fulfill their duties while on-call, there should be an order of who to call next if someone cannot be available. This can have a long line of team members ready to potentially be called upon. </a:t>
            </a:r>
          </a:p>
        </p:txBody>
      </p:sp>
    </p:spTree>
    <p:extLst>
      <p:ext uri="{BB962C8B-B14F-4D97-AF65-F5344CB8AC3E}">
        <p14:creationId xmlns:p14="http://schemas.microsoft.com/office/powerpoint/2010/main" val="320715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3041-831C-0E2D-CFD4-57A9285F0726}"/>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BBDEC615-CF8E-FAE9-AA82-EA75A14A946B}"/>
              </a:ext>
            </a:extLst>
          </p:cNvPr>
          <p:cNvSpPr>
            <a:spLocks noGrp="1"/>
          </p:cNvSpPr>
          <p:nvPr>
            <p:ph idx="1"/>
          </p:nvPr>
        </p:nvSpPr>
        <p:spPr/>
        <p:txBody>
          <a:bodyPr vert="horz" lIns="91440" tIns="45720" rIns="91440" bIns="45720" rtlCol="0" anchor="t">
            <a:normAutofit/>
          </a:bodyPr>
          <a:lstStyle/>
          <a:p>
            <a:r>
              <a:rPr lang="en-US" dirty="0"/>
              <a:t>Openness and Communication, meaning that a member on call can feel comfortable in not knowing how to solve every problem, and be able to reach out for help when it is needed. This allows for safety nets and insurance that a problem can be solved. </a:t>
            </a:r>
          </a:p>
        </p:txBody>
      </p:sp>
    </p:spTree>
    <p:extLst>
      <p:ext uri="{BB962C8B-B14F-4D97-AF65-F5344CB8AC3E}">
        <p14:creationId xmlns:p14="http://schemas.microsoft.com/office/powerpoint/2010/main" val="329049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246B-4CF2-BB51-EFCB-174CC31A000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2AADA0D-BC8B-4A5A-F2A8-B2E03724FC82}"/>
              </a:ext>
            </a:extLst>
          </p:cNvPr>
          <p:cNvSpPr>
            <a:spLocks noGrp="1"/>
          </p:cNvSpPr>
          <p:nvPr>
            <p:ph idx="1"/>
          </p:nvPr>
        </p:nvSpPr>
        <p:spPr/>
        <p:txBody>
          <a:bodyPr vert="horz" lIns="91440" tIns="45720" rIns="91440" bIns="45720" rtlCol="0" anchor="t">
            <a:normAutofit/>
          </a:bodyPr>
          <a:lstStyle/>
          <a:p>
            <a:r>
              <a:rPr lang="en-US" i="1">
                <a:ea typeface="+mn-lt"/>
                <a:cs typeface="+mn-lt"/>
              </a:rPr>
              <a:t>Best practices for your team’s on-call rotations: Cortex</a:t>
            </a:r>
            <a:r>
              <a:rPr lang="en-US">
                <a:ea typeface="+mn-lt"/>
                <a:cs typeface="+mn-lt"/>
              </a:rPr>
              <a:t>. RSS. (n.d.). </a:t>
            </a:r>
            <a:r>
              <a:rPr lang="en-US" dirty="0">
                <a:latin typeface="Arial"/>
                <a:ea typeface="+mn-lt"/>
                <a:cs typeface="Arial"/>
                <a:hlinkClick r:id="rId2"/>
              </a:rPr>
              <a:t>https://www.cortex.io/post/best-practices-for-on-call-rotations</a:t>
            </a:r>
            <a:r>
              <a:rPr lang="en-US" dirty="0">
                <a:ea typeface="+mn-lt"/>
                <a:cs typeface="+mn-lt"/>
              </a:rPr>
              <a:t> </a:t>
            </a:r>
          </a:p>
          <a:p>
            <a:r>
              <a:rPr lang="en-US" dirty="0">
                <a:ea typeface="+mn-lt"/>
                <a:cs typeface="+mn-lt"/>
              </a:rPr>
              <a:t>Incident.io. (2024a, February 26). </a:t>
            </a:r>
            <a:r>
              <a:rPr lang="en-US" i="1" dirty="0">
                <a:ea typeface="+mn-lt"/>
                <a:cs typeface="+mn-lt"/>
              </a:rPr>
              <a:t>Best practices for creating a reliable on-call rotation</a:t>
            </a:r>
            <a:r>
              <a:rPr lang="en-US" dirty="0">
                <a:ea typeface="+mn-lt"/>
                <a:cs typeface="+mn-lt"/>
              </a:rPr>
              <a:t>. incident.io - Incident management that brings calm to chaos. </a:t>
            </a:r>
            <a:r>
              <a:rPr lang="en-US" dirty="0">
                <a:ea typeface="+mn-lt"/>
                <a:cs typeface="+mn-lt"/>
                <a:hlinkClick r:id="rId3"/>
              </a:rPr>
              <a:t>https://incident.io/hubs/on-call/on-call-rotation-best-practices</a:t>
            </a:r>
            <a:r>
              <a:rPr lang="en-US" dirty="0">
                <a:ea typeface="+mn-lt"/>
                <a:cs typeface="+mn-lt"/>
              </a:rPr>
              <a:t> </a:t>
            </a:r>
            <a:endParaRPr lang="en-US" dirty="0"/>
          </a:p>
          <a:p>
            <a:endParaRPr lang="en-US" dirty="0"/>
          </a:p>
          <a:p>
            <a:endParaRPr lang="en-US" dirty="0"/>
          </a:p>
        </p:txBody>
      </p:sp>
    </p:spTree>
    <p:extLst>
      <p:ext uri="{BB962C8B-B14F-4D97-AF65-F5344CB8AC3E}">
        <p14:creationId xmlns:p14="http://schemas.microsoft.com/office/powerpoint/2010/main" val="374488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Pager Rotation Duties</vt:lpstr>
      <vt:lpstr>What are Pager Rotation Duties</vt:lpstr>
      <vt:lpstr>Benefits of a Good Pager/On-call Rotation</vt:lpstr>
      <vt:lpstr>Best Practices</vt:lpstr>
      <vt:lpstr>Best Practice (cont.)</vt:lpstr>
      <vt:lpstr>Best Practices (cont.)</vt:lpstr>
      <vt:lpstr>Best Practices (cont.)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cp:revision>
  <dcterms:created xsi:type="dcterms:W3CDTF">2024-07-07T06:16:27Z</dcterms:created>
  <dcterms:modified xsi:type="dcterms:W3CDTF">2024-07-08T03:46:10Z</dcterms:modified>
</cp:coreProperties>
</file>