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67A09F-1466-8502-3677-6EE9FF007387}" v="584" dt="2024-07-15T04:29:43.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823C84-A688-4984-9EB9-9383F1DABDE5}"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3B23F8-4645-41B9-A50C-F4F90EB278ED}">
      <dgm:prSet/>
      <dgm:spPr/>
      <dgm:t>
        <a:bodyPr/>
        <a:lstStyle/>
        <a:p>
          <a:r>
            <a:rPr lang="en-US"/>
            <a:t>Social Barriers are just one of the barriers that can make reaching a just culture difficult. Everyone is different, from values to beliefs. This means that everyone's sense of justice and fairness are different, with each situation being viewed in a different lense from one another.</a:t>
          </a:r>
        </a:p>
      </dgm:t>
    </dgm:pt>
    <dgm:pt modelId="{C30CF66C-99C3-4E4A-8184-051DB879856B}" type="parTrans" cxnId="{0400CD2F-2BD4-4A1E-942A-DED394C64A78}">
      <dgm:prSet/>
      <dgm:spPr/>
      <dgm:t>
        <a:bodyPr/>
        <a:lstStyle/>
        <a:p>
          <a:endParaRPr lang="en-US"/>
        </a:p>
      </dgm:t>
    </dgm:pt>
    <dgm:pt modelId="{D750C9FE-7E0C-40C3-A51D-9DEDF8D01BB6}" type="sibTrans" cxnId="{0400CD2F-2BD4-4A1E-942A-DED394C64A78}">
      <dgm:prSet/>
      <dgm:spPr/>
      <dgm:t>
        <a:bodyPr/>
        <a:lstStyle/>
        <a:p>
          <a:endParaRPr lang="en-US"/>
        </a:p>
      </dgm:t>
    </dgm:pt>
    <dgm:pt modelId="{7EF1C8F8-CF8A-440F-9E43-77B5D0F7E8DA}">
      <dgm:prSet/>
      <dgm:spPr/>
      <dgm:t>
        <a:bodyPr/>
        <a:lstStyle/>
        <a:p>
          <a:r>
            <a:rPr lang="en-US"/>
            <a:t>Another barrier is Organizational and professional barriers, which come from the fact that every organization is different, from those who work within it, to the how it is ran. Every profession out there has their own views on justice and injustice.</a:t>
          </a:r>
        </a:p>
      </dgm:t>
    </dgm:pt>
    <dgm:pt modelId="{BE00C453-1F23-4DBD-AAE7-DF0AB5785BF3}" type="parTrans" cxnId="{67D8AD5C-69BE-439F-A79E-84F8EC510817}">
      <dgm:prSet/>
      <dgm:spPr/>
      <dgm:t>
        <a:bodyPr/>
        <a:lstStyle/>
        <a:p>
          <a:endParaRPr lang="en-US"/>
        </a:p>
      </dgm:t>
    </dgm:pt>
    <dgm:pt modelId="{0B961A3C-15B4-4BD8-9356-F07CCA978B6F}" type="sibTrans" cxnId="{67D8AD5C-69BE-439F-A79E-84F8EC510817}">
      <dgm:prSet/>
      <dgm:spPr/>
      <dgm:t>
        <a:bodyPr/>
        <a:lstStyle/>
        <a:p>
          <a:endParaRPr lang="en-US"/>
        </a:p>
      </dgm:t>
    </dgm:pt>
    <dgm:pt modelId="{7D14DB1C-00F8-4E2F-815C-986EFEDF5C94}" type="pres">
      <dgm:prSet presAssocID="{47823C84-A688-4984-9EB9-9383F1DABDE5}" presName="root" presStyleCnt="0">
        <dgm:presLayoutVars>
          <dgm:dir/>
          <dgm:resizeHandles val="exact"/>
        </dgm:presLayoutVars>
      </dgm:prSet>
      <dgm:spPr/>
    </dgm:pt>
    <dgm:pt modelId="{A8EC02E7-F2C1-4777-929E-5D91BEAA2D2B}" type="pres">
      <dgm:prSet presAssocID="{47823C84-A688-4984-9EB9-9383F1DABDE5}" presName="container" presStyleCnt="0">
        <dgm:presLayoutVars>
          <dgm:dir/>
          <dgm:resizeHandles val="exact"/>
        </dgm:presLayoutVars>
      </dgm:prSet>
      <dgm:spPr/>
    </dgm:pt>
    <dgm:pt modelId="{A468D132-993E-4B8B-89B1-48A284359364}" type="pres">
      <dgm:prSet presAssocID="{6A3B23F8-4645-41B9-A50C-F4F90EB278ED}" presName="compNode" presStyleCnt="0"/>
      <dgm:spPr/>
    </dgm:pt>
    <dgm:pt modelId="{98C589F9-07D6-4515-AEEA-B79FA6F0666B}" type="pres">
      <dgm:prSet presAssocID="{6A3B23F8-4645-41B9-A50C-F4F90EB278ED}" presName="iconBgRect" presStyleLbl="bgShp" presStyleIdx="0" presStyleCnt="2"/>
      <dgm:spPr/>
    </dgm:pt>
    <dgm:pt modelId="{8A500BD3-B51D-41E3-90A8-9B6DCD4CE24A}" type="pres">
      <dgm:prSet presAssocID="{6A3B23F8-4645-41B9-A50C-F4F90EB278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4FB460BE-BF45-403B-B2B6-CDC4DE35B148}" type="pres">
      <dgm:prSet presAssocID="{6A3B23F8-4645-41B9-A50C-F4F90EB278ED}" presName="spaceRect" presStyleCnt="0"/>
      <dgm:spPr/>
    </dgm:pt>
    <dgm:pt modelId="{FE68F014-97D3-482F-8216-E8218C0AB04B}" type="pres">
      <dgm:prSet presAssocID="{6A3B23F8-4645-41B9-A50C-F4F90EB278ED}" presName="textRect" presStyleLbl="revTx" presStyleIdx="0" presStyleCnt="2">
        <dgm:presLayoutVars>
          <dgm:chMax val="1"/>
          <dgm:chPref val="1"/>
        </dgm:presLayoutVars>
      </dgm:prSet>
      <dgm:spPr/>
    </dgm:pt>
    <dgm:pt modelId="{7F062B8D-556C-4646-B694-8C57C95A6243}" type="pres">
      <dgm:prSet presAssocID="{D750C9FE-7E0C-40C3-A51D-9DEDF8D01BB6}" presName="sibTrans" presStyleLbl="sibTrans2D1" presStyleIdx="0" presStyleCnt="0"/>
      <dgm:spPr/>
    </dgm:pt>
    <dgm:pt modelId="{B57E6034-6E48-437E-96A7-25CAF9977493}" type="pres">
      <dgm:prSet presAssocID="{7EF1C8F8-CF8A-440F-9E43-77B5D0F7E8DA}" presName="compNode" presStyleCnt="0"/>
      <dgm:spPr/>
    </dgm:pt>
    <dgm:pt modelId="{16E91721-BB73-4BAB-B592-B80D26A29FA4}" type="pres">
      <dgm:prSet presAssocID="{7EF1C8F8-CF8A-440F-9E43-77B5D0F7E8DA}" presName="iconBgRect" presStyleLbl="bgShp" presStyleIdx="1" presStyleCnt="2"/>
      <dgm:spPr/>
    </dgm:pt>
    <dgm:pt modelId="{D5B9120A-C55A-4F6E-A276-67E4F10A4474}" type="pres">
      <dgm:prSet presAssocID="{7EF1C8F8-CF8A-440F-9E43-77B5D0F7E8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2C55DCC7-FE76-412D-A7FC-A8086FF63F66}" type="pres">
      <dgm:prSet presAssocID="{7EF1C8F8-CF8A-440F-9E43-77B5D0F7E8DA}" presName="spaceRect" presStyleCnt="0"/>
      <dgm:spPr/>
    </dgm:pt>
    <dgm:pt modelId="{36EE6489-EEE7-4940-8112-9E88AB87BE03}" type="pres">
      <dgm:prSet presAssocID="{7EF1C8F8-CF8A-440F-9E43-77B5D0F7E8DA}" presName="textRect" presStyleLbl="revTx" presStyleIdx="1" presStyleCnt="2">
        <dgm:presLayoutVars>
          <dgm:chMax val="1"/>
          <dgm:chPref val="1"/>
        </dgm:presLayoutVars>
      </dgm:prSet>
      <dgm:spPr/>
    </dgm:pt>
  </dgm:ptLst>
  <dgm:cxnLst>
    <dgm:cxn modelId="{89432F04-EB26-4BB9-81BA-9FE497F4D769}" type="presOf" srcId="{7EF1C8F8-CF8A-440F-9E43-77B5D0F7E8DA}" destId="{36EE6489-EEE7-4940-8112-9E88AB87BE03}" srcOrd="0" destOrd="0" presId="urn:microsoft.com/office/officeart/2018/2/layout/IconCircleList"/>
    <dgm:cxn modelId="{0400CD2F-2BD4-4A1E-942A-DED394C64A78}" srcId="{47823C84-A688-4984-9EB9-9383F1DABDE5}" destId="{6A3B23F8-4645-41B9-A50C-F4F90EB278ED}" srcOrd="0" destOrd="0" parTransId="{C30CF66C-99C3-4E4A-8184-051DB879856B}" sibTransId="{D750C9FE-7E0C-40C3-A51D-9DEDF8D01BB6}"/>
    <dgm:cxn modelId="{67D8AD5C-69BE-439F-A79E-84F8EC510817}" srcId="{47823C84-A688-4984-9EB9-9383F1DABDE5}" destId="{7EF1C8F8-CF8A-440F-9E43-77B5D0F7E8DA}" srcOrd="1" destOrd="0" parTransId="{BE00C453-1F23-4DBD-AAE7-DF0AB5785BF3}" sibTransId="{0B961A3C-15B4-4BD8-9356-F07CCA978B6F}"/>
    <dgm:cxn modelId="{F990E263-6F9F-4EDC-981B-4017D7F87329}" type="presOf" srcId="{D750C9FE-7E0C-40C3-A51D-9DEDF8D01BB6}" destId="{7F062B8D-556C-4646-B694-8C57C95A6243}" srcOrd="0" destOrd="0" presId="urn:microsoft.com/office/officeart/2018/2/layout/IconCircleList"/>
    <dgm:cxn modelId="{F3D1DF8C-CA36-47CB-A432-F2644788A8A4}" type="presOf" srcId="{6A3B23F8-4645-41B9-A50C-F4F90EB278ED}" destId="{FE68F014-97D3-482F-8216-E8218C0AB04B}" srcOrd="0" destOrd="0" presId="urn:microsoft.com/office/officeart/2018/2/layout/IconCircleList"/>
    <dgm:cxn modelId="{4728A7D3-0655-4908-A8DB-7B496686D461}" type="presOf" srcId="{47823C84-A688-4984-9EB9-9383F1DABDE5}" destId="{7D14DB1C-00F8-4E2F-815C-986EFEDF5C94}" srcOrd="0" destOrd="0" presId="urn:microsoft.com/office/officeart/2018/2/layout/IconCircleList"/>
    <dgm:cxn modelId="{A29F3260-35D9-4A94-8C5C-4F6071251D5E}" type="presParOf" srcId="{7D14DB1C-00F8-4E2F-815C-986EFEDF5C94}" destId="{A8EC02E7-F2C1-4777-929E-5D91BEAA2D2B}" srcOrd="0" destOrd="0" presId="urn:microsoft.com/office/officeart/2018/2/layout/IconCircleList"/>
    <dgm:cxn modelId="{3E2BE33F-45C1-4CFA-AF4E-1B0E3A96140E}" type="presParOf" srcId="{A8EC02E7-F2C1-4777-929E-5D91BEAA2D2B}" destId="{A468D132-993E-4B8B-89B1-48A284359364}" srcOrd="0" destOrd="0" presId="urn:microsoft.com/office/officeart/2018/2/layout/IconCircleList"/>
    <dgm:cxn modelId="{64144993-4110-4D9C-80F3-6F95B89D1CD4}" type="presParOf" srcId="{A468D132-993E-4B8B-89B1-48A284359364}" destId="{98C589F9-07D6-4515-AEEA-B79FA6F0666B}" srcOrd="0" destOrd="0" presId="urn:microsoft.com/office/officeart/2018/2/layout/IconCircleList"/>
    <dgm:cxn modelId="{A6C59CCF-8DEB-4A92-AA4A-178C7703A7DB}" type="presParOf" srcId="{A468D132-993E-4B8B-89B1-48A284359364}" destId="{8A500BD3-B51D-41E3-90A8-9B6DCD4CE24A}" srcOrd="1" destOrd="0" presId="urn:microsoft.com/office/officeart/2018/2/layout/IconCircleList"/>
    <dgm:cxn modelId="{4275A5D2-FB59-4A3E-8B1E-6092E85BF03A}" type="presParOf" srcId="{A468D132-993E-4B8B-89B1-48A284359364}" destId="{4FB460BE-BF45-403B-B2B6-CDC4DE35B148}" srcOrd="2" destOrd="0" presId="urn:microsoft.com/office/officeart/2018/2/layout/IconCircleList"/>
    <dgm:cxn modelId="{CCD7F536-A12A-4E5F-90B6-EA6378008DB3}" type="presParOf" srcId="{A468D132-993E-4B8B-89B1-48A284359364}" destId="{FE68F014-97D3-482F-8216-E8218C0AB04B}" srcOrd="3" destOrd="0" presId="urn:microsoft.com/office/officeart/2018/2/layout/IconCircleList"/>
    <dgm:cxn modelId="{4EEA7D40-7901-4A27-99C3-8F24A99FDB7D}" type="presParOf" srcId="{A8EC02E7-F2C1-4777-929E-5D91BEAA2D2B}" destId="{7F062B8D-556C-4646-B694-8C57C95A6243}" srcOrd="1" destOrd="0" presId="urn:microsoft.com/office/officeart/2018/2/layout/IconCircleList"/>
    <dgm:cxn modelId="{A3237B9C-1D6C-43D7-97DF-9F0E9B338086}" type="presParOf" srcId="{A8EC02E7-F2C1-4777-929E-5D91BEAA2D2B}" destId="{B57E6034-6E48-437E-96A7-25CAF9977493}" srcOrd="2" destOrd="0" presId="urn:microsoft.com/office/officeart/2018/2/layout/IconCircleList"/>
    <dgm:cxn modelId="{543E3798-D8A8-4081-8830-0C4F91DC4969}" type="presParOf" srcId="{B57E6034-6E48-437E-96A7-25CAF9977493}" destId="{16E91721-BB73-4BAB-B592-B80D26A29FA4}" srcOrd="0" destOrd="0" presId="urn:microsoft.com/office/officeart/2018/2/layout/IconCircleList"/>
    <dgm:cxn modelId="{D69B0D28-15CE-43B4-9D55-E30A19324F31}" type="presParOf" srcId="{B57E6034-6E48-437E-96A7-25CAF9977493}" destId="{D5B9120A-C55A-4F6E-A276-67E4F10A4474}" srcOrd="1" destOrd="0" presId="urn:microsoft.com/office/officeart/2018/2/layout/IconCircleList"/>
    <dgm:cxn modelId="{651F166E-2899-4D18-A645-CCF92F59A8F7}" type="presParOf" srcId="{B57E6034-6E48-437E-96A7-25CAF9977493}" destId="{2C55DCC7-FE76-412D-A7FC-A8086FF63F66}" srcOrd="2" destOrd="0" presId="urn:microsoft.com/office/officeart/2018/2/layout/IconCircleList"/>
    <dgm:cxn modelId="{19573C0A-1669-4A2A-AA0B-1F5FAEF33B6E}" type="presParOf" srcId="{B57E6034-6E48-437E-96A7-25CAF9977493}" destId="{36EE6489-EEE7-4940-8112-9E88AB87BE0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EDBC27-9CA9-407D-8304-30DDA41E53B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E171954-C555-436F-829D-A553BBF8D93B}">
      <dgm:prSet/>
      <dgm:spPr/>
      <dgm:t>
        <a:bodyPr/>
        <a:lstStyle/>
        <a:p>
          <a:r>
            <a:rPr lang="en-US"/>
            <a:t>Historical barriers are another type of barrier that can cause difficulties in reaching a just culture. The past plays a role in how people and organizations view things in the present and future, including justice. </a:t>
          </a:r>
        </a:p>
      </dgm:t>
    </dgm:pt>
    <dgm:pt modelId="{EBF01084-1A13-4F64-BEDA-6FAABB2E4A0C}" type="parTrans" cxnId="{C83C5118-4EB3-4D27-AC5E-E73A23DF4FB3}">
      <dgm:prSet/>
      <dgm:spPr/>
      <dgm:t>
        <a:bodyPr/>
        <a:lstStyle/>
        <a:p>
          <a:endParaRPr lang="en-US"/>
        </a:p>
      </dgm:t>
    </dgm:pt>
    <dgm:pt modelId="{7424B5FF-79C1-4201-B86A-C4C58FB9AB5F}" type="sibTrans" cxnId="{C83C5118-4EB3-4D27-AC5E-E73A23DF4FB3}">
      <dgm:prSet/>
      <dgm:spPr/>
      <dgm:t>
        <a:bodyPr/>
        <a:lstStyle/>
        <a:p>
          <a:endParaRPr lang="en-US"/>
        </a:p>
      </dgm:t>
    </dgm:pt>
    <dgm:pt modelId="{02AB9426-F3A5-4ADB-84F1-3434562EE3B4}">
      <dgm:prSet/>
      <dgm:spPr/>
      <dgm:t>
        <a:bodyPr/>
        <a:lstStyle/>
        <a:p>
          <a:r>
            <a:rPr lang="en-US"/>
            <a:t>There are many more barriers that can prevent us from reaching the goal of a just culture within organizations. </a:t>
          </a:r>
        </a:p>
      </dgm:t>
    </dgm:pt>
    <dgm:pt modelId="{3D1E25BE-06FE-414E-8D1F-E9499112D415}" type="parTrans" cxnId="{C8E6078F-16CF-4FC3-8942-C5AB97EB0B77}">
      <dgm:prSet/>
      <dgm:spPr/>
      <dgm:t>
        <a:bodyPr/>
        <a:lstStyle/>
        <a:p>
          <a:endParaRPr lang="en-US"/>
        </a:p>
      </dgm:t>
    </dgm:pt>
    <dgm:pt modelId="{F93CDBF4-2477-4EC2-98D7-F7FED11BF7D7}" type="sibTrans" cxnId="{C8E6078F-16CF-4FC3-8942-C5AB97EB0B77}">
      <dgm:prSet/>
      <dgm:spPr/>
      <dgm:t>
        <a:bodyPr/>
        <a:lstStyle/>
        <a:p>
          <a:endParaRPr lang="en-US"/>
        </a:p>
      </dgm:t>
    </dgm:pt>
    <dgm:pt modelId="{4D92141D-EC3E-4B41-BFB7-3C78CFDF6F3A}" type="pres">
      <dgm:prSet presAssocID="{A5EDBC27-9CA9-407D-8304-30DDA41E53B9}" presName="root" presStyleCnt="0">
        <dgm:presLayoutVars>
          <dgm:dir/>
          <dgm:resizeHandles val="exact"/>
        </dgm:presLayoutVars>
      </dgm:prSet>
      <dgm:spPr/>
    </dgm:pt>
    <dgm:pt modelId="{17EC7670-D7A8-4244-A831-1AC065073693}" type="pres">
      <dgm:prSet presAssocID="{AE171954-C555-436F-829D-A553BBF8D93B}" presName="compNode" presStyleCnt="0"/>
      <dgm:spPr/>
    </dgm:pt>
    <dgm:pt modelId="{4838DF43-33FD-4F6F-840A-BE972776ED14}" type="pres">
      <dgm:prSet presAssocID="{AE171954-C555-436F-829D-A553BBF8D9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B8DC89F1-4876-48DD-9B2D-355BDCE9EA0D}" type="pres">
      <dgm:prSet presAssocID="{AE171954-C555-436F-829D-A553BBF8D93B}" presName="spaceRect" presStyleCnt="0"/>
      <dgm:spPr/>
    </dgm:pt>
    <dgm:pt modelId="{5784B787-DC57-4A3E-854C-29F36BA2B42A}" type="pres">
      <dgm:prSet presAssocID="{AE171954-C555-436F-829D-A553BBF8D93B}" presName="textRect" presStyleLbl="revTx" presStyleIdx="0" presStyleCnt="2">
        <dgm:presLayoutVars>
          <dgm:chMax val="1"/>
          <dgm:chPref val="1"/>
        </dgm:presLayoutVars>
      </dgm:prSet>
      <dgm:spPr/>
    </dgm:pt>
    <dgm:pt modelId="{4A23781D-E3F2-499E-9891-F47FB0E45B54}" type="pres">
      <dgm:prSet presAssocID="{7424B5FF-79C1-4201-B86A-C4C58FB9AB5F}" presName="sibTrans" presStyleCnt="0"/>
      <dgm:spPr/>
    </dgm:pt>
    <dgm:pt modelId="{2C04645B-AACB-4ECD-A0F9-1D909DD9665F}" type="pres">
      <dgm:prSet presAssocID="{02AB9426-F3A5-4ADB-84F1-3434562EE3B4}" presName="compNode" presStyleCnt="0"/>
      <dgm:spPr/>
    </dgm:pt>
    <dgm:pt modelId="{583E8EF9-0F50-4526-ACC7-A932DB2D1811}" type="pres">
      <dgm:prSet presAssocID="{02AB9426-F3A5-4ADB-84F1-3434562EE3B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7E8C924E-0B8E-4253-80AF-2E467BD9071F}" type="pres">
      <dgm:prSet presAssocID="{02AB9426-F3A5-4ADB-84F1-3434562EE3B4}" presName="spaceRect" presStyleCnt="0"/>
      <dgm:spPr/>
    </dgm:pt>
    <dgm:pt modelId="{37CAC590-7B1C-482D-B2EC-74552EBFF2F0}" type="pres">
      <dgm:prSet presAssocID="{02AB9426-F3A5-4ADB-84F1-3434562EE3B4}" presName="textRect" presStyleLbl="revTx" presStyleIdx="1" presStyleCnt="2">
        <dgm:presLayoutVars>
          <dgm:chMax val="1"/>
          <dgm:chPref val="1"/>
        </dgm:presLayoutVars>
      </dgm:prSet>
      <dgm:spPr/>
    </dgm:pt>
  </dgm:ptLst>
  <dgm:cxnLst>
    <dgm:cxn modelId="{C83C5118-4EB3-4D27-AC5E-E73A23DF4FB3}" srcId="{A5EDBC27-9CA9-407D-8304-30DDA41E53B9}" destId="{AE171954-C555-436F-829D-A553BBF8D93B}" srcOrd="0" destOrd="0" parTransId="{EBF01084-1A13-4F64-BEDA-6FAABB2E4A0C}" sibTransId="{7424B5FF-79C1-4201-B86A-C4C58FB9AB5F}"/>
    <dgm:cxn modelId="{775F0C5D-DD49-4B5D-ADF9-670E73E01C18}" type="presOf" srcId="{A5EDBC27-9CA9-407D-8304-30DDA41E53B9}" destId="{4D92141D-EC3E-4B41-BFB7-3C78CFDF6F3A}" srcOrd="0" destOrd="0" presId="urn:microsoft.com/office/officeart/2018/2/layout/IconLabelList"/>
    <dgm:cxn modelId="{640D1D51-0DE7-4A48-9BE0-569BCE8D0D8B}" type="presOf" srcId="{AE171954-C555-436F-829D-A553BBF8D93B}" destId="{5784B787-DC57-4A3E-854C-29F36BA2B42A}" srcOrd="0" destOrd="0" presId="urn:microsoft.com/office/officeart/2018/2/layout/IconLabelList"/>
    <dgm:cxn modelId="{9D88C675-3489-4586-8519-322B42FD8F15}" type="presOf" srcId="{02AB9426-F3A5-4ADB-84F1-3434562EE3B4}" destId="{37CAC590-7B1C-482D-B2EC-74552EBFF2F0}" srcOrd="0" destOrd="0" presId="urn:microsoft.com/office/officeart/2018/2/layout/IconLabelList"/>
    <dgm:cxn modelId="{C8E6078F-16CF-4FC3-8942-C5AB97EB0B77}" srcId="{A5EDBC27-9CA9-407D-8304-30DDA41E53B9}" destId="{02AB9426-F3A5-4ADB-84F1-3434562EE3B4}" srcOrd="1" destOrd="0" parTransId="{3D1E25BE-06FE-414E-8D1F-E9499112D415}" sibTransId="{F93CDBF4-2477-4EC2-98D7-F7FED11BF7D7}"/>
    <dgm:cxn modelId="{A6AFA723-BD5D-4D07-AA56-585F8B80673B}" type="presParOf" srcId="{4D92141D-EC3E-4B41-BFB7-3C78CFDF6F3A}" destId="{17EC7670-D7A8-4244-A831-1AC065073693}" srcOrd="0" destOrd="0" presId="urn:microsoft.com/office/officeart/2018/2/layout/IconLabelList"/>
    <dgm:cxn modelId="{C6FE4FF3-3B59-4828-93A2-ED84CF34F8C0}" type="presParOf" srcId="{17EC7670-D7A8-4244-A831-1AC065073693}" destId="{4838DF43-33FD-4F6F-840A-BE972776ED14}" srcOrd="0" destOrd="0" presId="urn:microsoft.com/office/officeart/2018/2/layout/IconLabelList"/>
    <dgm:cxn modelId="{B0CFDB09-48C6-43F0-BDF4-C1E719DF6528}" type="presParOf" srcId="{17EC7670-D7A8-4244-A831-1AC065073693}" destId="{B8DC89F1-4876-48DD-9B2D-355BDCE9EA0D}" srcOrd="1" destOrd="0" presId="urn:microsoft.com/office/officeart/2018/2/layout/IconLabelList"/>
    <dgm:cxn modelId="{98666AD1-0428-417D-ADED-A84E81DBA0E1}" type="presParOf" srcId="{17EC7670-D7A8-4244-A831-1AC065073693}" destId="{5784B787-DC57-4A3E-854C-29F36BA2B42A}" srcOrd="2" destOrd="0" presId="urn:microsoft.com/office/officeart/2018/2/layout/IconLabelList"/>
    <dgm:cxn modelId="{6EC8D87A-8AEA-46E7-9B14-5BF6D59345A3}" type="presParOf" srcId="{4D92141D-EC3E-4B41-BFB7-3C78CFDF6F3A}" destId="{4A23781D-E3F2-499E-9891-F47FB0E45B54}" srcOrd="1" destOrd="0" presId="urn:microsoft.com/office/officeart/2018/2/layout/IconLabelList"/>
    <dgm:cxn modelId="{CD0C3751-CDE8-481D-931B-033ABBE289A5}" type="presParOf" srcId="{4D92141D-EC3E-4B41-BFB7-3C78CFDF6F3A}" destId="{2C04645B-AACB-4ECD-A0F9-1D909DD9665F}" srcOrd="2" destOrd="0" presId="urn:microsoft.com/office/officeart/2018/2/layout/IconLabelList"/>
    <dgm:cxn modelId="{6ED98B91-7AC3-4ED0-8D58-6F3873D2F4DA}" type="presParOf" srcId="{2C04645B-AACB-4ECD-A0F9-1D909DD9665F}" destId="{583E8EF9-0F50-4526-ACC7-A932DB2D1811}" srcOrd="0" destOrd="0" presId="urn:microsoft.com/office/officeart/2018/2/layout/IconLabelList"/>
    <dgm:cxn modelId="{FB4C0425-EE5E-464F-AB92-B06370249F77}" type="presParOf" srcId="{2C04645B-AACB-4ECD-A0F9-1D909DD9665F}" destId="{7E8C924E-0B8E-4253-80AF-2E467BD9071F}" srcOrd="1" destOrd="0" presId="urn:microsoft.com/office/officeart/2018/2/layout/IconLabelList"/>
    <dgm:cxn modelId="{C4B69638-8F3A-4D1F-BA88-10B7BF680F59}" type="presParOf" srcId="{2C04645B-AACB-4ECD-A0F9-1D909DD9665F}" destId="{37CAC590-7B1C-482D-B2EC-74552EBFF2F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589F9-07D6-4515-AEEA-B79FA6F0666B}">
      <dsp:nvSpPr>
        <dsp:cNvPr id="0" name=""/>
        <dsp:cNvSpPr/>
      </dsp:nvSpPr>
      <dsp:spPr>
        <a:xfrm>
          <a:off x="282221" y="141040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00BD3-B51D-41E3-90A8-9B6DCD4CE24A}">
      <dsp:nvSpPr>
        <dsp:cNvPr id="0" name=""/>
        <dsp:cNvSpPr/>
      </dsp:nvSpPr>
      <dsp:spPr>
        <a:xfrm>
          <a:off x="570337" y="1698526"/>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68F014-97D3-482F-8216-E8218C0AB04B}">
      <dsp:nvSpPr>
        <dsp:cNvPr id="0" name=""/>
        <dsp:cNvSpPr/>
      </dsp:nvSpPr>
      <dsp:spPr>
        <a:xfrm>
          <a:off x="1948202"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Social Barriers are just one of the barriers that can make reaching a just culture difficult. Everyone is different, from values to beliefs. This means that everyone's sense of justice and fairness are different, with each situation being viewed in a different lense from one another.</a:t>
          </a:r>
        </a:p>
      </dsp:txBody>
      <dsp:txXfrm>
        <a:off x="1948202" y="1410409"/>
        <a:ext cx="3233964" cy="1371985"/>
      </dsp:txXfrm>
    </dsp:sp>
    <dsp:sp modelId="{16E91721-BB73-4BAB-B592-B80D26A29FA4}">
      <dsp:nvSpPr>
        <dsp:cNvPr id="0" name=""/>
        <dsp:cNvSpPr/>
      </dsp:nvSpPr>
      <dsp:spPr>
        <a:xfrm>
          <a:off x="5745661" y="141040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9120A-C55A-4F6E-A276-67E4F10A4474}">
      <dsp:nvSpPr>
        <dsp:cNvPr id="0" name=""/>
        <dsp:cNvSpPr/>
      </dsp:nvSpPr>
      <dsp:spPr>
        <a:xfrm>
          <a:off x="6033778" y="1698526"/>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EE6489-EEE7-4940-8112-9E88AB87BE03}">
      <dsp:nvSpPr>
        <dsp:cNvPr id="0" name=""/>
        <dsp:cNvSpPr/>
      </dsp:nvSpPr>
      <dsp:spPr>
        <a:xfrm>
          <a:off x="7411643"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Another barrier is Organizational and professional barriers, which come from the fact that every organization is different, from those who work within it, to the how it is ran. Every profession out there has their own views on justice and injustice.</a:t>
          </a:r>
        </a:p>
      </dsp:txBody>
      <dsp:txXfrm>
        <a:off x="7411643" y="1410409"/>
        <a:ext cx="3233964"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8DF43-33FD-4F6F-840A-BE972776ED14}">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84B787-DC57-4A3E-854C-29F36BA2B42A}">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Historical barriers are another type of barrier that can cause difficulties in reaching a just culture. The past plays a role in how people and organizations view things in the present and future, including justice. </a:t>
          </a:r>
        </a:p>
      </dsp:txBody>
      <dsp:txXfrm>
        <a:off x="765914" y="2943510"/>
        <a:ext cx="4320000" cy="720000"/>
      </dsp:txXfrm>
    </dsp:sp>
    <dsp:sp modelId="{583E8EF9-0F50-4526-ACC7-A932DB2D1811}">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CAC590-7B1C-482D-B2EC-74552EBFF2F0}">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There are many more barriers that can prevent us from reaching the goal of a just culture within organizations. </a:t>
          </a:r>
        </a:p>
      </dsp:txBody>
      <dsp:txXfrm>
        <a:off x="5841914" y="2943510"/>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righamandwomensfaulkner.org/about-bwfh/news/what-is-just-culture-changing-the-way-we-think-about-errors-to-improve-patient-safety-and-staff-satisfaction" TargetMode="External"/><Relationship Id="rId2" Type="http://schemas.openxmlformats.org/officeDocument/2006/relationships/hyperlink" Target="https://humanisticsystems.com/2023/10/18/why-is-it-just-so-difficult-barriers-to-just-culture-in-the-real-worl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A9C8D46-54D8-4DF1-99A2-E651C7B13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gradFill>
            <a:gsLst>
              <a:gs pos="0">
                <a:schemeClr val="accent1">
                  <a:lumMod val="50000"/>
                </a:schemeClr>
              </a:gs>
              <a:gs pos="100000">
                <a:srgbClr val="000000"/>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E12BF4D-F47A-41C1-85FC-652E412D3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rgbClr val="000000">
                  <a:alpha val="41000"/>
                </a:srgbClr>
              </a:gs>
              <a:gs pos="85000">
                <a:schemeClr val="accent1">
                  <a:alpha val="25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AAF055B3-1F95-4ABA-BFE4-A58320A8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65981" cy="4480890"/>
          </a:xfrm>
          <a:prstGeom prst="rect">
            <a:avLst/>
          </a:prstGeom>
          <a:gradFill>
            <a:gsLst>
              <a:gs pos="0">
                <a:schemeClr val="accent1">
                  <a:lumMod val="75000"/>
                  <a:alpha val="50000"/>
                </a:schemeClr>
              </a:gs>
              <a:gs pos="99000">
                <a:srgbClr val="000000">
                  <a:alpha val="34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5FBF53F-BBBA-4974-AD72-0E8CD294E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622" y="-2"/>
            <a:ext cx="12179371" cy="6400796"/>
          </a:xfrm>
          <a:prstGeom prst="rect">
            <a:avLst/>
          </a:prstGeom>
          <a:gradFill>
            <a:gsLst>
              <a:gs pos="45000">
                <a:schemeClr val="accent1">
                  <a:lumMod val="75000"/>
                  <a:alpha val="0"/>
                </a:schemeClr>
              </a:gs>
              <a:gs pos="99000">
                <a:srgbClr val="000000">
                  <a:alpha val="68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221803" y="1201002"/>
            <a:ext cx="7208197" cy="2779619"/>
          </a:xfrm>
        </p:spPr>
        <p:txBody>
          <a:bodyPr anchor="b">
            <a:normAutofit/>
          </a:bodyPr>
          <a:lstStyle/>
          <a:p>
            <a:pPr algn="l"/>
            <a:r>
              <a:rPr lang="en-US" sz="4800">
                <a:solidFill>
                  <a:srgbClr val="FFFFFF"/>
                </a:solidFill>
              </a:rPr>
              <a:t>What is the learning curve to implementing a just culture?</a:t>
            </a:r>
          </a:p>
        </p:txBody>
      </p:sp>
      <p:sp>
        <p:nvSpPr>
          <p:cNvPr id="3" name="Subtitle 2"/>
          <p:cNvSpPr>
            <a:spLocks noGrp="1"/>
          </p:cNvSpPr>
          <p:nvPr>
            <p:ph type="subTitle" idx="1"/>
          </p:nvPr>
        </p:nvSpPr>
        <p:spPr>
          <a:xfrm>
            <a:off x="4221803" y="4940490"/>
            <a:ext cx="7208197" cy="1265112"/>
          </a:xfrm>
        </p:spPr>
        <p:txBody>
          <a:bodyPr vert="horz" lIns="91440" tIns="45720" rIns="91440" bIns="45720" rtlCol="0">
            <a:normAutofit/>
          </a:bodyPr>
          <a:lstStyle/>
          <a:p>
            <a:pPr algn="l"/>
            <a:r>
              <a:rPr lang="en-US" sz="2200">
                <a:solidFill>
                  <a:srgbClr val="FFFFFF"/>
                </a:solidFill>
              </a:rPr>
              <a:t>Presentation by Torren Davis</a:t>
            </a:r>
          </a:p>
          <a:p>
            <a:pPr algn="l"/>
            <a:r>
              <a:rPr lang="en-US" sz="2200">
                <a:solidFill>
                  <a:srgbClr val="FFFFFF"/>
                </a:solidFill>
              </a:rPr>
              <a:t>DevOps Module 9.2</a:t>
            </a:r>
          </a:p>
          <a:p>
            <a:pPr algn="l"/>
            <a:r>
              <a:rPr lang="en-US" sz="2200">
                <a:solidFill>
                  <a:srgbClr val="FFFFFF"/>
                </a:solidFill>
              </a:rPr>
              <a:t>7/14/2024</a:t>
            </a:r>
          </a:p>
        </p:txBody>
      </p:sp>
      <p:sp>
        <p:nvSpPr>
          <p:cNvPr id="35" name="Rectangle 34">
            <a:extLst>
              <a:ext uri="{FF2B5EF4-FFF2-40B4-BE49-F238E27FC236}">
                <a16:creationId xmlns:a16="http://schemas.microsoft.com/office/drawing/2014/main" id="{5A2875D7-3769-4291-959E-9FAD764A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461" y="0"/>
            <a:ext cx="3214360" cy="6858000"/>
          </a:xfrm>
          <a:prstGeom prst="rect">
            <a:avLst/>
          </a:prstGeom>
          <a:gradFill>
            <a:gsLst>
              <a:gs pos="0">
                <a:srgbClr val="000000">
                  <a:alpha val="41000"/>
                </a:srgbClr>
              </a:gs>
              <a:gs pos="86000">
                <a:schemeClr val="accent1">
                  <a:alpha val="3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3721D5-536B-49D6-F8EC-0306FA7ACB8F}"/>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What is a Just Culture?</a:t>
            </a:r>
          </a:p>
        </p:txBody>
      </p:sp>
      <p:sp>
        <p:nvSpPr>
          <p:cNvPr id="3" name="Content Placeholder 2">
            <a:extLst>
              <a:ext uri="{FF2B5EF4-FFF2-40B4-BE49-F238E27FC236}">
                <a16:creationId xmlns:a16="http://schemas.microsoft.com/office/drawing/2014/main" id="{20D38CCB-8966-9DA1-185F-A86303B62AC2}"/>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t>Simply put, a Just Culture is technically a culture, but meant to be a figure of speech, bringing about the conversation of justice and judgement within an organization, or just the world in general, and talking about how the workplace can be guided to a more just culture. </a:t>
            </a:r>
          </a:p>
        </p:txBody>
      </p:sp>
    </p:spTree>
    <p:extLst>
      <p:ext uri="{BB962C8B-B14F-4D97-AF65-F5344CB8AC3E}">
        <p14:creationId xmlns:p14="http://schemas.microsoft.com/office/powerpoint/2010/main" val="336758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A38297-0A85-8555-C708-123FB67057C2}"/>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What is a Just Culture? (cont.)</a:t>
            </a:r>
          </a:p>
        </p:txBody>
      </p:sp>
      <p:sp>
        <p:nvSpPr>
          <p:cNvPr id="3" name="Content Placeholder 2">
            <a:extLst>
              <a:ext uri="{FF2B5EF4-FFF2-40B4-BE49-F238E27FC236}">
                <a16:creationId xmlns:a16="http://schemas.microsoft.com/office/drawing/2014/main" id="{F5E422A7-2142-6DD9-E0B8-E1FBF86178D4}"/>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t>“A culture where staff are not punished for actions, omissions, suggestions, or decisions taken by them that are commensurate with their experience and training, but where gross negligence, wilful violations and destructive acts will not be tolerated.” - Regulation (EU) No 376/2014</a:t>
            </a:r>
            <a:endParaRPr lang="en-US" sz="2000">
              <a:ea typeface="+mn-lt"/>
              <a:cs typeface="+mn-lt"/>
            </a:endParaRPr>
          </a:p>
        </p:txBody>
      </p:sp>
    </p:spTree>
    <p:extLst>
      <p:ext uri="{BB962C8B-B14F-4D97-AF65-F5344CB8AC3E}">
        <p14:creationId xmlns:p14="http://schemas.microsoft.com/office/powerpoint/2010/main" val="41384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ircular chart with text on it&#10;&#10;Description automatically generated">
            <a:extLst>
              <a:ext uri="{FF2B5EF4-FFF2-40B4-BE49-F238E27FC236}">
                <a16:creationId xmlns:a16="http://schemas.microsoft.com/office/drawing/2014/main" id="{68FB265C-DED8-0633-6D32-CD0138B72F2D}"/>
              </a:ext>
            </a:extLst>
          </p:cNvPr>
          <p:cNvPicPr>
            <a:picLocks noGrp="1" noChangeAspect="1"/>
          </p:cNvPicPr>
          <p:nvPr>
            <p:ph idx="1"/>
          </p:nvPr>
        </p:nvPicPr>
        <p:blipFill>
          <a:blip r:embed="rId2"/>
          <a:stretch>
            <a:fillRect/>
          </a:stretch>
        </p:blipFill>
        <p:spPr>
          <a:xfrm>
            <a:off x="2695999" y="-3175"/>
            <a:ext cx="6800000" cy="6870420"/>
          </a:xfrm>
        </p:spPr>
      </p:pic>
    </p:spTree>
    <p:extLst>
      <p:ext uri="{BB962C8B-B14F-4D97-AF65-F5344CB8AC3E}">
        <p14:creationId xmlns:p14="http://schemas.microsoft.com/office/powerpoint/2010/main" val="67064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FDAE68-7AEB-8E6F-6D26-BF8DBE155F7E}"/>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The Learning Curve</a:t>
            </a:r>
          </a:p>
        </p:txBody>
      </p:sp>
      <p:sp>
        <p:nvSpPr>
          <p:cNvPr id="3" name="Content Placeholder 2">
            <a:extLst>
              <a:ext uri="{FF2B5EF4-FFF2-40B4-BE49-F238E27FC236}">
                <a16:creationId xmlns:a16="http://schemas.microsoft.com/office/drawing/2014/main" id="{EEAAB209-4820-D655-844A-D4E6D6EAC733}"/>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t>To keep it simple, the learning curve of implementing a Just Culture is very high, as such a thing is incredibly difficult due to a large number of different reasons, in the form of barriers.</a:t>
            </a:r>
          </a:p>
        </p:txBody>
      </p:sp>
    </p:spTree>
    <p:extLst>
      <p:ext uri="{BB962C8B-B14F-4D97-AF65-F5344CB8AC3E}">
        <p14:creationId xmlns:p14="http://schemas.microsoft.com/office/powerpoint/2010/main" val="86968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5E733A-7FC3-19DB-9B59-7B132C97139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Barriers</a:t>
            </a:r>
          </a:p>
        </p:txBody>
      </p:sp>
      <p:graphicFrame>
        <p:nvGraphicFramePr>
          <p:cNvPr id="5" name="Content Placeholder 2">
            <a:extLst>
              <a:ext uri="{FF2B5EF4-FFF2-40B4-BE49-F238E27FC236}">
                <a16:creationId xmlns:a16="http://schemas.microsoft.com/office/drawing/2014/main" id="{E44DC66B-728D-BAD1-9363-AEB1F7B4A41E}"/>
              </a:ext>
            </a:extLst>
          </p:cNvPr>
          <p:cNvGraphicFramePr>
            <a:graphicFrameLocks noGrp="1"/>
          </p:cNvGraphicFramePr>
          <p:nvPr>
            <p:ph idx="1"/>
            <p:extLst>
              <p:ext uri="{D42A27DB-BD31-4B8C-83A1-F6EECF244321}">
                <p14:modId xmlns:p14="http://schemas.microsoft.com/office/powerpoint/2010/main" val="84324723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837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4CD18-BF64-D2E5-3E26-50EFC8B217C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Barriers (cont.)</a:t>
            </a:r>
          </a:p>
        </p:txBody>
      </p:sp>
      <p:graphicFrame>
        <p:nvGraphicFramePr>
          <p:cNvPr id="5" name="Content Placeholder 2">
            <a:extLst>
              <a:ext uri="{FF2B5EF4-FFF2-40B4-BE49-F238E27FC236}">
                <a16:creationId xmlns:a16="http://schemas.microsoft.com/office/drawing/2014/main" id="{FDE4CB3A-B04E-5D09-53C0-7D65A7CCB9A3}"/>
              </a:ext>
            </a:extLst>
          </p:cNvPr>
          <p:cNvGraphicFramePr>
            <a:graphicFrameLocks noGrp="1"/>
          </p:cNvGraphicFramePr>
          <p:nvPr>
            <p:ph idx="1"/>
            <p:extLst>
              <p:ext uri="{D42A27DB-BD31-4B8C-83A1-F6EECF244321}">
                <p14:modId xmlns:p14="http://schemas.microsoft.com/office/powerpoint/2010/main" val="29215255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457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A6FE12-0795-ED70-E403-A4F29E5BE121}"/>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What can be done?</a:t>
            </a:r>
          </a:p>
        </p:txBody>
      </p:sp>
      <p:sp>
        <p:nvSpPr>
          <p:cNvPr id="3" name="Content Placeholder 2">
            <a:extLst>
              <a:ext uri="{FF2B5EF4-FFF2-40B4-BE49-F238E27FC236}">
                <a16:creationId xmlns:a16="http://schemas.microsoft.com/office/drawing/2014/main" id="{8A85ADAC-3B4F-EF09-CD42-C2CD2B975FEC}"/>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t>In order to implement a just culture, the world would have to change the way it currently looks at people, and the systems we have in place. This change has to start somewhere, and likely has to spread to become the norm. </a:t>
            </a:r>
          </a:p>
        </p:txBody>
      </p:sp>
    </p:spTree>
    <p:extLst>
      <p:ext uri="{BB962C8B-B14F-4D97-AF65-F5344CB8AC3E}">
        <p14:creationId xmlns:p14="http://schemas.microsoft.com/office/powerpoint/2010/main" val="127562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8DCC-C239-55E9-7140-3527AC452486}"/>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D1346F58-73E1-65A3-81F7-ECBD02D6893D}"/>
              </a:ext>
            </a:extLst>
          </p:cNvPr>
          <p:cNvSpPr>
            <a:spLocks noGrp="1"/>
          </p:cNvSpPr>
          <p:nvPr>
            <p:ph idx="1"/>
          </p:nvPr>
        </p:nvSpPr>
        <p:spPr/>
        <p:txBody>
          <a:bodyPr vert="horz" lIns="91440" tIns="45720" rIns="91440" bIns="45720" rtlCol="0" anchor="t">
            <a:normAutofit/>
          </a:bodyPr>
          <a:lstStyle/>
          <a:p>
            <a:r>
              <a:rPr lang="en-US">
                <a:ea typeface="+mn-lt"/>
                <a:cs typeface="+mn-lt"/>
              </a:rPr>
              <a:t>Stevenshorrock. (2024, May 27). </a:t>
            </a:r>
            <a:r>
              <a:rPr lang="en-US" i="1">
                <a:ea typeface="+mn-lt"/>
                <a:cs typeface="+mn-lt"/>
              </a:rPr>
              <a:t>Why is it just so difficult? barriers to “just culture” in the real world</a:t>
            </a:r>
            <a:r>
              <a:rPr lang="en-US">
                <a:ea typeface="+mn-lt"/>
                <a:cs typeface="+mn-lt"/>
              </a:rPr>
              <a:t>. Humanistic Systems. </a:t>
            </a:r>
            <a:r>
              <a:rPr lang="en-US" dirty="0">
                <a:ea typeface="+mn-lt"/>
                <a:cs typeface="+mn-lt"/>
                <a:hlinkClick r:id="rId2"/>
              </a:rPr>
              <a:t>https://humanisticsystems.com/2023/10/18/why-is-it-just-so-difficult-barriers-to-just-culture-in-the-real-world/</a:t>
            </a:r>
            <a:r>
              <a:rPr lang="en-US" dirty="0">
                <a:ea typeface="+mn-lt"/>
                <a:cs typeface="+mn-lt"/>
              </a:rPr>
              <a:t> </a:t>
            </a:r>
            <a:endParaRPr lang="en-US"/>
          </a:p>
          <a:p>
            <a:r>
              <a:rPr lang="en-US" i="1">
                <a:ea typeface="+mn-lt"/>
                <a:cs typeface="+mn-lt"/>
              </a:rPr>
              <a:t>What is just culture? changing the way we think about errors to improve patient safety and staff satisfaction</a:t>
            </a:r>
            <a:r>
              <a:rPr lang="en-US">
                <a:ea typeface="+mn-lt"/>
                <a:cs typeface="+mn-lt"/>
              </a:rPr>
              <a:t>. Brigham and Women’s Faulkner Hospital. (n.d.). </a:t>
            </a:r>
            <a:r>
              <a:rPr lang="en-US" dirty="0">
                <a:ea typeface="+mn-lt"/>
                <a:cs typeface="+mn-lt"/>
                <a:hlinkClick r:id="rId3"/>
              </a:rPr>
              <a:t>https://www.brighamandwomensfaulkner.org/about-bwfh/news/what-is-just-culture-changing-the-way-we-think-about-errors-to-improve-patient-safety-and-staff-satisfaction</a:t>
            </a:r>
            <a:r>
              <a:rPr lang="en-US" dirty="0">
                <a:ea typeface="+mn-lt"/>
                <a:cs typeface="+mn-lt"/>
              </a:rPr>
              <a:t> </a:t>
            </a:r>
            <a:endParaRPr lang="en-US" dirty="0"/>
          </a:p>
          <a:p>
            <a:endParaRPr lang="en-US" dirty="0"/>
          </a:p>
        </p:txBody>
      </p:sp>
    </p:spTree>
    <p:extLst>
      <p:ext uri="{BB962C8B-B14F-4D97-AF65-F5344CB8AC3E}">
        <p14:creationId xmlns:p14="http://schemas.microsoft.com/office/powerpoint/2010/main" val="3475733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What is the learning curve to implementing a just culture?</vt:lpstr>
      <vt:lpstr>What is a Just Culture?</vt:lpstr>
      <vt:lpstr>What is a Just Culture? (cont.)</vt:lpstr>
      <vt:lpstr>PowerPoint Presentation</vt:lpstr>
      <vt:lpstr>The Learning Curve</vt:lpstr>
      <vt:lpstr>Barriers</vt:lpstr>
      <vt:lpstr>Barriers (cont.)</vt:lpstr>
      <vt:lpstr>What can be done?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160</cp:revision>
  <dcterms:created xsi:type="dcterms:W3CDTF">2024-07-15T03:48:03Z</dcterms:created>
  <dcterms:modified xsi:type="dcterms:W3CDTF">2024-07-15T04:40:37Z</dcterms:modified>
</cp:coreProperties>
</file>