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E2087-3D1D-2C26-40A9-7253AF5B1CFF}" v="1246" dt="2024-07-21T10:45:24.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892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56316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6699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4067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24338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1753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6454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4318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836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9124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7/21/2024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187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7/21/2024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51361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sc.gov.uk/collection/developers-collection/principles/protect-your-code-repository" TargetMode="External"/><Relationship Id="rId2" Type="http://schemas.openxmlformats.org/officeDocument/2006/relationships/hyperlink" Target="https://www.endpointprotector.com/blog/your-ultimate-guide-to-source-code-prote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8898F37-1374-CC84-27EF-015AE6F736C0}"/>
              </a:ext>
            </a:extLst>
          </p:cNvPr>
          <p:cNvPicPr>
            <a:picLocks noChangeAspect="1"/>
          </p:cNvPicPr>
          <p:nvPr/>
        </p:nvPicPr>
        <p:blipFill>
          <a:blip r:embed="rId2"/>
          <a:srcRect t="17756" b="6230"/>
          <a:stretch/>
        </p:blipFill>
        <p:spPr>
          <a:xfrm>
            <a:off x="-1" y="1"/>
            <a:ext cx="12192001" cy="6857999"/>
          </a:xfrm>
          <a:prstGeom prst="rect">
            <a:avLst/>
          </a:prstGeom>
        </p:spPr>
      </p:pic>
      <p:sp>
        <p:nvSpPr>
          <p:cNvPr id="23" name="Rectangle 22">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39253" y="1942391"/>
            <a:ext cx="7113494" cy="1486609"/>
          </a:xfrm>
        </p:spPr>
        <p:txBody>
          <a:bodyPr>
            <a:normAutofit/>
          </a:bodyPr>
          <a:lstStyle/>
          <a:p>
            <a:r>
              <a:rPr lang="en-US"/>
              <a:t>Security Controls in Shared Source Code Repositories</a:t>
            </a:r>
          </a:p>
        </p:txBody>
      </p:sp>
      <p:sp>
        <p:nvSpPr>
          <p:cNvPr id="3" name="Subtitle 2"/>
          <p:cNvSpPr>
            <a:spLocks noGrp="1"/>
          </p:cNvSpPr>
          <p:nvPr>
            <p:ph type="subTitle" idx="1"/>
          </p:nvPr>
        </p:nvSpPr>
        <p:spPr>
          <a:xfrm>
            <a:off x="3558989" y="4424305"/>
            <a:ext cx="5074022" cy="972222"/>
          </a:xfrm>
        </p:spPr>
        <p:txBody>
          <a:bodyPr vert="horz" lIns="91440" tIns="45720" rIns="91440" bIns="45720" rtlCol="0">
            <a:normAutofit/>
          </a:bodyPr>
          <a:lstStyle/>
          <a:p>
            <a:pPr>
              <a:lnSpc>
                <a:spcPct val="90000"/>
              </a:lnSpc>
            </a:pPr>
            <a:r>
              <a:rPr lang="en-US" sz="1400"/>
              <a:t>A Presentation by Torren Davis</a:t>
            </a:r>
          </a:p>
          <a:p>
            <a:pPr>
              <a:lnSpc>
                <a:spcPct val="90000"/>
              </a:lnSpc>
            </a:pPr>
            <a:r>
              <a:rPr lang="en-US" sz="1400"/>
              <a:t>7/21/2024</a:t>
            </a:r>
          </a:p>
          <a:p>
            <a:pPr>
              <a:lnSpc>
                <a:spcPct val="90000"/>
              </a:lnSpc>
            </a:pPr>
            <a:r>
              <a:rPr lang="en-US" sz="1400"/>
              <a:t>Module 11.2</a:t>
            </a:r>
          </a:p>
        </p:txBody>
      </p:sp>
      <p:grpSp>
        <p:nvGrpSpPr>
          <p:cNvPr id="25" name="Group 24">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6" name="Rectangle 25">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F85A-5440-D2E0-47CF-A7658C0BBE2A}"/>
              </a:ext>
            </a:extLst>
          </p:cNvPr>
          <p:cNvSpPr>
            <a:spLocks noGrp="1"/>
          </p:cNvSpPr>
          <p:nvPr>
            <p:ph type="title"/>
          </p:nvPr>
        </p:nvSpPr>
        <p:spPr/>
        <p:txBody>
          <a:bodyPr/>
          <a:lstStyle/>
          <a:p>
            <a:r>
              <a:rPr lang="en-US" dirty="0"/>
              <a:t>The Importance of Security Controls</a:t>
            </a:r>
          </a:p>
        </p:txBody>
      </p:sp>
      <p:sp>
        <p:nvSpPr>
          <p:cNvPr id="3" name="Content Placeholder 2">
            <a:extLst>
              <a:ext uri="{FF2B5EF4-FFF2-40B4-BE49-F238E27FC236}">
                <a16:creationId xmlns:a16="http://schemas.microsoft.com/office/drawing/2014/main" id="{C0274692-4615-7324-A01C-AA90836C8A9D}"/>
              </a:ext>
            </a:extLst>
          </p:cNvPr>
          <p:cNvSpPr>
            <a:spLocks noGrp="1"/>
          </p:cNvSpPr>
          <p:nvPr>
            <p:ph idx="1"/>
          </p:nvPr>
        </p:nvSpPr>
        <p:spPr/>
        <p:txBody>
          <a:bodyPr vert="horz" lIns="91440" tIns="45720" rIns="91440" bIns="45720" rtlCol="0" anchor="t">
            <a:normAutofit/>
          </a:bodyPr>
          <a:lstStyle/>
          <a:p>
            <a:r>
              <a:rPr lang="en-US" dirty="0"/>
              <a:t>When it comes to the security of shared source code, there are many dangers that can lead to unwanted outcomes and risks. This could be due to credentials being stolen, or through other means of data breaches.</a:t>
            </a:r>
          </a:p>
          <a:p>
            <a:r>
              <a:rPr lang="en-US" dirty="0"/>
              <a:t>If security is not maintained, the source code could be compromised, and be altered, damaged, leaked, or stolen by the culprit. This can lead to not only financial losses, but the </a:t>
            </a:r>
            <a:r>
              <a:rPr lang="en-US"/>
              <a:t>loss of trust between a team and their clients, and thus a loss of work and reputation.</a:t>
            </a:r>
          </a:p>
        </p:txBody>
      </p:sp>
    </p:spTree>
    <p:extLst>
      <p:ext uri="{BB962C8B-B14F-4D97-AF65-F5344CB8AC3E}">
        <p14:creationId xmlns:p14="http://schemas.microsoft.com/office/powerpoint/2010/main" val="396337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8F52-5586-70F8-66E8-6DD4393F6560}"/>
              </a:ext>
            </a:extLst>
          </p:cNvPr>
          <p:cNvSpPr>
            <a:spLocks noGrp="1"/>
          </p:cNvSpPr>
          <p:nvPr>
            <p:ph type="title"/>
          </p:nvPr>
        </p:nvSpPr>
        <p:spPr/>
        <p:txBody>
          <a:bodyPr/>
          <a:lstStyle/>
          <a:p>
            <a:r>
              <a:rPr lang="en-US"/>
              <a:t>How to Protect Source Code Repositories</a:t>
            </a:r>
          </a:p>
        </p:txBody>
      </p:sp>
      <p:sp>
        <p:nvSpPr>
          <p:cNvPr id="3" name="Content Placeholder 2">
            <a:extLst>
              <a:ext uri="{FF2B5EF4-FFF2-40B4-BE49-F238E27FC236}">
                <a16:creationId xmlns:a16="http://schemas.microsoft.com/office/drawing/2014/main" id="{7CCE6D32-DC79-5D58-C91B-25DE2D5CC6D2}"/>
              </a:ext>
            </a:extLst>
          </p:cNvPr>
          <p:cNvSpPr>
            <a:spLocks noGrp="1"/>
          </p:cNvSpPr>
          <p:nvPr>
            <p:ph idx="1"/>
          </p:nvPr>
        </p:nvSpPr>
        <p:spPr/>
        <p:txBody>
          <a:bodyPr vert="horz" lIns="91440" tIns="45720" rIns="91440" bIns="45720" rtlCol="0" anchor="t">
            <a:normAutofit/>
          </a:bodyPr>
          <a:lstStyle/>
          <a:p>
            <a:r>
              <a:rPr lang="en-US" dirty="0"/>
              <a:t>There are a good number of options when it comes to protecting your source code, especially when dealing with repositories that may not be propietary. The following slides will share some </a:t>
            </a:r>
            <a:r>
              <a:rPr lang="en-US"/>
              <a:t>best practices to do when setting security up.</a:t>
            </a:r>
          </a:p>
        </p:txBody>
      </p:sp>
    </p:spTree>
    <p:extLst>
      <p:ext uri="{BB962C8B-B14F-4D97-AF65-F5344CB8AC3E}">
        <p14:creationId xmlns:p14="http://schemas.microsoft.com/office/powerpoint/2010/main" val="11482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7B0C-A09A-87D8-9AD1-0A93E9FA11EB}"/>
              </a:ext>
            </a:extLst>
          </p:cNvPr>
          <p:cNvSpPr>
            <a:spLocks noGrp="1"/>
          </p:cNvSpPr>
          <p:nvPr>
            <p:ph type="title"/>
          </p:nvPr>
        </p:nvSpPr>
        <p:spPr/>
        <p:txBody>
          <a:bodyPr/>
          <a:lstStyle/>
          <a:p>
            <a:r>
              <a:rPr lang="en-US"/>
              <a:t>Best Practices</a:t>
            </a:r>
          </a:p>
        </p:txBody>
      </p:sp>
      <p:sp>
        <p:nvSpPr>
          <p:cNvPr id="3" name="Content Placeholder 2">
            <a:extLst>
              <a:ext uri="{FF2B5EF4-FFF2-40B4-BE49-F238E27FC236}">
                <a16:creationId xmlns:a16="http://schemas.microsoft.com/office/drawing/2014/main" id="{1BDF62AA-7680-43EA-4643-569E0E81236D}"/>
              </a:ext>
            </a:extLst>
          </p:cNvPr>
          <p:cNvSpPr>
            <a:spLocks noGrp="1"/>
          </p:cNvSpPr>
          <p:nvPr>
            <p:ph idx="1"/>
          </p:nvPr>
        </p:nvSpPr>
        <p:spPr/>
        <p:txBody>
          <a:bodyPr vert="horz" lIns="91440" tIns="45720" rIns="91440" bIns="45720" rtlCol="0" anchor="t">
            <a:normAutofit/>
          </a:bodyPr>
          <a:lstStyle/>
          <a:p>
            <a:r>
              <a:rPr lang="en-US" dirty="0"/>
              <a:t>Have a trustworthy repository, that the team can easily understand and manage. The repository shouldn't be a service managed by someone else, as that can also lead to liabilities. The repository's </a:t>
            </a:r>
            <a:r>
              <a:rPr lang="en-US"/>
              <a:t>infrastructure should be able to be managed as well.</a:t>
            </a:r>
          </a:p>
          <a:p>
            <a:r>
              <a:rPr lang="en-US" dirty="0"/>
              <a:t>The repository should have monitored exposure, with those who can make changes controlled with a least </a:t>
            </a:r>
            <a:r>
              <a:rPr lang="en-US"/>
              <a:t>privilege model.</a:t>
            </a:r>
          </a:p>
        </p:txBody>
      </p:sp>
    </p:spTree>
    <p:extLst>
      <p:ext uri="{BB962C8B-B14F-4D97-AF65-F5344CB8AC3E}">
        <p14:creationId xmlns:p14="http://schemas.microsoft.com/office/powerpoint/2010/main" val="68764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1DC3-E869-8D3A-0080-49A57724F8A5}"/>
              </a:ext>
            </a:extLst>
          </p:cNvPr>
          <p:cNvSpPr>
            <a:spLocks noGrp="1"/>
          </p:cNvSpPr>
          <p:nvPr>
            <p:ph type="title"/>
          </p:nvPr>
        </p:nvSpPr>
        <p:spPr/>
        <p:txBody>
          <a:bodyPr/>
          <a:lstStyle/>
          <a:p>
            <a:r>
              <a:rPr lang="en-US"/>
              <a:t>Best Practices (Cont.)</a:t>
            </a:r>
          </a:p>
        </p:txBody>
      </p:sp>
      <p:sp>
        <p:nvSpPr>
          <p:cNvPr id="3" name="Content Placeholder 2">
            <a:extLst>
              <a:ext uri="{FF2B5EF4-FFF2-40B4-BE49-F238E27FC236}">
                <a16:creationId xmlns:a16="http://schemas.microsoft.com/office/drawing/2014/main" id="{36B3C28C-B55A-30C4-28BA-419C41576F54}"/>
              </a:ext>
            </a:extLst>
          </p:cNvPr>
          <p:cNvSpPr>
            <a:spLocks noGrp="1"/>
          </p:cNvSpPr>
          <p:nvPr>
            <p:ph idx="1"/>
          </p:nvPr>
        </p:nvSpPr>
        <p:spPr/>
        <p:txBody>
          <a:bodyPr vert="horz" lIns="91440" tIns="45720" rIns="91440" bIns="45720" rtlCol="0" anchor="t">
            <a:normAutofit/>
          </a:bodyPr>
          <a:lstStyle/>
          <a:p>
            <a:r>
              <a:rPr lang="en-US" dirty="0"/>
              <a:t>Credentials should be protected to the maximum, as they are the main way to access to repositories. That would include private keys, passwords and more. IF any of these wereto be </a:t>
            </a:r>
            <a:r>
              <a:rPr lang="en-US"/>
              <a:t>accessed by an attacker, that would mean the repository is compromised and accessed by unauthorized parties. </a:t>
            </a:r>
          </a:p>
          <a:p>
            <a:r>
              <a:rPr lang="en-US" dirty="0"/>
              <a:t>Credentials should remain separate from the repository and kept secret, and things should be kept </a:t>
            </a:r>
            <a:r>
              <a:rPr lang="en-US"/>
              <a:t>protected, with measures such as passwords protecting private keys, or rotating keys for extra protections.</a:t>
            </a:r>
            <a:endParaRPr lang="en-US" dirty="0"/>
          </a:p>
        </p:txBody>
      </p:sp>
    </p:spTree>
    <p:extLst>
      <p:ext uri="{BB962C8B-B14F-4D97-AF65-F5344CB8AC3E}">
        <p14:creationId xmlns:p14="http://schemas.microsoft.com/office/powerpoint/2010/main" val="323207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888-276A-94FE-6D1A-E720C8A3EB67}"/>
              </a:ext>
            </a:extLst>
          </p:cNvPr>
          <p:cNvSpPr>
            <a:spLocks noGrp="1"/>
          </p:cNvSpPr>
          <p:nvPr>
            <p:ph type="title"/>
          </p:nvPr>
        </p:nvSpPr>
        <p:spPr/>
        <p:txBody>
          <a:bodyPr/>
          <a:lstStyle/>
          <a:p>
            <a:r>
              <a:rPr lang="en-US"/>
              <a:t>Best Practices (Cont.)</a:t>
            </a:r>
          </a:p>
        </p:txBody>
      </p:sp>
      <p:sp>
        <p:nvSpPr>
          <p:cNvPr id="3" name="Content Placeholder 2">
            <a:extLst>
              <a:ext uri="{FF2B5EF4-FFF2-40B4-BE49-F238E27FC236}">
                <a16:creationId xmlns:a16="http://schemas.microsoft.com/office/drawing/2014/main" id="{E2B48237-C0F9-3700-444A-CE46C8DAEBE1}"/>
              </a:ext>
            </a:extLst>
          </p:cNvPr>
          <p:cNvSpPr>
            <a:spLocks noGrp="1"/>
          </p:cNvSpPr>
          <p:nvPr>
            <p:ph idx="1"/>
          </p:nvPr>
        </p:nvSpPr>
        <p:spPr/>
        <p:txBody>
          <a:bodyPr vert="horz" lIns="91440" tIns="45720" rIns="91440" bIns="45720" rtlCol="0" anchor="t">
            <a:normAutofit/>
          </a:bodyPr>
          <a:lstStyle/>
          <a:p>
            <a:r>
              <a:rPr lang="en-US"/>
              <a:t>Using Access Control, If access to a repository is no longer necessary, access to said repository should be revoked, as who </a:t>
            </a:r>
            <a:r>
              <a:rPr lang="en-US" dirty="0"/>
              <a:t>has access to the repo should be monitored and maintained to keep it free of compromise.</a:t>
            </a:r>
          </a:p>
          <a:p>
            <a:r>
              <a:rPr lang="en-US" dirty="0"/>
              <a:t>Any code changes pushed to the repo should be reviewed through proper processes before it is </a:t>
            </a:r>
            <a:r>
              <a:rPr lang="en-US"/>
              <a:t>deployed, to make sure the main branch is free of unintended code, or code from an unauthorized source. </a:t>
            </a:r>
          </a:p>
          <a:p>
            <a:r>
              <a:rPr lang="en-US"/>
              <a:t>The code should be backed up outside of the repo, in the case that something does go wrong with it.</a:t>
            </a:r>
            <a:endParaRPr lang="en-US" dirty="0"/>
          </a:p>
        </p:txBody>
      </p:sp>
    </p:spTree>
    <p:extLst>
      <p:ext uri="{BB962C8B-B14F-4D97-AF65-F5344CB8AC3E}">
        <p14:creationId xmlns:p14="http://schemas.microsoft.com/office/powerpoint/2010/main" val="23431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0724-AA24-43F2-4517-7308A9D794CF}"/>
              </a:ext>
            </a:extLst>
          </p:cNvPr>
          <p:cNvSpPr>
            <a:spLocks noGrp="1"/>
          </p:cNvSpPr>
          <p:nvPr>
            <p:ph type="title"/>
          </p:nvPr>
        </p:nvSpPr>
        <p:spPr/>
        <p:txBody>
          <a:bodyPr/>
          <a:lstStyle/>
          <a:p>
            <a:r>
              <a:rPr lang="en-US"/>
              <a:t>Best Practices (Cont.)</a:t>
            </a:r>
          </a:p>
        </p:txBody>
      </p:sp>
      <p:sp>
        <p:nvSpPr>
          <p:cNvPr id="3" name="Content Placeholder 2">
            <a:extLst>
              <a:ext uri="{FF2B5EF4-FFF2-40B4-BE49-F238E27FC236}">
                <a16:creationId xmlns:a16="http://schemas.microsoft.com/office/drawing/2014/main" id="{275BE0E0-00F0-1996-0C79-6BAE8F3037C0}"/>
              </a:ext>
            </a:extLst>
          </p:cNvPr>
          <p:cNvSpPr>
            <a:spLocks noGrp="1"/>
          </p:cNvSpPr>
          <p:nvPr>
            <p:ph idx="1"/>
          </p:nvPr>
        </p:nvSpPr>
        <p:spPr/>
        <p:txBody>
          <a:bodyPr vert="horz" lIns="91440" tIns="45720" rIns="91440" bIns="45720" rtlCol="0" anchor="t">
            <a:normAutofit/>
          </a:bodyPr>
          <a:lstStyle/>
          <a:p>
            <a:r>
              <a:rPr lang="en-US"/>
              <a:t>Encryption is a key method in protecting sensitive data, keeping it safe when it is being sent off, or being stored.</a:t>
            </a:r>
          </a:p>
          <a:p>
            <a:r>
              <a:rPr lang="en-US"/>
              <a:t>Making sure data and code is properly monitored can also aid in finding suspicious or unauthorized activity, allowing for the issue to be resolved faster than without monitoring.</a:t>
            </a:r>
          </a:p>
          <a:p>
            <a:r>
              <a:rPr lang="en-US" dirty="0"/>
              <a:t>The use of tools like anti-virus, or anti-malware and the like can also be helpful, in the situation </a:t>
            </a:r>
            <a:r>
              <a:rPr lang="en-US"/>
              <a:t>of a bad actor trying to access source code or data. </a:t>
            </a:r>
            <a:endParaRPr lang="en-US" dirty="0"/>
          </a:p>
        </p:txBody>
      </p:sp>
    </p:spTree>
    <p:extLst>
      <p:ext uri="{BB962C8B-B14F-4D97-AF65-F5344CB8AC3E}">
        <p14:creationId xmlns:p14="http://schemas.microsoft.com/office/powerpoint/2010/main" val="24369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914F-DD04-E546-1254-EF1B6303A1F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35052AB3-16A6-4A3C-148F-7F2ABBF62945}"/>
              </a:ext>
            </a:extLst>
          </p:cNvPr>
          <p:cNvSpPr>
            <a:spLocks noGrp="1"/>
          </p:cNvSpPr>
          <p:nvPr>
            <p:ph idx="1"/>
          </p:nvPr>
        </p:nvSpPr>
        <p:spPr/>
        <p:txBody>
          <a:bodyPr vert="horz" lIns="91440" tIns="45720" rIns="91440" bIns="45720" rtlCol="0" anchor="t">
            <a:normAutofit/>
          </a:bodyPr>
          <a:lstStyle/>
          <a:p>
            <a:r>
              <a:rPr lang="en-US" dirty="0"/>
              <a:t>These are many different aspects to controlling the security of a repository, with many best </a:t>
            </a:r>
            <a:r>
              <a:rPr lang="en-US"/>
              <a:t>practices out there. The safer a team works, the better the workflow and safer the information at hand. </a:t>
            </a:r>
          </a:p>
        </p:txBody>
      </p:sp>
    </p:spTree>
    <p:extLst>
      <p:ext uri="{BB962C8B-B14F-4D97-AF65-F5344CB8AC3E}">
        <p14:creationId xmlns:p14="http://schemas.microsoft.com/office/powerpoint/2010/main" val="216057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CFC6-62AA-0D53-8793-E36917A852A8}"/>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C01FE7A3-9368-E975-F31E-E012E143B8B7}"/>
              </a:ext>
            </a:extLst>
          </p:cNvPr>
          <p:cNvSpPr>
            <a:spLocks noGrp="1"/>
          </p:cNvSpPr>
          <p:nvPr>
            <p:ph idx="1"/>
          </p:nvPr>
        </p:nvSpPr>
        <p:spPr/>
        <p:txBody>
          <a:bodyPr vert="horz" lIns="91440" tIns="45720" rIns="91440" bIns="45720" rtlCol="0" anchor="t">
            <a:normAutofit/>
          </a:bodyPr>
          <a:lstStyle/>
          <a:p>
            <a:r>
              <a:rPr lang="en-US">
                <a:ea typeface="+mn-lt"/>
                <a:cs typeface="+mn-lt"/>
              </a:rPr>
              <a:t>Berecki, P. byBeata. (2022b, June 10). </a:t>
            </a:r>
            <a:r>
              <a:rPr lang="en-US" i="1">
                <a:ea typeface="+mn-lt"/>
                <a:cs typeface="+mn-lt"/>
              </a:rPr>
              <a:t>Best practices for source code security</a:t>
            </a:r>
            <a:r>
              <a:rPr lang="en-US">
                <a:ea typeface="+mn-lt"/>
                <a:cs typeface="+mn-lt"/>
              </a:rPr>
              <a:t>. Endpoint Protector Blog. </a:t>
            </a:r>
            <a:r>
              <a:rPr lang="en-US" dirty="0">
                <a:ea typeface="+mn-lt"/>
                <a:cs typeface="+mn-lt"/>
                <a:hlinkClick r:id="rId2"/>
              </a:rPr>
              <a:t>https://www.endpointprotector.com/blog/your-ultimate-guide-to-source-code-protection/</a:t>
            </a:r>
            <a:r>
              <a:rPr lang="en-US" dirty="0">
                <a:ea typeface="+mn-lt"/>
                <a:cs typeface="+mn-lt"/>
              </a:rPr>
              <a:t> </a:t>
            </a:r>
            <a:endParaRPr lang="en-US"/>
          </a:p>
          <a:p>
            <a:r>
              <a:rPr lang="en-US" i="1">
                <a:ea typeface="+mn-lt"/>
                <a:cs typeface="+mn-lt"/>
              </a:rPr>
              <a:t>Protect your code repository</a:t>
            </a:r>
            <a:r>
              <a:rPr lang="en-US">
                <a:ea typeface="+mn-lt"/>
                <a:cs typeface="+mn-lt"/>
              </a:rPr>
              <a:t>. NCSC. (n.d.). </a:t>
            </a:r>
            <a:r>
              <a:rPr lang="en-US" dirty="0">
                <a:ea typeface="+mn-lt"/>
                <a:cs typeface="+mn-lt"/>
                <a:hlinkClick r:id="rId3"/>
              </a:rPr>
              <a:t>https://www.ncsc.gov.uk/collection/developers-collection/principles/protect-your-code-repository</a:t>
            </a:r>
            <a:r>
              <a:rPr lang="en-US" dirty="0">
                <a:ea typeface="+mn-lt"/>
                <a:cs typeface="+mn-lt"/>
              </a:rPr>
              <a:t> </a:t>
            </a:r>
            <a:endParaRPr lang="en-US"/>
          </a:p>
          <a:p>
            <a:endParaRPr lang="en-US" dirty="0"/>
          </a:p>
        </p:txBody>
      </p:sp>
    </p:spTree>
    <p:extLst>
      <p:ext uri="{BB962C8B-B14F-4D97-AF65-F5344CB8AC3E}">
        <p14:creationId xmlns:p14="http://schemas.microsoft.com/office/powerpoint/2010/main" val="324885252"/>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C2F"/>
      </a:dk2>
      <a:lt2>
        <a:srgbClr val="F1F3F0"/>
      </a:lt2>
      <a:accent1>
        <a:srgbClr val="C629E7"/>
      </a:accent1>
      <a:accent2>
        <a:srgbClr val="6F25D7"/>
      </a:accent2>
      <a:accent3>
        <a:srgbClr val="2C2DE7"/>
      </a:accent3>
      <a:accent4>
        <a:srgbClr val="1767D5"/>
      </a:accent4>
      <a:accent5>
        <a:srgbClr val="26BBD8"/>
      </a:accent5>
      <a:accent6>
        <a:srgbClr val="15C397"/>
      </a:accent6>
      <a:hlink>
        <a:srgbClr val="3F95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AdornVTI</vt:lpstr>
      <vt:lpstr>Security Controls in Shared Source Code Repositories</vt:lpstr>
      <vt:lpstr>The Importance of Security Controls</vt:lpstr>
      <vt:lpstr>How to Protect Source Code Repositories</vt:lpstr>
      <vt:lpstr>Best Practices</vt:lpstr>
      <vt:lpstr>Best Practices (Cont.)</vt:lpstr>
      <vt:lpstr>Best Practices (Cont.)</vt:lpstr>
      <vt:lpstr>Best Practices (Cont.)</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286</cp:revision>
  <dcterms:created xsi:type="dcterms:W3CDTF">2024-07-21T06:52:52Z</dcterms:created>
  <dcterms:modified xsi:type="dcterms:W3CDTF">2024-07-21T10:45:25Z</dcterms:modified>
</cp:coreProperties>
</file>