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4" r:id="rId4"/>
    <p:sldId id="312" r:id="rId5"/>
    <p:sldId id="308" r:id="rId6"/>
    <p:sldId id="313" r:id="rId7"/>
    <p:sldId id="311" r:id="rId8"/>
    <p:sldId id="317" r:id="rId9"/>
    <p:sldId id="319" r:id="rId10"/>
    <p:sldId id="318" r:id="rId11"/>
    <p:sldId id="309" r:id="rId12"/>
    <p:sldId id="310" r:id="rId13"/>
    <p:sldId id="320" r:id="rId14"/>
    <p:sldId id="323" r:id="rId15"/>
    <p:sldId id="324" r:id="rId16"/>
    <p:sldId id="325" r:id="rId17"/>
    <p:sldId id="321" r:id="rId18"/>
    <p:sldId id="327" r:id="rId19"/>
    <p:sldId id="326" r:id="rId20"/>
    <p:sldId id="328" r:id="rId21"/>
    <p:sldId id="322" r:id="rId22"/>
    <p:sldId id="315" r:id="rId23"/>
    <p:sldId id="316" r:id="rId24"/>
    <p:sldId id="329" r:id="rId25"/>
    <p:sldId id="331" r:id="rId26"/>
    <p:sldId id="335" r:id="rId27"/>
    <p:sldId id="336" r:id="rId28"/>
    <p:sldId id="337" r:id="rId29"/>
    <p:sldId id="332" r:id="rId30"/>
    <p:sldId id="333" r:id="rId31"/>
    <p:sldId id="338" r:id="rId32"/>
    <p:sldId id="339" r:id="rId33"/>
    <p:sldId id="344" r:id="rId34"/>
    <p:sldId id="340" r:id="rId35"/>
    <p:sldId id="341" r:id="rId36"/>
    <p:sldId id="342" r:id="rId37"/>
    <p:sldId id="343" r:id="rId38"/>
    <p:sldId id="346" r:id="rId39"/>
    <p:sldId id="347" r:id="rId40"/>
    <p:sldId id="348" r:id="rId41"/>
    <p:sldId id="349" r:id="rId42"/>
    <p:sldId id="350" r:id="rId43"/>
    <p:sldId id="351" r:id="rId44"/>
    <p:sldId id="353" r:id="rId45"/>
    <p:sldId id="355" r:id="rId46"/>
    <p:sldId id="356" r:id="rId47"/>
    <p:sldId id="357" r:id="rId48"/>
    <p:sldId id="358" r:id="rId49"/>
    <p:sldId id="359" r:id="rId50"/>
    <p:sldId id="360" r:id="rId51"/>
    <p:sldId id="361" r:id="rId52"/>
    <p:sldId id="362" r:id="rId53"/>
    <p:sldId id="352" r:id="rId54"/>
    <p:sldId id="354" r:id="rId55"/>
    <p:sldId id="363" r:id="rId56"/>
    <p:sldId id="364" r:id="rId57"/>
    <p:sldId id="365" r:id="rId5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2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896D42B-3DE6-4FD1-83AC-5F313EB8CB33}" type="datetimeFigureOut">
              <a:rPr lang="zh-TW" altLang="en-US" smtClean="0"/>
              <a:t>2013/4/5</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DA568B45-C7EA-42B4-9A0A-3CED8538416D}"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568B45-C7EA-42B4-9A0A-3CED8538416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A896D42B-3DE6-4FD1-83AC-5F313EB8CB33}" type="datetimeFigureOut">
              <a:rPr lang="zh-TW" altLang="en-US" smtClean="0"/>
              <a:t>2013/4/5</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DA568B45-C7EA-42B4-9A0A-3CED8538416D}"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DA568B45-C7EA-42B4-9A0A-3CED8538416D}"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A568B45-C7EA-42B4-9A0A-3CED8538416D}"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A896D42B-3DE6-4FD1-83AC-5F313EB8CB33}" type="datetimeFigureOut">
              <a:rPr lang="zh-TW" altLang="en-US" smtClean="0"/>
              <a:t>2013/4/5</a:t>
            </a:fld>
            <a:endParaRPr lang="zh-TW" altLang="en-US"/>
          </a:p>
        </p:txBody>
      </p:sp>
      <p:sp>
        <p:nvSpPr>
          <p:cNvPr id="10" name="投影片編號版面配置區 9"/>
          <p:cNvSpPr>
            <a:spLocks noGrp="1"/>
          </p:cNvSpPr>
          <p:nvPr>
            <p:ph type="sldNum" sz="quarter" idx="16"/>
          </p:nvPr>
        </p:nvSpPr>
        <p:spPr/>
        <p:txBody>
          <a:bodyPr rtlCol="0"/>
          <a:lstStyle/>
          <a:p>
            <a:fld id="{DA568B45-C7EA-42B4-9A0A-3CED8538416D}"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A896D42B-3DE6-4FD1-83AC-5F313EB8CB33}" type="datetimeFigureOut">
              <a:rPr lang="zh-TW" altLang="en-US" smtClean="0"/>
              <a:t>2013/4/5</a:t>
            </a:fld>
            <a:endParaRPr lang="zh-TW" altLang="en-US"/>
          </a:p>
        </p:txBody>
      </p:sp>
      <p:sp>
        <p:nvSpPr>
          <p:cNvPr id="12" name="投影片編號版面配置區 11"/>
          <p:cNvSpPr>
            <a:spLocks noGrp="1"/>
          </p:cNvSpPr>
          <p:nvPr>
            <p:ph type="sldNum" sz="quarter" idx="16"/>
          </p:nvPr>
        </p:nvSpPr>
        <p:spPr/>
        <p:txBody>
          <a:bodyPr rtlCol="0"/>
          <a:lstStyle/>
          <a:p>
            <a:fld id="{DA568B45-C7EA-42B4-9A0A-3CED8538416D}"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DA568B45-C7EA-42B4-9A0A-3CED8538416D}"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DA568B45-C7EA-42B4-9A0A-3CED8538416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896D42B-3DE6-4FD1-83AC-5F313EB8CB33}" type="datetimeFigureOut">
              <a:rPr lang="zh-TW" altLang="en-US" smtClean="0"/>
              <a:t>2013/4/5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DA568B45-C7EA-42B4-9A0A-3CED8538416D}"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A896D42B-3DE6-4FD1-83AC-5F313EB8CB33}" type="datetimeFigureOut">
              <a:rPr lang="zh-TW" altLang="en-US" smtClean="0"/>
              <a:t>2013/4/5</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DA568B45-C7EA-42B4-9A0A-3CED8538416D}"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896D42B-3DE6-4FD1-83AC-5F313EB8CB33}" type="datetimeFigureOut">
              <a:rPr lang="zh-TW" altLang="en-US" smtClean="0"/>
              <a:t>2013/4/5</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A568B45-C7EA-42B4-9A0A-3CED8538416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Analog Output and</a:t>
            </a:r>
            <a:br>
              <a:rPr lang="en-US" altLang="zh-TW" dirty="0" smtClean="0"/>
            </a:br>
            <a:r>
              <a:rPr lang="en-US" altLang="zh-TW" dirty="0" smtClean="0"/>
              <a:t>FPGA Digital Output</a:t>
            </a:r>
            <a:endParaRPr lang="zh-TW" altLang="en-US" dirty="0"/>
          </a:p>
        </p:txBody>
      </p:sp>
      <p:sp>
        <p:nvSpPr>
          <p:cNvPr id="3" name="副標題 2"/>
          <p:cNvSpPr>
            <a:spLocks noGrp="1"/>
          </p:cNvSpPr>
          <p:nvPr>
            <p:ph type="subTitle" idx="1"/>
          </p:nvPr>
        </p:nvSpPr>
        <p:spPr/>
        <p:txBody>
          <a:bodyPr>
            <a:normAutofit fontScale="77500" lnSpcReduction="20000"/>
          </a:bodyPr>
          <a:lstStyle/>
          <a:p>
            <a:r>
              <a:rPr lang="en-US" altLang="zh-TW" dirty="0" err="1" smtClean="0"/>
              <a:t>Hsiou</a:t>
            </a:r>
            <a:r>
              <a:rPr lang="en-US" altLang="zh-TW" dirty="0" smtClean="0"/>
              <a:t>-Yuan Liu</a:t>
            </a:r>
          </a:p>
          <a:p>
            <a:r>
              <a:rPr lang="en-US" altLang="zh-TW" smtClean="0"/>
              <a:t>April </a:t>
            </a:r>
            <a:r>
              <a:rPr lang="en-US" altLang="zh-TW" dirty="0" smtClean="0"/>
              <a:t>2013</a:t>
            </a:r>
            <a:endParaRPr lang="zh-TW" altLang="en-US" dirty="0"/>
          </a:p>
        </p:txBody>
      </p:sp>
    </p:spTree>
    <p:extLst>
      <p:ext uri="{BB962C8B-B14F-4D97-AF65-F5344CB8AC3E}">
        <p14:creationId xmlns:p14="http://schemas.microsoft.com/office/powerpoint/2010/main" val="1601130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timings – Unit conversion</a:t>
            </a:r>
            <a:endParaRPr lang="zh-TW" altLang="en-US" dirty="0"/>
          </a:p>
        </p:txBody>
      </p:sp>
      <p:sp>
        <p:nvSpPr>
          <p:cNvPr id="3" name="內容版面配置區 2"/>
          <p:cNvSpPr>
            <a:spLocks noGrp="1"/>
          </p:cNvSpPr>
          <p:nvPr>
            <p:ph sz="quarter" idx="1"/>
          </p:nvPr>
        </p:nvSpPr>
        <p:spPr>
          <a:xfrm>
            <a:off x="612648" y="1600200"/>
            <a:ext cx="8207824" cy="4495800"/>
          </a:xfrm>
        </p:spPr>
        <p:txBody>
          <a:bodyPr/>
          <a:lstStyle/>
          <a:p>
            <a:r>
              <a:rPr lang="en-US" altLang="zh-TW" dirty="0"/>
              <a:t>Unit conversion for easier control of some channels (</a:t>
            </a:r>
            <a:r>
              <a:rPr lang="en-US" altLang="zh-TW" dirty="0" err="1"/>
              <a:t>conti</a:t>
            </a:r>
            <a:r>
              <a:rPr lang="en-US" altLang="zh-TW" dirty="0"/>
              <a:t>.)</a:t>
            </a:r>
          </a:p>
          <a:p>
            <a:pPr lvl="1"/>
            <a:r>
              <a:rPr lang="en-US" altLang="zh-TW" dirty="0" smtClean="0"/>
              <a:t>In the example, the specified channels are 8 and 9.</a:t>
            </a:r>
          </a:p>
          <a:p>
            <a:pPr lvl="1"/>
            <a:r>
              <a:rPr lang="en-US" altLang="zh-TW" dirty="0" smtClean="0"/>
              <a:t>The string format is designed as below.</a:t>
            </a:r>
          </a:p>
          <a:p>
            <a:pPr lvl="1"/>
            <a:r>
              <a:rPr lang="en-US" altLang="zh-TW" dirty="0" smtClean="0"/>
              <a:t>If you don’t want this, replace each of “8;9;” and the concatenated string by a single “;” (see Disabled frame).</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09120"/>
            <a:ext cx="3818500" cy="234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150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Output timings – </a:t>
            </a:r>
            <a:r>
              <a:rPr lang="en-US" altLang="zh-TW" dirty="0"/>
              <a:t>External sources</a:t>
            </a:r>
            <a:endParaRPr lang="zh-TW" altLang="en-US" dirty="0"/>
          </a:p>
        </p:txBody>
      </p:sp>
      <p:sp>
        <p:nvSpPr>
          <p:cNvPr id="3" name="內容版面配置區 2"/>
          <p:cNvSpPr>
            <a:spLocks noGrp="1"/>
          </p:cNvSpPr>
          <p:nvPr>
            <p:ph sz="quarter" idx="1"/>
          </p:nvPr>
        </p:nvSpPr>
        <p:spPr/>
        <p:txBody>
          <a:bodyPr>
            <a:normAutofit/>
          </a:bodyPr>
          <a:lstStyle/>
          <a:p>
            <a:r>
              <a:rPr lang="en-US" altLang="zh-TW" dirty="0"/>
              <a:t>External </a:t>
            </a:r>
            <a:r>
              <a:rPr lang="en-US" altLang="zh-TW" dirty="0" smtClean="0"/>
              <a:t>sources</a:t>
            </a:r>
            <a:endParaRPr lang="en-US" altLang="zh-TW" dirty="0"/>
          </a:p>
          <a:p>
            <a:pPr lvl="1"/>
            <a:r>
              <a:rPr lang="en-US" altLang="zh-TW" dirty="0" smtClean="0"/>
              <a:t>Software</a:t>
            </a:r>
          </a:p>
          <a:p>
            <a:pPr lvl="1"/>
            <a:endParaRPr lang="en-US" altLang="zh-TW" dirty="0"/>
          </a:p>
          <a:p>
            <a:pPr lvl="1"/>
            <a:endParaRPr lang="en-US" altLang="zh-TW" dirty="0" smtClean="0"/>
          </a:p>
          <a:p>
            <a:pPr lvl="1"/>
            <a:r>
              <a:rPr lang="en-US" altLang="zh-TW" dirty="0" smtClean="0"/>
              <a:t>Hardware</a:t>
            </a:r>
          </a:p>
          <a:p>
            <a:pPr lvl="1"/>
            <a:r>
              <a:rPr lang="en-US" altLang="zh-TW" dirty="0" smtClean="0">
                <a:solidFill>
                  <a:srgbClr val="FF0000"/>
                </a:solidFill>
              </a:rPr>
              <a:t>(picture to take)</a:t>
            </a:r>
          </a:p>
          <a:p>
            <a:pPr lvl="1"/>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595376"/>
            <a:ext cx="41910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664432"/>
            <a:ext cx="2473751" cy="88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40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Force each channel to some voltage</a:t>
            </a:r>
            <a:endParaRPr lang="zh-TW" altLang="en-US" dirty="0"/>
          </a:p>
        </p:txBody>
      </p:sp>
      <p:sp>
        <p:nvSpPr>
          <p:cNvPr id="3" name="內容版面配置區 2"/>
          <p:cNvSpPr>
            <a:spLocks noGrp="1"/>
          </p:cNvSpPr>
          <p:nvPr>
            <p:ph sz="quarter" idx="1"/>
          </p:nvPr>
        </p:nvSpPr>
        <p:spPr/>
        <p:txBody>
          <a:bodyPr/>
          <a:lstStyle/>
          <a:p>
            <a:r>
              <a:rPr lang="en-US" altLang="zh-TW" dirty="0" smtClean="0"/>
              <a:t>Example: 0_Example_Forced_Volt_Set.vi </a:t>
            </a:r>
            <a:r>
              <a:rPr lang="en-US" altLang="zh-TW" dirty="0"/>
              <a:t>in the </a:t>
            </a:r>
            <a:r>
              <a:rPr lang="en-US" altLang="zh-TW" dirty="0" err="1"/>
              <a:t>NI_Analog_Output.llb</a:t>
            </a:r>
            <a:r>
              <a:rPr lang="en-US" altLang="zh-TW" dirty="0"/>
              <a:t> library</a:t>
            </a:r>
            <a:endParaRPr lang="zh-TW" altLang="en-US" dirty="0"/>
          </a:p>
        </p:txBody>
      </p:sp>
    </p:spTree>
    <p:extLst>
      <p:ext uri="{BB962C8B-B14F-4D97-AF65-F5344CB8AC3E}">
        <p14:creationId xmlns:p14="http://schemas.microsoft.com/office/powerpoint/2010/main" val="39055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sz="quarter" idx="1"/>
          </p:nvPr>
        </p:nvSpPr>
        <p:spPr>
          <a:xfrm>
            <a:off x="612648" y="1600200"/>
            <a:ext cx="8153400" cy="4781128"/>
          </a:xfrm>
        </p:spPr>
        <p:txBody>
          <a:bodyPr>
            <a:normAutofit lnSpcReduction="10000"/>
          </a:bodyPr>
          <a:lstStyle/>
          <a:p>
            <a:r>
              <a:rPr lang="en-US" altLang="zh-TW" dirty="0" smtClean="0">
                <a:solidFill>
                  <a:schemeClr val="bg1">
                    <a:lumMod val="85000"/>
                  </a:schemeClr>
                </a:solidFill>
              </a:rPr>
              <a:t>Analogue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Force each channel to some voltage</a:t>
            </a:r>
            <a:endParaRPr lang="en-US" altLang="zh-TW" dirty="0">
              <a:solidFill>
                <a:schemeClr val="bg1">
                  <a:lumMod val="85000"/>
                </a:schemeClr>
              </a:solidFill>
            </a:endParaRPr>
          </a:p>
          <a:p>
            <a:r>
              <a:rPr lang="en-US" altLang="zh-TW" dirty="0" smtClean="0"/>
              <a:t>Digital output library</a:t>
            </a:r>
          </a:p>
          <a:p>
            <a:pPr lvl="1"/>
            <a:r>
              <a:rPr lang="en-US" altLang="zh-TW" dirty="0" smtClean="0"/>
              <a:t>Output timings</a:t>
            </a:r>
          </a:p>
          <a:p>
            <a:pPr lvl="1"/>
            <a:r>
              <a:rPr lang="en-US" altLang="zh-TW" dirty="0" smtClean="0"/>
              <a:t>Commands</a:t>
            </a:r>
          </a:p>
          <a:p>
            <a:r>
              <a:rPr lang="en-US" altLang="zh-TW" dirty="0" smtClean="0">
                <a:solidFill>
                  <a:schemeClr val="bg1">
                    <a:lumMod val="85000"/>
                  </a:schemeClr>
                </a:solidFill>
              </a:rPr>
              <a:t>Timing format</a:t>
            </a:r>
          </a:p>
          <a:p>
            <a:pPr lvl="1"/>
            <a:r>
              <a:rPr lang="en-US" altLang="zh-TW" dirty="0" smtClean="0">
                <a:solidFill>
                  <a:schemeClr val="bg1">
                    <a:lumMod val="85000"/>
                  </a:schemeClr>
                </a:solidFill>
              </a:rPr>
              <a:t>Inquiry Information in the .</a:t>
            </a:r>
            <a:r>
              <a:rPr lang="en-US" altLang="zh-TW" dirty="0" err="1" smtClean="0">
                <a:solidFill>
                  <a:schemeClr val="bg1">
                    <a:lumMod val="85000"/>
                  </a:schemeClr>
                </a:solidFill>
              </a:rPr>
              <a:t>csv</a:t>
            </a:r>
            <a:r>
              <a:rPr lang="en-US" altLang="zh-TW" dirty="0" smtClean="0">
                <a:solidFill>
                  <a:schemeClr val="bg1">
                    <a:lumMod val="85000"/>
                  </a:schemeClr>
                </a:solidFill>
              </a:rPr>
              <a:t> file</a:t>
            </a:r>
          </a:p>
          <a:p>
            <a:pPr lvl="1"/>
            <a:r>
              <a:rPr lang="en-US" altLang="zh-TW" dirty="0" smtClean="0">
                <a:solidFill>
                  <a:schemeClr val="bg1">
                    <a:lumMod val="85000"/>
                  </a:schemeClr>
                </a:solidFill>
              </a:rPr>
              <a:t>Converting</a:t>
            </a:r>
          </a:p>
          <a:p>
            <a:r>
              <a:rPr lang="en-US" altLang="zh-TW" dirty="0" smtClean="0">
                <a:solidFill>
                  <a:schemeClr val="bg1">
                    <a:lumMod val="85000"/>
                  </a:schemeClr>
                </a:solidFill>
              </a:rPr>
              <a:t>Appendix –Technician support</a:t>
            </a:r>
          </a:p>
        </p:txBody>
      </p:sp>
    </p:spTree>
    <p:extLst>
      <p:ext uri="{BB962C8B-B14F-4D97-AF65-F5344CB8AC3E}">
        <p14:creationId xmlns:p14="http://schemas.microsoft.com/office/powerpoint/2010/main" val="6199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Digital output </a:t>
            </a:r>
            <a:r>
              <a:rPr lang="en-US" altLang="zh-TW" dirty="0" smtClean="0"/>
              <a:t>library</a:t>
            </a:r>
            <a:endParaRPr lang="zh-TW" altLang="en-US" dirty="0"/>
          </a:p>
        </p:txBody>
      </p:sp>
      <p:sp>
        <p:nvSpPr>
          <p:cNvPr id="3" name="內容版面配置區 2"/>
          <p:cNvSpPr>
            <a:spLocks noGrp="1"/>
          </p:cNvSpPr>
          <p:nvPr>
            <p:ph sz="quarter" idx="1"/>
          </p:nvPr>
        </p:nvSpPr>
        <p:spPr/>
        <p:txBody>
          <a:bodyPr/>
          <a:lstStyle/>
          <a:p>
            <a:r>
              <a:rPr lang="en-US" altLang="zh-TW" dirty="0" smtClean="0"/>
              <a:t>To use this library, one has to setup the FPGA for digital waveform through </a:t>
            </a:r>
            <a:r>
              <a:rPr lang="en-US" altLang="zh-TW" dirty="0" err="1" smtClean="0"/>
              <a:t>Quartus</a:t>
            </a:r>
            <a:r>
              <a:rPr lang="en-US" altLang="zh-TW" dirty="0" smtClean="0"/>
              <a:t> II once.</a:t>
            </a:r>
            <a:endParaRPr lang="en-US" altLang="zh-TW" dirty="0"/>
          </a:p>
          <a:p>
            <a:r>
              <a:rPr lang="en-US" altLang="zh-TW" dirty="0" smtClean="0"/>
              <a:t>If the directory of the file is changed, the file path should be specified again, </a:t>
            </a:r>
            <a:r>
              <a:rPr lang="en-US" altLang="zh-TW" u="sng" dirty="0" smtClean="0"/>
              <a:t>especially the DLL file</a:t>
            </a:r>
            <a:r>
              <a:rPr lang="en-US" altLang="zh-TW" dirty="0" smtClean="0"/>
              <a:t>!</a:t>
            </a:r>
            <a:endParaRPr lang="zh-TW" altLang="en-US" dirty="0"/>
          </a:p>
        </p:txBody>
      </p:sp>
    </p:spTree>
    <p:extLst>
      <p:ext uri="{BB962C8B-B14F-4D97-AF65-F5344CB8AC3E}">
        <p14:creationId xmlns:p14="http://schemas.microsoft.com/office/powerpoint/2010/main" val="116840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timings</a:t>
            </a:r>
            <a:endParaRPr lang="zh-TW" altLang="en-US" dirty="0"/>
          </a:p>
        </p:txBody>
      </p:sp>
      <p:sp>
        <p:nvSpPr>
          <p:cNvPr id="3" name="內容版面配置區 2"/>
          <p:cNvSpPr>
            <a:spLocks noGrp="1"/>
          </p:cNvSpPr>
          <p:nvPr>
            <p:ph sz="quarter" idx="1"/>
          </p:nvPr>
        </p:nvSpPr>
        <p:spPr>
          <a:xfrm>
            <a:off x="612648" y="1600200"/>
            <a:ext cx="8153400" cy="4925144"/>
          </a:xfrm>
        </p:spPr>
        <p:txBody>
          <a:bodyPr>
            <a:normAutofit lnSpcReduction="10000"/>
          </a:bodyPr>
          <a:lstStyle/>
          <a:p>
            <a:r>
              <a:rPr lang="en-US" altLang="zh-TW" dirty="0" smtClean="0"/>
              <a:t>Example: </a:t>
            </a:r>
            <a:r>
              <a:rPr lang="en-US" altLang="zh-TW" dirty="0"/>
              <a:t>0_Example.vi in the library </a:t>
            </a:r>
            <a:r>
              <a:rPr lang="en-US" altLang="zh-TW" dirty="0" err="1" smtClean="0"/>
              <a:t>FPGA_Digital_Output.llb</a:t>
            </a:r>
            <a:r>
              <a:rPr lang="en-US" altLang="zh-TW" dirty="0" smtClean="0"/>
              <a:t>.</a:t>
            </a:r>
          </a:p>
          <a:p>
            <a:r>
              <a:rPr lang="en-US" altLang="zh-TW" dirty="0" smtClean="0"/>
              <a:t>Steps:</a:t>
            </a:r>
          </a:p>
          <a:p>
            <a:pPr lvl="1"/>
            <a:r>
              <a:rPr lang="en-US" altLang="zh-TW" dirty="0" smtClean="0"/>
              <a:t>Specifying the COM port via which </a:t>
            </a:r>
            <a:br>
              <a:rPr lang="en-US" altLang="zh-TW" dirty="0" smtClean="0"/>
            </a:br>
            <a:r>
              <a:rPr lang="en-US" altLang="zh-TW" dirty="0" smtClean="0"/>
              <a:t>connected to the FPGA.</a:t>
            </a:r>
          </a:p>
          <a:p>
            <a:pPr lvl="1"/>
            <a:r>
              <a:rPr lang="en-US" altLang="zh-TW" dirty="0" smtClean="0"/>
              <a:t>Specifying AnalogTiming_DigitalTimingAndControl.dll</a:t>
            </a:r>
          </a:p>
          <a:p>
            <a:pPr lvl="1"/>
            <a:r>
              <a:rPr lang="en-US" altLang="zh-TW" dirty="0" smtClean="0"/>
              <a:t>Specifying the timing description file</a:t>
            </a:r>
          </a:p>
          <a:p>
            <a:pPr lvl="1"/>
            <a:r>
              <a:rPr lang="en-US" altLang="zh-TW" dirty="0" smtClean="0"/>
              <a:t>Run the program. It will remain in a while-loop</a:t>
            </a:r>
          </a:p>
          <a:p>
            <a:pPr lvl="1"/>
            <a:r>
              <a:rPr lang="en-US" altLang="zh-TW" dirty="0" smtClean="0"/>
              <a:t>Click Write and Arm to command the device</a:t>
            </a:r>
          </a:p>
          <a:p>
            <a:pPr lvl="2"/>
            <a:r>
              <a:rPr lang="en-US" altLang="zh-TW" dirty="0" smtClean="0"/>
              <a:t>If you want the timing outputting continuously, click Continuous? </a:t>
            </a:r>
            <a:r>
              <a:rPr lang="en-US" altLang="zh-TW" dirty="0"/>
              <a:t>a</a:t>
            </a:r>
            <a:r>
              <a:rPr lang="en-US" altLang="zh-TW" dirty="0" smtClean="0"/>
              <a:t>nd enter a nonzero period(</a:t>
            </a:r>
            <a:r>
              <a:rPr lang="en-US" altLang="zh-TW" dirty="0" err="1" smtClean="0"/>
              <a:t>ms</a:t>
            </a:r>
            <a:r>
              <a:rPr lang="en-US" altLang="zh-TW" dirty="0" smtClean="0"/>
              <a:t>).</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935668"/>
            <a:ext cx="15430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84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Commands</a:t>
            </a:r>
            <a:endParaRPr lang="zh-TW" altLang="en-US" dirty="0"/>
          </a:p>
        </p:txBody>
      </p:sp>
      <p:sp>
        <p:nvSpPr>
          <p:cNvPr id="3" name="內容版面配置區 2"/>
          <p:cNvSpPr>
            <a:spLocks noGrp="1"/>
          </p:cNvSpPr>
          <p:nvPr>
            <p:ph sz="quarter" idx="1"/>
          </p:nvPr>
        </p:nvSpPr>
        <p:spPr>
          <a:xfrm>
            <a:off x="612648" y="1600200"/>
            <a:ext cx="8153400" cy="4781128"/>
          </a:xfrm>
        </p:spPr>
        <p:txBody>
          <a:bodyPr/>
          <a:lstStyle/>
          <a:p>
            <a:r>
              <a:rPr lang="en-US" altLang="zh-TW" dirty="0" smtClean="0"/>
              <a:t>Here I provide a herd of commands to control the digital waveform generator.</a:t>
            </a:r>
          </a:p>
          <a:p>
            <a:pPr lvl="1"/>
            <a:r>
              <a:rPr lang="en-US" altLang="zh-TW" dirty="0" err="1" smtClean="0"/>
              <a:t>CmdAmd</a:t>
            </a:r>
            <a:r>
              <a:rPr lang="en-US" altLang="zh-TW" dirty="0" smtClean="0"/>
              <a:t>: Arm the device to listen to the trigger</a:t>
            </a:r>
          </a:p>
          <a:p>
            <a:pPr lvl="1"/>
            <a:r>
              <a:rPr lang="en-US" altLang="zh-TW" dirty="0" err="1" smtClean="0"/>
              <a:t>CmdReset</a:t>
            </a:r>
            <a:r>
              <a:rPr lang="en-US" altLang="zh-TW" dirty="0" smtClean="0"/>
              <a:t>: Reset the device</a:t>
            </a:r>
          </a:p>
          <a:p>
            <a:pPr lvl="1"/>
            <a:r>
              <a:rPr lang="en-US" altLang="zh-TW" dirty="0" err="1" smtClean="0"/>
              <a:t>CmdSetChInitValue</a:t>
            </a:r>
            <a:r>
              <a:rPr lang="en-US" altLang="zh-TW" dirty="0" smtClean="0"/>
              <a:t>: Set the register containing the initial voltage of each channel</a:t>
            </a:r>
          </a:p>
          <a:p>
            <a:pPr lvl="1"/>
            <a:r>
              <a:rPr lang="en-US" altLang="zh-TW" dirty="0" err="1" smtClean="0"/>
              <a:t>CmdSetAllValueToInit</a:t>
            </a:r>
            <a:r>
              <a:rPr lang="en-US" altLang="zh-TW" dirty="0" smtClean="0"/>
              <a:t>: Set the output voltage of each channel to its initial value recorded in the register</a:t>
            </a:r>
          </a:p>
          <a:p>
            <a:pPr lvl="1"/>
            <a:r>
              <a:rPr lang="en-US" altLang="zh-TW" dirty="0" err="1" smtClean="0"/>
              <a:t>CmdSetChValue</a:t>
            </a:r>
            <a:r>
              <a:rPr lang="en-US" altLang="zh-TW" dirty="0" smtClean="0"/>
              <a:t>: Force each channel to the specified value</a:t>
            </a:r>
            <a:endParaRPr lang="zh-TW" altLang="en-US" dirty="0"/>
          </a:p>
        </p:txBody>
      </p:sp>
    </p:spTree>
    <p:extLst>
      <p:ext uri="{BB962C8B-B14F-4D97-AF65-F5344CB8AC3E}">
        <p14:creationId xmlns:p14="http://schemas.microsoft.com/office/powerpoint/2010/main" val="35914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sz="quarter" idx="1"/>
          </p:nvPr>
        </p:nvSpPr>
        <p:spPr>
          <a:xfrm>
            <a:off x="612648" y="1600200"/>
            <a:ext cx="8153400" cy="4781128"/>
          </a:xfrm>
        </p:spPr>
        <p:txBody>
          <a:bodyPr>
            <a:normAutofit lnSpcReduction="10000"/>
          </a:bodyPr>
          <a:lstStyle/>
          <a:p>
            <a:r>
              <a:rPr lang="en-US" altLang="zh-TW" dirty="0" smtClean="0">
                <a:solidFill>
                  <a:schemeClr val="bg1">
                    <a:lumMod val="85000"/>
                  </a:schemeClr>
                </a:solidFill>
              </a:rPr>
              <a:t>Analogue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Force each channel to some voltage</a:t>
            </a:r>
            <a:endParaRPr lang="en-US" altLang="zh-TW" dirty="0">
              <a:solidFill>
                <a:schemeClr val="bg1">
                  <a:lumMod val="85000"/>
                </a:schemeClr>
              </a:solidFill>
            </a:endParaRPr>
          </a:p>
          <a:p>
            <a:r>
              <a:rPr lang="en-US" altLang="zh-TW" dirty="0" smtClean="0">
                <a:solidFill>
                  <a:schemeClr val="bg1">
                    <a:lumMod val="85000"/>
                  </a:schemeClr>
                </a:solidFill>
              </a:rPr>
              <a:t>Digital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Commands</a:t>
            </a:r>
          </a:p>
          <a:p>
            <a:r>
              <a:rPr lang="en-US" altLang="zh-TW" dirty="0" smtClean="0"/>
              <a:t>Timing format</a:t>
            </a:r>
          </a:p>
          <a:p>
            <a:pPr lvl="1"/>
            <a:r>
              <a:rPr lang="en-US" altLang="zh-TW" dirty="0" smtClean="0"/>
              <a:t>Inquiry Information in the .</a:t>
            </a:r>
            <a:r>
              <a:rPr lang="en-US" altLang="zh-TW" dirty="0" err="1" smtClean="0"/>
              <a:t>csv</a:t>
            </a:r>
            <a:r>
              <a:rPr lang="en-US" altLang="zh-TW" dirty="0" smtClean="0"/>
              <a:t> file</a:t>
            </a:r>
          </a:p>
          <a:p>
            <a:pPr lvl="1"/>
            <a:r>
              <a:rPr lang="en-US" altLang="zh-TW" dirty="0" smtClean="0"/>
              <a:t>Converting</a:t>
            </a:r>
          </a:p>
          <a:p>
            <a:r>
              <a:rPr lang="en-US" altLang="zh-TW" dirty="0" smtClean="0">
                <a:solidFill>
                  <a:schemeClr val="bg1">
                    <a:lumMod val="85000"/>
                  </a:schemeClr>
                </a:solidFill>
              </a:rPr>
              <a:t>Appendix –Technician support</a:t>
            </a:r>
          </a:p>
        </p:txBody>
      </p:sp>
    </p:spTree>
    <p:extLst>
      <p:ext uri="{BB962C8B-B14F-4D97-AF65-F5344CB8AC3E}">
        <p14:creationId xmlns:p14="http://schemas.microsoft.com/office/powerpoint/2010/main" val="61991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Inquiry Information in the .</a:t>
            </a:r>
            <a:r>
              <a:rPr lang="en-US" altLang="zh-TW" dirty="0" err="1"/>
              <a:t>csv</a:t>
            </a:r>
            <a:r>
              <a:rPr lang="en-US" altLang="zh-TW" dirty="0"/>
              <a:t> file</a:t>
            </a:r>
            <a:endParaRPr lang="zh-TW" altLang="en-US" dirty="0"/>
          </a:p>
        </p:txBody>
      </p:sp>
      <p:sp>
        <p:nvSpPr>
          <p:cNvPr id="3" name="內容版面配置區 2"/>
          <p:cNvSpPr>
            <a:spLocks noGrp="1"/>
          </p:cNvSpPr>
          <p:nvPr>
            <p:ph sz="quarter" idx="1"/>
          </p:nvPr>
        </p:nvSpPr>
        <p:spPr>
          <a:xfrm>
            <a:off x="612648" y="1600200"/>
            <a:ext cx="8153400" cy="4853136"/>
          </a:xfrm>
        </p:spPr>
        <p:txBody>
          <a:bodyPr>
            <a:normAutofit lnSpcReduction="10000"/>
          </a:bodyPr>
          <a:lstStyle/>
          <a:p>
            <a:r>
              <a:rPr lang="en-US" altLang="zh-TW" dirty="0" smtClean="0"/>
              <a:t>There is a row in the .</a:t>
            </a:r>
            <a:r>
              <a:rPr lang="en-US" altLang="zh-TW" dirty="0" err="1" smtClean="0"/>
              <a:t>csv</a:t>
            </a:r>
            <a:r>
              <a:rPr lang="en-US" altLang="zh-TW" dirty="0" smtClean="0"/>
              <a:t> </a:t>
            </a:r>
            <a:r>
              <a:rPr lang="en-US" altLang="zh-TW" dirty="0"/>
              <a:t>file </a:t>
            </a:r>
            <a:r>
              <a:rPr lang="en-US" altLang="zh-TW" dirty="0" smtClean="0"/>
              <a:t>containing the information of some parameters in the </a:t>
            </a:r>
            <a:r>
              <a:rPr lang="en-US" altLang="zh-TW" dirty="0" err="1" smtClean="0"/>
              <a:t>config</a:t>
            </a:r>
            <a:r>
              <a:rPr lang="en-US" altLang="zh-TW" dirty="0" smtClean="0"/>
              <a:t> file (refer to the figure)</a:t>
            </a:r>
          </a:p>
          <a:p>
            <a:endParaRPr lang="en-US" altLang="zh-TW" dirty="0"/>
          </a:p>
          <a:p>
            <a:endParaRPr lang="en-US" altLang="zh-TW" dirty="0" smtClean="0"/>
          </a:p>
          <a:p>
            <a:endParaRPr lang="en-US" altLang="zh-TW" dirty="0"/>
          </a:p>
          <a:p>
            <a:endParaRPr lang="en-US" altLang="zh-TW" dirty="0" smtClean="0"/>
          </a:p>
          <a:p>
            <a:r>
              <a:rPr lang="en-US" altLang="zh-TW" dirty="0" smtClean="0"/>
              <a:t>Inquire the number by sending a string identical to the descriptor of that number</a:t>
            </a:r>
          </a:p>
          <a:p>
            <a:r>
              <a:rPr lang="en-US" altLang="zh-TW" dirty="0"/>
              <a:t>Example: </a:t>
            </a:r>
            <a:r>
              <a:rPr lang="en-US" altLang="zh-TW" dirty="0" smtClean="0"/>
              <a:t>1_InquiryCsvAttribute.vi </a:t>
            </a:r>
            <a:r>
              <a:rPr lang="en-US" altLang="zh-TW" dirty="0"/>
              <a:t>in </a:t>
            </a:r>
            <a:r>
              <a:rPr lang="en-US" altLang="zh-TW" dirty="0" err="1" smtClean="0"/>
              <a:t>TimingUtility.llb</a:t>
            </a:r>
            <a:endParaRPr lang="zh-TW"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69" y="2924944"/>
            <a:ext cx="72199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309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Converting</a:t>
            </a:r>
            <a:endParaRPr lang="zh-TW" altLang="en-US" dirty="0"/>
          </a:p>
        </p:txBody>
      </p:sp>
      <p:sp>
        <p:nvSpPr>
          <p:cNvPr id="3" name="內容版面配置區 2"/>
          <p:cNvSpPr>
            <a:spLocks noGrp="1"/>
          </p:cNvSpPr>
          <p:nvPr>
            <p:ph sz="quarter" idx="1"/>
          </p:nvPr>
        </p:nvSpPr>
        <p:spPr/>
        <p:txBody>
          <a:bodyPr/>
          <a:lstStyle/>
          <a:p>
            <a:r>
              <a:rPr lang="en-US" altLang="zh-TW" dirty="0" smtClean="0"/>
              <a:t>Analog:</a:t>
            </a:r>
          </a:p>
          <a:p>
            <a:pPr lvl="1"/>
            <a:r>
              <a:rPr lang="en-US" altLang="zh-TW" dirty="0" smtClean="0"/>
              <a:t>Standard parameters: Sampling rate, Loop, DLL path, </a:t>
            </a:r>
            <a:r>
              <a:rPr lang="en-US" altLang="zh-TW" dirty="0" err="1" smtClean="0"/>
              <a:t>Config</a:t>
            </a:r>
            <a:r>
              <a:rPr lang="en-US" altLang="zh-TW" dirty="0" smtClean="0"/>
              <a:t> File and AO Board x</a:t>
            </a:r>
          </a:p>
          <a:p>
            <a:pPr lvl="1"/>
            <a:r>
              <a:rPr lang="en-US" altLang="zh-TW" dirty="0" smtClean="0"/>
              <a:t>Channel to map and Mapping Files are for </a:t>
            </a:r>
            <a:r>
              <a:rPr lang="en-US" altLang="zh-TW" dirty="0"/>
              <a:t>Unit </a:t>
            </a:r>
            <a:r>
              <a:rPr lang="en-US" altLang="zh-TW" dirty="0" smtClean="0"/>
              <a:t>conversion. (</a:t>
            </a:r>
            <a:r>
              <a:rPr lang="en-US" altLang="zh-TW" dirty="0" smtClean="0">
                <a:hlinkClick r:id="rId2" action="ppaction://hlinksldjump"/>
              </a:rPr>
              <a:t>click here</a:t>
            </a:r>
            <a:r>
              <a:rPr lang="en-US" altLang="zh-TW" dirty="0" smtClean="0"/>
              <a:t>)</a:t>
            </a:r>
          </a:p>
          <a:p>
            <a:pPr lvl="1"/>
            <a:r>
              <a:rPr lang="en-US" altLang="zh-TW" dirty="0" smtClean="0"/>
              <a:t>Some programs require the number of sampling points. It can be found in Sampling </a:t>
            </a:r>
            <a:r>
              <a:rPr lang="en-US" altLang="zh-TW" dirty="0" err="1" smtClean="0"/>
              <a:t>pts</a:t>
            </a:r>
            <a:r>
              <a:rPr lang="en-US" altLang="zh-TW" dirty="0" smtClean="0"/>
              <a:t> (per channel)</a:t>
            </a:r>
          </a:p>
          <a:p>
            <a:pPr lvl="1"/>
            <a:r>
              <a:rPr lang="en-US" altLang="zh-TW" dirty="0" smtClean="0"/>
              <a:t>The Drawing Time is for comparison with the </a:t>
            </a:r>
            <a:r>
              <a:rPr lang="en-US" altLang="zh-TW" dirty="0" err="1" smtClean="0"/>
              <a:t>LabVIEW</a:t>
            </a:r>
            <a:r>
              <a:rPr lang="en-US" altLang="zh-TW" dirty="0" smtClean="0"/>
              <a:t> converting. </a:t>
            </a:r>
            <a:r>
              <a:rPr lang="en-US" altLang="zh-TW" i="1" dirty="0" smtClean="0"/>
              <a:t>(obsolete parameter)</a:t>
            </a:r>
            <a:endParaRPr lang="zh-TW" altLang="en-US" i="1" dirty="0"/>
          </a:p>
        </p:txBody>
      </p:sp>
    </p:spTree>
    <p:extLst>
      <p:ext uri="{BB962C8B-B14F-4D97-AF65-F5344CB8AC3E}">
        <p14:creationId xmlns:p14="http://schemas.microsoft.com/office/powerpoint/2010/main" val="446508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sz="quarter" idx="1"/>
          </p:nvPr>
        </p:nvSpPr>
        <p:spPr>
          <a:xfrm>
            <a:off x="612648" y="1600200"/>
            <a:ext cx="8153400" cy="4637112"/>
          </a:xfrm>
        </p:spPr>
        <p:txBody>
          <a:bodyPr>
            <a:normAutofit/>
          </a:bodyPr>
          <a:lstStyle/>
          <a:p>
            <a:r>
              <a:rPr lang="en-US" altLang="zh-TW" dirty="0" smtClean="0"/>
              <a:t>This project consists of the control of NI AO boards and FPGA digital output apparatus, and the conversion of the timing description </a:t>
            </a:r>
            <a:r>
              <a:rPr lang="en-US" altLang="zh-TW" dirty="0" smtClean="0"/>
              <a:t>file (</a:t>
            </a:r>
            <a:r>
              <a:rPr lang="en-US" altLang="zh-TW" dirty="0" err="1" smtClean="0"/>
              <a:t>config</a:t>
            </a:r>
            <a:r>
              <a:rPr lang="en-US" altLang="zh-TW" dirty="0" smtClean="0"/>
              <a:t> file) </a:t>
            </a:r>
            <a:r>
              <a:rPr lang="en-US" altLang="zh-TW" dirty="0" smtClean="0"/>
              <a:t>designed by MS Chang.</a:t>
            </a:r>
          </a:p>
          <a:p>
            <a:r>
              <a:rPr lang="en-US" altLang="zh-TW" dirty="0" smtClean="0"/>
              <a:t>Users can regard the AO and DO subprojects as independent projects, i.e. they work well in the absence of the other. However this situation is not applicable to each of them and timing subproject.</a:t>
            </a:r>
          </a:p>
        </p:txBody>
      </p:sp>
    </p:spTree>
    <p:extLst>
      <p:ext uri="{BB962C8B-B14F-4D97-AF65-F5344CB8AC3E}">
        <p14:creationId xmlns:p14="http://schemas.microsoft.com/office/powerpoint/2010/main" val="2573954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Converting</a:t>
            </a:r>
            <a:endParaRPr lang="zh-TW" altLang="en-US" dirty="0"/>
          </a:p>
        </p:txBody>
      </p:sp>
      <p:sp>
        <p:nvSpPr>
          <p:cNvPr id="3" name="內容版面配置區 2"/>
          <p:cNvSpPr>
            <a:spLocks noGrp="1"/>
          </p:cNvSpPr>
          <p:nvPr>
            <p:ph sz="quarter" idx="1"/>
          </p:nvPr>
        </p:nvSpPr>
        <p:spPr/>
        <p:txBody>
          <a:bodyPr/>
          <a:lstStyle/>
          <a:p>
            <a:r>
              <a:rPr lang="en-US" altLang="zh-TW" dirty="0" smtClean="0"/>
              <a:t>Digital</a:t>
            </a:r>
          </a:p>
          <a:p>
            <a:pPr lvl="1"/>
            <a:r>
              <a:rPr lang="en-US" altLang="zh-TW" dirty="0" smtClean="0"/>
              <a:t>Standard parameters: DLL path, open timing file, </a:t>
            </a:r>
            <a:r>
              <a:rPr lang="en-US" altLang="zh-TW" dirty="0" err="1" smtClean="0"/>
              <a:t>iLoop</a:t>
            </a:r>
            <a:r>
              <a:rPr lang="en-US" altLang="zh-TW" dirty="0" smtClean="0"/>
              <a:t>, commands</a:t>
            </a:r>
          </a:p>
          <a:p>
            <a:pPr lvl="1"/>
            <a:r>
              <a:rPr lang="en-US" altLang="zh-TW" dirty="0" err="1" smtClean="0"/>
              <a:t>nOffsetTime_us</a:t>
            </a:r>
            <a:r>
              <a:rPr lang="en-US" altLang="zh-TW" dirty="0" smtClean="0"/>
              <a:t> is for the synchronization regarding the AO board.</a:t>
            </a:r>
          </a:p>
          <a:p>
            <a:pPr lvl="1"/>
            <a:r>
              <a:rPr lang="en-US" altLang="zh-TW" dirty="0" smtClean="0"/>
              <a:t>In addition, the string named “commands” is for sending to the FPGA via RS-232.</a:t>
            </a:r>
          </a:p>
          <a:p>
            <a:pPr lvl="1"/>
            <a:r>
              <a:rPr lang="en-US" altLang="zh-TW" dirty="0" smtClean="0"/>
              <a:t>Other indicators not connected out are for debugging, which can be safely ignored.</a:t>
            </a:r>
            <a:endParaRPr lang="zh-TW" altLang="en-US" dirty="0"/>
          </a:p>
        </p:txBody>
      </p:sp>
    </p:spTree>
    <p:extLst>
      <p:ext uri="{BB962C8B-B14F-4D97-AF65-F5344CB8AC3E}">
        <p14:creationId xmlns:p14="http://schemas.microsoft.com/office/powerpoint/2010/main" val="121476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sz="quarter" idx="1"/>
          </p:nvPr>
        </p:nvSpPr>
        <p:spPr>
          <a:xfrm>
            <a:off x="612648" y="1600200"/>
            <a:ext cx="8153400" cy="4781128"/>
          </a:xfrm>
        </p:spPr>
        <p:txBody>
          <a:bodyPr>
            <a:normAutofit lnSpcReduction="10000"/>
          </a:bodyPr>
          <a:lstStyle/>
          <a:p>
            <a:r>
              <a:rPr lang="en-US" altLang="zh-TW" dirty="0" smtClean="0">
                <a:solidFill>
                  <a:schemeClr val="bg1">
                    <a:lumMod val="85000"/>
                  </a:schemeClr>
                </a:solidFill>
              </a:rPr>
              <a:t>Analogue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Force each channel to some voltage</a:t>
            </a:r>
            <a:endParaRPr lang="en-US" altLang="zh-TW" dirty="0">
              <a:solidFill>
                <a:schemeClr val="bg1">
                  <a:lumMod val="85000"/>
                </a:schemeClr>
              </a:solidFill>
            </a:endParaRPr>
          </a:p>
          <a:p>
            <a:r>
              <a:rPr lang="en-US" altLang="zh-TW" dirty="0" smtClean="0">
                <a:solidFill>
                  <a:schemeClr val="bg1">
                    <a:lumMod val="85000"/>
                  </a:schemeClr>
                </a:solidFill>
              </a:rPr>
              <a:t>Digital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Commands</a:t>
            </a:r>
          </a:p>
          <a:p>
            <a:r>
              <a:rPr lang="en-US" altLang="zh-TW" dirty="0" smtClean="0">
                <a:solidFill>
                  <a:schemeClr val="bg1">
                    <a:lumMod val="85000"/>
                  </a:schemeClr>
                </a:solidFill>
              </a:rPr>
              <a:t>Timing format</a:t>
            </a:r>
          </a:p>
          <a:p>
            <a:pPr lvl="1"/>
            <a:r>
              <a:rPr lang="en-US" altLang="zh-TW" dirty="0" smtClean="0">
                <a:solidFill>
                  <a:schemeClr val="bg1">
                    <a:lumMod val="85000"/>
                  </a:schemeClr>
                </a:solidFill>
              </a:rPr>
              <a:t>Inquiry Information in the .</a:t>
            </a:r>
            <a:r>
              <a:rPr lang="en-US" altLang="zh-TW" dirty="0" err="1" smtClean="0">
                <a:solidFill>
                  <a:schemeClr val="bg1">
                    <a:lumMod val="85000"/>
                  </a:schemeClr>
                </a:solidFill>
              </a:rPr>
              <a:t>csv</a:t>
            </a:r>
            <a:r>
              <a:rPr lang="en-US" altLang="zh-TW" dirty="0" smtClean="0">
                <a:solidFill>
                  <a:schemeClr val="bg1">
                    <a:lumMod val="85000"/>
                  </a:schemeClr>
                </a:solidFill>
              </a:rPr>
              <a:t> file</a:t>
            </a:r>
          </a:p>
          <a:p>
            <a:pPr lvl="1"/>
            <a:r>
              <a:rPr lang="en-US" altLang="zh-TW" dirty="0" smtClean="0">
                <a:solidFill>
                  <a:schemeClr val="bg1">
                    <a:lumMod val="85000"/>
                  </a:schemeClr>
                </a:solidFill>
              </a:rPr>
              <a:t>Converting</a:t>
            </a:r>
          </a:p>
          <a:p>
            <a:r>
              <a:rPr lang="en-US" altLang="zh-TW" dirty="0" smtClean="0"/>
              <a:t>Appendix –Technician support</a:t>
            </a:r>
          </a:p>
        </p:txBody>
      </p:sp>
    </p:spTree>
    <p:extLst>
      <p:ext uri="{BB962C8B-B14F-4D97-AF65-F5344CB8AC3E}">
        <p14:creationId xmlns:p14="http://schemas.microsoft.com/office/powerpoint/2010/main" val="619913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Appendix –Technician </a:t>
            </a:r>
            <a:r>
              <a:rPr lang="en-US" altLang="zh-TW" dirty="0" smtClean="0"/>
              <a:t>support</a:t>
            </a:r>
            <a:endParaRPr lang="zh-TW" altLang="en-US" dirty="0"/>
          </a:p>
        </p:txBody>
      </p:sp>
      <p:sp>
        <p:nvSpPr>
          <p:cNvPr id="3" name="內容版面配置區 2"/>
          <p:cNvSpPr>
            <a:spLocks noGrp="1"/>
          </p:cNvSpPr>
          <p:nvPr>
            <p:ph sz="quarter" idx="1"/>
          </p:nvPr>
        </p:nvSpPr>
        <p:spPr/>
        <p:txBody>
          <a:bodyPr/>
          <a:lstStyle/>
          <a:p>
            <a:r>
              <a:rPr lang="en-US" altLang="zh-TW" dirty="0" err="1" smtClean="0"/>
              <a:t>Quantus</a:t>
            </a:r>
            <a:r>
              <a:rPr lang="en-US" altLang="zh-TW" dirty="0" smtClean="0"/>
              <a:t> II project for FPGA</a:t>
            </a:r>
          </a:p>
          <a:p>
            <a:r>
              <a:rPr lang="en-US" altLang="zh-TW" dirty="0" smtClean="0">
                <a:solidFill>
                  <a:schemeClr val="bg1">
                    <a:lumMod val="85000"/>
                  </a:schemeClr>
                </a:solidFill>
              </a:rPr>
              <a:t>C/C++ project for DLL</a:t>
            </a:r>
          </a:p>
          <a:p>
            <a:r>
              <a:rPr lang="en-US" altLang="zh-TW" dirty="0" smtClean="0">
                <a:solidFill>
                  <a:schemeClr val="bg1">
                    <a:lumMod val="85000"/>
                  </a:schemeClr>
                </a:solidFill>
              </a:rPr>
              <a:t>Format of the auto-generated .</a:t>
            </a:r>
            <a:r>
              <a:rPr lang="en-US" altLang="zh-TW" dirty="0" err="1" smtClean="0">
                <a:solidFill>
                  <a:schemeClr val="bg1">
                    <a:lumMod val="85000"/>
                  </a:schemeClr>
                </a:solidFill>
              </a:rPr>
              <a:t>csv</a:t>
            </a:r>
            <a:r>
              <a:rPr lang="en-US" altLang="zh-TW" dirty="0" smtClean="0">
                <a:solidFill>
                  <a:schemeClr val="bg1">
                    <a:lumMod val="85000"/>
                  </a:schemeClr>
                </a:solidFill>
              </a:rPr>
              <a:t> file</a:t>
            </a:r>
            <a:endParaRPr lang="zh-TW" altLang="en-US" dirty="0">
              <a:solidFill>
                <a:schemeClr val="bg1">
                  <a:lumMod val="85000"/>
                </a:schemeClr>
              </a:solidFill>
            </a:endParaRPr>
          </a:p>
        </p:txBody>
      </p:sp>
    </p:spTree>
    <p:extLst>
      <p:ext uri="{BB962C8B-B14F-4D97-AF65-F5344CB8AC3E}">
        <p14:creationId xmlns:p14="http://schemas.microsoft.com/office/powerpoint/2010/main" val="2513003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smtClean="0"/>
              <a:t>Loading the program to the FPGA</a:t>
            </a:r>
          </a:p>
          <a:p>
            <a:pPr marL="514350" indent="-514350">
              <a:buFont typeface="+mj-lt"/>
              <a:buAutoNum type="arabicPeriod"/>
            </a:pPr>
            <a:r>
              <a:rPr lang="en-US" altLang="zh-TW" dirty="0" smtClean="0"/>
              <a:t>[advanced] </a:t>
            </a:r>
            <a:r>
              <a:rPr lang="en-US" altLang="zh-TW" dirty="0"/>
              <a:t>M</a:t>
            </a:r>
            <a:r>
              <a:rPr lang="en-US" altLang="zh-TW" dirty="0" smtClean="0"/>
              <a:t>odifying the number of pulses for each channel, as well as the number of channels</a:t>
            </a:r>
          </a:p>
          <a:p>
            <a:pPr marL="514350" indent="-514350">
              <a:buFont typeface="+mj-lt"/>
              <a:buAutoNum type="arabicPeriod"/>
            </a:pPr>
            <a:endParaRPr lang="zh-TW" altLang="en-US" dirty="0"/>
          </a:p>
        </p:txBody>
      </p:sp>
    </p:spTree>
    <p:extLst>
      <p:ext uri="{BB962C8B-B14F-4D97-AF65-F5344CB8AC3E}">
        <p14:creationId xmlns:p14="http://schemas.microsoft.com/office/powerpoint/2010/main" val="157385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smtClean="0"/>
              <a:t>Loading the program to the FPGA</a:t>
            </a:r>
          </a:p>
          <a:p>
            <a:pPr marL="880110" lvl="1" indent="-514350">
              <a:buFont typeface="+mj-lt"/>
              <a:buAutoNum type="arabicPeriod"/>
            </a:pPr>
            <a:r>
              <a:rPr lang="en-US" altLang="zh-TW" dirty="0" smtClean="0"/>
              <a:t>In the folder </a:t>
            </a:r>
            <a:r>
              <a:rPr lang="en-US" altLang="zh-TW" dirty="0" err="1" smtClean="0"/>
              <a:t>MonroeFPGA_DigitalWaveform</a:t>
            </a:r>
            <a:r>
              <a:rPr lang="en-US" altLang="zh-TW" dirty="0" smtClean="0"/>
              <a:t>_...</a:t>
            </a:r>
          </a:p>
          <a:p>
            <a:pPr marL="880110" lvl="1" indent="-514350">
              <a:buFont typeface="+mj-lt"/>
              <a:buAutoNum type="arabicPeriod"/>
            </a:pPr>
            <a:endParaRPr lang="en-US" altLang="zh-TW" dirty="0"/>
          </a:p>
          <a:p>
            <a:pPr marL="880110" lvl="1" indent="-514350">
              <a:buFont typeface="+mj-lt"/>
              <a:buAutoNum type="arabicPeriod"/>
            </a:pPr>
            <a:r>
              <a:rPr lang="en-US" altLang="zh-TW" dirty="0" smtClean="0"/>
              <a:t>Double click </a:t>
            </a:r>
            <a:r>
              <a:rPr lang="en-US" altLang="zh-TW" dirty="0" err="1" smtClean="0"/>
              <a:t>waveformGen.qpf</a:t>
            </a:r>
            <a:endParaRPr lang="en-US" altLang="zh-TW" dirty="0" smtClean="0"/>
          </a:p>
          <a:p>
            <a:pPr marL="880110" lvl="1" indent="-514350">
              <a:buFont typeface="+mj-lt"/>
              <a:buAutoNum type="arabicPeriod"/>
            </a:pPr>
            <a:endParaRPr lang="en-US" altLang="zh-TW" dirty="0"/>
          </a:p>
          <a:p>
            <a:pPr marL="880110" lvl="1" indent="-514350">
              <a:buFont typeface="+mj-lt"/>
              <a:buAutoNum type="arabicPeriod"/>
            </a:pPr>
            <a:r>
              <a:rPr lang="en-US" altLang="zh-TW" dirty="0" smtClean="0"/>
              <a:t>If you do not modify the </a:t>
            </a:r>
            <a:r>
              <a:rPr lang="en-US" altLang="zh-TW" dirty="0" err="1" smtClean="0"/>
              <a:t>Quartus</a:t>
            </a:r>
            <a:r>
              <a:rPr lang="en-US" altLang="zh-TW" dirty="0" smtClean="0"/>
              <a:t> II project, it should be compiled. You then proceed to the next step. Otherwise compile the project through clicking </a:t>
            </a:r>
            <a:endParaRPr lang="zh-TW" alt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8989"/>
          <a:stretch/>
        </p:blipFill>
        <p:spPr bwMode="auto">
          <a:xfrm>
            <a:off x="1259632" y="2708920"/>
            <a:ext cx="6941833" cy="331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605867"/>
            <a:ext cx="3978214" cy="36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9272"/>
          <a:stretch/>
        </p:blipFill>
        <p:spPr bwMode="auto">
          <a:xfrm>
            <a:off x="1101827" y="5373216"/>
            <a:ext cx="7660426" cy="127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橢圓 8"/>
          <p:cNvSpPr/>
          <p:nvPr/>
        </p:nvSpPr>
        <p:spPr>
          <a:xfrm>
            <a:off x="5134275" y="5877272"/>
            <a:ext cx="432048"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912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4"/>
            </a:pPr>
            <a:r>
              <a:rPr lang="en-US" altLang="zh-TW" dirty="0" smtClean="0"/>
              <a:t>Open the “Convert Programming Files” window</a:t>
            </a:r>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138" y="2564904"/>
            <a:ext cx="259080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3419872" y="6237311"/>
            <a:ext cx="1714403"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328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5"/>
            </a:pPr>
            <a:r>
              <a:rPr lang="en-US" altLang="zh-TW" dirty="0" smtClean="0"/>
              <a:t>Select </a:t>
            </a:r>
            <a:r>
              <a:rPr lang="en-US" altLang="zh-TW" dirty="0"/>
              <a:t>the Programming file type to JTAG Indirect </a:t>
            </a:r>
            <a:r>
              <a:rPr lang="en-US" altLang="zh-TW" dirty="0" smtClean="0"/>
              <a:t>Configuration (.</a:t>
            </a:r>
            <a:r>
              <a:rPr lang="en-US" altLang="zh-TW" dirty="0" err="1" smtClean="0"/>
              <a:t>jic</a:t>
            </a:r>
            <a:r>
              <a:rPr lang="en-US" altLang="zh-TW" dirty="0" smtClean="0"/>
              <a:t>) file.</a:t>
            </a:r>
          </a:p>
          <a:p>
            <a:pPr marL="880110" lvl="1" indent="-514350">
              <a:buFont typeface="+mj-lt"/>
              <a:buAutoNum type="arabicPeriod" startAt="5"/>
            </a:pPr>
            <a:endParaRPr lang="en-US" altLang="zh-TW" dirty="0" smtClean="0"/>
          </a:p>
          <a:p>
            <a:pPr marL="880110" lvl="1" indent="-514350">
              <a:buFont typeface="+mj-lt"/>
              <a:buAutoNum type="arabicPeriod" startAt="5"/>
            </a:pPr>
            <a:endParaRPr lang="en-US" altLang="zh-TW" dirty="0"/>
          </a:p>
          <a:p>
            <a:pPr marL="880110" lvl="1" indent="-514350">
              <a:buFont typeface="+mj-lt"/>
              <a:buAutoNum type="arabicPeriod" startAt="5"/>
            </a:pPr>
            <a:endParaRPr lang="en-US" altLang="zh-TW" dirty="0" smtClean="0"/>
          </a:p>
          <a:p>
            <a:pPr marL="880110" lvl="1" indent="-514350">
              <a:buFont typeface="+mj-lt"/>
              <a:buAutoNum type="arabicPeriod" startAt="5"/>
            </a:pPr>
            <a:endParaRPr lang="en-US" altLang="zh-TW" dirty="0"/>
          </a:p>
          <a:p>
            <a:pPr marL="880110" lvl="1" indent="-514350">
              <a:buFont typeface="+mj-lt"/>
              <a:buAutoNum type="arabicPeriod" startAt="5"/>
            </a:pPr>
            <a:r>
              <a:rPr lang="en-US" altLang="zh-TW" dirty="0"/>
              <a:t>Configuration device selected to EPCS4</a:t>
            </a:r>
            <a:endParaRPr lang="en-US" altLang="zh-TW"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068960"/>
            <a:ext cx="74771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896" y="5445224"/>
            <a:ext cx="4570530"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93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7"/>
            </a:pPr>
            <a:r>
              <a:rPr lang="en-US" altLang="zh-TW" dirty="0"/>
              <a:t>left click Flash Loader </a:t>
            </a:r>
            <a:r>
              <a:rPr lang="en-US" altLang="zh-TW" dirty="0" smtClean="0"/>
              <a:t>item; then </a:t>
            </a:r>
            <a:r>
              <a:rPr lang="en-US" altLang="zh-TW" dirty="0"/>
              <a:t>left click Add Device</a:t>
            </a:r>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73342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1148936" y="2924944"/>
            <a:ext cx="1714403"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flipH="1" flipV="1">
            <a:off x="7596334" y="3284982"/>
            <a:ext cx="853531"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493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8"/>
            </a:pPr>
            <a:r>
              <a:rPr lang="en-US" altLang="zh-TW" dirty="0"/>
              <a:t>select the check boxes as those in the </a:t>
            </a:r>
            <a:r>
              <a:rPr lang="en-US" altLang="zh-TW" dirty="0" smtClean="0"/>
              <a:t>figure</a:t>
            </a:r>
          </a:p>
          <a:p>
            <a:pPr marL="880110" lvl="1" indent="-514350">
              <a:buFont typeface="+mj-lt"/>
              <a:buAutoNum type="arabicPeriod" startAt="8"/>
            </a:pP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398" y="2636912"/>
            <a:ext cx="648652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1475656" y="3933055"/>
            <a:ext cx="1080120"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flipH="1" flipV="1">
            <a:off x="4211960" y="3933056"/>
            <a:ext cx="1080120"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493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9"/>
            </a:pPr>
            <a:r>
              <a:rPr lang="en-US" altLang="zh-TW" dirty="0" smtClean="0"/>
              <a:t>Left </a:t>
            </a:r>
            <a:r>
              <a:rPr lang="en-US" altLang="zh-TW" dirty="0"/>
              <a:t>click SOF Data item, and </a:t>
            </a:r>
            <a:r>
              <a:rPr lang="en-US" altLang="zh-TW" dirty="0" smtClean="0"/>
              <a:t>then </a:t>
            </a:r>
            <a:r>
              <a:rPr lang="en-US" altLang="zh-TW" dirty="0"/>
              <a:t>left click Add File</a:t>
            </a:r>
            <a:endParaRPr lang="zh-TW"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97466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971600" y="3428999"/>
            <a:ext cx="1080120"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flipH="1" flipV="1">
            <a:off x="7650118" y="3550183"/>
            <a:ext cx="1080120" cy="2423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4932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Overview</a:t>
            </a:r>
            <a:endParaRPr lang="zh-TW" altLang="en-US" dirty="0"/>
          </a:p>
        </p:txBody>
      </p:sp>
      <p:sp>
        <p:nvSpPr>
          <p:cNvPr id="3" name="內容版面配置區 2"/>
          <p:cNvSpPr>
            <a:spLocks noGrp="1"/>
          </p:cNvSpPr>
          <p:nvPr>
            <p:ph sz="quarter" idx="1"/>
          </p:nvPr>
        </p:nvSpPr>
        <p:spPr/>
        <p:txBody>
          <a:bodyPr/>
          <a:lstStyle/>
          <a:p>
            <a:r>
              <a:rPr lang="en-US" altLang="zh-TW" dirty="0" smtClean="0"/>
              <a:t>The naming convention of vi’s:</a:t>
            </a:r>
          </a:p>
          <a:p>
            <a:pPr lvl="1"/>
            <a:r>
              <a:rPr lang="en-US" altLang="zh-TW" dirty="0" smtClean="0"/>
              <a:t>0_: The .vi contains a complete flow of high end usage. For example, the output of an analogue waveform.</a:t>
            </a:r>
          </a:p>
          <a:p>
            <a:pPr lvl="1"/>
            <a:r>
              <a:rPr lang="en-US" altLang="zh-TW" dirty="0" smtClean="0"/>
              <a:t>1_: The .vi handles a task, which serves as a building block of the high end usage.</a:t>
            </a:r>
          </a:p>
          <a:p>
            <a:pPr lvl="1"/>
            <a:r>
              <a:rPr lang="en-US" altLang="zh-TW" dirty="0" smtClean="0"/>
              <a:t>9_: The .vi is optional to the main usage, without which the functionality of the 0_ files are not affected. For instance, the display of the waveform.</a:t>
            </a:r>
            <a:endParaRPr lang="zh-TW" altLang="en-US" dirty="0"/>
          </a:p>
        </p:txBody>
      </p:sp>
    </p:spTree>
    <p:extLst>
      <p:ext uri="{BB962C8B-B14F-4D97-AF65-F5344CB8AC3E}">
        <p14:creationId xmlns:p14="http://schemas.microsoft.com/office/powerpoint/2010/main" val="722350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0"/>
            </a:pPr>
            <a:r>
              <a:rPr lang="en-US" altLang="zh-TW" dirty="0" smtClean="0"/>
              <a:t>Select </a:t>
            </a:r>
            <a:r>
              <a:rPr lang="en-US" altLang="zh-TW" dirty="0"/>
              <a:t>the </a:t>
            </a:r>
            <a:r>
              <a:rPr lang="en-US" altLang="zh-TW" dirty="0" err="1"/>
              <a:t>sof</a:t>
            </a:r>
            <a:r>
              <a:rPr lang="en-US" altLang="zh-TW" dirty="0"/>
              <a:t> file </a:t>
            </a:r>
            <a:endParaRPr lang="zh-TW" alt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4588" b="43210"/>
          <a:stretch/>
        </p:blipFill>
        <p:spPr bwMode="auto">
          <a:xfrm>
            <a:off x="1907704" y="2609849"/>
            <a:ext cx="5472608" cy="3200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3545828" y="4581127"/>
            <a:ext cx="1530227"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4932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a:xfrm>
            <a:off x="612648" y="1600200"/>
            <a:ext cx="8279832" cy="4743450"/>
          </a:xfrm>
        </p:spPr>
        <p:txBody>
          <a:bodyPr>
            <a:normAutofit/>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0"/>
            </a:pPr>
            <a:r>
              <a:rPr lang="en-US" altLang="zh-TW" dirty="0" smtClean="0"/>
              <a:t>Left </a:t>
            </a:r>
            <a:r>
              <a:rPr lang="en-US" altLang="zh-TW" dirty="0"/>
              <a:t>click </a:t>
            </a:r>
            <a:r>
              <a:rPr lang="en-US" altLang="zh-TW" dirty="0" err="1"/>
              <a:t>waveformGen.sof</a:t>
            </a:r>
            <a:r>
              <a:rPr lang="en-US" altLang="zh-TW" dirty="0"/>
              <a:t> </a:t>
            </a:r>
            <a:r>
              <a:rPr lang="en-US" altLang="zh-TW" dirty="0" smtClean="0"/>
              <a:t>item; left </a:t>
            </a:r>
            <a:r>
              <a:rPr lang="en-US" altLang="zh-TW" dirty="0"/>
              <a:t>click Properties</a:t>
            </a:r>
            <a:r>
              <a:rPr lang="en-US" altLang="zh-TW" dirty="0" smtClean="0"/>
              <a:t>.</a:t>
            </a:r>
          </a:p>
          <a:p>
            <a:pPr marL="880110" lvl="1" indent="-514350">
              <a:buFont typeface="+mj-lt"/>
              <a:buAutoNum type="arabicPeriod" startAt="10"/>
            </a:pPr>
            <a:endParaRPr lang="en-US" altLang="zh-TW" dirty="0"/>
          </a:p>
          <a:p>
            <a:pPr marL="880110" lvl="1" indent="-514350">
              <a:buFont typeface="+mj-lt"/>
              <a:buAutoNum type="arabicPeriod" startAt="10"/>
            </a:pPr>
            <a:endParaRPr lang="en-US" altLang="zh-TW" dirty="0" smtClean="0"/>
          </a:p>
          <a:p>
            <a:pPr marL="880110" lvl="1" indent="-514350">
              <a:buFont typeface="+mj-lt"/>
              <a:buAutoNum type="arabicPeriod" startAt="10"/>
            </a:pPr>
            <a:endParaRPr lang="en-US" altLang="zh-TW" dirty="0"/>
          </a:p>
          <a:p>
            <a:pPr marL="880110" lvl="1" indent="-514350">
              <a:buFont typeface="+mj-lt"/>
              <a:buAutoNum type="arabicPeriod" startAt="10"/>
            </a:pPr>
            <a:endParaRPr lang="en-US" altLang="zh-TW" dirty="0" smtClean="0"/>
          </a:p>
          <a:p>
            <a:pPr marL="880110" lvl="1" indent="-514350">
              <a:buFont typeface="+mj-lt"/>
              <a:buAutoNum type="arabicPeriod" startAt="10"/>
            </a:pPr>
            <a:endParaRPr lang="en-US" altLang="zh-TW" dirty="0"/>
          </a:p>
          <a:p>
            <a:pPr marL="880110" lvl="1" indent="-514350">
              <a:buFont typeface="+mj-lt"/>
              <a:buAutoNum type="arabicPeriod" startAt="10"/>
            </a:pPr>
            <a:r>
              <a:rPr lang="en-US" altLang="zh-TW" dirty="0"/>
              <a:t>mark the Compression </a:t>
            </a:r>
            <a:r>
              <a:rPr lang="en-US" altLang="zh-TW" dirty="0" smtClean="0"/>
              <a:t>box (if there is any problem regarding auto-loading, ignore steps 10&amp;11 and redo)</a:t>
            </a: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4866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1259629" y="3424874"/>
            <a:ext cx="1530227" cy="364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flipH="1" flipV="1">
            <a:off x="7524328" y="4437112"/>
            <a:ext cx="933922"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50" y="5829300"/>
            <a:ext cx="26479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494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2"/>
            </a:pPr>
            <a:r>
              <a:rPr lang="en-US" altLang="zh-TW" dirty="0"/>
              <a:t>It now should look like </a:t>
            </a:r>
            <a:r>
              <a:rPr lang="en-US" altLang="zh-TW" dirty="0" smtClean="0"/>
              <a:t>this (figure in next slide). Then </a:t>
            </a:r>
            <a:r>
              <a:rPr lang="en-US" altLang="zh-TW" dirty="0"/>
              <a:t>click Generate </a:t>
            </a:r>
            <a:r>
              <a:rPr lang="en-US" altLang="zh-TW" dirty="0" smtClean="0"/>
              <a:t>button.</a:t>
            </a:r>
          </a:p>
          <a:p>
            <a:pPr marL="880110" lvl="1" indent="-514350">
              <a:buFont typeface="+mj-lt"/>
              <a:buAutoNum type="arabicPeriod" startAt="12"/>
            </a:pPr>
            <a:endParaRPr lang="zh-TW" altLang="en-US" dirty="0"/>
          </a:p>
        </p:txBody>
      </p:sp>
    </p:spTree>
    <p:extLst>
      <p:ext uri="{BB962C8B-B14F-4D97-AF65-F5344CB8AC3E}">
        <p14:creationId xmlns:p14="http://schemas.microsoft.com/office/powerpoint/2010/main" val="3345494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0647"/>
            <a:ext cx="8136904" cy="6356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6012158" y="5949280"/>
            <a:ext cx="936105" cy="364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70724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3"/>
            </a:pPr>
            <a:r>
              <a:rPr lang="en-US" altLang="zh-TW" dirty="0"/>
              <a:t>open the Programmer </a:t>
            </a:r>
            <a:r>
              <a:rPr lang="en-US" altLang="zh-TW" dirty="0" smtClean="0"/>
              <a:t>window</a:t>
            </a:r>
          </a:p>
          <a:p>
            <a:pPr marL="880110" lvl="1" indent="-514350">
              <a:buFont typeface="+mj-lt"/>
              <a:buAutoNum type="arabicPeriod" startAt="13"/>
            </a:pPr>
            <a:r>
              <a:rPr lang="en-US" altLang="zh-TW" dirty="0" smtClean="0"/>
              <a:t>Clean up the content of right-hand side table</a:t>
            </a:r>
          </a:p>
          <a:p>
            <a:pPr marL="880110" lvl="1" indent="-514350">
              <a:buFont typeface="+mj-lt"/>
              <a:buAutoNum type="arabicPeriod" startAt="13"/>
            </a:pPr>
            <a:endParaRPr lang="zh-TW"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92169"/>
            <a:ext cx="2160240" cy="904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92169"/>
            <a:ext cx="5508104" cy="379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橢圓 5"/>
          <p:cNvSpPr/>
          <p:nvPr/>
        </p:nvSpPr>
        <p:spPr>
          <a:xfrm flipH="1" flipV="1">
            <a:off x="1763687" y="3179908"/>
            <a:ext cx="342038" cy="364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flipH="1" flipV="1">
            <a:off x="4283968" y="4293096"/>
            <a:ext cx="4427984" cy="12961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45494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5"/>
            </a:pPr>
            <a:r>
              <a:rPr lang="en-US" altLang="zh-TW" dirty="0" smtClean="0"/>
              <a:t>Connect the blaster and the click “</a:t>
            </a:r>
            <a:r>
              <a:rPr lang="en-US" altLang="zh-TW" dirty="0"/>
              <a:t>Hardware </a:t>
            </a:r>
            <a:r>
              <a:rPr lang="en-US" altLang="zh-TW" dirty="0" smtClean="0"/>
              <a:t>Setup.”</a:t>
            </a:r>
          </a:p>
          <a:p>
            <a:pPr marL="880110" lvl="1" indent="-514350">
              <a:buFont typeface="+mj-lt"/>
              <a:buAutoNum type="arabicPeriod" startAt="15"/>
            </a:pPr>
            <a:r>
              <a:rPr lang="en-US" altLang="zh-TW" dirty="0" smtClean="0"/>
              <a:t>Click USB-Blaster and then click Close</a:t>
            </a:r>
            <a:endParaRPr lang="zh-TW" alt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032" t="24464"/>
          <a:stretch/>
        </p:blipFill>
        <p:spPr bwMode="auto">
          <a:xfrm>
            <a:off x="2483768" y="3125742"/>
            <a:ext cx="5078117" cy="350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橢圓 4"/>
          <p:cNvSpPr/>
          <p:nvPr/>
        </p:nvSpPr>
        <p:spPr>
          <a:xfrm flipH="1" flipV="1">
            <a:off x="2771800" y="4877261"/>
            <a:ext cx="864097" cy="2060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45494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7"/>
            </a:pPr>
            <a:r>
              <a:rPr lang="en-US" altLang="zh-TW" dirty="0" smtClean="0"/>
              <a:t>Click “Add File” and choose </a:t>
            </a:r>
            <a:r>
              <a:rPr lang="en-US" altLang="zh-TW" dirty="0"/>
              <a:t>the only </a:t>
            </a:r>
            <a:r>
              <a:rPr lang="en-US" altLang="zh-TW" dirty="0" err="1"/>
              <a:t>jic</a:t>
            </a:r>
            <a:r>
              <a:rPr lang="en-US" altLang="zh-TW" dirty="0"/>
              <a:t> </a:t>
            </a:r>
            <a:r>
              <a:rPr lang="en-US" altLang="zh-TW" dirty="0" smtClean="0"/>
              <a:t>file. </a:t>
            </a:r>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09850"/>
            <a:ext cx="628650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2915816" y="4149080"/>
            <a:ext cx="864097" cy="2060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45494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8"/>
            </a:pPr>
            <a:r>
              <a:rPr lang="en-US" altLang="zh-TW" dirty="0"/>
              <a:t>mark the checkboxes as those in the </a:t>
            </a:r>
            <a:r>
              <a:rPr lang="en-US" altLang="zh-TW" dirty="0" smtClean="0"/>
              <a:t>figure; </a:t>
            </a:r>
            <a:r>
              <a:rPr lang="en-US" altLang="zh-TW" dirty="0"/>
              <a:t>c</a:t>
            </a:r>
            <a:r>
              <a:rPr lang="en-US" altLang="zh-TW" dirty="0" smtClean="0"/>
              <a:t>lick Start.</a:t>
            </a:r>
            <a:endParaRPr lang="zh-TW" altLang="en-US" dirty="0"/>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7372"/>
          <a:stretch/>
        </p:blipFill>
        <p:spPr bwMode="auto">
          <a:xfrm>
            <a:off x="1403648" y="2636912"/>
            <a:ext cx="6438900" cy="366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flipH="1" flipV="1">
            <a:off x="5724127" y="4246001"/>
            <a:ext cx="1728193" cy="1911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45494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Quantus</a:t>
            </a:r>
            <a:r>
              <a:rPr lang="en-US" altLang="zh-TW" dirty="0"/>
              <a:t> II project for 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a:t>Loading the program to the </a:t>
            </a:r>
            <a:r>
              <a:rPr lang="en-US" altLang="zh-TW" dirty="0" smtClean="0"/>
              <a:t>FPGA (</a:t>
            </a:r>
            <a:r>
              <a:rPr lang="en-US" altLang="zh-TW" dirty="0" err="1" smtClean="0"/>
              <a:t>conti</a:t>
            </a:r>
            <a:r>
              <a:rPr lang="en-US" altLang="zh-TW" dirty="0" smtClean="0"/>
              <a:t>.)</a:t>
            </a:r>
            <a:endParaRPr lang="en-US" altLang="zh-TW" dirty="0"/>
          </a:p>
          <a:p>
            <a:pPr marL="880110" lvl="1" indent="-514350">
              <a:buFont typeface="+mj-lt"/>
              <a:buAutoNum type="arabicPeriod" startAt="19"/>
            </a:pPr>
            <a:r>
              <a:rPr lang="en-US" altLang="zh-TW" dirty="0" smtClean="0"/>
              <a:t>Finally, you have to turn off the FPGA and then turn it on again.</a:t>
            </a:r>
            <a:br>
              <a:rPr lang="en-US" altLang="zh-TW" dirty="0" smtClean="0"/>
            </a:br>
            <a:r>
              <a:rPr lang="en-US" altLang="zh-TW" dirty="0" smtClean="0"/>
              <a:t>The program written </a:t>
            </a:r>
            <a:r>
              <a:rPr lang="en-US" altLang="zh-TW" dirty="0"/>
              <a:t>onto the EPROM </a:t>
            </a:r>
            <a:r>
              <a:rPr lang="en-US" altLang="zh-TW" dirty="0" smtClean="0"/>
              <a:t>through .</a:t>
            </a:r>
            <a:r>
              <a:rPr lang="en-US" altLang="zh-TW" dirty="0" err="1" smtClean="0"/>
              <a:t>jic</a:t>
            </a:r>
            <a:r>
              <a:rPr lang="en-US" altLang="zh-TW" dirty="0" smtClean="0"/>
              <a:t> will be loaded to the FPGA automatically every time you turn on the FPGA.</a:t>
            </a:r>
            <a:endParaRPr lang="zh-TW" altLang="en-US" dirty="0"/>
          </a:p>
        </p:txBody>
      </p:sp>
    </p:spTree>
    <p:extLst>
      <p:ext uri="{BB962C8B-B14F-4D97-AF65-F5344CB8AC3E}">
        <p14:creationId xmlns:p14="http://schemas.microsoft.com/office/powerpoint/2010/main" val="214930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startAt="2"/>
            </a:pPr>
            <a:r>
              <a:rPr lang="en-US" altLang="zh-TW" dirty="0" smtClean="0"/>
              <a:t>[advanced] </a:t>
            </a:r>
            <a:r>
              <a:rPr lang="en-US" altLang="zh-TW" dirty="0"/>
              <a:t>M</a:t>
            </a:r>
            <a:r>
              <a:rPr lang="en-US" altLang="zh-TW" dirty="0" smtClean="0"/>
              <a:t>odifying the number of pulses for each channel, as well as the number of channels</a:t>
            </a:r>
          </a:p>
          <a:p>
            <a:pPr marL="834390" lvl="1" indent="-514350">
              <a:buFont typeface="+mj-lt"/>
              <a:buAutoNum type="arabicPeriod"/>
            </a:pPr>
            <a:r>
              <a:rPr lang="en-US" altLang="zh-TW" dirty="0" smtClean="0"/>
              <a:t>In folder </a:t>
            </a:r>
            <a:r>
              <a:rPr lang="en-US" altLang="zh-TW" dirty="0" err="1" smtClean="0"/>
              <a:t>MonroeFPGA_DigitalWaveform</a:t>
            </a:r>
            <a:r>
              <a:rPr lang="en-US" altLang="zh-TW" dirty="0" smtClean="0"/>
              <a:t>_... and its </a:t>
            </a:r>
            <a:r>
              <a:rPr lang="en-US" altLang="zh-TW" dirty="0" err="1" smtClean="0"/>
              <a:t>subforder</a:t>
            </a:r>
            <a:r>
              <a:rPr lang="en-US" altLang="zh-TW" dirty="0" smtClean="0"/>
              <a:t> </a:t>
            </a:r>
            <a:r>
              <a:rPr lang="en-US" altLang="zh-TW" dirty="0" err="1" smtClean="0"/>
              <a:t>VerilogGen</a:t>
            </a:r>
            <a:r>
              <a:rPr lang="en-US" altLang="zh-TW" dirty="0" smtClean="0"/>
              <a:t>.</a:t>
            </a:r>
          </a:p>
          <a:p>
            <a:pPr marL="834390" lvl="1" indent="-514350">
              <a:buFont typeface="+mj-lt"/>
              <a:buAutoNum type="arabicPeriod"/>
            </a:pPr>
            <a:endParaRPr lang="en-US" altLang="zh-TW" dirty="0" smtClean="0"/>
          </a:p>
          <a:p>
            <a:pPr marL="834390" lvl="1" indent="-514350">
              <a:buFont typeface="+mj-lt"/>
              <a:buAutoNum type="arabicPeriod"/>
            </a:pPr>
            <a:endParaRPr lang="en-US" altLang="zh-TW" dirty="0" smtClean="0"/>
          </a:p>
          <a:p>
            <a:pPr marL="834390" lvl="1" indent="-514350">
              <a:buFont typeface="+mj-lt"/>
              <a:buAutoNum type="arabicPeriod"/>
            </a:pPr>
            <a:r>
              <a:rPr lang="en-US" altLang="zh-TW" dirty="0" smtClean="0"/>
              <a:t>Open table.txt</a:t>
            </a:r>
            <a:endParaRPr lang="en-US" altLang="zh-TW"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8989"/>
          <a:stretch/>
        </p:blipFill>
        <p:spPr bwMode="auto">
          <a:xfrm>
            <a:off x="1547664" y="3546958"/>
            <a:ext cx="6941833" cy="331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908009"/>
            <a:ext cx="1512168" cy="24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56040"/>
            <a:ext cx="330431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橢圓 7"/>
          <p:cNvSpPr/>
          <p:nvPr/>
        </p:nvSpPr>
        <p:spPr>
          <a:xfrm>
            <a:off x="5517160" y="5931152"/>
            <a:ext cx="1187624"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704784" y="4532873"/>
            <a:ext cx="1941494" cy="369332"/>
          </a:xfrm>
          <a:prstGeom prst="rect">
            <a:avLst/>
          </a:prstGeom>
          <a:noFill/>
        </p:spPr>
        <p:txBody>
          <a:bodyPr wrap="none" rtlCol="0">
            <a:spAutoFit/>
          </a:bodyPr>
          <a:lstStyle/>
          <a:p>
            <a:r>
              <a:rPr lang="en-US" altLang="zh-TW" dirty="0" smtClean="0"/>
              <a:t>Folder </a:t>
            </a:r>
            <a:r>
              <a:rPr lang="en-US" altLang="zh-TW" dirty="0" err="1" smtClean="0"/>
              <a:t>VerilogGen</a:t>
            </a:r>
            <a:r>
              <a:rPr lang="en-US" altLang="zh-TW" dirty="0" smtClean="0"/>
              <a:t>:</a:t>
            </a:r>
            <a:endParaRPr lang="zh-TW" altLang="en-US" dirty="0"/>
          </a:p>
        </p:txBody>
      </p:sp>
    </p:spTree>
    <p:extLst>
      <p:ext uri="{BB962C8B-B14F-4D97-AF65-F5344CB8AC3E}">
        <p14:creationId xmlns:p14="http://schemas.microsoft.com/office/powerpoint/2010/main" val="35862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Description of the hierarchy</a:t>
            </a:r>
            <a:endParaRPr lang="zh-TW" altLang="en-US" dirty="0"/>
          </a:p>
        </p:txBody>
      </p:sp>
      <p:sp>
        <p:nvSpPr>
          <p:cNvPr id="3" name="內容版面配置區 2"/>
          <p:cNvSpPr>
            <a:spLocks noGrp="1"/>
          </p:cNvSpPr>
          <p:nvPr>
            <p:ph sz="quarter" idx="1"/>
          </p:nvPr>
        </p:nvSpPr>
        <p:spPr/>
        <p:txBody>
          <a:bodyPr/>
          <a:lstStyle/>
          <a:p>
            <a:r>
              <a:rPr lang="en-US" altLang="zh-TW" dirty="0" smtClean="0"/>
              <a:t>User</a:t>
            </a:r>
            <a:endParaRPr lang="en-US" altLang="zh-TW" dirty="0"/>
          </a:p>
          <a:p>
            <a:pPr lvl="1"/>
            <a:r>
              <a:rPr lang="en-US" altLang="zh-TW" dirty="0"/>
              <a:t>3 NI libraries (</a:t>
            </a:r>
            <a:r>
              <a:rPr lang="en-US" altLang="zh-TW" dirty="0" err="1"/>
              <a:t>TimingUtitlity.llb</a:t>
            </a:r>
            <a:r>
              <a:rPr lang="en-US" altLang="zh-TW" dirty="0"/>
              <a:t>, </a:t>
            </a:r>
            <a:r>
              <a:rPr lang="en-US" altLang="zh-TW" dirty="0" err="1"/>
              <a:t>NI_Analog_Output.llb</a:t>
            </a:r>
            <a:r>
              <a:rPr lang="en-US" altLang="zh-TW" dirty="0"/>
              <a:t> and </a:t>
            </a:r>
            <a:r>
              <a:rPr lang="en-US" altLang="zh-TW" dirty="0" err="1"/>
              <a:t>FPGA_Digital_Output.llb</a:t>
            </a:r>
            <a:r>
              <a:rPr lang="en-US" altLang="zh-TW" dirty="0"/>
              <a:t>)</a:t>
            </a:r>
          </a:p>
          <a:p>
            <a:pPr lvl="1"/>
            <a:r>
              <a:rPr lang="en-US" altLang="zh-TW" dirty="0"/>
              <a:t>Example timing configuration files (folder </a:t>
            </a:r>
            <a:r>
              <a:rPr lang="en-US" altLang="zh-TW" dirty="0" err="1"/>
              <a:t>TimingData</a:t>
            </a:r>
            <a:r>
              <a:rPr lang="en-US" altLang="zh-TW" dirty="0" smtClean="0"/>
              <a:t>)</a:t>
            </a:r>
          </a:p>
          <a:p>
            <a:r>
              <a:rPr lang="en-US" altLang="zh-TW" dirty="0" smtClean="0"/>
              <a:t>Technician</a:t>
            </a:r>
            <a:endParaRPr lang="en-US" altLang="zh-TW" dirty="0"/>
          </a:p>
          <a:p>
            <a:pPr lvl="1"/>
            <a:r>
              <a:rPr lang="en-US" altLang="zh-TW" dirty="0" smtClean="0"/>
              <a:t>The </a:t>
            </a:r>
            <a:r>
              <a:rPr lang="en-US" altLang="zh-TW" dirty="0"/>
              <a:t>FPGA </a:t>
            </a:r>
            <a:r>
              <a:rPr lang="en-US" altLang="zh-TW" dirty="0" err="1"/>
              <a:t>Quartus</a:t>
            </a:r>
            <a:r>
              <a:rPr lang="en-US" altLang="zh-TW" dirty="0"/>
              <a:t> II project (folder </a:t>
            </a:r>
            <a:r>
              <a:rPr lang="en-US" altLang="zh-TW" dirty="0" err="1"/>
              <a:t>MonroeFPGA_DigitalWaveform_Outputing_clock</a:t>
            </a:r>
            <a:r>
              <a:rPr lang="en-US" altLang="zh-TW" dirty="0"/>
              <a:t>)</a:t>
            </a:r>
          </a:p>
          <a:p>
            <a:pPr lvl="1"/>
            <a:r>
              <a:rPr lang="en-US" altLang="zh-TW" dirty="0" smtClean="0"/>
              <a:t>The </a:t>
            </a:r>
            <a:r>
              <a:rPr lang="en-US" altLang="zh-TW" dirty="0"/>
              <a:t>C/C++ project for accessing the timing description file and preparing FPGA commands</a:t>
            </a:r>
            <a:r>
              <a:rPr lang="en-US" altLang="zh-TW" dirty="0" smtClean="0"/>
              <a:t>.</a:t>
            </a:r>
            <a:endParaRPr lang="en-US" altLang="zh-TW" dirty="0"/>
          </a:p>
        </p:txBody>
      </p:sp>
    </p:spTree>
    <p:extLst>
      <p:ext uri="{BB962C8B-B14F-4D97-AF65-F5344CB8AC3E}">
        <p14:creationId xmlns:p14="http://schemas.microsoft.com/office/powerpoint/2010/main" val="707716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a:xfrm>
            <a:off x="612648" y="1600200"/>
            <a:ext cx="8279832" cy="5069160"/>
          </a:xfrm>
        </p:spPr>
        <p:txBody>
          <a:bodyPr>
            <a:normAutofit/>
          </a:bodyPr>
          <a:lstStyle/>
          <a:p>
            <a:pPr marL="514350" indent="-514350">
              <a:buFont typeface="+mj-lt"/>
              <a:buAutoNum type="arabicPeriod" startAt="2"/>
            </a:pPr>
            <a:r>
              <a:rPr lang="en-US" altLang="zh-TW" dirty="0" smtClean="0"/>
              <a:t>[advanced] </a:t>
            </a:r>
            <a:r>
              <a:rPr lang="en-US" altLang="zh-TW" dirty="0"/>
              <a:t>M</a:t>
            </a:r>
            <a:r>
              <a:rPr lang="en-US" altLang="zh-TW" dirty="0" smtClean="0"/>
              <a:t>odifying the number of pulses for each channel, as well as the number of channels</a:t>
            </a:r>
          </a:p>
          <a:p>
            <a:pPr marL="834390" lvl="1" indent="-514350">
              <a:buFont typeface="+mj-lt"/>
              <a:buAutoNum type="arabicPeriod" startAt="3"/>
            </a:pPr>
            <a:r>
              <a:rPr lang="en-US" altLang="zh-TW" dirty="0" smtClean="0"/>
              <a:t>Specify the number of pulses for each channel. </a:t>
            </a:r>
            <a:br>
              <a:rPr lang="en-US" altLang="zh-TW" dirty="0" smtClean="0"/>
            </a:br>
            <a:r>
              <a:rPr lang="en-US" altLang="zh-TW" dirty="0" smtClean="0"/>
              <a:t>The number of channels is equal to how many numbers you specify in table.txt</a:t>
            </a:r>
            <a:br>
              <a:rPr lang="en-US" altLang="zh-TW" dirty="0" smtClean="0"/>
            </a:br>
            <a:r>
              <a:rPr lang="en-US" altLang="zh-TW" dirty="0" smtClean="0"/>
              <a:t>If you enter the numbers as the figure, it turns out to be:</a:t>
            </a:r>
            <a:br>
              <a:rPr lang="en-US" altLang="zh-TW" dirty="0" smtClean="0"/>
            </a:br>
            <a:r>
              <a:rPr lang="en-US" altLang="zh-TW" dirty="0" smtClean="0"/>
              <a:t>0</a:t>
            </a:r>
            <a:r>
              <a:rPr lang="en-US" altLang="zh-TW" baseline="30000" dirty="0" smtClean="0"/>
              <a:t>th </a:t>
            </a:r>
            <a:r>
              <a:rPr lang="en-US" altLang="zh-TW" dirty="0" smtClean="0"/>
              <a:t>channel </a:t>
            </a:r>
            <a:r>
              <a:rPr lang="en-US" altLang="zh-TW" dirty="0"/>
              <a:t>with 16 impulses(32 transition edge</a:t>
            </a:r>
            <a:r>
              <a:rPr lang="en-US" altLang="zh-TW" dirty="0" smtClean="0"/>
              <a:t>),</a:t>
            </a:r>
            <a:br>
              <a:rPr lang="en-US" altLang="zh-TW" dirty="0" smtClean="0"/>
            </a:br>
            <a:r>
              <a:rPr lang="en-US" altLang="zh-TW" dirty="0" smtClean="0"/>
              <a:t>1</a:t>
            </a:r>
            <a:r>
              <a:rPr lang="en-US" altLang="zh-TW" baseline="30000" dirty="0" smtClean="0"/>
              <a:t>st</a:t>
            </a:r>
            <a:r>
              <a:rPr lang="en-US" altLang="zh-TW" dirty="0" smtClean="0"/>
              <a:t> with </a:t>
            </a:r>
            <a:r>
              <a:rPr lang="en-US" altLang="zh-TW" dirty="0"/>
              <a:t>16</a:t>
            </a:r>
            <a:r>
              <a:rPr lang="en-US" altLang="zh-TW" dirty="0" smtClean="0"/>
              <a:t>, </a:t>
            </a:r>
            <a:br>
              <a:rPr lang="en-US" altLang="zh-TW" dirty="0" smtClean="0"/>
            </a:br>
            <a:r>
              <a:rPr lang="en-US" altLang="zh-TW" dirty="0" smtClean="0"/>
              <a:t>2</a:t>
            </a:r>
            <a:r>
              <a:rPr lang="en-US" altLang="zh-TW" baseline="30000" dirty="0" smtClean="0"/>
              <a:t>nd</a:t>
            </a:r>
            <a:r>
              <a:rPr lang="en-US" altLang="zh-TW" dirty="0" smtClean="0"/>
              <a:t> with </a:t>
            </a:r>
            <a:r>
              <a:rPr lang="en-US" altLang="zh-TW" dirty="0"/>
              <a:t>16, </a:t>
            </a:r>
            <a:r>
              <a:rPr lang="en-US" altLang="zh-TW" dirty="0" smtClean="0"/>
              <a:t/>
            </a:r>
            <a:br>
              <a:rPr lang="en-US" altLang="zh-TW" dirty="0" smtClean="0"/>
            </a:br>
            <a:r>
              <a:rPr lang="en-US" altLang="zh-TW" dirty="0" smtClean="0"/>
              <a:t>3</a:t>
            </a:r>
            <a:r>
              <a:rPr lang="en-US" altLang="zh-TW" baseline="30000" dirty="0" smtClean="0"/>
              <a:t>rd</a:t>
            </a:r>
            <a:r>
              <a:rPr lang="en-US" altLang="zh-TW" dirty="0" smtClean="0"/>
              <a:t> with </a:t>
            </a:r>
            <a:r>
              <a:rPr lang="en-US" altLang="zh-TW" dirty="0"/>
              <a:t>8, </a:t>
            </a:r>
            <a:r>
              <a:rPr lang="en-US" altLang="zh-TW" dirty="0" smtClean="0"/>
              <a:t/>
            </a:r>
            <a:br>
              <a:rPr lang="en-US" altLang="zh-TW" dirty="0" smtClean="0"/>
            </a:br>
            <a:r>
              <a:rPr lang="en-US" altLang="zh-TW" dirty="0" smtClean="0"/>
              <a:t>4</a:t>
            </a:r>
            <a:r>
              <a:rPr lang="en-US" altLang="zh-TW" baseline="30000" dirty="0" smtClean="0"/>
              <a:t>th</a:t>
            </a:r>
            <a:r>
              <a:rPr lang="en-US" altLang="zh-TW" dirty="0" smtClean="0"/>
              <a:t> with 16</a:t>
            </a:r>
            <a:r>
              <a:rPr lang="en-US" altLang="zh-TW" dirty="0"/>
              <a:t>, </a:t>
            </a:r>
            <a:r>
              <a:rPr lang="en-US" altLang="zh-TW" dirty="0" smtClean="0"/>
              <a:t/>
            </a:r>
            <a:br>
              <a:rPr lang="en-US" altLang="zh-TW" dirty="0" smtClean="0"/>
            </a:br>
            <a:r>
              <a:rPr lang="en-US" altLang="zh-TW" dirty="0"/>
              <a:t>5</a:t>
            </a:r>
            <a:r>
              <a:rPr lang="en-US" altLang="zh-TW" baseline="30000" dirty="0"/>
              <a:t>th</a:t>
            </a:r>
            <a:r>
              <a:rPr lang="en-US" altLang="zh-TW" dirty="0" smtClean="0"/>
              <a:t> with 32.</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653136"/>
            <a:ext cx="4022680" cy="198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505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startAt="2"/>
            </a:pPr>
            <a:r>
              <a:rPr lang="en-US" altLang="zh-TW" dirty="0" smtClean="0"/>
              <a:t>[advanced] </a:t>
            </a:r>
            <a:r>
              <a:rPr lang="en-US" altLang="zh-TW" dirty="0"/>
              <a:t>M</a:t>
            </a:r>
            <a:r>
              <a:rPr lang="en-US" altLang="zh-TW" dirty="0" smtClean="0"/>
              <a:t>odifying the number of pulses for each channel, as well as the number of channels</a:t>
            </a:r>
          </a:p>
          <a:p>
            <a:pPr marL="834390" lvl="1" indent="-514350">
              <a:buFont typeface="+mj-lt"/>
              <a:buAutoNum type="arabicPeriod" startAt="4"/>
            </a:pPr>
            <a:r>
              <a:rPr lang="en-US" altLang="zh-TW" dirty="0" smtClean="0"/>
              <a:t>After entering the numbers, run make.exe. Entering y for the execution.</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868"/>
          <a:stretch/>
        </p:blipFill>
        <p:spPr bwMode="auto">
          <a:xfrm>
            <a:off x="472502" y="4022693"/>
            <a:ext cx="238345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橢圓 4"/>
          <p:cNvSpPr/>
          <p:nvPr/>
        </p:nvSpPr>
        <p:spPr>
          <a:xfrm>
            <a:off x="188568" y="4225859"/>
            <a:ext cx="1187624"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93484" y="3652683"/>
            <a:ext cx="1941494" cy="369332"/>
          </a:xfrm>
          <a:prstGeom prst="rect">
            <a:avLst/>
          </a:prstGeom>
          <a:noFill/>
        </p:spPr>
        <p:txBody>
          <a:bodyPr wrap="none" rtlCol="0">
            <a:spAutoFit/>
          </a:bodyPr>
          <a:lstStyle/>
          <a:p>
            <a:r>
              <a:rPr lang="en-US" altLang="zh-TW" dirty="0" smtClean="0"/>
              <a:t>Folder </a:t>
            </a:r>
            <a:r>
              <a:rPr lang="en-US" altLang="zh-TW" dirty="0" err="1" smtClean="0"/>
              <a:t>VerilogGen</a:t>
            </a:r>
            <a:r>
              <a:rPr lang="en-US" altLang="zh-TW" dirty="0" smtClean="0"/>
              <a:t>:</a:t>
            </a:r>
            <a:endParaRPr lang="zh-TW" alt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053" b="68440"/>
          <a:stretch/>
        </p:blipFill>
        <p:spPr bwMode="auto">
          <a:xfrm>
            <a:off x="3028374" y="4682338"/>
            <a:ext cx="5920395" cy="132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06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Quantus</a:t>
            </a:r>
            <a:r>
              <a:rPr lang="en-US" altLang="zh-TW" dirty="0"/>
              <a:t> II project for </a:t>
            </a:r>
            <a:r>
              <a:rPr lang="en-US" altLang="zh-TW" dirty="0" smtClean="0"/>
              <a:t>FPGA</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startAt="2"/>
            </a:pPr>
            <a:r>
              <a:rPr lang="en-US" altLang="zh-TW" dirty="0" smtClean="0"/>
              <a:t>[advanced] </a:t>
            </a:r>
            <a:r>
              <a:rPr lang="en-US" altLang="zh-TW" dirty="0"/>
              <a:t>M</a:t>
            </a:r>
            <a:r>
              <a:rPr lang="en-US" altLang="zh-TW" dirty="0" smtClean="0"/>
              <a:t>odifying the number of pulses for each channel, as well as the number of channels</a:t>
            </a:r>
          </a:p>
          <a:p>
            <a:pPr marL="834390" lvl="1" indent="-514350">
              <a:buFont typeface="+mj-lt"/>
              <a:buAutoNum type="arabicPeriod" startAt="5"/>
            </a:pPr>
            <a:r>
              <a:rPr lang="en-US" altLang="zh-TW" dirty="0" smtClean="0"/>
              <a:t>Then repeat the procedure “Loading </a:t>
            </a:r>
            <a:r>
              <a:rPr lang="en-US" altLang="zh-TW" dirty="0"/>
              <a:t>the program to the </a:t>
            </a:r>
            <a:r>
              <a:rPr lang="en-US" altLang="zh-TW" dirty="0" smtClean="0"/>
              <a:t>FPGA,” making sure to compile in the step 3. of that procedure.</a:t>
            </a:r>
          </a:p>
          <a:p>
            <a:pPr marL="834390" lvl="1" indent="-514350">
              <a:buFont typeface="+mj-lt"/>
              <a:buAutoNum type="arabicPeriod" startAt="5"/>
            </a:pPr>
            <a:endParaRPr lang="en-US" altLang="zh-TW" dirty="0" smtClean="0"/>
          </a:p>
          <a:p>
            <a:pPr marL="834390" lvl="1" indent="-514350">
              <a:buFont typeface="+mj-lt"/>
              <a:buAutoNum type="arabicPeriod" startAt="5"/>
            </a:pPr>
            <a:endParaRPr lang="en-US" altLang="zh-TW" dirty="0"/>
          </a:p>
        </p:txBody>
      </p:sp>
    </p:spTree>
    <p:extLst>
      <p:ext uri="{BB962C8B-B14F-4D97-AF65-F5344CB8AC3E}">
        <p14:creationId xmlns:p14="http://schemas.microsoft.com/office/powerpoint/2010/main" val="3241506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Appendix –Technician </a:t>
            </a:r>
            <a:r>
              <a:rPr lang="en-US" altLang="zh-TW" dirty="0" smtClean="0"/>
              <a:t>support</a:t>
            </a:r>
            <a:endParaRPr lang="zh-TW" altLang="en-US" dirty="0"/>
          </a:p>
        </p:txBody>
      </p:sp>
      <p:sp>
        <p:nvSpPr>
          <p:cNvPr id="3" name="內容版面配置區 2"/>
          <p:cNvSpPr>
            <a:spLocks noGrp="1"/>
          </p:cNvSpPr>
          <p:nvPr>
            <p:ph sz="quarter" idx="1"/>
          </p:nvPr>
        </p:nvSpPr>
        <p:spPr/>
        <p:txBody>
          <a:bodyPr/>
          <a:lstStyle/>
          <a:p>
            <a:r>
              <a:rPr lang="en-US" altLang="zh-TW" dirty="0" err="1" smtClean="0">
                <a:solidFill>
                  <a:schemeClr val="bg1">
                    <a:lumMod val="85000"/>
                  </a:schemeClr>
                </a:solidFill>
              </a:rPr>
              <a:t>Quantus</a:t>
            </a:r>
            <a:r>
              <a:rPr lang="en-US" altLang="zh-TW" dirty="0" smtClean="0">
                <a:solidFill>
                  <a:schemeClr val="bg1">
                    <a:lumMod val="85000"/>
                  </a:schemeClr>
                </a:solidFill>
              </a:rPr>
              <a:t> II project for FPGA</a:t>
            </a:r>
          </a:p>
          <a:p>
            <a:r>
              <a:rPr lang="en-US" altLang="zh-TW" dirty="0" smtClean="0"/>
              <a:t>C/C++ project for DLL</a:t>
            </a:r>
          </a:p>
          <a:p>
            <a:r>
              <a:rPr lang="en-US" altLang="zh-TW" dirty="0" smtClean="0">
                <a:solidFill>
                  <a:schemeClr val="bg1">
                    <a:lumMod val="85000"/>
                  </a:schemeClr>
                </a:solidFill>
              </a:rPr>
              <a:t>Format of the auto-generated .</a:t>
            </a:r>
            <a:r>
              <a:rPr lang="en-US" altLang="zh-TW" dirty="0" err="1" smtClean="0">
                <a:solidFill>
                  <a:schemeClr val="bg1">
                    <a:lumMod val="85000"/>
                  </a:schemeClr>
                </a:solidFill>
              </a:rPr>
              <a:t>csv</a:t>
            </a:r>
            <a:r>
              <a:rPr lang="en-US" altLang="zh-TW" dirty="0" smtClean="0">
                <a:solidFill>
                  <a:schemeClr val="bg1">
                    <a:lumMod val="85000"/>
                  </a:schemeClr>
                </a:solidFill>
              </a:rPr>
              <a:t> file</a:t>
            </a:r>
            <a:endParaRPr lang="zh-TW" altLang="en-US" dirty="0">
              <a:solidFill>
                <a:schemeClr val="bg1">
                  <a:lumMod val="85000"/>
                </a:schemeClr>
              </a:solidFill>
            </a:endParaRPr>
          </a:p>
        </p:txBody>
      </p:sp>
    </p:spTree>
    <p:extLst>
      <p:ext uri="{BB962C8B-B14F-4D97-AF65-F5344CB8AC3E}">
        <p14:creationId xmlns:p14="http://schemas.microsoft.com/office/powerpoint/2010/main" val="39695048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a:t>
            </a:r>
            <a:r>
              <a:rPr lang="en-US" altLang="zh-TW" dirty="0" smtClean="0"/>
              <a:t>DLL</a:t>
            </a:r>
            <a:endParaRPr lang="zh-TW" altLang="en-US" dirty="0"/>
          </a:p>
        </p:txBody>
      </p:sp>
      <p:sp>
        <p:nvSpPr>
          <p:cNvPr id="3" name="內容版面配置區 2"/>
          <p:cNvSpPr>
            <a:spLocks noGrp="1"/>
          </p:cNvSpPr>
          <p:nvPr>
            <p:ph sz="quarter" idx="1"/>
          </p:nvPr>
        </p:nvSpPr>
        <p:spPr/>
        <p:txBody>
          <a:bodyPr/>
          <a:lstStyle/>
          <a:p>
            <a:r>
              <a:rPr lang="en-US" altLang="zh-TW" dirty="0" smtClean="0"/>
              <a:t>This project is for reading/converting data from the .</a:t>
            </a:r>
            <a:r>
              <a:rPr lang="en-US" altLang="zh-TW" dirty="0" err="1" smtClean="0"/>
              <a:t>csv</a:t>
            </a:r>
            <a:r>
              <a:rPr lang="en-US" altLang="zh-TW" dirty="0" smtClean="0"/>
              <a:t> file and controlling the FPGA.</a:t>
            </a:r>
          </a:p>
          <a:p>
            <a:r>
              <a:rPr lang="en-US" altLang="zh-TW" dirty="0" smtClean="0"/>
              <a:t>Recommend to install Code::Blocks</a:t>
            </a:r>
          </a:p>
          <a:p>
            <a:r>
              <a:rPr lang="en-US" altLang="zh-TW" dirty="0" smtClean="0"/>
              <a:t>Files are contained in folder </a:t>
            </a:r>
            <a:r>
              <a:rPr lang="en-US" altLang="zh-TW" dirty="0" err="1" smtClean="0"/>
              <a:t>DLL_make</a:t>
            </a:r>
            <a:endParaRPr lang="en-US" altLang="zh-TW" dirty="0" smtClean="0"/>
          </a:p>
          <a:p>
            <a:r>
              <a:rPr lang="en-US" altLang="zh-TW" dirty="0" smtClean="0"/>
              <a:t>Double click </a:t>
            </a:r>
            <a:r>
              <a:rPr lang="en-US" altLang="zh-TW" dirty="0" err="1" smtClean="0"/>
              <a:t>timing_dll.cbp</a:t>
            </a:r>
            <a:r>
              <a:rPr lang="en-US" altLang="zh-TW" dirty="0" smtClean="0"/>
              <a:t>, you will see the figure in next slide.</a:t>
            </a:r>
          </a:p>
        </p:txBody>
      </p:sp>
    </p:spTree>
    <p:extLst>
      <p:ext uri="{BB962C8B-B14F-4D97-AF65-F5344CB8AC3E}">
        <p14:creationId xmlns:p14="http://schemas.microsoft.com/office/powerpoint/2010/main" val="3412610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p:txBody>
          <a:bodyPr/>
          <a:lstStyle/>
          <a:p>
            <a:endParaRPr lang="zh-TW"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3"/>
            <a:ext cx="7272808" cy="557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295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p:txBody>
          <a:bodyPr/>
          <a:lstStyle/>
          <a:p>
            <a:r>
              <a:rPr lang="en-US" altLang="zh-TW" dirty="0" smtClean="0"/>
              <a:t>The digital command functions are put in main.cpp</a:t>
            </a:r>
          </a:p>
          <a:p>
            <a:r>
              <a:rPr lang="en-US" altLang="zh-TW" dirty="0" smtClean="0"/>
              <a:t>Description of each file</a:t>
            </a:r>
          </a:p>
          <a:p>
            <a:pPr lvl="1"/>
            <a:r>
              <a:rPr lang="en-US" altLang="zh-TW" dirty="0" err="1" smtClean="0"/>
              <a:t>main.h</a:t>
            </a:r>
            <a:r>
              <a:rPr lang="en-US" altLang="zh-TW" dirty="0"/>
              <a:t/>
            </a:r>
            <a:br>
              <a:rPr lang="en-US" altLang="zh-TW" dirty="0"/>
            </a:br>
            <a:r>
              <a:rPr lang="en-US" altLang="zh-TW" dirty="0" smtClean="0"/>
              <a:t>the functions exported for usage are declared here</a:t>
            </a:r>
          </a:p>
          <a:p>
            <a:pPr lvl="1"/>
            <a:r>
              <a:rPr lang="en-US" altLang="zh-TW" dirty="0" err="1" smtClean="0"/>
              <a:t>Struct_Algorithm.h</a:t>
            </a:r>
            <a:r>
              <a:rPr lang="en-US" altLang="zh-TW" dirty="0" smtClean="0"/>
              <a:t/>
            </a:r>
            <a:br>
              <a:rPr lang="en-US" altLang="zh-TW" dirty="0" smtClean="0"/>
            </a:br>
            <a:r>
              <a:rPr lang="en-US" altLang="zh-TW" dirty="0" smtClean="0"/>
              <a:t>declares the </a:t>
            </a:r>
            <a:r>
              <a:rPr lang="en-US" altLang="zh-TW" dirty="0" err="1" smtClean="0"/>
              <a:t>enums</a:t>
            </a:r>
            <a:r>
              <a:rPr lang="en-US" altLang="zh-TW" dirty="0" smtClean="0"/>
              <a:t>, structures and the functions in </a:t>
            </a:r>
            <a:r>
              <a:rPr lang="en-US" altLang="zh-TW" dirty="0" err="1" smtClean="0"/>
              <a:t>CtrlPtStruct.c</a:t>
            </a:r>
            <a:r>
              <a:rPr lang="en-US" altLang="zh-TW" dirty="0" smtClean="0"/>
              <a:t>, </a:t>
            </a:r>
            <a:r>
              <a:rPr lang="en-US" altLang="zh-TW" dirty="0" err="1" smtClean="0"/>
              <a:t>WaveStruct.c</a:t>
            </a:r>
            <a:r>
              <a:rPr lang="en-US" altLang="zh-TW" dirty="0" smtClean="0"/>
              <a:t>, </a:t>
            </a:r>
            <a:r>
              <a:rPr lang="en-US" altLang="zh-TW" dirty="0" err="1" smtClean="0"/>
              <a:t>Algorithm.c</a:t>
            </a:r>
            <a:r>
              <a:rPr lang="en-US" altLang="zh-TW" dirty="0" smtClean="0"/>
              <a:t> and </a:t>
            </a:r>
            <a:r>
              <a:rPr lang="en-US" altLang="zh-TW" dirty="0" err="1" smtClean="0"/>
              <a:t>Mapping.c</a:t>
            </a:r>
            <a:endParaRPr lang="en-US" altLang="zh-TW" dirty="0" smtClean="0"/>
          </a:p>
          <a:p>
            <a:pPr lvl="1"/>
            <a:r>
              <a:rPr lang="en-US" altLang="zh-TW" dirty="0" err="1" smtClean="0"/>
              <a:t>CtrlPtStruct.c</a:t>
            </a:r>
            <a:r>
              <a:rPr lang="en-US" altLang="zh-TW" dirty="0" smtClean="0"/>
              <a:t/>
            </a:r>
            <a:br>
              <a:rPr lang="en-US" altLang="zh-TW" dirty="0" smtClean="0"/>
            </a:br>
            <a:r>
              <a:rPr lang="en-US" altLang="zh-TW" dirty="0" smtClean="0"/>
              <a:t>defines the methods </a:t>
            </a:r>
            <a:r>
              <a:rPr lang="en-US" altLang="zh-TW" dirty="0"/>
              <a:t>of structure </a:t>
            </a:r>
            <a:r>
              <a:rPr lang="en-US" altLang="zh-TW" dirty="0" err="1"/>
              <a:t>ControlPointStruct</a:t>
            </a:r>
            <a:endParaRPr lang="zh-TW" altLang="en-US" dirty="0"/>
          </a:p>
        </p:txBody>
      </p:sp>
    </p:spTree>
    <p:extLst>
      <p:ext uri="{BB962C8B-B14F-4D97-AF65-F5344CB8AC3E}">
        <p14:creationId xmlns:p14="http://schemas.microsoft.com/office/powerpoint/2010/main" val="732041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a:xfrm>
            <a:off x="612648" y="1600200"/>
            <a:ext cx="8153400" cy="4781128"/>
          </a:xfrm>
        </p:spPr>
        <p:txBody>
          <a:bodyPr>
            <a:normAutofit/>
          </a:bodyPr>
          <a:lstStyle/>
          <a:p>
            <a:r>
              <a:rPr lang="en-US" altLang="zh-TW" dirty="0"/>
              <a:t>Description of each </a:t>
            </a:r>
            <a:r>
              <a:rPr lang="en-US" altLang="zh-TW" dirty="0" smtClean="0"/>
              <a:t>file (</a:t>
            </a:r>
            <a:r>
              <a:rPr lang="en-US" altLang="zh-TW" dirty="0" err="1" smtClean="0"/>
              <a:t>conti</a:t>
            </a:r>
            <a:r>
              <a:rPr lang="en-US" altLang="zh-TW" dirty="0" smtClean="0"/>
              <a:t>.)</a:t>
            </a:r>
            <a:endParaRPr lang="en-US" altLang="zh-TW" dirty="0"/>
          </a:p>
          <a:p>
            <a:pPr lvl="1"/>
            <a:r>
              <a:rPr lang="en-US" altLang="zh-TW" dirty="0" err="1" smtClean="0"/>
              <a:t>WaveStruct.c</a:t>
            </a:r>
            <a:r>
              <a:rPr lang="en-US" altLang="zh-TW" dirty="0" smtClean="0"/>
              <a:t/>
            </a:r>
            <a:br>
              <a:rPr lang="en-US" altLang="zh-TW" dirty="0" smtClean="0"/>
            </a:br>
            <a:r>
              <a:rPr lang="en-US" altLang="zh-TW" dirty="0" smtClean="0"/>
              <a:t>defines the methods </a:t>
            </a:r>
            <a:r>
              <a:rPr lang="en-US" altLang="zh-TW" dirty="0"/>
              <a:t>of structure </a:t>
            </a:r>
            <a:r>
              <a:rPr lang="en-US" altLang="zh-TW" dirty="0" err="1" smtClean="0"/>
              <a:t>WaveformStruct</a:t>
            </a:r>
            <a:endParaRPr lang="en-US" altLang="zh-TW" dirty="0"/>
          </a:p>
          <a:p>
            <a:pPr lvl="1"/>
            <a:r>
              <a:rPr lang="en-US" altLang="zh-TW" dirty="0" err="1" smtClean="0"/>
              <a:t>algorithm.c</a:t>
            </a:r>
            <a:r>
              <a:rPr lang="en-US" altLang="zh-TW" dirty="0" smtClean="0"/>
              <a:t/>
            </a:r>
            <a:br>
              <a:rPr lang="en-US" altLang="zh-TW" dirty="0" smtClean="0"/>
            </a:br>
            <a:r>
              <a:rPr lang="en-US" altLang="zh-TW" dirty="0" smtClean="0"/>
              <a:t>defines the </a:t>
            </a:r>
            <a:r>
              <a:rPr lang="en-US" altLang="zh-TW" dirty="0" err="1" smtClean="0"/>
              <a:t>csv</a:t>
            </a:r>
            <a:r>
              <a:rPr lang="en-US" altLang="zh-TW" dirty="0" smtClean="0"/>
              <a:t>-parsing function, the function finding the maximum number of samples and the function converting the timing into waveform for all channels.</a:t>
            </a:r>
          </a:p>
          <a:p>
            <a:pPr lvl="1"/>
            <a:r>
              <a:rPr lang="en-US" altLang="zh-TW" dirty="0" err="1" smtClean="0"/>
              <a:t>Mapping.c</a:t>
            </a:r>
            <a:r>
              <a:rPr lang="en-US" altLang="zh-TW" dirty="0" smtClean="0"/>
              <a:t/>
            </a:r>
            <a:br>
              <a:rPr lang="en-US" altLang="zh-TW" dirty="0" smtClean="0"/>
            </a:br>
            <a:r>
              <a:rPr lang="en-US" altLang="zh-TW" dirty="0" smtClean="0"/>
              <a:t>defines the map-parsing function and the function mapping the original waveform to a new one. The latter looks up the map with linear interpolation.</a:t>
            </a:r>
            <a:endParaRPr lang="zh-TW" altLang="en-US" dirty="0"/>
          </a:p>
        </p:txBody>
      </p:sp>
    </p:spTree>
    <p:extLst>
      <p:ext uri="{BB962C8B-B14F-4D97-AF65-F5344CB8AC3E}">
        <p14:creationId xmlns:p14="http://schemas.microsoft.com/office/powerpoint/2010/main" val="254930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p:txBody>
          <a:bodyPr/>
          <a:lstStyle/>
          <a:p>
            <a:r>
              <a:rPr lang="en-US" altLang="zh-TW" dirty="0"/>
              <a:t>Description of each </a:t>
            </a:r>
            <a:r>
              <a:rPr lang="en-US" altLang="zh-TW" dirty="0" smtClean="0"/>
              <a:t>file (</a:t>
            </a:r>
            <a:r>
              <a:rPr lang="en-US" altLang="zh-TW" dirty="0" err="1" smtClean="0"/>
              <a:t>conti</a:t>
            </a:r>
            <a:r>
              <a:rPr lang="en-US" altLang="zh-TW" dirty="0" smtClean="0"/>
              <a:t>.)</a:t>
            </a:r>
            <a:endParaRPr lang="en-US" altLang="zh-TW" dirty="0"/>
          </a:p>
          <a:p>
            <a:pPr lvl="1"/>
            <a:r>
              <a:rPr lang="en-US" altLang="zh-TW" dirty="0"/>
              <a:t>m</a:t>
            </a:r>
            <a:r>
              <a:rPr lang="en-US" altLang="zh-TW" dirty="0" smtClean="0"/>
              <a:t>ain.cpp</a:t>
            </a:r>
            <a:br>
              <a:rPr lang="en-US" altLang="zh-TW" dirty="0" smtClean="0"/>
            </a:br>
            <a:r>
              <a:rPr lang="en-US" altLang="zh-TW" dirty="0" smtClean="0"/>
              <a:t>defines the interface function for analogue waveform generation</a:t>
            </a:r>
            <a:endParaRPr lang="en-US" altLang="zh-TW" dirty="0"/>
          </a:p>
          <a:p>
            <a:pPr lvl="1"/>
            <a:r>
              <a:rPr lang="en-US" altLang="zh-TW" dirty="0" smtClean="0"/>
              <a:t>main_FPGA.cpp</a:t>
            </a:r>
            <a:br>
              <a:rPr lang="en-US" altLang="zh-TW" dirty="0" smtClean="0"/>
            </a:br>
            <a:r>
              <a:rPr lang="en-US" altLang="zh-TW" dirty="0" smtClean="0"/>
              <a:t>defines the interface function for digital waveform generation and functions commanding FPGA.</a:t>
            </a:r>
          </a:p>
          <a:p>
            <a:pPr lvl="1"/>
            <a:r>
              <a:rPr lang="en-US" altLang="zh-TW" dirty="0"/>
              <a:t>main_CtrlPtStruct.cpp</a:t>
            </a:r>
            <a:br>
              <a:rPr lang="en-US" altLang="zh-TW" dirty="0"/>
            </a:br>
            <a:r>
              <a:rPr lang="en-US" altLang="zh-TW" dirty="0" smtClean="0"/>
              <a:t>defines the exported utility functions of structure </a:t>
            </a:r>
            <a:r>
              <a:rPr lang="en-US" altLang="zh-TW" dirty="0" err="1" smtClean="0"/>
              <a:t>ControlPointStruct</a:t>
            </a:r>
            <a:endParaRPr lang="en-US" altLang="zh-TW" dirty="0"/>
          </a:p>
        </p:txBody>
      </p:sp>
    </p:spTree>
    <p:extLst>
      <p:ext uri="{BB962C8B-B14F-4D97-AF65-F5344CB8AC3E}">
        <p14:creationId xmlns:p14="http://schemas.microsoft.com/office/powerpoint/2010/main" val="3877476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a:xfrm>
            <a:off x="612648" y="1600200"/>
            <a:ext cx="8153400" cy="4709120"/>
          </a:xfrm>
        </p:spPr>
        <p:txBody>
          <a:bodyPr>
            <a:normAutofit/>
          </a:bodyPr>
          <a:lstStyle/>
          <a:p>
            <a:r>
              <a:rPr lang="en-US" altLang="zh-TW" dirty="0" smtClean="0"/>
              <a:t>The number of fields of a control point should be 8</a:t>
            </a:r>
          </a:p>
          <a:p>
            <a:pPr lvl="1"/>
            <a:r>
              <a:rPr lang="en-US" altLang="zh-TW" dirty="0" smtClean="0"/>
              <a:t>If you change it, you have to modify Parse_FileTo2DArray</a:t>
            </a:r>
            <a:r>
              <a:rPr lang="en-US" altLang="zh-TW" dirty="0"/>
              <a:t>() and </a:t>
            </a:r>
            <a:r>
              <a:rPr lang="en-US" altLang="zh-TW" dirty="0" err="1" smtClean="0"/>
              <a:t>Build_OneChannel</a:t>
            </a:r>
            <a:r>
              <a:rPr lang="en-US" altLang="zh-TW" dirty="0" smtClean="0"/>
              <a:t>() in </a:t>
            </a:r>
            <a:r>
              <a:rPr lang="en-US" altLang="zh-TW" dirty="0" err="1" smtClean="0"/>
              <a:t>algorithm.c</a:t>
            </a:r>
            <a:r>
              <a:rPr lang="en-US" altLang="zh-TW" dirty="0"/>
              <a:t>, as well as </a:t>
            </a:r>
            <a:r>
              <a:rPr lang="en-US" altLang="zh-TW" dirty="0" err="1"/>
              <a:t>enum</a:t>
            </a:r>
            <a:r>
              <a:rPr lang="en-US" altLang="zh-TW" dirty="0"/>
              <a:t> </a:t>
            </a:r>
            <a:r>
              <a:rPr lang="en-US" altLang="zh-TW" dirty="0" err="1" smtClean="0"/>
              <a:t>AttrType</a:t>
            </a:r>
            <a:r>
              <a:rPr lang="en-US" altLang="zh-TW" dirty="0" smtClean="0"/>
              <a:t>{} in </a:t>
            </a:r>
            <a:r>
              <a:rPr lang="en-US" altLang="zh-TW" dirty="0" err="1" smtClean="0"/>
              <a:t>Struct_Algorithm.h</a:t>
            </a:r>
            <a:endParaRPr lang="en-US" altLang="zh-TW" dirty="0" smtClean="0"/>
          </a:p>
          <a:p>
            <a:pPr lvl="1"/>
            <a:r>
              <a:rPr lang="en-US" altLang="zh-TW" dirty="0" smtClean="0"/>
              <a:t>It is </a:t>
            </a:r>
            <a:r>
              <a:rPr lang="en-US" altLang="zh-TW" dirty="0" smtClean="0">
                <a:solidFill>
                  <a:srgbClr val="FF0000"/>
                </a:solidFill>
              </a:rPr>
              <a:t>STRONGLY RECOMMENDED </a:t>
            </a:r>
            <a:r>
              <a:rPr lang="en-US" altLang="zh-TW" dirty="0" smtClean="0"/>
              <a:t>to avoid changing the number of fields.</a:t>
            </a:r>
          </a:p>
        </p:txBody>
      </p:sp>
    </p:spTree>
    <p:extLst>
      <p:ext uri="{BB962C8B-B14F-4D97-AF65-F5344CB8AC3E}">
        <p14:creationId xmlns:p14="http://schemas.microsoft.com/office/powerpoint/2010/main" val="26566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sz="quarter" idx="1"/>
          </p:nvPr>
        </p:nvSpPr>
        <p:spPr>
          <a:xfrm>
            <a:off x="612648" y="1600200"/>
            <a:ext cx="8153400" cy="4781128"/>
          </a:xfrm>
        </p:spPr>
        <p:txBody>
          <a:bodyPr>
            <a:normAutofit lnSpcReduction="10000"/>
          </a:bodyPr>
          <a:lstStyle/>
          <a:p>
            <a:r>
              <a:rPr lang="en-US" altLang="zh-TW" dirty="0" smtClean="0"/>
              <a:t>Analogue output library</a:t>
            </a:r>
          </a:p>
          <a:p>
            <a:pPr lvl="1"/>
            <a:r>
              <a:rPr lang="en-US" altLang="zh-TW" dirty="0" smtClean="0"/>
              <a:t>Output timings</a:t>
            </a:r>
          </a:p>
          <a:p>
            <a:pPr lvl="1"/>
            <a:r>
              <a:rPr lang="en-US" altLang="zh-TW" dirty="0" smtClean="0"/>
              <a:t>Force each channel to some voltage</a:t>
            </a:r>
            <a:endParaRPr lang="en-US" altLang="zh-TW" dirty="0"/>
          </a:p>
          <a:p>
            <a:r>
              <a:rPr lang="en-US" altLang="zh-TW" dirty="0" smtClean="0">
                <a:solidFill>
                  <a:schemeClr val="bg1">
                    <a:lumMod val="85000"/>
                  </a:schemeClr>
                </a:solidFill>
              </a:rPr>
              <a:t>Digital output library</a:t>
            </a:r>
          </a:p>
          <a:p>
            <a:pPr lvl="1"/>
            <a:r>
              <a:rPr lang="en-US" altLang="zh-TW" dirty="0" smtClean="0">
                <a:solidFill>
                  <a:schemeClr val="bg1">
                    <a:lumMod val="85000"/>
                  </a:schemeClr>
                </a:solidFill>
              </a:rPr>
              <a:t>Output timings</a:t>
            </a:r>
          </a:p>
          <a:p>
            <a:pPr lvl="1"/>
            <a:r>
              <a:rPr lang="en-US" altLang="zh-TW" dirty="0" smtClean="0">
                <a:solidFill>
                  <a:schemeClr val="bg1">
                    <a:lumMod val="85000"/>
                  </a:schemeClr>
                </a:solidFill>
              </a:rPr>
              <a:t>Commands</a:t>
            </a:r>
          </a:p>
          <a:p>
            <a:r>
              <a:rPr lang="en-US" altLang="zh-TW" dirty="0" smtClean="0">
                <a:solidFill>
                  <a:schemeClr val="bg1">
                    <a:lumMod val="85000"/>
                  </a:schemeClr>
                </a:solidFill>
              </a:rPr>
              <a:t>Timing format</a:t>
            </a:r>
          </a:p>
          <a:p>
            <a:pPr lvl="1"/>
            <a:r>
              <a:rPr lang="en-US" altLang="zh-TW" dirty="0" smtClean="0">
                <a:solidFill>
                  <a:schemeClr val="bg1">
                    <a:lumMod val="85000"/>
                  </a:schemeClr>
                </a:solidFill>
              </a:rPr>
              <a:t>Inquiry Information in the .</a:t>
            </a:r>
            <a:r>
              <a:rPr lang="en-US" altLang="zh-TW" dirty="0" err="1" smtClean="0">
                <a:solidFill>
                  <a:schemeClr val="bg1">
                    <a:lumMod val="85000"/>
                  </a:schemeClr>
                </a:solidFill>
              </a:rPr>
              <a:t>csv</a:t>
            </a:r>
            <a:r>
              <a:rPr lang="en-US" altLang="zh-TW" dirty="0" smtClean="0">
                <a:solidFill>
                  <a:schemeClr val="bg1">
                    <a:lumMod val="85000"/>
                  </a:schemeClr>
                </a:solidFill>
              </a:rPr>
              <a:t> file</a:t>
            </a:r>
          </a:p>
          <a:p>
            <a:pPr lvl="1"/>
            <a:r>
              <a:rPr lang="en-US" altLang="zh-TW" dirty="0" smtClean="0">
                <a:solidFill>
                  <a:schemeClr val="bg1">
                    <a:lumMod val="85000"/>
                  </a:schemeClr>
                </a:solidFill>
              </a:rPr>
              <a:t>Converting</a:t>
            </a:r>
          </a:p>
          <a:p>
            <a:r>
              <a:rPr lang="en-US" altLang="zh-TW" dirty="0" smtClean="0">
                <a:solidFill>
                  <a:schemeClr val="bg1">
                    <a:lumMod val="85000"/>
                  </a:schemeClr>
                </a:solidFill>
              </a:rPr>
              <a:t>Appendix –Technician support</a:t>
            </a:r>
          </a:p>
        </p:txBody>
      </p:sp>
    </p:spTree>
    <p:extLst>
      <p:ext uri="{BB962C8B-B14F-4D97-AF65-F5344CB8AC3E}">
        <p14:creationId xmlns:p14="http://schemas.microsoft.com/office/powerpoint/2010/main" val="3959683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p:txBody>
          <a:bodyPr/>
          <a:lstStyle/>
          <a:p>
            <a:r>
              <a:rPr lang="en-US" altLang="zh-TW" dirty="0"/>
              <a:t>If you want to add a new shape, modify </a:t>
            </a:r>
            <a:br>
              <a:rPr lang="en-US" altLang="zh-TW" dirty="0"/>
            </a:br>
            <a:r>
              <a:rPr lang="en-US" altLang="zh-TW" dirty="0" err="1"/>
              <a:t>enum</a:t>
            </a:r>
            <a:r>
              <a:rPr lang="en-US" altLang="zh-TW" dirty="0"/>
              <a:t> </a:t>
            </a:r>
            <a:r>
              <a:rPr lang="en-US" altLang="zh-TW" dirty="0" err="1"/>
              <a:t>VariationShape</a:t>
            </a:r>
            <a:r>
              <a:rPr lang="en-US" altLang="zh-TW" dirty="0"/>
              <a:t>{} in </a:t>
            </a:r>
            <a:r>
              <a:rPr lang="en-US" altLang="zh-TW" dirty="0" err="1"/>
              <a:t>Struct_Algorithm.h</a:t>
            </a:r>
            <a:r>
              <a:rPr lang="zh-TW" altLang="en-US" dirty="0"/>
              <a:t> </a:t>
            </a:r>
            <a:r>
              <a:rPr lang="en-US" altLang="zh-TW" dirty="0"/>
              <a:t>and add a new case in </a:t>
            </a:r>
            <a:r>
              <a:rPr lang="en-US" altLang="zh-TW" dirty="0" err="1"/>
              <a:t>Build_OneChannel</a:t>
            </a:r>
            <a:r>
              <a:rPr lang="en-US" altLang="zh-TW" dirty="0"/>
              <a:t>() in </a:t>
            </a:r>
            <a:r>
              <a:rPr lang="en-US" altLang="zh-TW" dirty="0" err="1"/>
              <a:t>algorithm.c</a:t>
            </a:r>
            <a:r>
              <a:rPr lang="en-US" altLang="zh-TW" dirty="0"/>
              <a:t> </a:t>
            </a:r>
            <a:r>
              <a:rPr lang="en-US" altLang="zh-TW" dirty="0" smtClean="0"/>
              <a:t>according </a:t>
            </a:r>
            <a:r>
              <a:rPr lang="en-US" altLang="zh-TW" dirty="0"/>
              <a:t>to your design.</a:t>
            </a:r>
          </a:p>
          <a:p>
            <a:pPr lvl="1"/>
            <a:r>
              <a:rPr lang="en-US" altLang="zh-TW" dirty="0"/>
              <a:t>If necessary, you can add multiple parameters as I did for sinusoidal  in Parse_FileTo2DArray() in </a:t>
            </a:r>
            <a:r>
              <a:rPr lang="en-US" altLang="zh-TW" dirty="0" err="1"/>
              <a:t>algorithm.c</a:t>
            </a:r>
            <a:r>
              <a:rPr lang="en-US" altLang="zh-TW" dirty="0"/>
              <a:t> (search “if(s == </a:t>
            </a:r>
            <a:r>
              <a:rPr lang="en-US" altLang="zh-TW" dirty="0" err="1"/>
              <a:t>eShapeSine</a:t>
            </a:r>
            <a:r>
              <a:rPr lang="en-US" altLang="zh-TW" dirty="0"/>
              <a:t>)” for that portion)</a:t>
            </a:r>
          </a:p>
          <a:p>
            <a:endParaRPr lang="zh-TW" altLang="en-US" dirty="0"/>
          </a:p>
        </p:txBody>
      </p:sp>
    </p:spTree>
    <p:extLst>
      <p:ext uri="{BB962C8B-B14F-4D97-AF65-F5344CB8AC3E}">
        <p14:creationId xmlns:p14="http://schemas.microsoft.com/office/powerpoint/2010/main" val="798882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a:xfrm>
            <a:off x="612648" y="1600200"/>
            <a:ext cx="8207824" cy="4495800"/>
          </a:xfrm>
        </p:spPr>
        <p:txBody>
          <a:bodyPr/>
          <a:lstStyle/>
          <a:p>
            <a:r>
              <a:rPr lang="en-US" altLang="zh-TW" dirty="0" smtClean="0"/>
              <a:t>For FPGA, all functions are in main_FPGA.cpp</a:t>
            </a:r>
          </a:p>
          <a:p>
            <a:pPr lvl="1"/>
            <a:r>
              <a:rPr lang="en-US" altLang="zh-TW" dirty="0" smtClean="0"/>
              <a:t>Modify this part according to </a:t>
            </a:r>
            <a:r>
              <a:rPr lang="en-US" altLang="zh-TW" dirty="0"/>
              <a:t>the modification </a:t>
            </a:r>
            <a:r>
              <a:rPr lang="en-US" altLang="zh-TW" dirty="0" smtClean="0"/>
              <a:t>of </a:t>
            </a:r>
            <a:r>
              <a:rPr lang="en-US" altLang="zh-TW" dirty="0" err="1" smtClean="0"/>
              <a:t>MonroeFPGA_DigitalWaveform_Outputing_clock</a:t>
            </a:r>
            <a:r>
              <a:rPr lang="en-US" altLang="zh-TW" dirty="0" smtClean="0"/>
              <a:t>\v\</a:t>
            </a:r>
            <a:r>
              <a:rPr lang="en-US" altLang="zh-TW" dirty="0"/>
              <a:t> RS232_CONTROL.v</a:t>
            </a:r>
            <a:endParaRPr lang="zh-TW" altLang="en-US" dirty="0"/>
          </a:p>
        </p:txBody>
      </p:sp>
    </p:spTree>
    <p:extLst>
      <p:ext uri="{BB962C8B-B14F-4D97-AF65-F5344CB8AC3E}">
        <p14:creationId xmlns:p14="http://schemas.microsoft.com/office/powerpoint/2010/main" val="798882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C/C++ project for DLL</a:t>
            </a:r>
            <a:endParaRPr lang="zh-TW" altLang="en-US" dirty="0"/>
          </a:p>
        </p:txBody>
      </p:sp>
      <p:sp>
        <p:nvSpPr>
          <p:cNvPr id="3" name="內容版面配置區 2"/>
          <p:cNvSpPr>
            <a:spLocks noGrp="1"/>
          </p:cNvSpPr>
          <p:nvPr>
            <p:ph sz="quarter" idx="1"/>
          </p:nvPr>
        </p:nvSpPr>
        <p:spPr>
          <a:xfrm>
            <a:off x="612648" y="1600200"/>
            <a:ext cx="8207824" cy="4495800"/>
          </a:xfrm>
        </p:spPr>
        <p:txBody>
          <a:bodyPr/>
          <a:lstStyle/>
          <a:p>
            <a:r>
              <a:rPr lang="en-US" altLang="zh-TW" dirty="0" smtClean="0"/>
              <a:t>Utility functions defined in main_CtrlPtStruct.cpp are exported for the user to use </a:t>
            </a:r>
            <a:r>
              <a:rPr lang="en-US" altLang="zh-TW" dirty="0" err="1" smtClean="0"/>
              <a:t>ControlPointStruct</a:t>
            </a:r>
            <a:r>
              <a:rPr lang="en-US" altLang="zh-TW" dirty="0" smtClean="0"/>
              <a:t> from outside the DLL</a:t>
            </a:r>
          </a:p>
          <a:p>
            <a:r>
              <a:rPr lang="en-US" altLang="zh-TW" dirty="0" smtClean="0"/>
              <a:t>In addition to the above usage, the function inquiring the value of the parameter in the .</a:t>
            </a:r>
            <a:r>
              <a:rPr lang="en-US" altLang="zh-TW" dirty="0" err="1" smtClean="0"/>
              <a:t>csv</a:t>
            </a:r>
            <a:r>
              <a:rPr lang="en-US" altLang="zh-TW" dirty="0" smtClean="0"/>
              <a:t> is also defined here.</a:t>
            </a:r>
            <a:endParaRPr lang="en-US" altLang="zh-TW" dirty="0"/>
          </a:p>
        </p:txBody>
      </p:sp>
    </p:spTree>
    <p:extLst>
      <p:ext uri="{BB962C8B-B14F-4D97-AF65-F5344CB8AC3E}">
        <p14:creationId xmlns:p14="http://schemas.microsoft.com/office/powerpoint/2010/main" val="839535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Appendix –Technician </a:t>
            </a:r>
            <a:r>
              <a:rPr lang="en-US" altLang="zh-TW" dirty="0" smtClean="0"/>
              <a:t>support</a:t>
            </a:r>
            <a:endParaRPr lang="zh-TW" altLang="en-US" dirty="0"/>
          </a:p>
        </p:txBody>
      </p:sp>
      <p:sp>
        <p:nvSpPr>
          <p:cNvPr id="3" name="內容版面配置區 2"/>
          <p:cNvSpPr>
            <a:spLocks noGrp="1"/>
          </p:cNvSpPr>
          <p:nvPr>
            <p:ph sz="quarter" idx="1"/>
          </p:nvPr>
        </p:nvSpPr>
        <p:spPr/>
        <p:txBody>
          <a:bodyPr/>
          <a:lstStyle/>
          <a:p>
            <a:r>
              <a:rPr lang="en-US" altLang="zh-TW" dirty="0" err="1" smtClean="0">
                <a:solidFill>
                  <a:schemeClr val="bg1">
                    <a:lumMod val="85000"/>
                  </a:schemeClr>
                </a:solidFill>
              </a:rPr>
              <a:t>Quantus</a:t>
            </a:r>
            <a:r>
              <a:rPr lang="en-US" altLang="zh-TW" dirty="0" smtClean="0">
                <a:solidFill>
                  <a:schemeClr val="bg1">
                    <a:lumMod val="85000"/>
                  </a:schemeClr>
                </a:solidFill>
              </a:rPr>
              <a:t> II project for FPGA</a:t>
            </a:r>
          </a:p>
          <a:p>
            <a:r>
              <a:rPr lang="en-US" altLang="zh-TW" dirty="0" smtClean="0">
                <a:solidFill>
                  <a:schemeClr val="bg1">
                    <a:lumMod val="85000"/>
                  </a:schemeClr>
                </a:solidFill>
              </a:rPr>
              <a:t>C/C++ project for DLL</a:t>
            </a:r>
          </a:p>
          <a:p>
            <a:r>
              <a:rPr lang="en-US" altLang="zh-TW" dirty="0" smtClean="0"/>
              <a:t>Format of the auto-generated .</a:t>
            </a:r>
            <a:r>
              <a:rPr lang="en-US" altLang="zh-TW" dirty="0" err="1" smtClean="0"/>
              <a:t>csv</a:t>
            </a:r>
            <a:r>
              <a:rPr lang="en-US" altLang="zh-TW" dirty="0" smtClean="0"/>
              <a:t> file</a:t>
            </a:r>
            <a:endParaRPr lang="zh-TW" altLang="en-US" dirty="0"/>
          </a:p>
        </p:txBody>
      </p:sp>
    </p:spTree>
    <p:extLst>
      <p:ext uri="{BB962C8B-B14F-4D97-AF65-F5344CB8AC3E}">
        <p14:creationId xmlns:p14="http://schemas.microsoft.com/office/powerpoint/2010/main" val="3969504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Format of the auto-generated .</a:t>
            </a:r>
            <a:r>
              <a:rPr lang="en-US" altLang="zh-TW" dirty="0" err="1"/>
              <a:t>csv</a:t>
            </a:r>
            <a:r>
              <a:rPr lang="en-US" altLang="zh-TW" dirty="0"/>
              <a:t> file</a:t>
            </a:r>
            <a:endParaRPr lang="zh-TW" altLang="en-US" dirty="0"/>
          </a:p>
        </p:txBody>
      </p:sp>
      <p:sp>
        <p:nvSpPr>
          <p:cNvPr id="3" name="內容版面配置區 2"/>
          <p:cNvSpPr>
            <a:spLocks noGrp="1"/>
          </p:cNvSpPr>
          <p:nvPr>
            <p:ph sz="quarter" idx="1"/>
          </p:nvPr>
        </p:nvSpPr>
        <p:spPr/>
        <p:txBody>
          <a:bodyPr/>
          <a:lstStyle/>
          <a:p>
            <a:r>
              <a:rPr lang="en-US" altLang="zh-TW" dirty="0" smtClean="0"/>
              <a:t>Each integer defines the number of channels on an AO board (e.g. board 1 has 8 and board 2 has 8)</a:t>
            </a:r>
          </a:p>
          <a:p>
            <a:r>
              <a:rPr lang="en-US" altLang="zh-TW" dirty="0" smtClean="0"/>
              <a:t>The number of the integers here defines the number of boards. (e.g. 2 integers so there are 2 boards)</a:t>
            </a:r>
            <a:endParaRPr lang="zh-TW"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8" y="3592004"/>
            <a:ext cx="9041687" cy="401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a:off x="251520" y="3789040"/>
            <a:ext cx="2016224"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73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Format of the auto-generated .</a:t>
            </a:r>
            <a:r>
              <a:rPr lang="en-US" altLang="zh-TW" dirty="0" err="1"/>
              <a:t>csv</a:t>
            </a:r>
            <a:r>
              <a:rPr lang="en-US" altLang="zh-TW" dirty="0"/>
              <a:t> file</a:t>
            </a:r>
            <a:endParaRPr lang="zh-TW" altLang="en-US" dirty="0"/>
          </a:p>
        </p:txBody>
      </p:sp>
      <p:sp>
        <p:nvSpPr>
          <p:cNvPr id="3" name="內容版面配置區 2"/>
          <p:cNvSpPr>
            <a:spLocks noGrp="1"/>
          </p:cNvSpPr>
          <p:nvPr>
            <p:ph sz="quarter" idx="1"/>
          </p:nvPr>
        </p:nvSpPr>
        <p:spPr/>
        <p:txBody>
          <a:bodyPr/>
          <a:lstStyle/>
          <a:p>
            <a:r>
              <a:rPr lang="en-US" altLang="zh-TW" dirty="0" smtClean="0"/>
              <a:t>Odd columns are the names, while the even columns are the values of parameters.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8" y="2780928"/>
            <a:ext cx="9041687" cy="401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圓角矩形 5"/>
          <p:cNvSpPr/>
          <p:nvPr/>
        </p:nvSpPr>
        <p:spPr>
          <a:xfrm>
            <a:off x="444551" y="3280647"/>
            <a:ext cx="8663953" cy="2520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5096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Format of the auto-generated .</a:t>
            </a:r>
            <a:r>
              <a:rPr lang="en-US" altLang="zh-TW" dirty="0" err="1"/>
              <a:t>csv</a:t>
            </a:r>
            <a:r>
              <a:rPr lang="en-US" altLang="zh-TW" dirty="0"/>
              <a:t> file</a:t>
            </a:r>
            <a:endParaRPr lang="zh-TW" altLang="en-US" dirty="0"/>
          </a:p>
        </p:txBody>
      </p:sp>
      <p:sp>
        <p:nvSpPr>
          <p:cNvPr id="3" name="內容版面配置區 2"/>
          <p:cNvSpPr>
            <a:spLocks noGrp="1"/>
          </p:cNvSpPr>
          <p:nvPr>
            <p:ph sz="quarter" idx="1"/>
          </p:nvPr>
        </p:nvSpPr>
        <p:spPr/>
        <p:txBody>
          <a:bodyPr/>
          <a:lstStyle/>
          <a:p>
            <a:r>
              <a:rPr lang="en-US" altLang="zh-TW" dirty="0" smtClean="0"/>
              <a:t>Numbers of control points of channels on each boards. Two lines for two boards.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8" y="2727908"/>
            <a:ext cx="9041687" cy="401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圓角矩形 5"/>
          <p:cNvSpPr/>
          <p:nvPr/>
        </p:nvSpPr>
        <p:spPr>
          <a:xfrm>
            <a:off x="467544" y="3501008"/>
            <a:ext cx="6552728" cy="504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5292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Format of the auto-generated .</a:t>
            </a:r>
            <a:r>
              <a:rPr lang="en-US" altLang="zh-TW" dirty="0" err="1"/>
              <a:t>csv</a:t>
            </a:r>
            <a:r>
              <a:rPr lang="en-US" altLang="zh-TW" dirty="0"/>
              <a:t> file</a:t>
            </a:r>
            <a:endParaRPr lang="zh-TW" altLang="en-US" dirty="0"/>
          </a:p>
        </p:txBody>
      </p:sp>
      <p:sp>
        <p:nvSpPr>
          <p:cNvPr id="3" name="內容版面配置區 2"/>
          <p:cNvSpPr>
            <a:spLocks noGrp="1"/>
          </p:cNvSpPr>
          <p:nvPr>
            <p:ph sz="quarter" idx="1"/>
          </p:nvPr>
        </p:nvSpPr>
        <p:spPr/>
        <p:txBody>
          <a:bodyPr/>
          <a:lstStyle/>
          <a:p>
            <a:r>
              <a:rPr lang="en-US" altLang="zh-TW" dirty="0" smtClean="0"/>
              <a:t>Data of control points. A </a:t>
            </a:r>
            <a:r>
              <a:rPr lang="en-US" altLang="zh-TW" dirty="0"/>
              <a:t>channel </a:t>
            </a:r>
            <a:r>
              <a:rPr lang="en-US" altLang="zh-TW" dirty="0" smtClean="0"/>
              <a:t>is defined every 8 lines.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8" y="2780928"/>
            <a:ext cx="9041687" cy="401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圓角矩形 3"/>
          <p:cNvSpPr/>
          <p:nvPr/>
        </p:nvSpPr>
        <p:spPr>
          <a:xfrm>
            <a:off x="539552" y="4077072"/>
            <a:ext cx="4896544" cy="27809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529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Analogue output library</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To use this library, one has to connect the RTSI between the two NI AO </a:t>
            </a:r>
            <a:r>
              <a:rPr lang="en-US" altLang="zh-TW" dirty="0" smtClean="0"/>
              <a:t>boards and the external signals (external clock and trigger) once.</a:t>
            </a:r>
          </a:p>
          <a:p>
            <a:r>
              <a:rPr lang="en-US" altLang="zh-TW" dirty="0" smtClean="0"/>
              <a:t>The external clock modules (prefixed </a:t>
            </a:r>
            <a:r>
              <a:rPr lang="en-US" altLang="zh-TW" dirty="0" err="1" smtClean="0"/>
              <a:t>ExtClk</a:t>
            </a:r>
            <a:r>
              <a:rPr lang="en-US" altLang="zh-TW" dirty="0" smtClean="0"/>
              <a:t>) are recommended</a:t>
            </a:r>
          </a:p>
        </p:txBody>
      </p:sp>
    </p:spTree>
    <p:extLst>
      <p:ext uri="{BB962C8B-B14F-4D97-AF65-F5344CB8AC3E}">
        <p14:creationId xmlns:p14="http://schemas.microsoft.com/office/powerpoint/2010/main" val="33677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Output timings</a:t>
            </a:r>
            <a:endParaRPr lang="zh-TW" altLang="en-US" dirty="0"/>
          </a:p>
        </p:txBody>
      </p:sp>
      <p:sp>
        <p:nvSpPr>
          <p:cNvPr id="3" name="內容版面配置區 2"/>
          <p:cNvSpPr>
            <a:spLocks noGrp="1"/>
          </p:cNvSpPr>
          <p:nvPr>
            <p:ph sz="quarter" idx="1"/>
          </p:nvPr>
        </p:nvSpPr>
        <p:spPr>
          <a:xfrm>
            <a:off x="612648" y="1600200"/>
            <a:ext cx="8153400" cy="4709120"/>
          </a:xfrm>
        </p:spPr>
        <p:txBody>
          <a:bodyPr/>
          <a:lstStyle/>
          <a:p>
            <a:r>
              <a:rPr lang="en-US" altLang="zh-TW" dirty="0" smtClean="0"/>
              <a:t>Example: 0_Example.vi </a:t>
            </a:r>
            <a:r>
              <a:rPr lang="en-US" altLang="zh-TW" dirty="0" smtClean="0"/>
              <a:t>in the </a:t>
            </a:r>
            <a:r>
              <a:rPr lang="en-US" altLang="zh-TW" dirty="0" err="1"/>
              <a:t>NI_Analog_Output.llb</a:t>
            </a:r>
            <a:r>
              <a:rPr lang="en-US" altLang="zh-TW" dirty="0"/>
              <a:t> </a:t>
            </a:r>
            <a:r>
              <a:rPr lang="en-US" altLang="zh-TW" dirty="0" smtClean="0"/>
              <a:t>library.</a:t>
            </a:r>
          </a:p>
          <a:p>
            <a:r>
              <a:rPr lang="en-US" altLang="zh-TW" dirty="0" smtClean="0"/>
              <a:t>There </a:t>
            </a:r>
            <a:r>
              <a:rPr lang="en-US" altLang="zh-TW" dirty="0" smtClean="0"/>
              <a:t>is a complete flow generating the analogue waveform through external clock.</a:t>
            </a:r>
          </a:p>
          <a:p>
            <a:r>
              <a:rPr lang="en-US" altLang="zh-TW" dirty="0" smtClean="0"/>
              <a:t>By imitating the users can build their own vi</a:t>
            </a:r>
            <a:r>
              <a:rPr lang="en-US" altLang="zh-TW" dirty="0" smtClean="0"/>
              <a:t>.</a:t>
            </a:r>
          </a:p>
          <a:p>
            <a:r>
              <a:rPr lang="en-US" altLang="zh-TW" dirty="0" smtClean="0"/>
              <a:t>The two parts need to be carefully set:</a:t>
            </a:r>
          </a:p>
          <a:p>
            <a:pPr lvl="1"/>
            <a:r>
              <a:rPr lang="en-US" altLang="zh-TW" dirty="0" smtClean="0"/>
              <a:t>Unit conversion for easier control of some channels</a:t>
            </a:r>
          </a:p>
          <a:p>
            <a:pPr lvl="1"/>
            <a:r>
              <a:rPr lang="en-US" altLang="zh-TW" dirty="0" smtClean="0"/>
              <a:t>External sources</a:t>
            </a:r>
            <a:endParaRPr lang="en-US" altLang="zh-TW" dirty="0" smtClean="0"/>
          </a:p>
        </p:txBody>
      </p:sp>
    </p:spTree>
    <p:extLst>
      <p:ext uri="{BB962C8B-B14F-4D97-AF65-F5344CB8AC3E}">
        <p14:creationId xmlns:p14="http://schemas.microsoft.com/office/powerpoint/2010/main" val="2960091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a:t>
            </a:r>
            <a:r>
              <a:rPr lang="en-US" altLang="zh-TW" dirty="0" smtClean="0"/>
              <a:t>timings – Unit conversion</a:t>
            </a:r>
            <a:endParaRPr lang="zh-TW" altLang="en-US" dirty="0"/>
          </a:p>
        </p:txBody>
      </p:sp>
      <p:sp>
        <p:nvSpPr>
          <p:cNvPr id="3" name="內容版面配置區 2"/>
          <p:cNvSpPr>
            <a:spLocks noGrp="1"/>
          </p:cNvSpPr>
          <p:nvPr>
            <p:ph sz="quarter" idx="1"/>
          </p:nvPr>
        </p:nvSpPr>
        <p:spPr/>
        <p:txBody>
          <a:bodyPr/>
          <a:lstStyle/>
          <a:p>
            <a:pPr marL="0"/>
            <a:r>
              <a:rPr lang="en-US" altLang="zh-TW" dirty="0"/>
              <a:t>Unit conversion for easier control of some </a:t>
            </a:r>
            <a:r>
              <a:rPr lang="en-US" altLang="zh-TW" dirty="0"/>
              <a:t>channels</a:t>
            </a:r>
          </a:p>
          <a:p>
            <a:pPr lvl="1"/>
            <a:r>
              <a:rPr lang="en-US" altLang="zh-TW" dirty="0"/>
              <a:t>In </a:t>
            </a:r>
            <a:r>
              <a:rPr lang="en-US" altLang="zh-TW" dirty="0" smtClean="0"/>
              <a:t>some cases the control parameters are in the unit different from voltage, e.g. </a:t>
            </a:r>
            <a:r>
              <a:rPr lang="en-US" altLang="zh-TW" dirty="0" err="1" smtClean="0"/>
              <a:t>mW</a:t>
            </a:r>
            <a:r>
              <a:rPr lang="en-US" altLang="zh-TW" dirty="0" smtClean="0"/>
              <a:t> for laser power controlled by an AOM.</a:t>
            </a:r>
          </a:p>
          <a:p>
            <a:pPr lvl="1"/>
            <a:r>
              <a:rPr lang="en-US" altLang="zh-TW" dirty="0" smtClean="0"/>
              <a:t>It is recommended to use a mapping file to map that unit (e.g. </a:t>
            </a:r>
            <a:r>
              <a:rPr lang="en-US" altLang="zh-TW" dirty="0" err="1" smtClean="0"/>
              <a:t>mW</a:t>
            </a:r>
            <a:r>
              <a:rPr lang="en-US" altLang="zh-TW" dirty="0" smtClean="0"/>
              <a:t>) to voltage to facilitate the experiments.</a:t>
            </a:r>
            <a:endParaRPr lang="en-US" altLang="zh-TW" dirty="0"/>
          </a:p>
        </p:txBody>
      </p:sp>
    </p:spTree>
    <p:extLst>
      <p:ext uri="{BB962C8B-B14F-4D97-AF65-F5344CB8AC3E}">
        <p14:creationId xmlns:p14="http://schemas.microsoft.com/office/powerpoint/2010/main" val="3563381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a:t>
            </a:r>
            <a:r>
              <a:rPr lang="en-US" altLang="zh-TW" dirty="0" smtClean="0"/>
              <a:t>timings – Unit conversion</a:t>
            </a:r>
            <a:endParaRPr lang="zh-TW" altLang="en-US" dirty="0"/>
          </a:p>
        </p:txBody>
      </p:sp>
      <p:sp>
        <p:nvSpPr>
          <p:cNvPr id="3" name="內容版面配置區 2"/>
          <p:cNvSpPr>
            <a:spLocks noGrp="1"/>
          </p:cNvSpPr>
          <p:nvPr>
            <p:ph sz="quarter" idx="1"/>
          </p:nvPr>
        </p:nvSpPr>
        <p:spPr/>
        <p:txBody>
          <a:bodyPr/>
          <a:lstStyle/>
          <a:p>
            <a:r>
              <a:rPr lang="en-US" altLang="zh-TW" dirty="0"/>
              <a:t>Unit conversion for easier control of some </a:t>
            </a:r>
            <a:r>
              <a:rPr lang="en-US" altLang="zh-TW" dirty="0" smtClean="0"/>
              <a:t>channels (</a:t>
            </a:r>
            <a:r>
              <a:rPr lang="en-US" altLang="zh-TW" dirty="0" err="1" smtClean="0"/>
              <a:t>conti</a:t>
            </a:r>
            <a:r>
              <a:rPr lang="en-US" altLang="zh-TW" dirty="0" smtClean="0"/>
              <a:t>.)</a:t>
            </a:r>
            <a:endParaRPr lang="en-US" altLang="zh-TW" dirty="0"/>
          </a:p>
          <a:p>
            <a:pPr lvl="1"/>
            <a:r>
              <a:rPr lang="en-US" altLang="zh-TW" dirty="0" smtClean="0"/>
              <a:t>The mapping file</a:t>
            </a:r>
          </a:p>
          <a:p>
            <a:pPr lvl="1"/>
            <a:r>
              <a:rPr lang="en-US" altLang="zh-TW" dirty="0" smtClean="0"/>
              <a:t>In the first row there should </a:t>
            </a:r>
            <a:br>
              <a:rPr lang="en-US" altLang="zh-TW" dirty="0" smtClean="0"/>
            </a:br>
            <a:r>
              <a:rPr lang="en-US" altLang="zh-TW" dirty="0" smtClean="0"/>
              <a:t>be two cells containing f(x) </a:t>
            </a:r>
            <a:br>
              <a:rPr lang="en-US" altLang="zh-TW" dirty="0" smtClean="0"/>
            </a:br>
            <a:r>
              <a:rPr lang="en-US" altLang="zh-TW" dirty="0" smtClean="0"/>
              <a:t>and x. (interchangeable)</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780928"/>
            <a:ext cx="36766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66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1677</TotalTime>
  <Words>1932</Words>
  <Application>Microsoft Office PowerPoint</Application>
  <PresentationFormat>如螢幕大小 (4:3)</PresentationFormat>
  <Paragraphs>268</Paragraphs>
  <Slides>57</Slides>
  <Notes>0</Notes>
  <HiddenSlides>0</HiddenSlides>
  <MMClips>0</MMClips>
  <ScaleCrop>false</ScaleCrop>
  <HeadingPairs>
    <vt:vector size="4" baseType="variant">
      <vt:variant>
        <vt:lpstr>佈景主題</vt:lpstr>
      </vt:variant>
      <vt:variant>
        <vt:i4>1</vt:i4>
      </vt:variant>
      <vt:variant>
        <vt:lpstr>投影片標題</vt:lpstr>
      </vt:variant>
      <vt:variant>
        <vt:i4>57</vt:i4>
      </vt:variant>
    </vt:vector>
  </HeadingPairs>
  <TitlesOfParts>
    <vt:vector size="58" baseType="lpstr">
      <vt:lpstr>中庸</vt:lpstr>
      <vt:lpstr>Analog Output and FPGA Digital Output</vt:lpstr>
      <vt:lpstr>Overview</vt:lpstr>
      <vt:lpstr>Overview</vt:lpstr>
      <vt:lpstr>Description of the hierarchy</vt:lpstr>
      <vt:lpstr>Outline</vt:lpstr>
      <vt:lpstr>Analogue output library</vt:lpstr>
      <vt:lpstr>Output timings</vt:lpstr>
      <vt:lpstr>Output timings – Unit conversion</vt:lpstr>
      <vt:lpstr>Output timings – Unit conversion</vt:lpstr>
      <vt:lpstr>Output timings – Unit conversion</vt:lpstr>
      <vt:lpstr>Output timings – External sources</vt:lpstr>
      <vt:lpstr>Force each channel to some voltage</vt:lpstr>
      <vt:lpstr>Outline</vt:lpstr>
      <vt:lpstr>Digital output library</vt:lpstr>
      <vt:lpstr>Output timings</vt:lpstr>
      <vt:lpstr>Commands</vt:lpstr>
      <vt:lpstr>Outline</vt:lpstr>
      <vt:lpstr>Inquiry Information in the .csv file</vt:lpstr>
      <vt:lpstr>Converting</vt:lpstr>
      <vt:lpstr>Converting</vt:lpstr>
      <vt:lpstr>Outline</vt:lpstr>
      <vt:lpstr>Appendix –Technician support</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PowerPoint 簡報</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Quantus II project for FPGA</vt:lpstr>
      <vt:lpstr>Appendix –Technician support</vt:lpstr>
      <vt:lpstr>C/C++ project for DLL</vt:lpstr>
      <vt:lpstr>C/C++ project for DLL</vt:lpstr>
      <vt:lpstr>C/C++ project for DLL</vt:lpstr>
      <vt:lpstr>C/C++ project for DLL</vt:lpstr>
      <vt:lpstr>C/C++ project for DLL</vt:lpstr>
      <vt:lpstr>C/C++ project for DLL</vt:lpstr>
      <vt:lpstr>C/C++ project for DLL</vt:lpstr>
      <vt:lpstr>C/C++ project for DLL</vt:lpstr>
      <vt:lpstr>C/C++ project for DLL</vt:lpstr>
      <vt:lpstr>Appendix –Technician support</vt:lpstr>
      <vt:lpstr>Format of the auto-generated .csv file</vt:lpstr>
      <vt:lpstr>Format of the auto-generated .csv file</vt:lpstr>
      <vt:lpstr>Format of the auto-generated .csv file</vt:lpstr>
      <vt:lpstr>Format of the auto-generated .csv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Sequencer Usage &amp;  recent works</dc:title>
  <dc:creator>Herbert</dc:creator>
  <cp:lastModifiedBy>Herbert</cp:lastModifiedBy>
  <cp:revision>102</cp:revision>
  <dcterms:created xsi:type="dcterms:W3CDTF">2012-08-19T18:06:28Z</dcterms:created>
  <dcterms:modified xsi:type="dcterms:W3CDTF">2013-04-05T21:17:19Z</dcterms:modified>
</cp:coreProperties>
</file>