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71" r:id="rId9"/>
    <p:sldId id="272" r:id="rId10"/>
    <p:sldId id="273" r:id="rId11"/>
    <p:sldId id="275" r:id="rId12"/>
    <p:sldId id="274" r:id="rId13"/>
    <p:sldId id="263" r:id="rId14"/>
    <p:sldId id="276" r:id="rId15"/>
    <p:sldId id="277" r:id="rId16"/>
    <p:sldId id="279" r:id="rId17"/>
    <p:sldId id="265" r:id="rId18"/>
    <p:sldId id="266" r:id="rId19"/>
    <p:sldId id="280" r:id="rId20"/>
    <p:sldId id="267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M Standard Template" id="{DE84584B-A5D0-41FC-A1BD-842205AC7447}">
          <p14:sldIdLst>
            <p14:sldId id="256"/>
            <p14:sldId id="258"/>
            <p14:sldId id="259"/>
            <p14:sldId id="260"/>
            <p14:sldId id="261"/>
            <p14:sldId id="268"/>
            <p14:sldId id="269"/>
            <p14:sldId id="271"/>
            <p14:sldId id="272"/>
            <p14:sldId id="273"/>
            <p14:sldId id="275"/>
            <p14:sldId id="274"/>
            <p14:sldId id="263"/>
            <p14:sldId id="276"/>
            <p14:sldId id="277"/>
            <p14:sldId id="279"/>
            <p14:sldId id="265"/>
            <p14:sldId id="266"/>
            <p14:sldId id="280"/>
            <p14:sldId id="267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4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0850BE-9A8B-7A7A-45E4-435CAB80A5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C61A5-FCBB-DFF8-09C3-935F67B537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85377-B25D-AB40-8749-47A20865AC6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C2DA5-67F9-1B88-EC9D-3EC9EF740C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1A321-A3EE-8468-127D-5BB370C76A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676D3-A7FD-8949-9F88-CA6A7CBC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1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245CB-E018-46C1-A1F1-1EE301E46881}" type="datetimeFigureOut">
              <a:rPr lang="en-MY" smtClean="0"/>
              <a:t>17/6/2022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7C0D-D846-478B-B8D8-2327E120B30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119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1152014"/>
            <a:ext cx="10370368" cy="1648149"/>
          </a:xfrm>
        </p:spPr>
        <p:txBody>
          <a:bodyPr anchor="b"/>
          <a:lstStyle>
            <a:lvl1pPr algn="l">
              <a:defRPr sz="6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endParaRPr lang="en-MY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2994212"/>
            <a:ext cx="10370368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| Affiliation</a:t>
            </a:r>
            <a:endParaRPr lang="en-MY" dirty="0"/>
          </a:p>
        </p:txBody>
      </p:sp>
      <p:pic>
        <p:nvPicPr>
          <p:cNvPr id="15" name="Picture 2" descr="C:\Users\Joan\Desktop\Ukuran logo BM TANPA tagline ed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11164" r="48415" b="64495"/>
          <a:stretch/>
        </p:blipFill>
        <p:spPr bwMode="auto">
          <a:xfrm>
            <a:off x="9445198" y="5373216"/>
            <a:ext cx="2483450" cy="95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 userDrawn="1"/>
        </p:nvGrpSpPr>
        <p:grpSpPr>
          <a:xfrm>
            <a:off x="0" y="5445224"/>
            <a:ext cx="9282804" cy="911126"/>
            <a:chOff x="0" y="5445224"/>
            <a:chExt cx="9282804" cy="911126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0" y="5445224"/>
              <a:ext cx="9272459" cy="911126"/>
              <a:chOff x="0" y="576832"/>
              <a:chExt cx="9051235" cy="911126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0" y="576832"/>
                <a:ext cx="9051235" cy="911126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818202" y="981665"/>
                <a:ext cx="1673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600" b="1" i="0" dirty="0">
                    <a:solidFill>
                      <a:schemeClr val="bg1"/>
                    </a:solidFill>
                    <a:latin typeface="Garamond" panose="02020404030301010803" pitchFamily="18" charset="0"/>
                    <a:cs typeface="Arial" panose="020B0604020202020204" pitchFamily="34" charset="0"/>
                  </a:rPr>
                  <a:t>www.um.edu.my</a:t>
                </a:r>
              </a:p>
            </p:txBody>
          </p:sp>
        </p:grpSp>
        <p:sp>
          <p:nvSpPr>
            <p:cNvPr id="11" name="Rectangle 10"/>
            <p:cNvSpPr/>
            <p:nvPr userDrawn="1"/>
          </p:nvSpPr>
          <p:spPr>
            <a:xfrm>
              <a:off x="8186193" y="5445224"/>
              <a:ext cx="1096611" cy="91112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179689" y="5445224"/>
              <a:ext cx="272261" cy="9111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93447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oan\Desktop\Ukuran logo BM TANPA tagline edi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1" t="11164" r="48415" b="64495"/>
          <a:stretch/>
        </p:blipFill>
        <p:spPr bwMode="auto">
          <a:xfrm>
            <a:off x="9999424" y="5741469"/>
            <a:ext cx="2020298" cy="79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  <a:endParaRPr lang="en-MY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838200" y="2066925"/>
            <a:ext cx="10515600" cy="3674544"/>
          </a:xfrm>
        </p:spPr>
        <p:txBody>
          <a:bodyPr/>
          <a:lstStyle>
            <a:lvl1pPr marL="357188" marR="0" indent="-357188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3200"/>
            </a:lvl1pPr>
            <a:lvl2pPr marL="800100" marR="0" indent="-3429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200" baseline="0"/>
            </a:lvl2pPr>
          </a:lstStyle>
          <a:p>
            <a:pPr lvl="0"/>
            <a:r>
              <a:rPr lang="en-US" dirty="0"/>
              <a:t>Sample Text</a:t>
            </a:r>
          </a:p>
          <a:p>
            <a:pPr lvl="1"/>
            <a:r>
              <a:rPr lang="en-MY" dirty="0"/>
              <a:t>Sample Text</a:t>
            </a:r>
          </a:p>
          <a:p>
            <a:pPr lvl="1"/>
            <a:r>
              <a:rPr lang="en-MY" dirty="0"/>
              <a:t>Sample Text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Sample Text</a:t>
            </a:r>
          </a:p>
          <a:p>
            <a:pPr lvl="1"/>
            <a:r>
              <a:rPr lang="en-MY" dirty="0"/>
              <a:t>Sample Text</a:t>
            </a:r>
          </a:p>
          <a:p>
            <a:pPr lvl="1"/>
            <a:r>
              <a:rPr lang="en-MY" dirty="0"/>
              <a:t>Sample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>
          <a:xfrm>
            <a:off x="824952" y="6432237"/>
            <a:ext cx="2844800" cy="365125"/>
          </a:xfrm>
        </p:spPr>
        <p:txBody>
          <a:bodyPr/>
          <a:lstStyle/>
          <a:p>
            <a:fld id="{A47C3DA0-222B-4E02-BEE9-B1C021D109C3}" type="datetime1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6528048" y="6448014"/>
            <a:ext cx="3265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760295" y="5828800"/>
            <a:ext cx="1033061" cy="316726"/>
          </a:xfrm>
        </p:spPr>
        <p:txBody>
          <a:bodyPr/>
          <a:lstStyle>
            <a:lvl1pPr>
              <a:defRPr sz="1200" b="0">
                <a:latin typeface="+mn-lt"/>
              </a:defRPr>
            </a:lvl1pPr>
          </a:lstStyle>
          <a:p>
            <a:fld id="{FFDE5094-AB80-4D5E-A439-9E1CF8354BD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3170" y="6246390"/>
            <a:ext cx="9796526" cy="134938"/>
            <a:chOff x="0" y="413742"/>
            <a:chExt cx="9796526" cy="134938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0" y="413742"/>
              <a:ext cx="9796526" cy="134938"/>
              <a:chOff x="0" y="413742"/>
              <a:chExt cx="9796526" cy="134938"/>
            </a:xfrm>
          </p:grpSpPr>
          <p:sp>
            <p:nvSpPr>
              <p:cNvPr id="20" name="Rectangle 19"/>
              <p:cNvSpPr/>
              <p:nvPr userDrawn="1"/>
            </p:nvSpPr>
            <p:spPr>
              <a:xfrm>
                <a:off x="0" y="413742"/>
                <a:ext cx="9793357" cy="13493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8699915" y="413742"/>
                <a:ext cx="1096611" cy="13493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9" name="Rectangle 18"/>
            <p:cNvSpPr/>
            <p:nvPr userDrawn="1"/>
          </p:nvSpPr>
          <p:spPr>
            <a:xfrm>
              <a:off x="8700480" y="413742"/>
              <a:ext cx="272261" cy="13493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12785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BA1D-68A1-4230-A43F-81A4E781EAD6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5094-AB80-4D5E-A439-9E1CF8354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voonhee_lee/WQD7004_G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Predicting the Risk of Company Bankruptcy Using Financial Indicators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68960"/>
            <a:ext cx="10370368" cy="2160240"/>
          </a:xfrm>
        </p:spPr>
        <p:txBody>
          <a:bodyPr>
            <a:normAutofit fontScale="92500" lnSpcReduction="10000"/>
          </a:bodyPr>
          <a:lstStyle/>
          <a:p>
            <a:r>
              <a:rPr lang="en-MY" sz="1600" u="sng" dirty="0"/>
              <a:t>Group 6</a:t>
            </a:r>
          </a:p>
          <a:p>
            <a:r>
              <a:rPr lang="en-MY" sz="1600" dirty="0"/>
              <a:t>Chen </a:t>
            </a:r>
            <a:r>
              <a:rPr lang="en-MY" sz="1600" dirty="0" err="1"/>
              <a:t>Yayi</a:t>
            </a:r>
            <a:r>
              <a:rPr lang="en-MY" sz="1600" dirty="0"/>
              <a:t> (S2110521)</a:t>
            </a:r>
          </a:p>
          <a:p>
            <a:r>
              <a:rPr lang="en-MY" sz="1600" dirty="0"/>
              <a:t>Cheng </a:t>
            </a:r>
            <a:r>
              <a:rPr lang="en-MY" sz="1600" dirty="0" err="1"/>
              <a:t>Ziyu</a:t>
            </a:r>
            <a:r>
              <a:rPr lang="en-MY" sz="1600" dirty="0"/>
              <a:t> (17141946)</a:t>
            </a:r>
          </a:p>
          <a:p>
            <a:r>
              <a:rPr lang="en-MY" sz="1600" dirty="0"/>
              <a:t>Lee Voon Chung (S2142277)</a:t>
            </a:r>
          </a:p>
          <a:p>
            <a:r>
              <a:rPr lang="en-MY" sz="1600" dirty="0"/>
              <a:t>Lee Voon Hee (S2140816)</a:t>
            </a:r>
          </a:p>
          <a:p>
            <a:r>
              <a:rPr lang="en-MY" sz="1600" dirty="0" err="1"/>
              <a:t>Leow</a:t>
            </a:r>
            <a:r>
              <a:rPr lang="en-MY" sz="1600" dirty="0"/>
              <a:t> Jun Shou (17123313)</a:t>
            </a:r>
          </a:p>
          <a:p>
            <a:endParaRPr lang="en-MY" sz="1600" dirty="0"/>
          </a:p>
          <a:p>
            <a:r>
              <a:rPr lang="en-MY" sz="1600" dirty="0"/>
              <a:t>Link to </a:t>
            </a:r>
            <a:r>
              <a:rPr lang="en-MY" sz="1600" dirty="0" err="1"/>
              <a:t>RPubs</a:t>
            </a:r>
            <a:r>
              <a:rPr lang="en-MY" sz="1600" dirty="0"/>
              <a:t>: </a:t>
            </a:r>
            <a:r>
              <a:rPr lang="en-MY" sz="1600" dirty="0">
                <a:hlinkClick r:id="rId2"/>
              </a:rPr>
              <a:t>https://rpubs.com/voonhee_lee/WQD7004_G6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136913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0199-F888-52A7-BE90-4EAD1E9E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0C2-CA60-32CE-AEF9-5E08793C6D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4976" y="1484784"/>
            <a:ext cx="10515600" cy="3968653"/>
          </a:xfrm>
        </p:spPr>
        <p:txBody>
          <a:bodyPr>
            <a:normAutofit/>
          </a:bodyPr>
          <a:lstStyle/>
          <a:p>
            <a:pPr algn="l"/>
            <a:r>
              <a:rPr lang="en-AU" sz="2000" b="1" i="0" dirty="0">
                <a:solidFill>
                  <a:srgbClr val="333333"/>
                </a:solidFill>
                <a:effectLst/>
                <a:latin typeface="Helvetica Neue"/>
              </a:rPr>
              <a:t>Step 4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: Exploratory data analysis (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Helvetica Neue"/>
              </a:rPr>
              <a:t>EDA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) to check for 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Helvetica Neue"/>
              </a:rPr>
              <a:t>anomalies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 in all attributes. Attr6 has been deleted as it contains 42.6% of zeros, which is unlikely for this attribute.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0E8C-3832-33AB-1405-1A61C4E5C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0360E-CCC1-D698-7DA3-441F41A1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204864"/>
            <a:ext cx="3817640" cy="3535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E045E-29D3-7D57-1B2C-4DE010CB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2198122"/>
            <a:ext cx="3173885" cy="3965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00E5B-BA82-9153-5FC7-BC7879CC5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501" y="2184878"/>
            <a:ext cx="4137859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7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0199-F888-52A7-BE90-4EAD1E9E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0C2-CA60-32CE-AEF9-5E08793C6D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40768"/>
            <a:ext cx="10515600" cy="3968653"/>
          </a:xfrm>
        </p:spPr>
        <p:txBody>
          <a:bodyPr>
            <a:normAutofit/>
          </a:bodyPr>
          <a:lstStyle/>
          <a:p>
            <a:pPr algn="l"/>
            <a:r>
              <a:rPr lang="en-AU" sz="2000" b="1" i="0" dirty="0">
                <a:solidFill>
                  <a:srgbClr val="333333"/>
                </a:solidFill>
                <a:effectLst/>
                <a:latin typeface="Helvetica Neue"/>
              </a:rPr>
              <a:t>Step 5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Helvetica Neue"/>
              </a:rPr>
              <a:t>Imputing columns with percentage of NA’s 1% to 10%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Attr21, Attr27, Attr28, Attr41, Attr45 and Attr60 have been imputed with suitable constants for all the missing values, such as zeros or medians.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0E8C-3832-33AB-1405-1A61C4E5C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DF953-0A83-B9FF-801B-BCD08A23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348880"/>
            <a:ext cx="7566066" cy="43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0199-F888-52A7-BE90-4EAD1E9E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0C2-CA60-32CE-AEF9-5E08793C6D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40768"/>
            <a:ext cx="10515600" cy="3968653"/>
          </a:xfrm>
        </p:spPr>
        <p:txBody>
          <a:bodyPr>
            <a:normAutofit/>
          </a:bodyPr>
          <a:lstStyle/>
          <a:p>
            <a:pPr algn="l"/>
            <a:r>
              <a:rPr lang="en-AU" sz="2400" b="1" i="0" dirty="0">
                <a:solidFill>
                  <a:srgbClr val="333333"/>
                </a:solidFill>
                <a:effectLst/>
                <a:latin typeface="Helvetica Neue"/>
              </a:rPr>
              <a:t>Step 6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en-AU" sz="2400" b="0" i="0" dirty="0">
                <a:solidFill>
                  <a:srgbClr val="FF0000"/>
                </a:solidFill>
                <a:effectLst/>
                <a:latin typeface="Helvetica Neue"/>
              </a:rPr>
              <a:t>Removing rows for columns with percentage of NA’s &lt; 1%</a:t>
            </a:r>
            <a:endParaRPr lang="en-AU" sz="24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AU" sz="2400" b="0" i="0" dirty="0">
                <a:solidFill>
                  <a:srgbClr val="333333"/>
                </a:solidFill>
                <a:effectLst/>
                <a:latin typeface="Helvetica Neue"/>
              </a:rPr>
              <a:t>A total of 168 rows (1.6%) have been deleted from the dataset.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0E8C-3832-33AB-1405-1A61C4E5C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150C1-B00A-9835-F167-924CC1E9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186588"/>
            <a:ext cx="7412913" cy="412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9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7C9-AAE5-B973-7DFA-2F8E5A03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 Dataset, Z-Score </a:t>
            </a:r>
            <a:r>
              <a:rPr lang="en-US" dirty="0" err="1"/>
              <a:t>Normalisation</a:t>
            </a:r>
            <a:r>
              <a:rPr lang="en-US" dirty="0"/>
              <a:t>, Data Partition &amp; SMOTE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B2DA1-AFA7-872E-6C26-670459197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F506A6-F22E-ED46-23C4-D4BE4453F7DE}"/>
              </a:ext>
            </a:extLst>
          </p:cNvPr>
          <p:cNvSpPr txBox="1">
            <a:spLocks/>
          </p:cNvSpPr>
          <p:nvPr/>
        </p:nvSpPr>
        <p:spPr>
          <a:xfrm>
            <a:off x="838200" y="2066925"/>
            <a:ext cx="10515600" cy="367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marR="0" indent="-357188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marR="0" indent="-3429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Tidy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9B5605-E7F6-4367-AA54-2F2D880E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636912"/>
            <a:ext cx="950505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4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7C9-AAE5-B973-7DFA-2F8E5A03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 Dataset, Z-Score </a:t>
            </a:r>
            <a:r>
              <a:rPr lang="en-US" dirty="0" err="1"/>
              <a:t>Normalisation</a:t>
            </a:r>
            <a:r>
              <a:rPr lang="en-US" dirty="0"/>
              <a:t>, Data Partition &amp; SMOTE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B2DA1-AFA7-872E-6C26-670459197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F506A6-F22E-ED46-23C4-D4BE4453F7DE}"/>
              </a:ext>
            </a:extLst>
          </p:cNvPr>
          <p:cNvSpPr txBox="1">
            <a:spLocks/>
          </p:cNvSpPr>
          <p:nvPr/>
        </p:nvSpPr>
        <p:spPr>
          <a:xfrm>
            <a:off x="838200" y="1772816"/>
            <a:ext cx="10515600" cy="367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marR="0" indent="-357188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marR="0" indent="-3429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Transformation with Z-Score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D3E9D-1552-F8FB-1B22-A8E70CDF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060"/>
            <a:ext cx="6981358" cy="2833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2B788-B44D-1599-BC93-B269657B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021" y="4260110"/>
            <a:ext cx="3147175" cy="230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063E30-E59F-6BB4-4C5B-DEFAC3DE2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5" y="4251374"/>
            <a:ext cx="3240360" cy="23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4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7C9-AAE5-B973-7DFA-2F8E5A03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 Dataset, Z-Score </a:t>
            </a:r>
            <a:r>
              <a:rPr lang="en-US" dirty="0" err="1"/>
              <a:t>Normalisation</a:t>
            </a:r>
            <a:r>
              <a:rPr lang="en-US" dirty="0"/>
              <a:t>, Data Partition &amp; SMOTE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B2DA1-AFA7-872E-6C26-670459197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F506A6-F22E-ED46-23C4-D4BE4453F7DE}"/>
              </a:ext>
            </a:extLst>
          </p:cNvPr>
          <p:cNvSpPr txBox="1">
            <a:spLocks/>
          </p:cNvSpPr>
          <p:nvPr/>
        </p:nvSpPr>
        <p:spPr>
          <a:xfrm>
            <a:off x="838200" y="1772816"/>
            <a:ext cx="10515600" cy="367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marR="0" indent="-357188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marR="0" indent="-3429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Partition (training : testing = 80% : 20%)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EBA218-3C41-1D94-25B8-00870F0F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348880"/>
            <a:ext cx="6779451" cy="40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1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7C9-AAE5-B973-7DFA-2F8E5A03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Tidy Dataset, Z-Score </a:t>
            </a:r>
            <a:r>
              <a:rPr lang="en-US" dirty="0" err="1"/>
              <a:t>Normalisation</a:t>
            </a:r>
            <a:r>
              <a:rPr lang="en-US" dirty="0"/>
              <a:t>, Data Partition &amp; SMOTE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B2DA1-AFA7-872E-6C26-670459197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F506A6-F22E-ED46-23C4-D4BE4453F7DE}"/>
              </a:ext>
            </a:extLst>
          </p:cNvPr>
          <p:cNvSpPr txBox="1">
            <a:spLocks/>
          </p:cNvSpPr>
          <p:nvPr/>
        </p:nvSpPr>
        <p:spPr>
          <a:xfrm>
            <a:off x="838200" y="1772816"/>
            <a:ext cx="10515600" cy="367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marR="0" indent="-357188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marR="0" indent="-3429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b="0" i="0" dirty="0">
                <a:solidFill>
                  <a:srgbClr val="333333"/>
                </a:solidFill>
                <a:effectLst/>
                <a:latin typeface="Helvetica Neue"/>
              </a:rPr>
              <a:t>Oversampling &amp; </a:t>
            </a:r>
            <a:r>
              <a:rPr lang="en-MY" b="0" i="0" dirty="0" err="1">
                <a:solidFill>
                  <a:srgbClr val="333333"/>
                </a:solidFill>
                <a:effectLst/>
                <a:latin typeface="Helvetica Neue"/>
              </a:rPr>
              <a:t>Undersampling</a:t>
            </a:r>
            <a:r>
              <a:rPr lang="en-MY" b="0" i="0" dirty="0">
                <a:solidFill>
                  <a:srgbClr val="333333"/>
                </a:solidFill>
                <a:effectLst/>
                <a:latin typeface="Helvetica Neue"/>
              </a:rPr>
              <a:t> with SMOTE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6132F-2093-478B-C910-E30DB0D9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18" y="2464788"/>
            <a:ext cx="10409732" cy="29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3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BB8B-6932-5063-C06A-E1BEC409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EFA5A6-5C1F-8C5F-96B6-A3A089DBEB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58863" y="1484784"/>
            <a:ext cx="8604360" cy="45365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AC724-032F-9B63-F9E2-8BA41DC221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8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20C0-3041-F631-130A-55263922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A945-45B2-F02E-36F8-668FB8175E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40768"/>
            <a:ext cx="10515600" cy="3674544"/>
          </a:xfrm>
        </p:spPr>
        <p:txBody>
          <a:bodyPr>
            <a:normAutofit/>
          </a:bodyPr>
          <a:lstStyle/>
          <a:p>
            <a:r>
              <a:rPr lang="en-US" sz="2400" dirty="0"/>
              <a:t>Model 3C: 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Helvetica Neue"/>
              </a:rPr>
              <a:t>AdaBoost with Normalisation &amp; Cross Validation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5ABB-1983-8413-2EB9-A3AB7F826A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0B8F7-B48D-9674-D806-BDDD9A22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762188"/>
            <a:ext cx="4752528" cy="4187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A84D6-10D1-3E05-E878-1887008C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60" y="2564904"/>
            <a:ext cx="4851168" cy="342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DD904-13B0-B5F2-D5A4-A952032F8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360" y="1771925"/>
            <a:ext cx="4851168" cy="7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BB8B-6932-5063-C06A-E1BEC409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AC724-032F-9B63-F9E2-8BA41DC221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F3BA69-E55B-F201-FDB9-B76DCF6B65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3674544"/>
          </a:xfrm>
        </p:spPr>
        <p:txBody>
          <a:bodyPr>
            <a:normAutofit/>
          </a:bodyPr>
          <a:lstStyle/>
          <a:p>
            <a:r>
              <a:rPr lang="en-AU" sz="2400" b="0" i="0" dirty="0">
                <a:solidFill>
                  <a:srgbClr val="333333"/>
                </a:solidFill>
                <a:effectLst/>
                <a:latin typeface="Helvetica Neue"/>
              </a:rPr>
              <a:t>Identifying Important Financial Ratios Associated with Bankruptcy through Logistic Regression Model (Model 4C)</a:t>
            </a:r>
          </a:p>
          <a:p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E3666-1AF4-79F6-D5D3-0082E2B3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370978"/>
            <a:ext cx="8472129" cy="2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4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AU" sz="2800" b="0" i="0" dirty="0">
                <a:solidFill>
                  <a:srgbClr val="333333"/>
                </a:solidFill>
                <a:effectLst/>
                <a:latin typeface="Helvetica Neue"/>
              </a:rPr>
              <a:t>According to Cambridge Dictionary (Cambridge University Press, 2022), </a:t>
            </a:r>
            <a:r>
              <a:rPr lang="en-AU" sz="2800" b="1" i="0" dirty="0">
                <a:solidFill>
                  <a:srgbClr val="333333"/>
                </a:solidFill>
                <a:effectLst/>
                <a:latin typeface="Helvetica Neue"/>
              </a:rPr>
              <a:t>bankruptcy</a:t>
            </a:r>
            <a:r>
              <a:rPr lang="en-AU" sz="2800" b="0" i="0" dirty="0">
                <a:solidFill>
                  <a:srgbClr val="333333"/>
                </a:solidFill>
                <a:effectLst/>
                <a:latin typeface="Helvetica Neue"/>
              </a:rPr>
              <a:t> refers to a situation in which a business or a person becomes unable to pay what is owed.</a:t>
            </a:r>
          </a:p>
          <a:p>
            <a:r>
              <a:rPr lang="en-AU" sz="2800" b="0" i="0" dirty="0">
                <a:solidFill>
                  <a:srgbClr val="333333"/>
                </a:solidFill>
                <a:effectLst/>
                <a:latin typeface="Helvetica Neue"/>
              </a:rPr>
              <a:t>For this Group Project, a dataset comprising </a:t>
            </a:r>
            <a:r>
              <a:rPr lang="en-AU" sz="2800" b="1" i="0" dirty="0">
                <a:solidFill>
                  <a:srgbClr val="333333"/>
                </a:solidFill>
                <a:effectLst/>
                <a:latin typeface="Helvetica Neue"/>
              </a:rPr>
              <a:t>Polish companies bankruptcy status</a:t>
            </a:r>
            <a:r>
              <a:rPr lang="en-AU" sz="2800" b="0" i="0" dirty="0">
                <a:solidFill>
                  <a:srgbClr val="333333"/>
                </a:solidFill>
                <a:effectLst/>
                <a:latin typeface="Helvetica Neue"/>
              </a:rPr>
              <a:t> alongside their financial ratios were found on the Internet (Tomczak, 2016).</a:t>
            </a:r>
            <a:endParaRPr lang="en-MY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87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5EA3-23F1-08BD-904B-5A7BFD8A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3939-9FBA-A170-ECA4-86F7438680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EDF9A-0A96-F537-4AE5-564EEB8A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396330"/>
            <a:ext cx="8772525" cy="45529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0DB877-5F39-464B-89DB-88F8461680BE}"/>
              </a:ext>
            </a:extLst>
          </p:cNvPr>
          <p:cNvSpPr txBox="1">
            <a:spLocks/>
          </p:cNvSpPr>
          <p:nvPr/>
        </p:nvSpPr>
        <p:spPr>
          <a:xfrm>
            <a:off x="9264352" y="1396330"/>
            <a:ext cx="2736304" cy="4432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7188" marR="0" indent="-357188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marR="0" indent="-3429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600" dirty="0">
                <a:solidFill>
                  <a:srgbClr val="333333"/>
                </a:solidFill>
                <a:latin typeface="Helvetica Neue"/>
              </a:rPr>
              <a:t>As the “class” is considerably imbalanced (Sustain : Bankrupt = 95% : 5%), using Accuracy as performance metric is misleading. Accuracy is largely influenced by the majority class results even there is high inaccuracy in the minority class.</a:t>
            </a:r>
          </a:p>
          <a:p>
            <a:pPr algn="l"/>
            <a:r>
              <a:rPr lang="en-AU" sz="1600" dirty="0">
                <a:solidFill>
                  <a:srgbClr val="333333"/>
                </a:solidFill>
                <a:latin typeface="Helvetica Neue"/>
              </a:rPr>
              <a:t>Area Under Curve of Receiver Operating Characteristic (</a:t>
            </a:r>
            <a:r>
              <a:rPr lang="en-AU" sz="1600" b="1" dirty="0">
                <a:solidFill>
                  <a:srgbClr val="333333"/>
                </a:solidFill>
                <a:latin typeface="Helvetica Neue"/>
              </a:rPr>
              <a:t>AUC-ROC</a:t>
            </a:r>
            <a:r>
              <a:rPr lang="en-AU" sz="1600" dirty="0">
                <a:solidFill>
                  <a:srgbClr val="333333"/>
                </a:solidFill>
                <a:latin typeface="Helvetica Neue"/>
              </a:rPr>
              <a:t>) will be adopted. AUC-ROC of 1 indicates a perfect classifier, whilst AUC-ROC of 0.5 (45-degree line) means random guessing.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555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5EA3-23F1-08BD-904B-5A7BFD8A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1A05-E154-14C9-A66A-593457BDAA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40768"/>
            <a:ext cx="10515600" cy="4400701"/>
          </a:xfrm>
        </p:spPr>
        <p:txBody>
          <a:bodyPr>
            <a:normAutofit/>
          </a:bodyPr>
          <a:lstStyle/>
          <a:p>
            <a:pPr algn="l"/>
            <a:r>
              <a:rPr lang="en-AU" sz="2400" b="0" i="0" dirty="0">
                <a:solidFill>
                  <a:srgbClr val="333333"/>
                </a:solidFill>
                <a:effectLst/>
                <a:latin typeface="Helvetica Neue"/>
              </a:rPr>
              <a:t>The results show that </a:t>
            </a:r>
            <a:r>
              <a:rPr lang="en-AU" sz="2400" b="1" i="0" dirty="0">
                <a:solidFill>
                  <a:srgbClr val="333333"/>
                </a:solidFill>
                <a:effectLst/>
                <a:latin typeface="Helvetica Neue"/>
              </a:rPr>
              <a:t>Model 3C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Helvetica Neue"/>
              </a:rPr>
              <a:t> (AdaBoost Classification with Z-score normalisation and 10-fold cross validation) is the </a:t>
            </a:r>
            <a:r>
              <a:rPr lang="en-AU" sz="2400" b="1" i="0" dirty="0">
                <a:solidFill>
                  <a:srgbClr val="333333"/>
                </a:solidFill>
                <a:effectLst/>
                <a:latin typeface="Helvetica Neue"/>
              </a:rPr>
              <a:t>best classifier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Helvetica Neue"/>
              </a:rPr>
              <a:t> with an AUC-ROC of 0.85.</a:t>
            </a:r>
          </a:p>
          <a:p>
            <a:pPr algn="l"/>
            <a:r>
              <a:rPr lang="en-AU" sz="2400" b="0" i="0" dirty="0">
                <a:solidFill>
                  <a:srgbClr val="333333"/>
                </a:solidFill>
                <a:effectLst/>
                <a:latin typeface="Helvetica Neue"/>
              </a:rPr>
              <a:t>In terms of machine learning method:</a:t>
            </a:r>
          </a:p>
          <a:p>
            <a:pPr lvl="1" algn="l"/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AdaBoost (0.84-0.85) and Random Forest (0.83) outperformed k-Nearest Neighbours (0.57-0.62) and Logistic Regression (0.53-0.67).</a:t>
            </a:r>
          </a:p>
          <a:p>
            <a:pPr algn="l"/>
            <a:r>
              <a:rPr lang="en-AU" sz="2400" b="0" i="0" dirty="0">
                <a:solidFill>
                  <a:srgbClr val="333333"/>
                </a:solidFill>
                <a:effectLst/>
                <a:latin typeface="Helvetica Neue"/>
              </a:rPr>
              <a:t>In terms of data treatment:</a:t>
            </a:r>
          </a:p>
          <a:p>
            <a:pPr lvl="1" algn="l"/>
            <a:r>
              <a:rPr lang="en-AU" sz="2000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dopting Z-score normalisation and/or SMOTE did not significantly affect the performance of Random Forest models;</a:t>
            </a:r>
          </a:p>
          <a:p>
            <a:pPr lvl="1" algn="l"/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k-Nearest Neighbour model worked well with SMOTE-treated data; </a:t>
            </a:r>
          </a:p>
          <a:p>
            <a:pPr lvl="1" algn="l"/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AdaBoost and Logistic Regression models performed better under Z-score normalised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3939-9FBA-A170-ECA4-86F7438680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5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5EA3-23F1-08BD-904B-5A7BFD8A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1A05-E154-14C9-A66A-593457BDAA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40768"/>
            <a:ext cx="10515600" cy="44007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600" b="1" i="0" dirty="0">
                <a:solidFill>
                  <a:srgbClr val="333333"/>
                </a:solidFill>
                <a:effectLst/>
                <a:latin typeface="Helvetica Neue"/>
              </a:rPr>
              <a:t>9 classification models </a:t>
            </a: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and </a:t>
            </a:r>
            <a:r>
              <a:rPr lang="en-AU" sz="1600" b="1" i="0" dirty="0">
                <a:solidFill>
                  <a:srgbClr val="333333"/>
                </a:solidFill>
                <a:effectLst/>
                <a:latin typeface="Helvetica Neue"/>
              </a:rPr>
              <a:t>3 regression models </a:t>
            </a: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were built to predict whether a Polish company will sustain or bankrupt based on the financial ratios provided.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AU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600" b="1" i="0" dirty="0">
                <a:solidFill>
                  <a:srgbClr val="333333"/>
                </a:solidFill>
                <a:effectLst/>
                <a:latin typeface="Helvetica Neue"/>
              </a:rPr>
              <a:t>Model 3C </a:t>
            </a: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is the best classifier model amongst the 12 models. It is an AdaBoost Classification model fed with Z-score normalised data and trained with 10-fold cross validation.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AU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The </a:t>
            </a:r>
            <a:r>
              <a:rPr lang="en-AU" sz="1600" b="1" i="0" dirty="0">
                <a:solidFill>
                  <a:srgbClr val="333333"/>
                </a:solidFill>
                <a:effectLst/>
                <a:latin typeface="Helvetica Neue"/>
              </a:rPr>
              <a:t>top five most important financial ratios </a:t>
            </a: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in descending order obtained from the Logistic Regression Model 4C are:</a:t>
            </a:r>
          </a:p>
          <a:p>
            <a:pPr algn="l">
              <a:lnSpc>
                <a:spcPct val="100000"/>
              </a:lnSpc>
            </a:pP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Attr21 : sales (n) / sales (n-1), Attr9 : sales / total assets, Attr2 : total liabilities / total assets, Attr29 : logarithm of total assets, Attr18 : gross profit / total assets</a:t>
            </a:r>
          </a:p>
          <a:p>
            <a:pPr algn="l">
              <a:lnSpc>
                <a:spcPct val="100000"/>
              </a:lnSpc>
            </a:pP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The findings from the models are intuitive. Higher sales (Attr21 and Attr9) often brings more cash inflow into the company, hence lowering liquidity risk and bankruptcy risk.</a:t>
            </a:r>
          </a:p>
          <a:p>
            <a:pPr algn="l">
              <a:lnSpc>
                <a:spcPct val="100000"/>
              </a:lnSpc>
            </a:pP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A company with high leverage (Attr2) (i.e. high debt or liabilities relative to company size) may face higher difficulty in servicing loan interest and debt principal repayment, thus leading to a higher risk of bankruptcy.</a:t>
            </a:r>
          </a:p>
          <a:p>
            <a:pPr algn="l">
              <a:lnSpc>
                <a:spcPct val="100000"/>
              </a:lnSpc>
            </a:pP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A larger company (Attr29) often has more established management and operational processes, therefore reducing the risk of bankruptcy.</a:t>
            </a:r>
          </a:p>
          <a:p>
            <a:pPr algn="l">
              <a:lnSpc>
                <a:spcPct val="100000"/>
              </a:lnSpc>
            </a:pPr>
            <a:r>
              <a:rPr lang="en-AU" sz="1600" b="0" i="0" dirty="0">
                <a:solidFill>
                  <a:srgbClr val="333333"/>
                </a:solidFill>
                <a:effectLst/>
                <a:latin typeface="Helvetica Neue"/>
              </a:rPr>
              <a:t>Companies which are profitable (Attr18) has a lower risk of bankruptcy inherently.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3939-9FBA-A170-ECA4-86F7438680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7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5EA3-23F1-08BD-904B-5A7BFD8A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339" y="1916832"/>
            <a:ext cx="6409928" cy="2606997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E3939-9FBA-A170-ECA4-86F7438680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EAC7-A5F4-4753-5214-14DB6449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4A01-5B27-005B-071E-E408989F39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1872208"/>
          </a:xfrm>
        </p:spPr>
        <p:txBody>
          <a:bodyPr>
            <a:normAutofit/>
          </a:bodyPr>
          <a:lstStyle/>
          <a:p>
            <a:r>
              <a:rPr lang="en-AU" sz="2400" dirty="0"/>
              <a:t>How is the performance of logistic regression and other machine learning classification models in predicting company bankruptcy?</a:t>
            </a:r>
          </a:p>
          <a:p>
            <a:r>
              <a:rPr lang="en-AU" sz="2400" dirty="0"/>
              <a:t>Which financial ratios are important in predicting bankruptcy status of Polish companies?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83A6-E732-A339-FCBB-1233DB28C9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F8BDAC-FA70-909B-763E-189DD09DEFDE}"/>
              </a:ext>
            </a:extLst>
          </p:cNvPr>
          <p:cNvSpPr txBox="1">
            <a:spLocks/>
          </p:cNvSpPr>
          <p:nvPr/>
        </p:nvSpPr>
        <p:spPr>
          <a:xfrm>
            <a:off x="836984" y="29969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Research Objectives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32D338-52EB-FC5C-4957-E3237A4D0515}"/>
              </a:ext>
            </a:extLst>
          </p:cNvPr>
          <p:cNvSpPr txBox="1">
            <a:spLocks/>
          </p:cNvSpPr>
          <p:nvPr/>
        </p:nvSpPr>
        <p:spPr>
          <a:xfrm>
            <a:off x="839416" y="4077072"/>
            <a:ext cx="10515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marR="0" indent="-357188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marR="0" indent="-3429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To build various logistic regression and machine learning classification models.</a:t>
            </a:r>
          </a:p>
          <a:p>
            <a:r>
              <a:rPr lang="en-AU" sz="2400" dirty="0"/>
              <a:t>To compare prediction accuracies of models.</a:t>
            </a:r>
          </a:p>
          <a:p>
            <a:r>
              <a:rPr lang="en-AU" sz="2400" dirty="0"/>
              <a:t>To identify the top five most important financial ratios associated with bankruptcy from logistic regression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58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93CE-5341-CE5A-5DE9-8257DBED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DEB5E0-4EFC-63DC-9727-79E38D87D17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77668" y="1772816"/>
            <a:ext cx="9454836" cy="36825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5ADF4-9CD0-DC82-9555-0238908D89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98208-8FCB-3920-3149-BC13187C4F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F601EA-2879-AD71-5F78-DD05832F01E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144372" y="447021"/>
            <a:ext cx="5925170" cy="51110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8EDBF-857C-A760-7852-1CAF4938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8" y="365125"/>
            <a:ext cx="5899888" cy="52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98208-8FCB-3920-3149-BC13187C4F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B1704-021F-A8FE-C9F2-D7D35C48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" y="164624"/>
            <a:ext cx="6028294" cy="5784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F94729-F23B-FC7B-6F0C-B2C31837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59" y="188640"/>
            <a:ext cx="5897823" cy="11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0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0199-F888-52A7-BE90-4EAD1E9E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0C2-CA60-32CE-AEF9-5E08793C6D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3968653"/>
          </a:xfrm>
        </p:spPr>
        <p:txBody>
          <a:bodyPr>
            <a:normAutofit/>
          </a:bodyPr>
          <a:lstStyle/>
          <a:p>
            <a:pPr algn="l"/>
            <a:r>
              <a:rPr lang="en-AU" sz="2000" b="1" i="0" dirty="0">
                <a:solidFill>
                  <a:srgbClr val="333333"/>
                </a:solidFill>
                <a:effectLst/>
                <a:latin typeface="Helvetica Neue"/>
              </a:rPr>
              <a:t>Step 1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Helvetica Neue"/>
              </a:rPr>
              <a:t>Previewing dataset 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to have some general ideas of the dataset, such as dimensions, data type, range of values, number of missing values, etc.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0E8C-3832-33AB-1405-1A61C4E5C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11F777-A939-FFED-1986-DE91BF70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872"/>
            <a:ext cx="4753744" cy="1216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8CD747-D5CD-B859-B4F2-47EF225E7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608883"/>
            <a:ext cx="4724495" cy="2888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D4205F-3042-E17E-2304-113865B99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705" y="2276872"/>
            <a:ext cx="5300847" cy="35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0199-F888-52A7-BE90-4EAD1E9E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0C2-CA60-32CE-AEF9-5E08793C6D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772816"/>
            <a:ext cx="10515600" cy="3968653"/>
          </a:xfrm>
        </p:spPr>
        <p:txBody>
          <a:bodyPr>
            <a:normAutofit/>
          </a:bodyPr>
          <a:lstStyle/>
          <a:p>
            <a:pPr algn="l"/>
            <a:r>
              <a:rPr lang="en-AU" sz="2000" b="1" i="0" dirty="0">
                <a:solidFill>
                  <a:srgbClr val="333333"/>
                </a:solidFill>
                <a:effectLst/>
                <a:latin typeface="Helvetica Neue"/>
              </a:rPr>
              <a:t>Step 2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Helvetica Neue"/>
              </a:rPr>
              <a:t>Removing columns with percentage of NA’s &gt; 10%</a:t>
            </a:r>
            <a:endParaRPr lang="en-AU" sz="2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Attr37 has been deleted from the dataset as it comprises 45.09% of missing values. Imputation for these large number of missing values may introduce bias.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0E8C-3832-33AB-1405-1A61C4E5C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5DAE7-D3C8-1184-EAD9-78BF178A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924944"/>
            <a:ext cx="2952328" cy="192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0199-F888-52A7-BE90-4EAD1E9E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400"/>
            <a:ext cx="10515600" cy="1325563"/>
          </a:xfrm>
        </p:spPr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0C2-CA60-32CE-AEF9-5E08793C6D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392" y="756491"/>
            <a:ext cx="10515600" cy="3968653"/>
          </a:xfrm>
        </p:spPr>
        <p:txBody>
          <a:bodyPr>
            <a:normAutofit/>
          </a:bodyPr>
          <a:lstStyle/>
          <a:p>
            <a:pPr algn="l"/>
            <a:r>
              <a:rPr lang="en-AU" sz="2000" b="1" i="0" dirty="0">
                <a:solidFill>
                  <a:srgbClr val="333333"/>
                </a:solidFill>
                <a:effectLst/>
                <a:latin typeface="Helvetica Neue"/>
              </a:rPr>
              <a:t>Step 3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: Determining </a:t>
            </a:r>
            <a:r>
              <a:rPr lang="en-AU" sz="2000" b="0" i="0" dirty="0">
                <a:solidFill>
                  <a:srgbClr val="FF0000"/>
                </a:solidFill>
                <a:effectLst/>
                <a:latin typeface="Helvetica Neue"/>
              </a:rPr>
              <a:t>correlations between attributes</a:t>
            </a:r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 and retaining one attribute from each highly correlated group.</a:t>
            </a:r>
          </a:p>
          <a:p>
            <a:pPr algn="l"/>
            <a:r>
              <a:rPr lang="en-AU" sz="2000" b="0" i="0" dirty="0">
                <a:solidFill>
                  <a:srgbClr val="333333"/>
                </a:solidFill>
                <a:effectLst/>
                <a:latin typeface="Helvetica Neue"/>
              </a:rPr>
              <a:t>24 attributes have been retained while 39 attributes have been deleted. This is to avoid collinearity problem in modelling.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0E8C-3832-33AB-1405-1A61C4E5C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FDE5094-AB80-4D5E-A439-9E1CF8354BD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32541-02AC-A9DF-1F45-2D9AB1AF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132856"/>
            <a:ext cx="4264041" cy="3697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67782-1B6C-64E3-0477-B672BB164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132856"/>
            <a:ext cx="4264041" cy="3639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42301-9459-1D65-2BD0-49A4DA7E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1700808"/>
            <a:ext cx="3089674" cy="51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22551"/>
      </p:ext>
    </p:extLst>
  </p:cSld>
  <p:clrMapOvr>
    <a:masterClrMapping/>
  </p:clrMapOvr>
</p:sld>
</file>

<file path=ppt/theme/theme1.xml><?xml version="1.0" encoding="utf-8"?>
<a:theme xmlns:a="http://schemas.openxmlformats.org/drawingml/2006/main" name="UM PowerPoint Templat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C00000"/>
      </a:accent2>
      <a:accent3>
        <a:srgbClr val="F6CC18"/>
      </a:accent3>
      <a:accent4>
        <a:srgbClr val="7030A0"/>
      </a:accent4>
      <a:accent5>
        <a:srgbClr val="0070C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_Slide_Template_1" id="{037E9841-C589-49FC-9C37-67177E70D807}" vid="{0A3849C6-4D3D-41E0-8264-5D5EC569C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 PowerPoint Template</Template>
  <TotalTime>228</TotalTime>
  <Words>956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Helvetica Neue</vt:lpstr>
      <vt:lpstr>Arial</vt:lpstr>
      <vt:lpstr>Calibri</vt:lpstr>
      <vt:lpstr>Garamond</vt:lpstr>
      <vt:lpstr>Wingdings</vt:lpstr>
      <vt:lpstr>UM PowerPoint Template</vt:lpstr>
      <vt:lpstr>Predicting the Risk of Company Bankruptcy Using Financial Indicators</vt:lpstr>
      <vt:lpstr>Introduction</vt:lpstr>
      <vt:lpstr>Research Questions</vt:lpstr>
      <vt:lpstr>Description of Dataset</vt:lpstr>
      <vt:lpstr>PowerPoint Presentation</vt:lpstr>
      <vt:lpstr>PowerPoint Presentation</vt:lpstr>
      <vt:lpstr>Data Cleaning and Pre-Processing</vt:lpstr>
      <vt:lpstr>Data Cleaning and Pre-Processing</vt:lpstr>
      <vt:lpstr>Data Cleaning and Pre-Processing</vt:lpstr>
      <vt:lpstr>Data Cleaning and Pre-Processing</vt:lpstr>
      <vt:lpstr>Data Cleaning and Pre-Processing</vt:lpstr>
      <vt:lpstr>Data Cleaning and Pre-Processing</vt:lpstr>
      <vt:lpstr>Tidy Dataset, Z-Score Normalisation, Data Partition &amp; SMOTE</vt:lpstr>
      <vt:lpstr>Tidy Dataset, Z-Score Normalisation, Data Partition &amp; SMOTE</vt:lpstr>
      <vt:lpstr>Tidy Dataset, Z-Score Normalisation, Data Partition &amp; SMOTE</vt:lpstr>
      <vt:lpstr>Tidy Dataset, Z-Score Normalisation, Data Partition &amp; SMOTE</vt:lpstr>
      <vt:lpstr>Modelling</vt:lpstr>
      <vt:lpstr>Example:</vt:lpstr>
      <vt:lpstr>Modelling</vt:lpstr>
      <vt:lpstr>Results</vt:lpstr>
      <vt:lpstr>Results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RAFIDAH BINTI MD NOOR</dc:creator>
  <cp:lastModifiedBy>Voon Hee Lee</cp:lastModifiedBy>
  <cp:revision>15</cp:revision>
  <dcterms:created xsi:type="dcterms:W3CDTF">2022-06-04T03:35:47Z</dcterms:created>
  <dcterms:modified xsi:type="dcterms:W3CDTF">2022-06-17T06:59:29Z</dcterms:modified>
</cp:coreProperties>
</file>