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5"/>
  </p:notesMasterIdLst>
  <p:sldIdLst>
    <p:sldId id="567" r:id="rId3"/>
    <p:sldId id="256" r:id="rId4"/>
    <p:sldId id="575" r:id="rId5"/>
    <p:sldId id="577" r:id="rId6"/>
    <p:sldId id="518" r:id="rId7"/>
    <p:sldId id="570" r:id="rId8"/>
    <p:sldId id="572" r:id="rId9"/>
    <p:sldId id="576" r:id="rId10"/>
    <p:sldId id="568" r:id="rId11"/>
    <p:sldId id="569" r:id="rId12"/>
    <p:sldId id="573" r:id="rId13"/>
    <p:sldId id="5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AE8F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4" autoAdjust="0"/>
    <p:restoredTop sz="88296" autoAdjust="0"/>
  </p:normalViewPr>
  <p:slideViewPr>
    <p:cSldViewPr>
      <p:cViewPr varScale="1">
        <p:scale>
          <a:sx n="107" d="100"/>
          <a:sy n="107" d="100"/>
        </p:scale>
        <p:origin x="193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4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4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9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4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FEC8F-95E8-41C8-8873-451908F716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80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5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7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A4970-CA2A-4B6E-A9F4-20942BB2C871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67653-2CB2-41BE-B9B6-73024DD830B1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ECC2A-4F62-41B0-B8AE-7FB3125A30E6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BD21D-E8ED-43F7-80DB-6525DBEBCC25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0EE99-83A6-4ACF-873B-29BB4B15A400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78444-E0C3-4F26-8979-53E57948BE48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82DE7-65EB-4B2B-A3A4-6037B845B42B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6C949-449A-459D-8878-1703AB729C48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FFEB5-0799-409C-B66E-A0C1D7F27C26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754D-0376-497D-8C4C-9EFB6C26BD3C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7434F1-6CF8-4798-9836-67AD6A00A18D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D1990-CA8E-4339-9390-665287A8E952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2BF8F-9F8F-448F-BEB1-0996576BF587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C1EF3E-D47B-4F37-9438-FD6714E2F842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769CB-BED4-4707-861C-94D9D7DACFB9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1DC76-EB04-4533-8354-F2E5CFBDB295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76939-3965-450F-B38A-3D46C0B21257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E2028-AC81-4363-8BA0-69330059FEA2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740755C-48A0-491E-9081-933D626E48EA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5FBD012-A980-413B-9C7D-5A55DDD5E20A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DD0EEE-73C2-41D7-A627-12D549C8F919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73FAB01-7EBC-4E68-B89C-9D0BA31B9861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9936A-0A4A-478F-A1F5-58126AC7F62F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065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03815-DF96-42D5-9AD4-D595F5CE0B60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A308-02E1-4AD7-964F-DCE17448763E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57162-8FC2-42C3-9AF6-E59C6F5ECF45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E32B0-7DC8-49E0-9D15-E387B7E7EDB2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FF7DD-D9D0-4401-B410-97E3C579014D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1BB45-1196-4086-BA12-9BAA00E954F8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91507FA5-85A7-4DF5-AFFD-1AE9670466EC}" type="datetime1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25019FC-82E6-45C5-98D2-DB0943EB6A84}" type="datetime1">
              <a:rPr lang="zh-CN" altLang="en-US" smtClean="0"/>
              <a:t>2022/11/9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1.0697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F82AE0-97B3-4430-98B0-91CA16DA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</a:t>
            </a:r>
            <a:r>
              <a:rPr lang="zh-CN" altLang="en-US" sz="4000" dirty="0">
                <a:latin typeface="+mn-lt"/>
              </a:rPr>
              <a:t> 归结原理</a:t>
            </a:r>
            <a:endParaRPr lang="en-US" altLang="zh-CN" sz="40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invented by John Alan Robinson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受到</a:t>
            </a: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Dag </a:t>
            </a:r>
            <a:r>
              <a:rPr lang="en-US" altLang="zh-CN" sz="2000" dirty="0" err="1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Prawitz</a:t>
            </a: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工作的启发，拓展了他的原始合一算子，发明了归结原理</a:t>
            </a:r>
            <a:endParaRPr lang="en-US" altLang="zh-CN" sz="20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以前的定理证明技术会用到很多规则，有了归结后，所有的证明推导只要有归结这一条规则就可以了</a:t>
            </a:r>
            <a:endParaRPr lang="en-US" altLang="zh-CN" sz="20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1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Prolog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invented by Robert Kowalski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2EBA5D-606D-4946-BADF-5FE98E8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13" y="1944464"/>
            <a:ext cx="3636887" cy="4186461"/>
          </a:xfrm>
          <a:prstGeom prst="rect">
            <a:avLst/>
          </a:prstGeom>
        </p:spPr>
      </p:pic>
      <p:pic>
        <p:nvPicPr>
          <p:cNvPr id="8" name="图片 7" descr="男人在微笑&#10;&#10;描述已自动生成">
            <a:extLst>
              <a:ext uri="{FF2B5EF4-FFF2-40B4-BE49-F238E27FC236}">
                <a16:creationId xmlns:a16="http://schemas.microsoft.com/office/drawing/2014/main" id="{28FFFF07-6330-4246-A9E8-B5B092B090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13" y="2132856"/>
            <a:ext cx="2973037" cy="37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1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+mn-lt"/>
              </a:rPr>
              <a:t>深度学习应用到定理证明中</a:t>
            </a:r>
            <a:endParaRPr lang="en-US" altLang="zh-CN" sz="40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一阶逻辑证明中的难题是：如何从已经证明的子句集合中选取下一对可归结的子句</a:t>
            </a:r>
            <a:endParaRPr lang="en-US" altLang="zh-CN" sz="20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Deep Network Guided Proof Search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hlinkClick r:id="rId3"/>
              </a:rPr>
              <a:t>https://arxiv.org/abs/1701.06972</a:t>
            </a:r>
            <a:endParaRPr lang="en-US" altLang="zh-CN" sz="16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数据集：</a:t>
            </a:r>
            <a:r>
              <a:rPr lang="en-US" altLang="zh-CN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http://www.mizar.org/library/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3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1786643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zh-CN" altLang="en-US" sz="5580" dirty="0"/>
              <a:t>定理自动证明</a:t>
            </a:r>
            <a:endParaRPr lang="en-US" altLang="zh-CN" sz="5580" dirty="0"/>
          </a:p>
          <a:p>
            <a:r>
              <a:rPr lang="zh-CN" altLang="en-US" sz="5580" dirty="0"/>
              <a:t>的历史回顾</a:t>
            </a:r>
            <a:endParaRPr sz="558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E0824F-4961-4A74-A26E-F332F9BA25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B6EFD-5BDF-4826-89C8-39216B9B9E98}"/>
              </a:ext>
            </a:extLst>
          </p:cNvPr>
          <p:cNvSpPr txBox="1"/>
          <p:nvPr/>
        </p:nvSpPr>
        <p:spPr>
          <a:xfrm>
            <a:off x="4620477" y="500482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摘录自</a:t>
            </a:r>
            <a:r>
              <a:rPr lang="en-US" altLang="zh-CN" dirty="0"/>
              <a:t>《</a:t>
            </a:r>
            <a:r>
              <a:rPr lang="zh-CN" altLang="en-US" dirty="0"/>
              <a:t>人工智能简史</a:t>
            </a:r>
            <a:r>
              <a:rPr lang="en-US" altLang="zh-CN" dirty="0"/>
              <a:t>》</a:t>
            </a:r>
            <a:r>
              <a:rPr lang="zh-CN" altLang="en-US" dirty="0"/>
              <a:t>（尼克著）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B765EB-FA3D-471C-8E45-D89B1E6CF7C6}"/>
              </a:ext>
            </a:extLst>
          </p:cNvPr>
          <p:cNvSpPr txBox="1"/>
          <p:nvPr/>
        </p:nvSpPr>
        <p:spPr>
          <a:xfrm>
            <a:off x="1043608" y="4417991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数学家把机器定理证明当作工具，而逻辑学家则把机器定理证明当作目标。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+mn-lt"/>
              </a:rPr>
              <a:t>定理自动证明</a:t>
            </a:r>
            <a:endParaRPr lang="en-US" altLang="zh-CN" sz="40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Automatic Theorem Proving, Mechanical Theorem Proving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使用计算机来证明数学定理</a:t>
            </a:r>
            <a:endParaRPr lang="en-US" altLang="zh-CN" sz="18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希尔伯特的梦想：构架数学的大厦</a:t>
            </a:r>
            <a:endParaRPr lang="en-US" altLang="zh-CN" sz="20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依据</a:t>
            </a:r>
            <a:endParaRPr lang="en-US" altLang="zh-CN" sz="18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2">
              <a:spcBef>
                <a:spcPts val="12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一阶谓词逻辑的可靠性和完备性</a:t>
            </a:r>
            <a:endParaRPr lang="en-US" altLang="zh-CN" sz="16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2">
              <a:spcBef>
                <a:spcPts val="12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数学定理“希望”都能被一阶谓词逻辑表达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梦想：构建数学的基础的</a:t>
            </a:r>
            <a:r>
              <a:rPr lang="en-US" altLang="zh-CN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KB</a:t>
            </a: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，根据一阶谓词逻辑推演出所有的数学性质</a:t>
            </a:r>
            <a:endParaRPr lang="en-US" altLang="zh-CN" sz="18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梦想的破灭：</a:t>
            </a: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哥德尔不完备定理</a:t>
            </a:r>
            <a:endParaRPr lang="en-US" altLang="zh-CN" sz="18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对任何关于自然数结构的有限个公理∑，存在一个关于自然数的命题</a:t>
            </a:r>
            <a:r>
              <a:rPr lang="el-GR" altLang="zh-CN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θ</a:t>
            </a:r>
            <a:r>
              <a:rPr lang="zh-CN" altLang="en-US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，</a:t>
            </a:r>
            <a:r>
              <a:rPr lang="el-GR" altLang="zh-CN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 θ</a:t>
            </a:r>
            <a:r>
              <a:rPr lang="zh-CN" altLang="en-US" sz="16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是真的，但不能由∑推出</a:t>
            </a:r>
            <a:endParaRPr lang="en-US" altLang="zh-CN" sz="16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2">
              <a:spcBef>
                <a:spcPts val="1200"/>
              </a:spcBef>
            </a:pPr>
            <a:r>
              <a:rPr lang="zh-CN" altLang="en-US" sz="1600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找不到一个公理系统，能推演出所有正确的数学性质</a:t>
            </a:r>
            <a:endParaRPr lang="en-US" altLang="zh-CN" sz="16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2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+mn-lt"/>
              </a:rPr>
              <a:t>定理自动证明</a:t>
            </a:r>
            <a:endParaRPr lang="en-US" altLang="zh-CN" sz="40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1600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当前的研究</a:t>
            </a:r>
            <a:endParaRPr lang="en-US" altLang="zh-CN" sz="16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找对一个相对可控的子领域，然后针对这个子领域的特性，找到有效的算法</a:t>
            </a:r>
            <a:endParaRPr lang="en-US" altLang="zh-CN" sz="14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7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Logic Theorist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invented by Allen Newell, Herbert A. Simon, and Cliff Shaw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被认为是</a:t>
            </a: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AI</a:t>
            </a: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历史上最重要的原创性工作之一，他们的程序可以证明怀特海和罗素</a:t>
            </a: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《</a:t>
            </a: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数学原理</a:t>
            </a: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》</a:t>
            </a: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第一卷中命题逻辑部分的一个很大的子集</a:t>
            </a:r>
            <a:endParaRPr lang="en-US" altLang="zh-CN" sz="20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Picture 2" descr="Allen Newell and Herbert Simon in the 1950s">
            <a:extLst>
              <a:ext uri="{FF2B5EF4-FFF2-40B4-BE49-F238E27FC236}">
                <a16:creationId xmlns:a16="http://schemas.microsoft.com/office/drawing/2014/main" id="{C8783600-5182-40B6-8220-1ABDA3FB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452416"/>
            <a:ext cx="3024336" cy="2639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+mn-lt"/>
              </a:rPr>
              <a:t>吴文俊的工作</a:t>
            </a:r>
            <a:endParaRPr lang="en-US" altLang="zh-CN" sz="40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33921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自动定理证明，数学机械化（</a:t>
            </a:r>
            <a:r>
              <a:rPr lang="en-US" altLang="zh-CN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Mechanization of Mathematics</a:t>
            </a: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在研究中国数学史时，受到启发，针对某一大类的初等几何问题给出了高效的算法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后来，他的方法还被推广到一类微分几何问题上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1977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年，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《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初等几何判定问题与机器证明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》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发表在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《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中国科学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》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上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吴文俊学术工作的推广</a:t>
            </a:r>
            <a:endParaRPr lang="en-US" altLang="zh-CN" sz="18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周咸青（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1978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年考入计算所），师从唐稚松；旁听了吴文俊几何定理证明的课程，拿到了吴老师尚未出版的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《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几何定理机器证明的基本原理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》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的手稿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周咸青后来去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UT Austin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留学，师从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Robert S. Boyer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Woody Bledsoe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两位大咖听到吴的工作后非常兴奋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周的博士论文基本就是吴方法的实现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吴文俊的名字由此传向自动定理证明界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18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对吴文俊工作的反思</a:t>
            </a:r>
            <a:endParaRPr lang="en-US" altLang="zh-CN" sz="18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在定理证明的早期，研究者追求“一招鲜吃遍天”，就是找到一个超级算法能证明所有的问题，最典型的例子是归结原理。王浩不认可这种思路，他认为自己的早期工作和吴文俊的方法都表明最有效的方法是</a:t>
            </a:r>
            <a:r>
              <a:rPr lang="zh-CN" altLang="en-US" sz="14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先找对一个相对可控的子领域，然后针对这个子领域的特性，找到有效的算法</a:t>
            </a:r>
            <a:r>
              <a:rPr lang="zh-CN" altLang="en-US" sz="14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。</a:t>
            </a:r>
            <a:endParaRPr lang="en-US" altLang="zh-CN" sz="14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1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+mn-lt"/>
              </a:rPr>
              <a:t>对计算机辅助证明的评论</a:t>
            </a:r>
            <a:endParaRPr lang="en-US" altLang="zh-CN" sz="40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但当我们面临一个有几百</a:t>
            </a: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TB</a:t>
            </a: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的证明，这恐怕比深度学习都更难解释，比深度学习学出来的黑盒子更黑</a:t>
            </a:r>
            <a:endParaRPr lang="en-US" altLang="zh-CN" sz="20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“黑盒子”的证明是证明吗？</a:t>
            </a:r>
            <a:endParaRPr lang="en-US" altLang="zh-CN" sz="20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1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412776"/>
            <a:ext cx="8229600" cy="1143000"/>
          </a:xfrm>
        </p:spPr>
        <p:txBody>
          <a:bodyPr/>
          <a:lstStyle/>
          <a:p>
            <a:r>
              <a:rPr lang="zh-CN" altLang="en-US" sz="4000" dirty="0">
                <a:latin typeface="+mn-lt"/>
              </a:rPr>
              <a:t>一阶谓词逻辑</a:t>
            </a:r>
            <a:br>
              <a:rPr lang="en-US" altLang="zh-CN" sz="4000" dirty="0">
                <a:latin typeface="+mn-lt"/>
              </a:rPr>
            </a:br>
            <a:r>
              <a:rPr lang="zh-CN" altLang="en-US" sz="4000" dirty="0">
                <a:solidFill>
                  <a:srgbClr val="FF0000"/>
                </a:solidFill>
                <a:latin typeface="+mn-lt"/>
              </a:rPr>
              <a:t>研究回顾</a:t>
            </a:r>
            <a:endParaRPr lang="en-US" altLang="zh-CN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209B2-4306-46CD-9424-9DB79656E1A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60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Unification</a:t>
            </a:r>
            <a:r>
              <a:rPr lang="zh-CN" altLang="en-US" sz="4000" dirty="0">
                <a:latin typeface="+mn-lt"/>
              </a:rPr>
              <a:t>合一算子</a:t>
            </a:r>
            <a:endParaRPr lang="en-US" altLang="zh-CN" sz="40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invented by Dag </a:t>
            </a:r>
            <a:r>
              <a:rPr lang="en-US" altLang="zh-CN" sz="2000" dirty="0" err="1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Prawitz</a:t>
            </a:r>
            <a:endParaRPr lang="en-US" altLang="zh-CN" sz="2000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557E8E-FFA9-45F8-99C3-A04F3F85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" name="图片 6" descr="男人的脸&#10;&#10;描述已自动生成">
            <a:extLst>
              <a:ext uri="{FF2B5EF4-FFF2-40B4-BE49-F238E27FC236}">
                <a16:creationId xmlns:a16="http://schemas.microsoft.com/office/drawing/2014/main" id="{411C7B1F-813C-44DA-A84E-DE4ED22AE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88840"/>
            <a:ext cx="2688299" cy="40324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5B584F-B483-4B72-AD2A-60E68C8F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060848"/>
            <a:ext cx="3141030" cy="35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1347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8732</TotalTime>
  <Words>678</Words>
  <Application>Microsoft Office PowerPoint</Application>
  <PresentationFormat>全屏显示(4:3)</PresentationFormat>
  <Paragraphs>76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方正姚体</vt:lpstr>
      <vt:lpstr>仿宋_GB2312</vt:lpstr>
      <vt:lpstr>黑体</vt:lpstr>
      <vt:lpstr>微软雅黑</vt:lpstr>
      <vt:lpstr>幼圆</vt:lpstr>
      <vt:lpstr>Arial</vt:lpstr>
      <vt:lpstr>Calibri</vt:lpstr>
      <vt:lpstr>Garamond</vt:lpstr>
      <vt:lpstr>Times New Roman</vt:lpstr>
      <vt:lpstr>Wingdings</vt:lpstr>
      <vt:lpstr>Edge</vt:lpstr>
      <vt:lpstr>默认设计模板</vt:lpstr>
      <vt:lpstr>人工智能</vt:lpstr>
      <vt:lpstr>PowerPoint 演示文稿</vt:lpstr>
      <vt:lpstr>定理自动证明</vt:lpstr>
      <vt:lpstr>定理自动证明</vt:lpstr>
      <vt:lpstr>Logic Theorist</vt:lpstr>
      <vt:lpstr>吴文俊的工作</vt:lpstr>
      <vt:lpstr>对计算机辅助证明的评论</vt:lpstr>
      <vt:lpstr>一阶谓词逻辑 研究回顾</vt:lpstr>
      <vt:lpstr>Unification合一算子</vt:lpstr>
      <vt:lpstr>Resolution 归结原理</vt:lpstr>
      <vt:lpstr>Prolog</vt:lpstr>
      <vt:lpstr>深度学习应用到定理证明中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1109</cp:revision>
  <dcterms:created xsi:type="dcterms:W3CDTF">2011-11-22T05:18:04Z</dcterms:created>
  <dcterms:modified xsi:type="dcterms:W3CDTF">2022-11-09T09:20:41Z</dcterms:modified>
</cp:coreProperties>
</file>