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61"/>
  </p:notesMasterIdLst>
  <p:sldIdLst>
    <p:sldId id="567" r:id="rId3"/>
    <p:sldId id="256" r:id="rId4"/>
    <p:sldId id="589" r:id="rId5"/>
    <p:sldId id="331" r:id="rId6"/>
    <p:sldId id="332" r:id="rId7"/>
    <p:sldId id="333" r:id="rId8"/>
    <p:sldId id="334" r:id="rId9"/>
    <p:sldId id="335" r:id="rId10"/>
    <p:sldId id="338" r:id="rId11"/>
    <p:sldId id="341" r:id="rId12"/>
    <p:sldId id="337" r:id="rId13"/>
    <p:sldId id="339" r:id="rId14"/>
    <p:sldId id="550" r:id="rId15"/>
    <p:sldId id="551" r:id="rId16"/>
    <p:sldId id="552" r:id="rId17"/>
    <p:sldId id="553" r:id="rId18"/>
    <p:sldId id="560" r:id="rId19"/>
    <p:sldId id="568" r:id="rId20"/>
    <p:sldId id="455" r:id="rId21"/>
    <p:sldId id="459" r:id="rId22"/>
    <p:sldId id="516" r:id="rId23"/>
    <p:sldId id="586" r:id="rId24"/>
    <p:sldId id="588" r:id="rId25"/>
    <p:sldId id="517" r:id="rId26"/>
    <p:sldId id="518" r:id="rId27"/>
    <p:sldId id="587" r:id="rId28"/>
    <p:sldId id="522" r:id="rId29"/>
    <p:sldId id="569" r:id="rId30"/>
    <p:sldId id="523" r:id="rId31"/>
    <p:sldId id="526" r:id="rId32"/>
    <p:sldId id="524" r:id="rId33"/>
    <p:sldId id="527" r:id="rId34"/>
    <p:sldId id="528" r:id="rId35"/>
    <p:sldId id="529" r:id="rId36"/>
    <p:sldId id="570" r:id="rId37"/>
    <p:sldId id="571" r:id="rId38"/>
    <p:sldId id="572" r:id="rId39"/>
    <p:sldId id="573" r:id="rId40"/>
    <p:sldId id="574" r:id="rId41"/>
    <p:sldId id="575" r:id="rId42"/>
    <p:sldId id="576" r:id="rId43"/>
    <p:sldId id="531" r:id="rId44"/>
    <p:sldId id="530" r:id="rId45"/>
    <p:sldId id="577" r:id="rId46"/>
    <p:sldId id="578" r:id="rId47"/>
    <p:sldId id="579" r:id="rId48"/>
    <p:sldId id="580" r:id="rId49"/>
    <p:sldId id="581" r:id="rId50"/>
    <p:sldId id="582" r:id="rId51"/>
    <p:sldId id="583" r:id="rId52"/>
    <p:sldId id="584" r:id="rId53"/>
    <p:sldId id="585" r:id="rId54"/>
    <p:sldId id="532" r:id="rId55"/>
    <p:sldId id="533" r:id="rId56"/>
    <p:sldId id="534" r:id="rId57"/>
    <p:sldId id="537" r:id="rId58"/>
    <p:sldId id="535" r:id="rId59"/>
    <p:sldId id="542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EAE8F2"/>
    <a:srgbClr val="FFFFFF"/>
    <a:srgbClr val="2A2589"/>
    <a:srgbClr val="BC67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5" autoAdjust="0"/>
    <p:restoredTop sz="88296" autoAdjust="0"/>
  </p:normalViewPr>
  <p:slideViewPr>
    <p:cSldViewPr>
      <p:cViewPr varScale="1">
        <p:scale>
          <a:sx n="104" d="100"/>
          <a:sy n="104" d="100"/>
        </p:scale>
        <p:origin x="2165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A9BDD-BE82-48A3-964D-AD1914B8849E}" type="datetimeFigureOut">
              <a:rPr lang="zh-CN" altLang="en-US" smtClean="0"/>
              <a:pPr/>
              <a:t>2022/10/24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FEC8F-95E8-41C8-8873-451908F716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86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1EDF00-595B-4DF6-9888-DBA8EAA1AA9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88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2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2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52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54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588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376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007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808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758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926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7089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773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00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072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2530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637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9480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0757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3794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5159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91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5964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1318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419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673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568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613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7347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5202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5283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390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624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861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111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426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2197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489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764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19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952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434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2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39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50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23EDDD-980E-4FBF-919A-6EB1B0AA034B}" type="datetime1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1157D4-30F0-4B84-BE5C-2F99457028CE}" type="datetime1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B750F3-BD74-40F3-A72E-673DDF3E9DF0}" type="datetime1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B9B87-B210-4A71-AA6E-B28956BEEE34}" type="datetime1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383D76-7AF6-4787-85F9-0C0EA1FE9D7D}" type="datetime1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FA959-EE34-47D7-B57A-D8B850544D10}" type="datetime1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5C6A27-4983-4F07-9D08-3A469FD52C76}" type="datetime1">
              <a:rPr lang="zh-CN" altLang="en-US" smtClean="0"/>
              <a:t>2022/10/24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7EB1E-B14E-4037-B7FF-865737F082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761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083139-496E-4DED-AB4F-A7E8302E4104}" type="datetime1">
              <a:rPr lang="zh-CN" altLang="en-US" smtClean="0"/>
              <a:t>2022/10/24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0F3DC-E6CF-48F7-934A-F431FB508C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324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873F91-466F-45C0-8C72-B99FA26AD3ED}" type="datetime1">
              <a:rPr lang="zh-CN" altLang="en-US" smtClean="0"/>
              <a:t>2022/10/24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7FC83-8066-4654-8EEE-2C7D03B3EB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586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73035-52BC-448C-8CD8-B4BC566A0C3F}" type="datetime1">
              <a:rPr lang="zh-CN" altLang="en-US" smtClean="0"/>
              <a:t>2022/10/24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78174-64F6-4C42-8A1E-6234C61030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5793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D7BD6F-8D6D-4B54-A39B-F1BA19CBEDD6}" type="datetime1">
              <a:rPr lang="zh-CN" altLang="en-US" smtClean="0"/>
              <a:t>2022/10/24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02304-25E7-4908-B533-EEFAEDF931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80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651082-933F-4099-80F1-8DDD392A9009}" type="datetime1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EA2125-24B4-4ED1-9655-3E3E1897B50E}" type="datetime1">
              <a:rPr lang="zh-CN" altLang="en-US" smtClean="0"/>
              <a:t>2022/10/24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F10C8-BE29-40A7-80F1-051C35551C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001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A57382-4B96-4952-A63F-86DDBC97E6E5}" type="datetime1">
              <a:rPr lang="zh-CN" altLang="en-US" smtClean="0"/>
              <a:t>2022/10/24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15E0A-FA34-4FAF-8EE7-D090EE56A5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708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B4BBDF-189D-4BBC-8119-98A54874ABC5}" type="datetime1">
              <a:rPr lang="zh-CN" altLang="en-US" smtClean="0"/>
              <a:t>2022/10/24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4CBC4-3E5D-4145-9F6F-C77E388B8C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47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183F95-C3F9-4DC3-81BE-3CC969E689DE}" type="datetime1">
              <a:rPr lang="zh-CN" altLang="en-US" smtClean="0"/>
              <a:t>2022/10/24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78A1DB-CA29-4741-B6BF-43BBBA1440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0680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D7F43-5653-43AA-89CD-6C186A2E523E}" type="datetime1">
              <a:rPr lang="zh-CN" altLang="en-US" smtClean="0"/>
              <a:t>2022/10/24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EF4FC-C31C-49D5-BD39-FBBCA2D379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46058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E09143-B4F0-4BE7-943A-52B188CDC269}" type="datetime1">
              <a:rPr lang="zh-CN" altLang="en-US" smtClean="0"/>
              <a:t>2022/10/24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4D56F-EAF5-4454-BA78-5C280A46D6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487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A0D5A76-2DA5-4FA7-B90A-9959E9DB2B45}" type="datetime1">
              <a:rPr lang="zh-CN" altLang="en-US" smtClean="0"/>
              <a:t>2022/10/24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9709A75-4F0D-4A49-824E-DCDCF1A828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9018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3423DF1-FF1C-4853-A9B7-CF53742B57F5}" type="datetime1">
              <a:rPr lang="zh-CN" altLang="en-US" smtClean="0"/>
              <a:t>2022/10/24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0AE1A5D-9161-4A9D-908B-A507ED3381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357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D02186C-53EC-4423-9705-338FDD183ADB}" type="datetime1">
              <a:rPr lang="zh-CN" altLang="en-US" smtClean="0"/>
              <a:t>2022/10/24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1058BC0-93EB-4E3A-AB24-5E674BEDC0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4106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F4B4943-45F7-4CFD-AE22-B1D0BA59B713}" type="datetime1">
              <a:rPr lang="zh-CN" altLang="en-US" smtClean="0"/>
              <a:t>2022/10/24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E1BCE57-30B1-4606-BF5F-DC7363B81B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52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A040B-846A-4F62-BBA6-91B1D83EE11F}" type="datetime1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母版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8479655" y="6515337"/>
            <a:ext cx="207147" cy="20574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820069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body" sz="quarter" idx="13"/>
          </p:nvPr>
        </p:nvSpPr>
        <p:spPr>
          <a:xfrm>
            <a:off x="285750" y="262890"/>
            <a:ext cx="8561070" cy="547842"/>
          </a:xfrm>
          <a:prstGeom prst="rect">
            <a:avLst/>
          </a:prstGeom>
        </p:spPr>
        <p:txBody>
          <a:bodyPr lIns="38100" tIns="38100" rIns="38100" bIns="38100">
            <a:spAutoFit/>
          </a:bodyPr>
          <a:lstStyle>
            <a:lvl1pPr marL="0" indent="0">
              <a:spcBef>
                <a:spcPts val="0"/>
              </a:spcBef>
              <a:buClr>
                <a:srgbClr val="0433FF"/>
              </a:buClr>
              <a:buSzTx/>
              <a:buFontTx/>
              <a:buNone/>
              <a:defRPr sz="3060">
                <a:solidFill>
                  <a:srgbClr val="CD665F"/>
                </a:solidFill>
                <a:effectLst>
                  <a:outerShdw blurRad="88900" dist="38100" dir="2700000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CD665F"/>
                  </a:solidFill>
                </a:uFill>
                <a:latin typeface="+mn-lt"/>
                <a:ea typeface="+mn-ea"/>
                <a:cs typeface="+mn-cs"/>
                <a:sym typeface="Lucida Bright"/>
              </a:defRPr>
            </a:lvl1pPr>
          </a:lstStyle>
          <a:p>
            <a:r>
              <a:t>TITLE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8479655" y="6515337"/>
            <a:ext cx="207147" cy="20574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938979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F6724-A8FC-4220-BDDF-33DB383B510B}" type="datetime1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023C5-5CFB-450B-AFF2-C716677A0267}" type="datetime1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EBAAC7-EF58-445E-8078-6686FE7A1114}" type="datetime1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A9B90-7905-47E2-AC4F-A06413E1DB04}" type="datetime1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712E0-69A6-4C65-8C8C-8F3156466BAA}" type="datetime1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66DC0E-8150-45E5-8707-F350DB098EB1}" type="datetime1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7600" y="56737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236CD96C-D8D4-409D-BDE2-6F91F14CB662}" type="datetime1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235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b="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552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endParaRPr lang="zh-CN" altLang="en-US" sz="1600" b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zoom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06CA70D-6B01-4E44-BD0E-8C8201B9D270}" type="datetime1">
              <a:rPr lang="zh-CN" altLang="en-US" smtClean="0"/>
              <a:t>2022/10/24</a:t>
            </a:fld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47EB21-0172-454E-936D-8F137637BB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527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方正姚体" pitchFamily="2" charset="-122"/>
          <a:ea typeface="方正姚体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仿宋_GB2312" pitchFamily="49" charset="-122"/>
          <a:ea typeface="仿宋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仿宋_GB2312" pitchFamily="49" charset="-122"/>
          <a:ea typeface="仿宋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仿宋_GB2312" pitchFamily="49" charset="-122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7" Type="http://schemas.openxmlformats.org/officeDocument/2006/relationships/image" Target="../media/image620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7.png"/><Relationship Id="rId10" Type="http://schemas.openxmlformats.org/officeDocument/2006/relationships/image" Target="../media/image630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690.png"/><Relationship Id="rId7" Type="http://schemas.openxmlformats.org/officeDocument/2006/relationships/image" Target="../media/image7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8.png"/><Relationship Id="rId11" Type="http://schemas.openxmlformats.org/officeDocument/2006/relationships/image" Target="../media/image770.png"/><Relationship Id="rId5" Type="http://schemas.openxmlformats.org/officeDocument/2006/relationships/image" Target="../media/image710.png"/><Relationship Id="rId10" Type="http://schemas.openxmlformats.org/officeDocument/2006/relationships/image" Target="../media/image760.png"/><Relationship Id="rId4" Type="http://schemas.openxmlformats.org/officeDocument/2006/relationships/image" Target="../media/image700.png"/><Relationship Id="rId9" Type="http://schemas.openxmlformats.org/officeDocument/2006/relationships/image" Target="../media/image75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43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4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441325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7200">
                <a:solidFill>
                  <a:srgbClr val="FF0000"/>
                </a:solidFill>
                <a:ea typeface="隶书" pitchFamily="49" charset="-122"/>
              </a:rPr>
              <a:t>人工智能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2295" name="Picture 10" descr="http://t0.gstatic.com/images?q=tbn:ANd9GcS2nkzKA1a7Gv7tUBOyjAAinRnB9uH0Ke8gN-dHZZTpb9GsDhq6q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 t="6602" r="11195" b="27930"/>
          <a:stretch>
            <a:fillRect/>
          </a:stretch>
        </p:blipFill>
        <p:spPr bwMode="auto">
          <a:xfrm>
            <a:off x="7689850" y="33338"/>
            <a:ext cx="1436688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2" descr="http://t0.gstatic.com/images?q=tbn:ANd9GcRRQAKLygWTUPr319LaczMNk7p0HnnI9ny4pmRYbLfehk96IrP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4925"/>
            <a:ext cx="145732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807804" y="4725144"/>
            <a:ext cx="3619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罗平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luop@ict.ac.cn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14050" name="Picture 2" descr="http://www.ict.cas.cn/images/cnp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3573016"/>
            <a:ext cx="3438525" cy="571501"/>
          </a:xfrm>
          <a:prstGeom prst="rect">
            <a:avLst/>
          </a:prstGeom>
          <a:noFill/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F80349-1323-4F7B-9C31-C7B8E815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B1E-B14E-4037-B7FF-865737F0828D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362321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idx="13"/>
          </p:nvPr>
        </p:nvSpPr>
        <p:spPr>
          <a:xfrm>
            <a:off x="245931" y="63800"/>
            <a:ext cx="8561070" cy="54784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逻辑推导 </a:t>
            </a:r>
            <a:r>
              <a:rPr lang="en-US" altLang="zh-CN" dirty="0"/>
              <a:t>vs. </a:t>
            </a:r>
            <a:r>
              <a:rPr lang="zh-CN" altLang="en-US" dirty="0"/>
              <a:t>形式推演</a:t>
            </a: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3928971" y="6460968"/>
            <a:ext cx="3062698" cy="313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20" tIns="45720" rIns="45720" bIns="45720" numCol="1" spcCol="38100" rtlCol="0" anchor="ctr">
            <a:spAutoFit/>
          </a:bodyPr>
          <a:lstStyle/>
          <a:p>
            <a:pPr defTabSz="457200" hangingPunct="0">
              <a:buClr>
                <a:srgbClr val="0433FF"/>
              </a:buClr>
            </a:pPr>
            <a:r>
              <a:rPr lang="en-US" altLang="zh-CN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《</a:t>
            </a:r>
            <a:r>
              <a:rPr lang="zh-CN" altLang="en-US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面向计算机科学的数理逻辑</a:t>
            </a:r>
            <a:r>
              <a:rPr lang="en-US" altLang="zh-CN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》55</a:t>
            </a:r>
            <a:r>
              <a:rPr lang="zh-CN" altLang="en-US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页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084" y="1474885"/>
            <a:ext cx="6120765" cy="311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9900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85750" y="262890"/>
            <a:ext cx="8561070" cy="547842"/>
          </a:xfrm>
        </p:spPr>
        <p:txBody>
          <a:bodyPr/>
          <a:lstStyle/>
          <a:p>
            <a:r>
              <a:rPr lang="zh-CN" altLang="en-US" dirty="0"/>
              <a:t>形式推演：例子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1393031"/>
            <a:ext cx="5760720" cy="40719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16772" y="5574831"/>
            <a:ext cx="3256661" cy="480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20" tIns="45720" rIns="45720" bIns="45720" numCol="1" spcCol="38100" rtlCol="0" anchor="ctr">
            <a:spAutoFit/>
          </a:bodyPr>
          <a:lstStyle/>
          <a:p>
            <a:pPr defTabSz="457200" hangingPunct="0">
              <a:buClr>
                <a:srgbClr val="0433FF"/>
              </a:buClr>
            </a:pPr>
            <a:r>
              <a:rPr lang="en-US" altLang="zh-CN" sz="25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Homework</a:t>
            </a:r>
            <a:r>
              <a:rPr lang="zh-CN" altLang="en-US" sz="25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：其余题目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28971" y="6460968"/>
            <a:ext cx="3062698" cy="313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20" tIns="45720" rIns="45720" bIns="45720" numCol="1" spcCol="38100" rtlCol="0" anchor="ctr">
            <a:spAutoFit/>
          </a:bodyPr>
          <a:lstStyle/>
          <a:p>
            <a:pPr defTabSz="457200" hangingPunct="0">
              <a:buClr>
                <a:srgbClr val="0433FF"/>
              </a:buClr>
            </a:pPr>
            <a:r>
              <a:rPr lang="en-US" altLang="zh-CN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《</a:t>
            </a:r>
            <a:r>
              <a:rPr lang="zh-CN" altLang="en-US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面向计算机科学的数理逻辑</a:t>
            </a:r>
            <a:r>
              <a:rPr lang="en-US" altLang="zh-CN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》59</a:t>
            </a:r>
            <a:r>
              <a:rPr lang="zh-CN" altLang="en-US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53993163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85750" y="262890"/>
            <a:ext cx="8561070" cy="547842"/>
          </a:xfrm>
        </p:spPr>
        <p:txBody>
          <a:bodyPr/>
          <a:lstStyle/>
          <a:p>
            <a:r>
              <a:rPr lang="zh-CN" altLang="en-US" dirty="0"/>
              <a:t>形式推演：例子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6772" y="5574831"/>
            <a:ext cx="3904274" cy="480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20" tIns="45720" rIns="45720" bIns="45720" numCol="1" spcCol="38100" rtlCol="0" anchor="ctr">
            <a:spAutoFit/>
          </a:bodyPr>
          <a:lstStyle/>
          <a:p>
            <a:pPr defTabSz="457200" hangingPunct="0">
              <a:buClr>
                <a:srgbClr val="0433FF"/>
              </a:buClr>
            </a:pPr>
            <a:r>
              <a:rPr lang="en-US" altLang="zh-CN" sz="25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Homework</a:t>
            </a:r>
            <a:r>
              <a:rPr lang="zh-CN" altLang="en-US" sz="25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：证明这些性质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28971" y="6460968"/>
            <a:ext cx="3062698" cy="313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20" tIns="45720" rIns="45720" bIns="45720" numCol="1" spcCol="38100" rtlCol="0" anchor="ctr">
            <a:spAutoFit/>
          </a:bodyPr>
          <a:lstStyle/>
          <a:p>
            <a:pPr defTabSz="457200" hangingPunct="0">
              <a:buClr>
                <a:srgbClr val="0433FF"/>
              </a:buClr>
            </a:pPr>
            <a:r>
              <a:rPr lang="en-US" altLang="zh-CN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《</a:t>
            </a:r>
            <a:r>
              <a:rPr lang="zh-CN" altLang="en-US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面向计算机科学的数理逻辑</a:t>
            </a:r>
            <a:r>
              <a:rPr lang="en-US" altLang="zh-CN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》63</a:t>
            </a:r>
            <a:r>
              <a:rPr lang="zh-CN" altLang="en-US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页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4" y="1502577"/>
            <a:ext cx="4954905" cy="283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431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形式推演：常用的定理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en-US" sz="2800" b="0" dirty="0">
                <a:latin typeface="+mj-ea"/>
                <a:ea typeface="+mj-ea"/>
              </a:rPr>
              <a:t>定理</a:t>
            </a:r>
            <a:r>
              <a:rPr lang="en-US" altLang="zh-CN" sz="2800" b="0" dirty="0">
                <a:latin typeface="+mj-ea"/>
                <a:ea typeface="+mj-ea"/>
              </a:rPr>
              <a:t>2.6.3, 2.6.4, 2.6.5, 2.6.6, 2.6.7, 2.6.8, 2.6.9,</a:t>
            </a:r>
            <a:r>
              <a:rPr lang="zh-CN" altLang="en-US" sz="2800" b="0" dirty="0">
                <a:latin typeface="+mj-ea"/>
                <a:ea typeface="+mj-ea"/>
              </a:rPr>
              <a:t> </a:t>
            </a:r>
            <a:r>
              <a:rPr lang="en-US" altLang="zh-CN" sz="2800" b="0" dirty="0">
                <a:latin typeface="+mj-ea"/>
                <a:ea typeface="+mj-ea"/>
              </a:rPr>
              <a:t>2.6.10,2.6.11</a:t>
            </a:r>
            <a:r>
              <a:rPr lang="zh-CN" altLang="en-US" sz="2800" b="0" dirty="0">
                <a:latin typeface="+mj-ea"/>
                <a:ea typeface="+mj-ea"/>
              </a:rPr>
              <a:t> </a:t>
            </a:r>
            <a:endParaRPr lang="en-US" altLang="zh-CN" sz="2800" b="0" dirty="0">
              <a:latin typeface="+mj-ea"/>
              <a:ea typeface="+mj-ea"/>
            </a:endParaRPr>
          </a:p>
          <a:p>
            <a:endParaRPr lang="en-US" altLang="zh-CN" sz="2800" b="0" dirty="0">
              <a:latin typeface="+mj-ea"/>
              <a:ea typeface="+mj-ea"/>
            </a:endParaRPr>
          </a:p>
          <a:p>
            <a:r>
              <a:rPr lang="zh-CN" altLang="en-US" sz="2800" b="0" dirty="0">
                <a:latin typeface="+mj-ea"/>
                <a:ea typeface="+mj-ea"/>
              </a:rPr>
              <a:t>可以用基本的</a:t>
            </a:r>
            <a:r>
              <a:rPr lang="en-US" altLang="zh-CN" sz="2800" b="0" dirty="0">
                <a:latin typeface="+mj-ea"/>
                <a:ea typeface="+mj-ea"/>
              </a:rPr>
              <a:t>11</a:t>
            </a:r>
            <a:r>
              <a:rPr lang="zh-CN" altLang="en-US" sz="2800" b="0" dirty="0">
                <a:latin typeface="+mj-ea"/>
                <a:ea typeface="+mj-ea"/>
              </a:rPr>
              <a:t>条法则证明，它们则可以在其它证明中使用</a:t>
            </a:r>
          </a:p>
          <a:p>
            <a:pPr lvl="1"/>
            <a:endParaRPr lang="en-US" altLang="zh-CN" sz="2400" b="0" dirty="0">
              <a:latin typeface="+mj-ea"/>
              <a:ea typeface="+mj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33857A8-46D3-400E-AA6A-49E99099182D}"/>
              </a:ext>
            </a:extLst>
          </p:cNvPr>
          <p:cNvSpPr txBox="1"/>
          <p:nvPr/>
        </p:nvSpPr>
        <p:spPr>
          <a:xfrm>
            <a:off x="3419872" y="6227444"/>
            <a:ext cx="297517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《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面向计算机科学的数理逻辑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》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94D125-43FA-4ED3-8843-97D08A84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52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形式推演：</a:t>
            </a:r>
            <a:r>
              <a:rPr lang="en-US" altLang="zh-CN" sz="3600" dirty="0"/>
              <a:t>Wumpus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86216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 is true if there is a pit in [</a:t>
                </a:r>
                <a:r>
                  <a:rPr lang="en-US" altLang="zh-CN" sz="2400" b="0" dirty="0" err="1">
                    <a:latin typeface="Arial" panose="020B0604020202020204" pitchFamily="34" charset="0"/>
                    <a:ea typeface="黑体" panose="02010609060101010101" pitchFamily="49" charset="-122"/>
                  </a:rPr>
                  <a:t>x,y</a:t>
                </a:r>
                <a:r>
                  <a:rPr lang="en-US" altLang="zh-CN" sz="24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 is true if there is a </a:t>
                </a:r>
                <a:r>
                  <a:rPr lang="en-US" altLang="zh-CN" sz="2400" b="0" dirty="0" err="1">
                    <a:latin typeface="Arial" panose="020B0604020202020204" pitchFamily="34" charset="0"/>
                    <a:ea typeface="黑体" panose="02010609060101010101" pitchFamily="49" charset="-122"/>
                  </a:rPr>
                  <a:t>wumpus</a:t>
                </a:r>
                <a:r>
                  <a:rPr lang="en-US" altLang="zh-CN" sz="24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 in [</a:t>
                </a:r>
                <a:r>
                  <a:rPr lang="en-US" altLang="zh-CN" sz="2400" b="0" dirty="0" err="1">
                    <a:latin typeface="Arial" panose="020B0604020202020204" pitchFamily="34" charset="0"/>
                    <a:ea typeface="黑体" panose="02010609060101010101" pitchFamily="49" charset="-122"/>
                  </a:rPr>
                  <a:t>x,y</a:t>
                </a:r>
                <a:r>
                  <a:rPr lang="en-US" altLang="zh-CN" sz="24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 is true if the agent perceives BREEZE in [</a:t>
                </a:r>
                <a:r>
                  <a:rPr lang="en-US" altLang="zh-CN" sz="2400" b="0" dirty="0" err="1">
                    <a:latin typeface="Arial" panose="020B0604020202020204" pitchFamily="34" charset="0"/>
                    <a:ea typeface="黑体" panose="02010609060101010101" pitchFamily="49" charset="-122"/>
                  </a:rPr>
                  <a:t>x,y</a:t>
                </a:r>
                <a:r>
                  <a:rPr lang="en-US" altLang="zh-CN" sz="24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 is true if the agent perceives STENCH in [</a:t>
                </a:r>
                <a:r>
                  <a:rPr lang="en-US" altLang="zh-CN" sz="2400" b="0" dirty="0" err="1">
                    <a:latin typeface="Arial" panose="020B0604020202020204" pitchFamily="34" charset="0"/>
                    <a:ea typeface="黑体" panose="02010609060101010101" pitchFamily="49" charset="-122"/>
                  </a:rPr>
                  <a:t>x,y</a:t>
                </a:r>
                <a:r>
                  <a:rPr lang="en-US" altLang="zh-CN" sz="2400" b="0" dirty="0">
                    <a:latin typeface="Arial" panose="020B0604020202020204" pitchFamily="34" charset="0"/>
                    <a:ea typeface="黑体" panose="02010609060101010101" pitchFamily="49" charset="-122"/>
                  </a:rPr>
                  <a:t>]</a:t>
                </a:r>
              </a:p>
              <a:p>
                <a:endParaRPr lang="en-US" altLang="zh-CN" sz="2400" b="0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862165"/>
              </a:xfrm>
              <a:blipFill>
                <a:blip r:embed="rId3"/>
                <a:stretch>
                  <a:fillRect l="-296" t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7F7E18B-F70B-439F-89F7-2EEE96B2676C}"/>
                  </a:ext>
                </a:extLst>
              </p:cNvPr>
              <p:cNvSpPr txBox="1"/>
              <p:nvPr/>
            </p:nvSpPr>
            <p:spPr>
              <a:xfrm>
                <a:off x="3126658" y="5975246"/>
                <a:ext cx="3598607" cy="4881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sym typeface="Lucida Bright"/>
                  </a:rPr>
                  <a:t>证明：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KB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7F7E18B-F70B-439F-89F7-2EEE96B26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658" y="5975246"/>
                <a:ext cx="3598607" cy="488147"/>
              </a:xfrm>
              <a:prstGeom prst="rect">
                <a:avLst/>
              </a:prstGeom>
              <a:blipFill>
                <a:blip r:embed="rId4"/>
                <a:stretch>
                  <a:fillRect l="-3729" t="-8750" b="-2375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5D324F4F-FD33-4A4C-AB40-E67647290A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9661" r="1113"/>
          <a:stretch/>
        </p:blipFill>
        <p:spPr>
          <a:xfrm>
            <a:off x="755576" y="3212976"/>
            <a:ext cx="6984776" cy="247774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920F0C-4260-45AB-9AEE-1F0EEA1A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20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形式推演：</a:t>
            </a:r>
            <a:r>
              <a:rPr lang="en-US" altLang="zh-CN" sz="3600" dirty="0"/>
              <a:t>Wumpus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385D44C-D866-4750-B172-723C22A3F3AC}"/>
                  </a:ext>
                </a:extLst>
              </p:cNvPr>
              <p:cNvSpPr txBox="1"/>
              <p:nvPr/>
            </p:nvSpPr>
            <p:spPr>
              <a:xfrm>
                <a:off x="1835696" y="5589240"/>
                <a:ext cx="5928851" cy="8574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sym typeface="Lucida Bright"/>
                  </a:rPr>
                  <a:t>证明：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KB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证明过程并不是一个机械化的方法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385D44C-D866-4750-B172-723C22A3F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589240"/>
                <a:ext cx="5928851" cy="857479"/>
              </a:xfrm>
              <a:prstGeom prst="rect">
                <a:avLst/>
              </a:prstGeom>
              <a:blipFill>
                <a:blip r:embed="rId4"/>
                <a:stretch>
                  <a:fillRect l="-2261" t="-4965" b="-1489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552094C7-68C5-4939-BD21-42927329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B9E64B1-A68A-4D5A-9559-3C7F5014D968}"/>
              </a:ext>
            </a:extLst>
          </p:cNvPr>
          <p:cNvSpPr/>
          <p:nvPr/>
        </p:nvSpPr>
        <p:spPr bwMode="auto">
          <a:xfrm>
            <a:off x="755576" y="1233955"/>
            <a:ext cx="7427168" cy="4101166"/>
          </a:xfrm>
          <a:prstGeom prst="roundRect">
            <a:avLst>
              <a:gd name="adj" fmla="val 6059"/>
            </a:avLst>
          </a:prstGeom>
          <a:solidFill>
            <a:srgbClr val="EAE8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F34131C-064F-4F8C-81ED-8AA0E641D7D1}"/>
                  </a:ext>
                </a:extLst>
              </p:cNvPr>
              <p:cNvSpPr txBox="1"/>
              <p:nvPr/>
            </p:nvSpPr>
            <p:spPr>
              <a:xfrm>
                <a:off x="1251712" y="1341848"/>
                <a:ext cx="55544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600" b="1" smtClean="0"/>
                        <m:t>Biconditional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elimination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from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sSub>
                        <m:sSubPr>
                          <m:ctrlPr>
                            <a:rPr lang="zh-CN" alt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16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F34131C-064F-4F8C-81ED-8AA0E641D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12" y="1341848"/>
                <a:ext cx="555449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B0AB677-0E46-4E50-9F72-D9C063A3E581}"/>
                  </a:ext>
                </a:extLst>
              </p:cNvPr>
              <p:cNvSpPr txBox="1"/>
              <p:nvPr/>
            </p:nvSpPr>
            <p:spPr>
              <a:xfrm>
                <a:off x="1251712" y="1667007"/>
                <a:ext cx="6643990" cy="46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16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zh-CN" altLang="en-US" sz="16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16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zh-CN" altLang="en-US" sz="16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CN" altLang="en-US" sz="16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1.2</m:t>
                                  </m:r>
                                </m:sub>
                              </m:sSub>
                              <m:r>
                                <a:rPr lang="zh-CN" altLang="en-US" sz="16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zh-CN" alt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CN" altLang="en-US" sz="16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sz="16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CN" altLang="en-US" sz="16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  <m:r>
                                <a:rPr lang="zh-CN" altLang="en-US" sz="16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zh-CN" alt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CN" altLang="en-US" sz="16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sz="16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zh-CN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16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B0AB677-0E46-4E50-9F72-D9C063A3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12" y="1667007"/>
                <a:ext cx="6643990" cy="46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ED94EF6-EAFB-4DDD-8FED-5585EA1DE728}"/>
                  </a:ext>
                </a:extLst>
              </p:cNvPr>
              <p:cNvSpPr txBox="1"/>
              <p:nvPr/>
            </p:nvSpPr>
            <p:spPr>
              <a:xfrm>
                <a:off x="1251712" y="2136710"/>
                <a:ext cx="66439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600" b="1" smtClean="0"/>
                        <m:t>And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elimination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from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sSub>
                        <m:sSubPr>
                          <m:ctrlPr>
                            <a:rPr lang="zh-CN" alt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16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ED94EF6-EAFB-4DDD-8FED-5585EA1DE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12" y="2136710"/>
                <a:ext cx="664399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5E21454-98EA-4F98-8B15-091D04141D5B}"/>
                  </a:ext>
                </a:extLst>
              </p:cNvPr>
              <p:cNvSpPr txBox="1"/>
              <p:nvPr/>
            </p:nvSpPr>
            <p:spPr>
              <a:xfrm>
                <a:off x="1249846" y="2488111"/>
                <a:ext cx="6643990" cy="370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16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zh-CN" altLang="en-US" sz="16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6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zh-CN" altLang="en-US" sz="16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zh-CN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6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</m:e>
                      </m:d>
                      <m:r>
                        <a:rPr lang="zh-CN" altLang="en-US" sz="16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16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5E21454-98EA-4F98-8B15-091D04141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46" y="2488111"/>
                <a:ext cx="6643990" cy="3702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63DDF92-7B71-4AF0-AC28-E5B66AB3C68B}"/>
                  </a:ext>
                </a:extLst>
              </p:cNvPr>
              <p:cNvSpPr txBox="1"/>
              <p:nvPr/>
            </p:nvSpPr>
            <p:spPr>
              <a:xfrm>
                <a:off x="1249846" y="2919329"/>
                <a:ext cx="66439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600" b="1" smtClean="0"/>
                        <m:t>Contrapositive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from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sSub>
                        <m:sSubPr>
                          <m:ctrlPr>
                            <a:rPr lang="zh-CN" alt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16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 b="1" i="1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63DDF92-7B71-4AF0-AC28-E5B66AB3C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46" y="2919329"/>
                <a:ext cx="6643990" cy="338554"/>
              </a:xfrm>
              <a:prstGeom prst="rect">
                <a:avLst/>
              </a:prstGeom>
              <a:blipFill>
                <a:blip r:embed="rId9"/>
                <a:stretch>
                  <a:fillRect l="-92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5CEEB04-7B1E-4F12-A076-AE3AAF9C6BF2}"/>
                  </a:ext>
                </a:extLst>
              </p:cNvPr>
              <p:cNvSpPr txBox="1"/>
              <p:nvPr/>
            </p:nvSpPr>
            <p:spPr>
              <a:xfrm>
                <a:off x="1249846" y="3284204"/>
                <a:ext cx="6643990" cy="370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16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zh-CN" altLang="en-US" sz="16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sz="1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16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zh-CN" altLang="en-US" sz="16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CN" altLang="en-US" sz="1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6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zh-CN" altLang="en-US" sz="16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zh-CN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6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5CEEB04-7B1E-4F12-A076-AE3AAF9C6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46" y="3284204"/>
                <a:ext cx="6643990" cy="3702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40EC3C2-9919-498E-BB4E-9D13D86ACCFF}"/>
                  </a:ext>
                </a:extLst>
              </p:cNvPr>
              <p:cNvSpPr txBox="1"/>
              <p:nvPr/>
            </p:nvSpPr>
            <p:spPr>
              <a:xfrm>
                <a:off x="1249846" y="3663784"/>
                <a:ext cx="66439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600" b="1" smtClean="0"/>
                        <m:t>Modus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Ponens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from</m:t>
                      </m:r>
                      <m:r>
                        <m:rPr>
                          <m:nor/>
                        </m:rPr>
                        <a:rPr lang="zh-CN" altLang="en-US" sz="1600" b="1" smtClean="0"/>
                        <m:t> </m:t>
                      </m:r>
                      <m:sSub>
                        <m:sSubPr>
                          <m:ctrlPr>
                            <a:rPr lang="zh-CN" alt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16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600" b="1" i="1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40EC3C2-9919-498E-BB4E-9D13D86AC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46" y="3663784"/>
                <a:ext cx="664399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F6C2420-E17B-4CAB-8F17-87BB3B4E1163}"/>
                  </a:ext>
                </a:extLst>
              </p:cNvPr>
              <p:cNvSpPr txBox="1"/>
              <p:nvPr/>
            </p:nvSpPr>
            <p:spPr>
              <a:xfrm>
                <a:off x="1244982" y="4043406"/>
                <a:ext cx="6648854" cy="370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16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zh-CN" altLang="en-US" sz="16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sz="16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6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zh-CN" altLang="en-US" sz="16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zh-CN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6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F6C2420-E17B-4CAB-8F17-87BB3B4E1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982" y="4043406"/>
                <a:ext cx="6648854" cy="3702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46F183A-E80F-460E-B07B-9606063E3A8F}"/>
                  </a:ext>
                </a:extLst>
              </p:cNvPr>
              <p:cNvSpPr txBox="1"/>
              <p:nvPr/>
            </p:nvSpPr>
            <p:spPr>
              <a:xfrm>
                <a:off x="1258045" y="4387938"/>
                <a:ext cx="664885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 dirty="0">
                    <a:latin typeface="+mn-ea"/>
                  </a:rPr>
                  <a:t>De Morgan‘s rule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</m:oMath>
                </a14:m>
                <a:endParaRPr lang="zh-CN" altLang="en-US" sz="16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46F183A-E80F-460E-B07B-9606063E3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045" y="4387938"/>
                <a:ext cx="6648854" cy="338554"/>
              </a:xfrm>
              <a:prstGeom prst="rect">
                <a:avLst/>
              </a:prstGeom>
              <a:blipFill>
                <a:blip r:embed="rId13"/>
                <a:stretch>
                  <a:fillRect l="-458"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83C1B6C-A0DF-4C8D-8E54-CAB67DE11B17}"/>
                  </a:ext>
                </a:extLst>
              </p:cNvPr>
              <p:cNvSpPr txBox="1"/>
              <p:nvPr/>
            </p:nvSpPr>
            <p:spPr>
              <a:xfrm>
                <a:off x="1244982" y="4735858"/>
                <a:ext cx="6648854" cy="34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16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zh-CN" altLang="en-US" sz="16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:¬</m:t>
                      </m:r>
                      <m:sSub>
                        <m:sSubPr>
                          <m:ctrlP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16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zh-CN" altLang="en-US" sz="16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16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83C1B6C-A0DF-4C8D-8E54-CAB67DE11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982" y="4735858"/>
                <a:ext cx="6648854" cy="3493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513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n-lt"/>
              </a:rPr>
              <a:t>Summary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4862165"/>
          </a:xfrm>
        </p:spPr>
        <p:txBody>
          <a:bodyPr/>
          <a:lstStyle/>
          <a:p>
            <a:r>
              <a:rPr lang="zh-CN" altLang="en-US" sz="2400" b="0" dirty="0">
                <a:latin typeface="Arial" panose="020B0604020202020204" pitchFamily="34" charset="0"/>
                <a:ea typeface="黑体" panose="02010609060101010101" pitchFamily="49" charset="-122"/>
              </a:rPr>
              <a:t>逻辑系统</a:t>
            </a:r>
          </a:p>
          <a:p>
            <a:r>
              <a:rPr lang="en-US" altLang="zh-CN" sz="2400" b="0" dirty="0">
                <a:latin typeface="Arial" panose="020B0604020202020204" pitchFamily="34" charset="0"/>
                <a:ea typeface="黑体" panose="02010609060101010101" pitchFamily="49" charset="-122"/>
              </a:rPr>
              <a:t>Syntax</a:t>
            </a:r>
            <a:r>
              <a:rPr lang="zh-CN" altLang="en-US" sz="2400" b="0" dirty="0"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2400" b="0" dirty="0">
                <a:latin typeface="Arial" panose="020B0604020202020204" pitchFamily="34" charset="0"/>
                <a:ea typeface="黑体" panose="02010609060101010101" pitchFamily="49" charset="-122"/>
              </a:rPr>
              <a:t>formal structure of sentences</a:t>
            </a:r>
          </a:p>
          <a:p>
            <a:r>
              <a:rPr lang="en-US" altLang="zh-CN" sz="2400" b="0" dirty="0">
                <a:latin typeface="Arial" panose="020B0604020202020204" pitchFamily="34" charset="0"/>
                <a:ea typeface="黑体" panose="02010609060101010101" pitchFamily="49" charset="-122"/>
              </a:rPr>
              <a:t>Semantics: truth of sentences </a:t>
            </a:r>
            <a:r>
              <a:rPr lang="en-US" altLang="zh-CN" sz="2400" b="0" dirty="0" err="1">
                <a:latin typeface="Arial" panose="020B0604020202020204" pitchFamily="34" charset="0"/>
                <a:ea typeface="黑体" panose="02010609060101010101" pitchFamily="49" charset="-122"/>
              </a:rPr>
              <a:t>wrt</a:t>
            </a:r>
            <a:r>
              <a:rPr lang="en-US" altLang="zh-CN" sz="2400" b="0" dirty="0">
                <a:latin typeface="Arial" panose="020B0604020202020204" pitchFamily="34" charset="0"/>
                <a:ea typeface="黑体" panose="02010609060101010101" pitchFamily="49" charset="-122"/>
              </a:rPr>
              <a:t> models; Entailment: necessary truth of one sentence given another</a:t>
            </a:r>
          </a:p>
          <a:p>
            <a:r>
              <a:rPr lang="en-US" altLang="zh-CN" sz="2400" b="0" dirty="0">
                <a:latin typeface="Arial" panose="020B0604020202020204" pitchFamily="34" charset="0"/>
                <a:ea typeface="黑体" panose="02010609060101010101" pitchFamily="49" charset="-122"/>
              </a:rPr>
              <a:t>Deduction: formal deduction based on deduction rules</a:t>
            </a:r>
          </a:p>
          <a:p>
            <a:pPr lvl="1"/>
            <a:endParaRPr lang="en-US" altLang="zh-CN" sz="2000" b="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2084DF9-931E-4CFE-AA64-33A774F5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13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n-lt"/>
              </a:rPr>
              <a:t>Inference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80996" y="5738142"/>
            <a:ext cx="8507288" cy="1261765"/>
          </a:xfrm>
        </p:spPr>
        <p:txBody>
          <a:bodyPr/>
          <a:lstStyle/>
          <a:p>
            <a:r>
              <a:rPr lang="zh-CN" altLang="en-US" sz="2400" b="0" dirty="0">
                <a:latin typeface="Arial" panose="020B0604020202020204" pitchFamily="34" charset="0"/>
                <a:ea typeface="黑体" panose="02010609060101010101" pitchFamily="49" charset="-122"/>
              </a:rPr>
              <a:t>哥德尔不完全 定理：在一个大的范围内（证明法和问题与正整数存在一一对应关系），不存在既</a:t>
            </a:r>
            <a:r>
              <a:rPr lang="en-US" altLang="zh-CN" sz="2400" b="0" dirty="0">
                <a:latin typeface="Arial" panose="020B0604020202020204" pitchFamily="34" charset="0"/>
                <a:ea typeface="黑体" panose="02010609060101010101" pitchFamily="49" charset="-122"/>
              </a:rPr>
              <a:t>sound</a:t>
            </a:r>
            <a:r>
              <a:rPr lang="zh-CN" altLang="en-US" sz="2400" b="0" dirty="0">
                <a:latin typeface="Arial" panose="020B0604020202020204" pitchFamily="34" charset="0"/>
                <a:ea typeface="黑体" panose="02010609060101010101" pitchFamily="49" charset="-122"/>
              </a:rPr>
              <a:t>又</a:t>
            </a:r>
            <a:r>
              <a:rPr lang="en-US" altLang="zh-CN" sz="2400" b="0" dirty="0">
                <a:latin typeface="Arial" panose="020B0604020202020204" pitchFamily="34" charset="0"/>
                <a:ea typeface="黑体" panose="02010609060101010101" pitchFamily="49" charset="-122"/>
              </a:rPr>
              <a:t>complete</a:t>
            </a:r>
            <a:r>
              <a:rPr lang="zh-CN" altLang="en-US" sz="2400" b="0" dirty="0">
                <a:latin typeface="Arial" panose="020B0604020202020204" pitchFamily="34" charset="0"/>
                <a:ea typeface="黑体" panose="02010609060101010101" pitchFamily="49" charset="-122"/>
              </a:rPr>
              <a:t>的</a:t>
            </a:r>
            <a:r>
              <a:rPr lang="en-US" altLang="zh-CN" sz="2400" b="0" dirty="0">
                <a:latin typeface="Arial" panose="020B0604020202020204" pitchFamily="34" charset="0"/>
                <a:ea typeface="黑体" panose="02010609060101010101" pitchFamily="49" charset="-122"/>
              </a:rPr>
              <a:t>inference</a:t>
            </a:r>
            <a:r>
              <a:rPr lang="zh-CN" altLang="en-US" sz="2400" b="0" dirty="0">
                <a:latin typeface="Arial" panose="020B0604020202020204" pitchFamily="34" charset="0"/>
                <a:ea typeface="黑体" panose="02010609060101010101" pitchFamily="49" charset="-122"/>
              </a:rPr>
              <a:t>过程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AD1849-0B73-4F0D-ACD3-96C83FF8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C173117-2DE3-4944-A865-EADE49B74F5F}"/>
                  </a:ext>
                </a:extLst>
              </p:cNvPr>
              <p:cNvSpPr txBox="1"/>
              <p:nvPr/>
            </p:nvSpPr>
            <p:spPr>
              <a:xfrm>
                <a:off x="656990" y="920842"/>
                <a:ext cx="7859216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𝐾𝐵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⊢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200">
                          <a:latin typeface="Cambria Math" panose="02040503050406030204" pitchFamily="18" charset="0"/>
                        </a:rPr>
                        <m:t>sentence</m:t>
                      </m:r>
                      <m:r>
                        <m:rPr>
                          <m:nor/>
                        </m:rPr>
                        <a:rPr lang="zh-CN" altLang="en-US" sz="22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2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nor/>
                        </m:rPr>
                        <a:rPr lang="zh-CN" altLang="en-US" sz="2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200">
                          <a:latin typeface="Cambria Math" panose="02040503050406030204" pitchFamily="18" charset="0"/>
                        </a:rPr>
                        <m:t>can</m:t>
                      </m:r>
                      <m:r>
                        <m:rPr>
                          <m:nor/>
                        </m:rPr>
                        <a:rPr lang="zh-CN" altLang="en-US" sz="2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200">
                          <a:latin typeface="Cambria Math" panose="02040503050406030204" pitchFamily="18" charset="0"/>
                        </a:rPr>
                        <m:t>be</m:t>
                      </m:r>
                      <m:r>
                        <m:rPr>
                          <m:nor/>
                        </m:rPr>
                        <a:rPr lang="zh-CN" altLang="en-US" sz="2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200">
                          <a:latin typeface="Cambria Math" panose="02040503050406030204" pitchFamily="18" charset="0"/>
                        </a:rPr>
                        <m:t>derived</m:t>
                      </m:r>
                      <m:r>
                        <m:rPr>
                          <m:nor/>
                        </m:rPr>
                        <a:rPr lang="zh-CN" altLang="en-US" sz="2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200">
                          <a:latin typeface="Cambria Math" panose="02040503050406030204" pitchFamily="18" charset="0"/>
                        </a:rPr>
                        <m:t>from</m:t>
                      </m:r>
                      <m:r>
                        <m:rPr>
                          <m:nor/>
                        </m:rPr>
                        <a:rPr lang="zh-CN" altLang="en-US" sz="22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2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m:rPr>
                          <m:nor/>
                        </m:rPr>
                        <a:rPr lang="zh-CN" altLang="en-US" sz="2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200">
                          <a:latin typeface="Cambria Math" panose="02040503050406030204" pitchFamily="18" charset="0"/>
                        </a:rPr>
                        <m:t>by</m:t>
                      </m:r>
                      <m:r>
                        <m:rPr>
                          <m:nor/>
                        </m:rPr>
                        <a:rPr lang="zh-CN" altLang="en-US" sz="2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200">
                          <a:latin typeface="Cambria Math" panose="02040503050406030204" pitchFamily="18" charset="0"/>
                        </a:rPr>
                        <m:t>procedure</m:t>
                      </m:r>
                      <m:r>
                        <m:rPr>
                          <m:nor/>
                        </m:rPr>
                        <a:rPr lang="zh-CN" altLang="en-US" sz="22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2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200" i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C173117-2DE3-4944-A865-EADE49B74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90" y="920842"/>
                <a:ext cx="7859216" cy="430887"/>
              </a:xfrm>
              <a:prstGeom prst="rect">
                <a:avLst/>
              </a:prstGeom>
              <a:blipFill>
                <a:blip r:embed="rId3"/>
                <a:stretch>
                  <a:fillRect l="-78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E1FD5F-FDB7-411C-A418-439F8EC3D0D7}"/>
                  </a:ext>
                </a:extLst>
              </p:cNvPr>
              <p:cNvSpPr txBox="1"/>
              <p:nvPr/>
            </p:nvSpPr>
            <p:spPr>
              <a:xfrm>
                <a:off x="620601" y="1405729"/>
                <a:ext cx="692895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000" b="1" smtClean="0"/>
                        <m:t>Consequences</m:t>
                      </m:r>
                      <m:r>
                        <m:rPr>
                          <m:nor/>
                        </m:rPr>
                        <a:rPr lang="zh-CN" altLang="en-US" sz="20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2000" b="1" smtClean="0"/>
                        <m:t>of</m:t>
                      </m:r>
                      <m:r>
                        <m:rPr>
                          <m:nor/>
                        </m:rPr>
                        <a:rPr lang="zh-CN" altLang="en-US" sz="2000" b="1" smtClean="0"/>
                        <m:t> </m:t>
                      </m:r>
                      <m:r>
                        <a:rPr lang="zh-CN" altLang="en-US" sz="20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𝑲𝑩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are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haystack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zh-CN" altLang="en-US" sz="20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needle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E1FD5F-FDB7-411C-A418-439F8EC3D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01" y="1405729"/>
                <a:ext cx="6928950" cy="400110"/>
              </a:xfrm>
              <a:prstGeom prst="rect">
                <a:avLst/>
              </a:prstGeom>
              <a:blipFill>
                <a:blip r:embed="rId4"/>
                <a:stretch>
                  <a:fillRect l="-440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0FEA3A3-2D3F-4975-917B-992642485504}"/>
                  </a:ext>
                </a:extLst>
              </p:cNvPr>
              <p:cNvSpPr txBox="1"/>
              <p:nvPr/>
            </p:nvSpPr>
            <p:spPr>
              <a:xfrm>
                <a:off x="620601" y="1777635"/>
                <a:ext cx="72545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000" b="1" smtClean="0"/>
                        <m:t>Entailment</m:t>
                      </m:r>
                      <m:r>
                        <m:rPr>
                          <m:nor/>
                        </m:rPr>
                        <a:rPr lang="zh-CN" altLang="en-US" sz="2000" b="1" smtClean="0"/>
                        <m:t> </m:t>
                      </m:r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needle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haystack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;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inference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finding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it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0FEA3A3-2D3F-4975-917B-992642485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01" y="1777635"/>
                <a:ext cx="7254552" cy="400110"/>
              </a:xfrm>
              <a:prstGeom prst="rect">
                <a:avLst/>
              </a:prstGeom>
              <a:blipFill>
                <a:blip r:embed="rId5"/>
                <a:stretch>
                  <a:fillRect l="-84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DD17AF7-8E6D-4732-AE3A-A9FFFBAED267}"/>
                  </a:ext>
                </a:extLst>
              </p:cNvPr>
              <p:cNvSpPr txBox="1"/>
              <p:nvPr/>
            </p:nvSpPr>
            <p:spPr>
              <a:xfrm>
                <a:off x="620601" y="2291202"/>
                <a:ext cx="4572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000" smtClean="0">
                          <a:solidFill>
                            <a:srgbClr val="0000FF"/>
                          </a:solidFill>
                        </a:rPr>
                        <m:t>Soundness</m:t>
                      </m:r>
                      <m:r>
                        <m:rPr>
                          <m:nor/>
                        </m:rPr>
                        <a:rPr lang="zh-CN" altLang="en-US" sz="2000" smtClean="0">
                          <a:solidFill>
                            <a:srgbClr val="0000FF"/>
                          </a:solidFill>
                        </a:rPr>
                        <m:t>: </m:t>
                      </m:r>
                      <m:r>
                        <a:rPr lang="zh-CN" altLang="en-US" sz="20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DD17AF7-8E6D-4732-AE3A-A9FFFBAED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01" y="2291202"/>
                <a:ext cx="4572000" cy="400110"/>
              </a:xfrm>
              <a:prstGeom prst="rect">
                <a:avLst/>
              </a:prstGeom>
              <a:blipFill>
                <a:blip r:embed="rId6"/>
                <a:stretch>
                  <a:fillRect l="-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CA02964-810A-4BCA-A32E-6C4492DE2E7B}"/>
                  </a:ext>
                </a:extLst>
              </p:cNvPr>
              <p:cNvSpPr txBox="1"/>
              <p:nvPr/>
            </p:nvSpPr>
            <p:spPr>
              <a:xfrm>
                <a:off x="1331640" y="2617332"/>
                <a:ext cx="612068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000" smtClean="0"/>
                        <m:t>whenever</m:t>
                      </m:r>
                      <m:r>
                        <m:rPr>
                          <m:nor/>
                        </m:rPr>
                        <a:rPr lang="zh-CN" altLang="en-US" sz="2000" smtClean="0"/>
                        <m:t> </m:t>
                      </m:r>
                      <m:r>
                        <a:rPr lang="zh-CN" altLang="en-US" sz="20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𝐾𝐵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⊢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it</m:t>
                      </m:r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also</m:t>
                      </m:r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true</m:t>
                      </m:r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that</m:t>
                      </m:r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0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zh-CN" altLang="en-US" sz="200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20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CA02964-810A-4BCA-A32E-6C4492DE2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617332"/>
                <a:ext cx="6120680" cy="40011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DBDFC22-A3EC-44D1-AAB6-C8F2F22AB53B}"/>
                  </a:ext>
                </a:extLst>
              </p:cNvPr>
              <p:cNvSpPr txBox="1"/>
              <p:nvPr/>
            </p:nvSpPr>
            <p:spPr>
              <a:xfrm>
                <a:off x="656990" y="3100995"/>
                <a:ext cx="4572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000" smtClean="0">
                          <a:solidFill>
                            <a:srgbClr val="0000FF"/>
                          </a:solidFill>
                        </a:rPr>
                        <m:t>Completeness</m:t>
                      </m:r>
                      <m:r>
                        <m:rPr>
                          <m:nor/>
                        </m:rPr>
                        <a:rPr lang="zh-CN" altLang="en-US" sz="2000" smtClean="0">
                          <a:solidFill>
                            <a:srgbClr val="0000FF"/>
                          </a:solidFill>
                        </a:rPr>
                        <m:t>: </m:t>
                      </m:r>
                      <m:r>
                        <a:rPr lang="zh-CN" altLang="en-US" sz="20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complete</m:t>
                      </m:r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DBDFC22-A3EC-44D1-AAB6-C8F2F22AB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90" y="3100995"/>
                <a:ext cx="4572000" cy="400110"/>
              </a:xfrm>
              <a:prstGeom prst="rect">
                <a:avLst/>
              </a:prstGeom>
              <a:blipFill>
                <a:blip r:embed="rId8"/>
                <a:stretch>
                  <a:fillRect l="-667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9CB825A-A226-4139-BE71-681BB38B7644}"/>
                  </a:ext>
                </a:extLst>
              </p:cNvPr>
              <p:cNvSpPr txBox="1"/>
              <p:nvPr/>
            </p:nvSpPr>
            <p:spPr>
              <a:xfrm>
                <a:off x="1331640" y="3474084"/>
                <a:ext cx="612068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000" smtClean="0"/>
                        <m:t>whenever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0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zh-CN" altLang="en-US" sz="200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20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it</m:t>
                      </m:r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also</m:t>
                      </m:r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true</m:t>
                      </m:r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that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0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𝐾𝐵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⊢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9CB825A-A226-4139-BE71-681BB38B7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474084"/>
                <a:ext cx="6120680" cy="400110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E06949A-58A5-4173-827E-EEA0442A971B}"/>
                  </a:ext>
                </a:extLst>
              </p:cNvPr>
              <p:cNvSpPr txBox="1"/>
              <p:nvPr/>
            </p:nvSpPr>
            <p:spPr>
              <a:xfrm>
                <a:off x="656989" y="3991198"/>
                <a:ext cx="7947457" cy="910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b="1" smtClean="0"/>
                        <m:t>Preview</m:t>
                      </m:r>
                      <m:r>
                        <m:rPr>
                          <m:nor/>
                        </m:rPr>
                        <a:rPr lang="zh-CN" altLang="en-US" b="1" smtClean="0"/>
                        <m:t>: </m:t>
                      </m:r>
                      <m:r>
                        <m:rPr>
                          <m:nor/>
                        </m:rPr>
                        <a:rPr lang="zh-CN" altLang="en-US" b="1" smtClean="0"/>
                        <m:t>we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will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define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a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logic</m:t>
                      </m:r>
                      <m:r>
                        <m:rPr>
                          <m:nor/>
                        </m:rPr>
                        <a:rPr lang="zh-CN" altLang="en-US" b="1" smtClean="0"/>
                        <m:t> (</m:t>
                      </m:r>
                      <m:r>
                        <m:rPr>
                          <m:nor/>
                        </m:rPr>
                        <a:rPr lang="zh-CN" altLang="en-US" b="1" smtClean="0"/>
                        <m:t>first</m:t>
                      </m:r>
                      <m:r>
                        <m:rPr>
                          <m:nor/>
                        </m:rPr>
                        <a:rPr lang="zh-CN" altLang="en-US" b="1" smtClean="0"/>
                        <m:t>−</m:t>
                      </m:r>
                      <m:r>
                        <m:rPr>
                          <m:nor/>
                        </m:rPr>
                        <a:rPr lang="zh-CN" altLang="en-US" b="1" smtClean="0"/>
                        <m:t>order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logic</m:t>
                      </m:r>
                      <m:r>
                        <m:rPr>
                          <m:nor/>
                        </m:rPr>
                        <a:rPr lang="zh-CN" altLang="en-US" b="1" smtClean="0"/>
                        <m:t>) </m:t>
                      </m:r>
                      <m:r>
                        <m:rPr>
                          <m:nor/>
                        </m:rPr>
                        <a:rPr lang="zh-CN" altLang="en-US" b="1" smtClean="0"/>
                        <m:t>which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is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expressive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enough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to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say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almost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anything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of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interest</m:t>
                      </m:r>
                      <m:r>
                        <m:rPr>
                          <m:nor/>
                        </m:rPr>
                        <a:rPr lang="zh-CN" altLang="en-US" b="1" smtClean="0"/>
                        <m:t>, </m:t>
                      </m:r>
                      <m:r>
                        <m:rPr>
                          <m:nor/>
                        </m:rPr>
                        <a:rPr lang="zh-CN" altLang="en-US" b="1" smtClean="0"/>
                        <m:t>and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for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which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there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exists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a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sound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and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complete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inference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procedure</m:t>
                      </m:r>
                      <m:r>
                        <m:rPr>
                          <m:nor/>
                        </m:rPr>
                        <a:rPr lang="zh-CN" altLang="en-US" b="1" i="1" smtClean="0"/>
                        <m:t>.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E06949A-58A5-4173-827E-EEA0442A9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89" y="3991198"/>
                <a:ext cx="7947457" cy="910634"/>
              </a:xfrm>
              <a:prstGeom prst="rect">
                <a:avLst/>
              </a:prstGeom>
              <a:blipFill>
                <a:blip r:embed="rId10"/>
                <a:stretch>
                  <a:fillRect l="-230" b="-5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4E2F3A3-12CA-48EB-840F-B4625D4368A6}"/>
                  </a:ext>
                </a:extLst>
              </p:cNvPr>
              <p:cNvSpPr txBox="1"/>
              <p:nvPr/>
            </p:nvSpPr>
            <p:spPr>
              <a:xfrm>
                <a:off x="656990" y="4964040"/>
                <a:ext cx="7947458" cy="639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b="1" smtClean="0"/>
                        <m:t>That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is</m:t>
                      </m:r>
                      <m:r>
                        <m:rPr>
                          <m:nor/>
                        </m:rPr>
                        <a:rPr lang="zh-CN" altLang="en-US" b="1" smtClean="0"/>
                        <m:t>, </m:t>
                      </m:r>
                      <m:r>
                        <m:rPr>
                          <m:nor/>
                        </m:rPr>
                        <a:rPr lang="zh-CN" altLang="en-US" b="1" smtClean="0"/>
                        <m:t>the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procedure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will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answer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any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question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whose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answer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follows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from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what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is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known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by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the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i="1" smtClean="0">
                          <a:solidFill>
                            <a:srgbClr val="FF00FF"/>
                          </a:solidFill>
                        </a:rPr>
                        <m:t>KB</m:t>
                      </m:r>
                      <m:r>
                        <m:rPr>
                          <m:nor/>
                        </m:rPr>
                        <a:rPr lang="zh-CN" altLang="en-US" b="1" i="1" smtClean="0"/>
                        <m:t>.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4E2F3A3-12CA-48EB-840F-B4625D436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90" y="4964040"/>
                <a:ext cx="7947458" cy="639983"/>
              </a:xfrm>
              <a:prstGeom prst="rect">
                <a:avLst/>
              </a:prstGeom>
              <a:blipFill>
                <a:blip r:embed="rId11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96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AEA77-5BAE-44B0-A752-897F20D8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Resolution</a:t>
            </a:r>
            <a:r>
              <a:rPr lang="en-US" altLang="zh-CN" dirty="0"/>
              <a:t> </a:t>
            </a:r>
            <a:r>
              <a:rPr lang="zh-CN" altLang="en-US" dirty="0"/>
              <a:t>归结原理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E2A23AB-4A0B-4F48-95DE-D51A9AEE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94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Resolution </a:t>
            </a:r>
            <a:r>
              <a:rPr lang="zh-CN" altLang="en-US" sz="4000" dirty="0"/>
              <a:t>（消解、归结）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713287"/>
              </a:xfrm>
            </p:spPr>
            <p:txBody>
              <a:bodyPr/>
              <a:lstStyle/>
              <a:p>
                <a:r>
                  <a:rPr lang="en-US" altLang="zh-CN" sz="2000" dirty="0">
                    <a:solidFill>
                      <a:srgbClr val="0070C0"/>
                    </a:solidFill>
                    <a:latin typeface="Arial" pitchFamily="34" charset="0"/>
                    <a:ea typeface="黑体" pitchFamily="49" charset="-122"/>
                  </a:rPr>
                  <a:t>Conjunctive Normal Form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(CNF—universal)</a:t>
                </a:r>
              </a:p>
              <a:p>
                <a:pPr marL="0" indent="0"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       conjunction of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Arial" pitchFamily="34" charset="0"/>
                    <a:ea typeface="黑体" pitchFamily="49" charset="-122"/>
                  </a:rPr>
                  <a:t>disjunctions of literals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(clauses)</a:t>
                </a:r>
              </a:p>
              <a:p>
                <a:pPr marL="0" indent="0"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       E.g.,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)∧(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>
                  <a:solidFill>
                    <a:srgbClr val="FF00FF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r>
                  <a:rPr lang="en-US" altLang="zh-CN" sz="2000" dirty="0">
                    <a:solidFill>
                      <a:srgbClr val="0070C0"/>
                    </a:solidFill>
                    <a:latin typeface="Arial" pitchFamily="34" charset="0"/>
                    <a:ea typeface="黑体" pitchFamily="49" charset="-122"/>
                  </a:rPr>
                  <a:t>Resolution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inference rule (for CNF): complete for propositional logic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2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,                      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200" b="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200" b="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200" b="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𝑗</m:t>
                              </m:r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𝑗</m:t>
                              </m:r>
                              <m:r>
                                <a:rPr lang="en-US" altLang="zh-CN" sz="2200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200" b="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sz="2200" b="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200" b="0" dirty="0"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b="0" dirty="0">
                    <a:solidFill>
                      <a:srgbClr val="FF00FF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zh-CN" altLang="en-US" sz="2000" b="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𝓂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b="0" dirty="0">
                    <a:solidFill>
                      <a:srgbClr val="FF00FF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are complementary literals. E.g.,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1,3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       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1,3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800" b="0" dirty="0">
                    <a:solidFill>
                      <a:srgbClr val="FF00FF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</a:p>
              <a:p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Resolution is sound and complete for propositional logic</a:t>
                </a:r>
              </a:p>
              <a:p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endParaRPr lang="en-US" altLang="zh-CN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713287"/>
              </a:xfrm>
              <a:blipFill>
                <a:blip r:embed="rId3"/>
                <a:stretch>
                  <a:fillRect t="-647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716DE269-6771-4C93-95FD-01AF3EFFC8C3}"/>
              </a:ext>
            </a:extLst>
          </p:cNvPr>
          <p:cNvSpPr/>
          <p:nvPr/>
        </p:nvSpPr>
        <p:spPr>
          <a:xfrm>
            <a:off x="179512" y="6199643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8000"/>
                </a:solidFill>
              </a:rPr>
              <a:t>J. A. Robinson</a:t>
            </a:r>
            <a:r>
              <a:rPr lang="zh-CN" altLang="en-US" sz="1800" dirty="0">
                <a:solidFill>
                  <a:srgbClr val="008000"/>
                </a:solidFill>
              </a:rPr>
              <a:t>. </a:t>
            </a:r>
            <a:r>
              <a:rPr lang="en-US" altLang="zh-CN" sz="1800" dirty="0">
                <a:solidFill>
                  <a:srgbClr val="008000"/>
                </a:solidFill>
              </a:rPr>
              <a:t>A machine-oriented logic based on the resolution principle.</a:t>
            </a:r>
            <a:r>
              <a:rPr lang="zh-CN" altLang="en-US" sz="1800" dirty="0">
                <a:solidFill>
                  <a:srgbClr val="008000"/>
                </a:solidFill>
              </a:rPr>
              <a:t>  </a:t>
            </a:r>
            <a:r>
              <a:rPr lang="en-US" altLang="zh-CN" sz="1800" b="1" dirty="0">
                <a:solidFill>
                  <a:srgbClr val="008000"/>
                </a:solidFill>
              </a:rPr>
              <a:t>Journal</a:t>
            </a:r>
            <a:r>
              <a:rPr lang="zh-CN" altLang="en-US" sz="1800" b="1" dirty="0">
                <a:solidFill>
                  <a:srgbClr val="008000"/>
                </a:solidFill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</a:rPr>
              <a:t>of</a:t>
            </a:r>
            <a:r>
              <a:rPr lang="zh-CN" altLang="en-US" sz="1800" b="1" dirty="0">
                <a:solidFill>
                  <a:srgbClr val="008000"/>
                </a:solidFill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</a:rPr>
              <a:t>the</a:t>
            </a:r>
            <a:r>
              <a:rPr lang="zh-CN" altLang="en-US" sz="1800" b="1" dirty="0">
                <a:solidFill>
                  <a:srgbClr val="008000"/>
                </a:solidFill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</a:rPr>
              <a:t>ACM</a:t>
            </a:r>
            <a:r>
              <a:rPr lang="en-US" altLang="zh-CN" sz="1800" dirty="0">
                <a:solidFill>
                  <a:srgbClr val="008000"/>
                </a:solidFill>
              </a:rPr>
              <a:t>,</a:t>
            </a:r>
            <a:r>
              <a:rPr lang="zh-CN" altLang="en-US" sz="1800" dirty="0">
                <a:solidFill>
                  <a:srgbClr val="008000"/>
                </a:solidFill>
              </a:rPr>
              <a:t> </a:t>
            </a:r>
            <a:r>
              <a:rPr lang="en-US" altLang="zh-CN" sz="1800" dirty="0">
                <a:solidFill>
                  <a:srgbClr val="008000"/>
                </a:solidFill>
              </a:rPr>
              <a:t>1965,</a:t>
            </a:r>
            <a:r>
              <a:rPr lang="zh-CN" altLang="en-US" sz="1800" dirty="0">
                <a:solidFill>
                  <a:srgbClr val="008000"/>
                </a:solidFill>
              </a:rPr>
              <a:t> </a:t>
            </a:r>
            <a:r>
              <a:rPr lang="zh-CN" altLang="zh-CN" sz="1800" dirty="0">
                <a:solidFill>
                  <a:srgbClr val="008000"/>
                </a:solidFill>
              </a:rPr>
              <a:t>1</a:t>
            </a:r>
            <a:r>
              <a:rPr lang="en-US" altLang="zh-CN" sz="1800" dirty="0">
                <a:solidFill>
                  <a:srgbClr val="008000"/>
                </a:solidFill>
              </a:rPr>
              <a:t>2(1):23-41	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0679DE-D18A-47BB-9315-450296D3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36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2066" y="2404779"/>
            <a:ext cx="9109711" cy="927946"/>
          </a:xfrm>
          <a:prstGeom prst="rect">
            <a:avLst/>
          </a:prstGeom>
          <a:ln w="12700"/>
          <a:effectLst>
            <a:reflection stA="19848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>
              <a:buClr>
                <a:srgbClr val="000000"/>
              </a:buClr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sz="5580" dirty="0"/>
              <a:t>Knowledge </a:t>
            </a:r>
            <a:r>
              <a:rPr lang="en-US" sz="5580" dirty="0"/>
              <a:t>2</a:t>
            </a:r>
            <a:endParaRPr sz="5580" dirty="0"/>
          </a:p>
        </p:txBody>
      </p:sp>
      <p:pic>
        <p:nvPicPr>
          <p:cNvPr id="42" name="dropped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773" y="5574342"/>
            <a:ext cx="1394460" cy="103219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70BAF6-5CF5-4167-A85C-8A204FEA398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Conversion to CNF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86216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1,1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0" dirty="0">
                  <a:latin typeface="+mj-ea"/>
                  <a:ea typeface="Cambria Math" panose="02040503050406030204" pitchFamily="18" charset="0"/>
                </a:endParaRPr>
              </a:p>
              <a:p>
                <a:r>
                  <a:rPr lang="en-US" altLang="zh-CN" sz="2000" b="0" dirty="0">
                    <a:latin typeface="+mj-ea"/>
                    <a:ea typeface="+mj-ea"/>
                  </a:rPr>
                  <a:t>1.</a:t>
                </a:r>
                <a:r>
                  <a:rPr lang="en-US" altLang="zh-CN" sz="2000" b="0" dirty="0">
                    <a:ea typeface="+mj-ea"/>
                  </a:rPr>
                  <a:t>Elimate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zh-CN" sz="2000" b="0" dirty="0">
                    <a:ea typeface="+mj-ea"/>
                  </a:rPr>
                  <a:t>,replacing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zh-CN" altLang="en-US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2000" b="0" dirty="0">
                    <a:ea typeface="+mj-ea"/>
                  </a:rPr>
                  <a:t> with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zh-CN" altLang="en-US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+mj-ea"/>
                      </a:rPr>
                      <m:t>𝛼</m:t>
                    </m:r>
                    <m:r>
                      <a:rPr lang="zh-CN" altLang="en-US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+mj-ea"/>
                      </a:rPr>
                      <m:t>⇒</m:t>
                    </m:r>
                    <m:r>
                      <a:rPr lang="zh-CN" altLang="en-US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+mj-ea"/>
                      </a:rPr>
                      <m:t>𝛽</m:t>
                    </m:r>
                    <m:r>
                      <a:rPr lang="en-US" altLang="zh-CN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  <m:r>
                      <a:rPr lang="en-US" altLang="zh-CN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zh-CN" altLang="en-US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+mj-ea"/>
                      </a:rPr>
                      <m:t>𝛽</m:t>
                    </m:r>
                    <m:r>
                      <a:rPr lang="zh-CN" altLang="en-US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+mj-ea"/>
                      </a:rPr>
                      <m:t>⇒</m:t>
                    </m:r>
                    <m:r>
                      <a:rPr lang="zh-CN" altLang="en-US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+mj-ea"/>
                      </a:rPr>
                      <m:t>𝛼</m:t>
                    </m:r>
                    <m:r>
                      <a:rPr lang="en-US" altLang="zh-CN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endParaRPr lang="en-US" altLang="zh-CN" sz="2000" b="0" dirty="0">
                  <a:solidFill>
                    <a:srgbClr val="FF00FF"/>
                  </a:solidFill>
                  <a:ea typeface="+mj-ea"/>
                </a:endParaRPr>
              </a:p>
              <a:p>
                <a:pPr marL="0" indent="0">
                  <a:buNone/>
                </a:pPr>
                <a:r>
                  <a:rPr lang="en-US" altLang="zh-CN" sz="2400" b="0" dirty="0">
                    <a:ea typeface="+mj-ea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zh-CN" altLang="en-US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dirty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e>
                    </m:d>
                    <m:r>
                      <a:rPr lang="zh-CN" altLang="en-US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>
                  <a:solidFill>
                    <a:srgbClr val="FF00FF"/>
                  </a:solidFill>
                  <a:ea typeface="+mj-ea"/>
                </a:endParaRPr>
              </a:p>
              <a:p>
                <a:r>
                  <a:rPr lang="en-US" altLang="zh-CN" sz="2000" b="0" dirty="0">
                    <a:ea typeface="+mj-ea"/>
                  </a:rPr>
                  <a:t>2.Elimate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000" b="0" dirty="0">
                    <a:solidFill>
                      <a:srgbClr val="FF00FF"/>
                    </a:solidFill>
                    <a:ea typeface="+mj-ea"/>
                  </a:rPr>
                  <a:t> </a:t>
                </a:r>
                <a:r>
                  <a:rPr lang="en-US" altLang="zh-CN" sz="2000" b="0" dirty="0">
                    <a:ea typeface="+mj-ea"/>
                  </a:rPr>
                  <a:t>,replacing </a:t>
                </a:r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zh-CN" altLang="en-US" sz="20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2000" b="0" dirty="0">
                    <a:solidFill>
                      <a:srgbClr val="FF00FF"/>
                    </a:solidFill>
                    <a:ea typeface="+mj-ea"/>
                  </a:rPr>
                  <a:t> </a:t>
                </a:r>
                <a:r>
                  <a:rPr lang="en-US" altLang="zh-CN" sz="2000" b="0" dirty="0">
                    <a:ea typeface="+mj-ea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zh-CN" altLang="en-US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zh-CN" altLang="en-US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zh-CN" altLang="en-US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2000" b="0" dirty="0">
                    <a:ea typeface="+mj-ea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CN" sz="2400" b="0" dirty="0"/>
                  <a:t>        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zh-CN" altLang="en-US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CN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>
                  <a:solidFill>
                    <a:srgbClr val="FF00FF"/>
                  </a:solidFill>
                  <a:ea typeface="+mj-ea"/>
                </a:endParaRPr>
              </a:p>
              <a:p>
                <a:r>
                  <a:rPr lang="en-US" altLang="zh-CN" sz="2000" b="0" dirty="0">
                    <a:ea typeface="+mj-ea"/>
                  </a:rPr>
                  <a:t>3.Move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zh-CN" sz="2000" b="0" dirty="0">
                    <a:solidFill>
                      <a:srgbClr val="FF00FF"/>
                    </a:solidFill>
                    <a:ea typeface="+mj-ea"/>
                  </a:rPr>
                  <a:t> </a:t>
                </a:r>
                <a:r>
                  <a:rPr lang="en-US" altLang="zh-CN" sz="2000" b="0" dirty="0">
                    <a:ea typeface="+mj-ea"/>
                  </a:rPr>
                  <a:t>inwards using de Morgan’s rules and double-negation</a:t>
                </a:r>
              </a:p>
              <a:p>
                <a:pPr marL="0" indent="0">
                  <a:buNone/>
                </a:pPr>
                <a:r>
                  <a:rPr lang="en-US" altLang="zh-CN" sz="2400" b="0" dirty="0">
                    <a:solidFill>
                      <a:srgbClr val="FF00FF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zh-CN" altLang="en-US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>
                  <a:solidFill>
                    <a:srgbClr val="FF00FF"/>
                  </a:solidFill>
                  <a:ea typeface="+mj-ea"/>
                </a:endParaRPr>
              </a:p>
              <a:p>
                <a:r>
                  <a:rPr lang="en-US" altLang="zh-CN" sz="2000" b="0" dirty="0">
                    <a:ea typeface="+mj-ea"/>
                  </a:rPr>
                  <a:t>4.Apply distributivity law (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over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zh-CN" sz="2000" b="0" dirty="0">
                    <a:ea typeface="+mj-ea"/>
                  </a:rPr>
                  <a:t>) and flatten:</a:t>
                </a:r>
              </a:p>
              <a:p>
                <a:pPr marL="0" indent="0">
                  <a:buNone/>
                </a:pPr>
                <a:r>
                  <a:rPr lang="en-US" altLang="zh-CN" sz="2400" b="0" dirty="0"/>
                  <a:t>        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zh-CN" altLang="en-US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zh-CN" altLang="en-US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solidFill>
                      <a:srgbClr val="FF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zh-CN" altLang="en-US" sz="24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>
                  <a:solidFill>
                    <a:srgbClr val="FF00FF"/>
                  </a:solidFill>
                </a:endParaRPr>
              </a:p>
              <a:p>
                <a:pPr marL="0" indent="0">
                  <a:buNone/>
                </a:pPr>
                <a:endParaRPr lang="en-US" altLang="zh-CN" sz="2400" b="0" dirty="0">
                  <a:ea typeface="+mj-ea"/>
                </a:endParaRPr>
              </a:p>
              <a:p>
                <a:endParaRPr lang="en-US" altLang="zh-CN" sz="2000" b="0" dirty="0">
                  <a:ea typeface="+mj-ea"/>
                </a:endParaRPr>
              </a:p>
              <a:p>
                <a:pPr lvl="1"/>
                <a:endParaRPr lang="en-US" altLang="zh-CN" b="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86216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A1ABB2EC-D910-4AD9-BCC1-2A73D6FEE966}"/>
              </a:ext>
            </a:extLst>
          </p:cNvPr>
          <p:cNvSpPr txBox="1"/>
          <p:nvPr/>
        </p:nvSpPr>
        <p:spPr>
          <a:xfrm>
            <a:off x="457200" y="6046708"/>
            <a:ext cx="297517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多项式时间复杂度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64E3355-91CF-47D2-9268-6546E836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194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Resolution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862165"/>
              </a:xfrm>
            </p:spPr>
            <p:txBody>
              <a:bodyPr/>
              <a:lstStyle/>
              <a:p>
                <a:r>
                  <a:rPr lang="en-US" altLang="zh-CN" sz="2400" b="0" dirty="0">
                    <a:ea typeface="+mj-ea"/>
                  </a:rPr>
                  <a:t>Proof by contradiction, i.e., show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+mj-ea"/>
                      </a:rPr>
                      <m:t>𝐾𝐵</m:t>
                    </m:r>
                    <m:r>
                      <a:rPr lang="en-US" altLang="zh-CN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zh-CN" alt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b="0" dirty="0">
                    <a:solidFill>
                      <a:srgbClr val="FF00FF"/>
                    </a:solidFill>
                    <a:ea typeface="+mj-ea"/>
                  </a:rPr>
                  <a:t> </a:t>
                </a:r>
                <a:r>
                  <a:rPr lang="en-US" altLang="zh-CN" sz="2400" b="0" dirty="0">
                    <a:ea typeface="+mj-ea"/>
                  </a:rPr>
                  <a:t>unsatisfiable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862165"/>
              </a:xfrm>
              <a:blipFill>
                <a:blip r:embed="rId3"/>
                <a:stretch>
                  <a:fillRect l="-296" t="-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droppedImage.pdf">
            <a:extLst>
              <a:ext uri="{FF2B5EF4-FFF2-40B4-BE49-F238E27FC236}">
                <a16:creationId xmlns:a16="http://schemas.microsoft.com/office/drawing/2014/main" id="{DFB98578-9FE2-42F7-91F4-14D60AF001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880" r="710"/>
          <a:stretch/>
        </p:blipFill>
        <p:spPr>
          <a:xfrm>
            <a:off x="125505" y="1805411"/>
            <a:ext cx="8892990" cy="43204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E9508E-2117-4E5B-9254-DEDF9554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48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Resolution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r>
                  <a:rPr lang="zh-CN" altLang="en-US" sz="2400" dirty="0"/>
                  <a:t>证明：若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KB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⊬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KB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当且仅当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KB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⊢∅</m:t>
                    </m:r>
                  </m:oMath>
                </a14:m>
                <a:endParaRPr lang="en-US" altLang="zh-CN" sz="2400" dirty="0"/>
              </a:p>
              <a:p>
                <a:pPr marL="0" indent="0" algn="ctr">
                  <a:buNone/>
                </a:pPr>
                <a:endParaRPr lang="en-US" altLang="zh-CN" sz="2400" dirty="0"/>
              </a:p>
              <a:p>
                <a:pPr marL="0" indent="0" algn="ctr">
                  <a:buNone/>
                </a:pPr>
                <a:r>
                  <a:rPr lang="zh-CN" altLang="en-US" sz="2400" dirty="0"/>
                  <a:t>其中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zh-CN" altLang="en-US" sz="2400" dirty="0"/>
                  <a:t>仅使用归结法则获得新子句</a:t>
                </a:r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l="-296" t="-1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0AFFEC-939C-44A8-9238-AC937E0E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70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Resolution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r>
                  <a:rPr lang="zh-CN" altLang="en-US" sz="2400" dirty="0"/>
                  <a:t>证明：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KB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l="-296" t="-1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0AFFEC-939C-44A8-9238-AC937E0E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17BB1F7-4806-471A-8670-DCAE519E0F4D}"/>
                  </a:ext>
                </a:extLst>
              </p:cNvPr>
              <p:cNvSpPr txBox="1"/>
              <p:nvPr/>
            </p:nvSpPr>
            <p:spPr>
              <a:xfrm>
                <a:off x="179512" y="2315714"/>
                <a:ext cx="6616946" cy="5529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solidFill>
                            <a:srgbClr val="BC67CC"/>
                          </a:solidFill>
                          <a:latin typeface="Cambria Math" panose="02040503050406030204" pitchFamily="18" charset="0"/>
                        </a:rPr>
                        <m:t>𝑲𝑩</m:t>
                      </m:r>
                      <m:r>
                        <a:rPr lang="zh-CN" altLang="en-US" sz="2000" b="1" i="0">
                          <a:solidFill>
                            <a:srgbClr val="BC67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000" b="1" i="1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BC67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BC67CC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zh-CN" altLang="en-US" sz="2000" b="1" i="0">
                                  <a:solidFill>
                                    <a:srgbClr val="BC67CC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000" b="1" i="0">
                                  <a:solidFill>
                                    <a:srgbClr val="BC67CC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b="1" i="0">
                                  <a:solidFill>
                                    <a:srgbClr val="BC67CC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000" b="1" i="0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  <m:t>⇔</m:t>
                          </m:r>
                          <m:d>
                            <m:dPr>
                              <m:ctrlPr>
                                <a:rPr lang="zh-CN" altLang="en-US" sz="2000" b="1" i="1">
                                  <a:solidFill>
                                    <a:srgbClr val="BC67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BC67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BC67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zh-CN" altLang="en-US" sz="2000" b="1" i="0">
                                      <a:solidFill>
                                        <a:srgbClr val="BC67CC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000" b="1" i="0">
                                      <a:solidFill>
                                        <a:srgbClr val="BC67CC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000" b="1" i="0">
                                      <a:solidFill>
                                        <a:srgbClr val="BC67CC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zh-CN" altLang="en-US" sz="2000" b="1" i="0">
                                  <a:solidFill>
                                    <a:srgbClr val="BC67CC"/>
                                  </a:solidFill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zh-CN" altLang="en-US" sz="2000" b="1" i="1">
                                      <a:solidFill>
                                        <a:srgbClr val="BC67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BC67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zh-CN" altLang="en-US" sz="2000" b="1" i="0">
                                      <a:solidFill>
                                        <a:srgbClr val="BC67CC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sz="2000" b="1" i="0">
                                      <a:solidFill>
                                        <a:srgbClr val="BC67CC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000" b="1" i="0">
                                      <a:solidFill>
                                        <a:srgbClr val="BC67CC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sz="2000" b="1" i="0">
                          <a:solidFill>
                            <a:srgbClr val="BC67CC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zh-CN" altLang="en-US" sz="2000" b="1" i="0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000" b="1" i="0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b="1" i="0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BC67CC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zh-CN" altLang="en-US" sz="2000" b="1" i="1">
                          <a:solidFill>
                            <a:srgbClr val="BC67CC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zh-CN" altLang="en-US" sz="2000" b="1" i="0">
                          <a:solidFill>
                            <a:srgbClr val="BC67CC"/>
                          </a:solidFill>
                          <a:latin typeface="Cambria Math" panose="02040503050406030204" pitchFamily="18" charset="0"/>
                        </a:rPr>
                        <m:t>=¬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zh-CN" altLang="en-US" sz="2000" b="1" i="0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000" b="1" i="0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b="1" i="0">
                              <a:solidFill>
                                <a:srgbClr val="BC67C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BC67CC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17BB1F7-4806-471A-8670-DCAE519E0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315714"/>
                <a:ext cx="6616946" cy="5529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03E0F9BE-24DD-4388-9B86-37D12B418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68960"/>
            <a:ext cx="9144000" cy="231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66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Resolution is sound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867328" cy="4790157"/>
              </a:xfrm>
            </p:spPr>
            <p:txBody>
              <a:bodyPr/>
              <a:lstStyle/>
              <a:p>
                <a:r>
                  <a:rPr lang="zh-CN" altLang="en-US" sz="2400" dirty="0"/>
                  <a:t>证明：</a:t>
                </a:r>
                <a:r>
                  <a:rPr lang="en-US" altLang="zh-CN" sz="2400" dirty="0"/>
                  <a:t>Resolution</a:t>
                </a:r>
                <a:r>
                  <a:rPr lang="zh-CN" altLang="en-US" sz="2400" dirty="0"/>
                  <a:t>规则是可靠的。即证明：</a:t>
                </a:r>
                <a:endParaRPr lang="en-US" altLang="zh-CN" sz="2400" dirty="0"/>
              </a:p>
              <a:p>
                <a:endParaRPr lang="en-US" altLang="zh-CN" sz="24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  <a:p>
                <a:endParaRPr lang="en-US" altLang="zh-CN" sz="24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⋁⋯⋁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⋁⋯⋁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⋁⋯⋁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⋁⋯⋁</m:t>
                    </m:r>
                    <m:r>
                      <m:rPr>
                        <m:nor/>
                      </m:rP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⋁⋯⋁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⋁⋯⋁</m:t>
                    </m:r>
                    <m:r>
                      <m:rPr>
                        <m:nor/>
                      </m:rPr>
                      <a:rPr lang="en-US" altLang="zh-CN" sz="2400" dirty="0"/>
                      <m:t>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867328" cy="4790157"/>
              </a:xfrm>
              <a:blipFill>
                <a:blip r:embed="rId3"/>
                <a:stretch>
                  <a:fillRect l="-275" t="-1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7BF980C-E096-4D3F-B548-F14917BE161C}"/>
              </a:ext>
            </a:extLst>
          </p:cNvPr>
          <p:cNvSpPr txBox="1"/>
          <p:nvPr/>
        </p:nvSpPr>
        <p:spPr>
          <a:xfrm>
            <a:off x="1187624" y="4031399"/>
            <a:ext cx="262411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Resolution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规则：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349CF57-EB20-45E8-AE23-1E334FB28E83}"/>
                  </a:ext>
                </a:extLst>
              </p:cNvPr>
              <p:cNvSpPr/>
              <p:nvPr/>
            </p:nvSpPr>
            <p:spPr>
              <a:xfrm>
                <a:off x="1238619" y="4621292"/>
                <a:ext cx="6666761" cy="695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,                      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∨…∨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349CF57-EB20-45E8-AE23-1E334FB28E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619" y="4621292"/>
                <a:ext cx="6666761" cy="695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F9BB0D0-9283-43CC-8D84-BBBC726F2A99}"/>
                  </a:ext>
                </a:extLst>
              </p:cNvPr>
              <p:cNvSpPr/>
              <p:nvPr/>
            </p:nvSpPr>
            <p:spPr>
              <a:xfrm>
                <a:off x="971600" y="5580249"/>
                <a:ext cx="6552728" cy="3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Arial" pitchFamily="34" charset="0"/>
                    <a:ea typeface="黑体" pitchFamily="49" charset="-122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FF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dirty="0">
                    <a:latin typeface="Arial" pitchFamily="34" charset="0"/>
                    <a:ea typeface="黑体" pitchFamily="49" charset="-12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FF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dirty="0">
                    <a:latin typeface="Arial" pitchFamily="34" charset="0"/>
                    <a:ea typeface="黑体" pitchFamily="49" charset="-122"/>
                  </a:rPr>
                  <a:t>are complementary literals.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F9BB0D0-9283-43CC-8D84-BBBC726F2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580249"/>
                <a:ext cx="6552728" cy="391646"/>
              </a:xfrm>
              <a:prstGeom prst="rect">
                <a:avLst/>
              </a:prstGeom>
              <a:blipFill>
                <a:blip r:embed="rId5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0EAF7E86-9F5B-493B-9569-B1E3222A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860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81E766D-1949-4FBD-AA15-386C2EF39C42}"/>
              </a:ext>
            </a:extLst>
          </p:cNvPr>
          <p:cNvSpPr/>
          <p:nvPr/>
        </p:nvSpPr>
        <p:spPr bwMode="auto">
          <a:xfrm>
            <a:off x="197768" y="4888532"/>
            <a:ext cx="8748464" cy="574762"/>
          </a:xfrm>
          <a:prstGeom prst="roundRect">
            <a:avLst/>
          </a:prstGeom>
          <a:solidFill>
            <a:srgbClr val="EAE8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Resolution is complete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Soundness is not surprising since inference rules are sound(check the truth table)</a:t>
            </a:r>
          </a:p>
          <a:p>
            <a:pPr>
              <a:spcBef>
                <a:spcPts val="1200"/>
              </a:spcBef>
            </a:pP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Resolution is also complete.</a:t>
            </a:r>
          </a:p>
          <a:p>
            <a:pPr lvl="1">
              <a:spcBef>
                <a:spcPts val="1200"/>
              </a:spcBef>
            </a:pPr>
            <a:r>
              <a:rPr lang="en-US" altLang="zh-CN" sz="2000" b="0" dirty="0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Resolution closure </a:t>
            </a:r>
            <a:r>
              <a:rPr lang="en-US" altLang="zh-CN" sz="2000" b="0" i="1" dirty="0">
                <a:solidFill>
                  <a:srgbClr val="FF00FF"/>
                </a:solidFill>
                <a:latin typeface="Arial" pitchFamily="34" charset="0"/>
                <a:ea typeface="黑体" pitchFamily="49" charset="-122"/>
              </a:rPr>
              <a:t>RC(S) </a:t>
            </a: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of a set of clauses </a:t>
            </a:r>
            <a:r>
              <a:rPr lang="en-US" altLang="zh-CN" sz="2000" b="0" i="1" dirty="0">
                <a:solidFill>
                  <a:srgbClr val="FF00FF"/>
                </a:solidFill>
                <a:latin typeface="Arial" pitchFamily="34" charset="0"/>
                <a:ea typeface="黑体" pitchFamily="49" charset="-122"/>
              </a:rPr>
              <a:t>S</a:t>
            </a:r>
            <a:r>
              <a:rPr lang="en-US" altLang="zh-CN" sz="2000" b="0" dirty="0">
                <a:solidFill>
                  <a:srgbClr val="FF00FF"/>
                </a:solidFill>
                <a:latin typeface="Arial" pitchFamily="34" charset="0"/>
                <a:ea typeface="黑体" pitchFamily="49" charset="-122"/>
              </a:rPr>
              <a:t>: </a:t>
            </a: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the set of all clauses derivable by resolution and all the sentences in  </a:t>
            </a:r>
            <a:r>
              <a:rPr lang="en-US" altLang="zh-CN" sz="2000" b="0" i="1" dirty="0">
                <a:solidFill>
                  <a:srgbClr val="FF00FF"/>
                </a:solidFill>
                <a:latin typeface="Arial" pitchFamily="34" charset="0"/>
                <a:ea typeface="黑体" pitchFamily="49" charset="-122"/>
              </a:rPr>
              <a:t>S</a:t>
            </a: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 </a:t>
            </a:r>
            <a:endParaRPr lang="en-US" altLang="zh-CN" sz="2000" b="0" i="1" dirty="0">
              <a:latin typeface="Arial" pitchFamily="34" charset="0"/>
              <a:ea typeface="黑体" pitchFamily="49" charset="-122"/>
            </a:endParaRPr>
          </a:p>
          <a:p>
            <a:pPr lvl="1">
              <a:spcBef>
                <a:spcPts val="12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Final value of</a:t>
            </a:r>
            <a:r>
              <a:rPr lang="en-US" altLang="zh-CN" sz="2000" b="0" i="1" dirty="0">
                <a:latin typeface="Arial" pitchFamily="34" charset="0"/>
                <a:ea typeface="黑体" pitchFamily="49" charset="-122"/>
              </a:rPr>
              <a:t> clauses </a:t>
            </a: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in PL_RESOLUTION is </a:t>
            </a:r>
            <a:r>
              <a:rPr lang="en-US" altLang="zh-CN" sz="2000" b="0" i="1" dirty="0">
                <a:solidFill>
                  <a:srgbClr val="FF00FF"/>
                </a:solidFill>
                <a:latin typeface="Arial" pitchFamily="34" charset="0"/>
                <a:ea typeface="黑体" pitchFamily="49" charset="-122"/>
              </a:rPr>
              <a:t>RC(S)</a:t>
            </a:r>
          </a:p>
          <a:p>
            <a:pPr lvl="1"/>
            <a:r>
              <a:rPr lang="en-US" altLang="zh-CN" sz="2000" b="0" i="1" dirty="0">
                <a:solidFill>
                  <a:srgbClr val="FF00FF"/>
                </a:solidFill>
              </a:rPr>
              <a:t>RC(S)  </a:t>
            </a:r>
            <a:r>
              <a:rPr lang="en-US" altLang="zh-CN" sz="2000" b="0" dirty="0"/>
              <a:t>is finite, and hence PL_RESOLUTION always terminates.</a:t>
            </a:r>
            <a:endParaRPr lang="en-US" altLang="zh-CN" sz="2000" b="0" i="1" dirty="0">
              <a:solidFill>
                <a:srgbClr val="FF00FF"/>
              </a:solidFill>
            </a:endParaRPr>
          </a:p>
          <a:p>
            <a:pPr lvl="1"/>
            <a:endParaRPr lang="en-US" altLang="zh-CN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9D2B96-F3F8-44AC-A308-111BE12D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AD2B404-57A0-4275-9AA0-55DB4128A932}"/>
              </a:ext>
            </a:extLst>
          </p:cNvPr>
          <p:cNvSpPr/>
          <p:nvPr/>
        </p:nvSpPr>
        <p:spPr bwMode="auto">
          <a:xfrm>
            <a:off x="197768" y="4509120"/>
            <a:ext cx="8748464" cy="500893"/>
          </a:xfrm>
          <a:prstGeom prst="roundRect">
            <a:avLst/>
          </a:prstGeom>
          <a:solidFill>
            <a:srgbClr val="2A258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rPr>
              <a:t>Ground Resolution Theorem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A00A59B-582C-417F-AF05-9E53952B8A15}"/>
                  </a:ext>
                </a:extLst>
              </p:cNvPr>
              <p:cNvSpPr txBox="1"/>
              <p:nvPr/>
            </p:nvSpPr>
            <p:spPr>
              <a:xfrm>
                <a:off x="931516" y="5051987"/>
                <a:ext cx="65627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unsatisfiable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𝑅𝐶</m:t>
                      </m:r>
                      <m:r>
                        <a:rPr lang="zh-CN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contains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empty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clause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A00A59B-582C-417F-AF05-9E53952B8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16" y="5051987"/>
                <a:ext cx="6562724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5B74461-3CEC-4C51-ADF8-8D7722CA0543}"/>
                  </a:ext>
                </a:extLst>
              </p:cNvPr>
              <p:cNvSpPr txBox="1"/>
              <p:nvPr/>
            </p:nvSpPr>
            <p:spPr>
              <a:xfrm>
                <a:off x="1115616" y="5693952"/>
                <a:ext cx="18536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5B74461-3CEC-4C51-ADF8-8D7722CA0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5693952"/>
                <a:ext cx="1853649" cy="369332"/>
              </a:xfrm>
              <a:prstGeom prst="rect">
                <a:avLst/>
              </a:prstGeom>
              <a:blipFill>
                <a:blip r:embed="rId4"/>
                <a:stretch>
                  <a:fillRect l="-2961" r="-4934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75AB417-1082-4A32-9BF2-15111B5E2F7A}"/>
                  </a:ext>
                </a:extLst>
              </p:cNvPr>
              <p:cNvSpPr txBox="1"/>
              <p:nvPr/>
            </p:nvSpPr>
            <p:spPr>
              <a:xfrm>
                <a:off x="1403648" y="6102906"/>
                <a:ext cx="10958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⊨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75AB417-1082-4A32-9BF2-15111B5E2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6102906"/>
                <a:ext cx="1095813" cy="369332"/>
              </a:xfrm>
              <a:prstGeom prst="rect">
                <a:avLst/>
              </a:prstGeom>
              <a:blipFill>
                <a:blip r:embed="rId5"/>
                <a:stretch>
                  <a:fillRect l="-5000" r="-1667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219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Ground resolution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r>
                  <a:rPr lang="zh-CN" altLang="en-US" sz="1800" dirty="0">
                    <a:solidFill>
                      <a:srgbClr val="0070C0"/>
                    </a:solidFill>
                  </a:rPr>
                  <a:t>证明</a:t>
                </a:r>
                <a:r>
                  <a:rPr lang="zh-CN" altLang="en-US" sz="1800" dirty="0"/>
                  <a:t>：针对</a:t>
                </a:r>
                <a:r>
                  <a:rPr lang="en-US" altLang="zh-CN" sz="1800" i="1" dirty="0"/>
                  <a:t>S</a:t>
                </a:r>
                <a:r>
                  <a:rPr lang="zh-CN" altLang="en-US" sz="1800" dirty="0"/>
                  <a:t>中的原子命题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18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sym typeface="Lucida Bright"/>
                  </a:rPr>
                  <a:t>，</a:t>
                </a:r>
                <a:r>
                  <a:rPr lang="zh-CN" altLang="en-US" sz="18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sym typeface="Lucida Bright"/>
                  </a:rPr>
                  <a:t>我们构造如下的</a:t>
                </a:r>
                <a:r>
                  <a:rPr lang="en-US" altLang="zh-CN" sz="18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sym typeface="Lucida Bright"/>
                  </a:rPr>
                  <a:t>model</a:t>
                </a:r>
                <a:r>
                  <a:rPr lang="zh-CN" altLang="en-US" sz="18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sym typeface="Lucida Bright"/>
                  </a:rPr>
                  <a:t>：</a:t>
                </a:r>
                <a:endParaRPr lang="en-US" altLang="zh-CN" sz="18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  <a:p>
                <a:r>
                  <a:rPr lang="zh-CN" altLang="en-US" sz="1800" dirty="0"/>
                  <a:t>首先，因为</a:t>
                </a:r>
                <a:r>
                  <a:rPr lang="en-US" altLang="zh-CN" sz="1800" i="1" dirty="0"/>
                  <a:t>RC(S)</a:t>
                </a:r>
                <a:r>
                  <a:rPr lang="zh-CN" altLang="en-US" sz="1800" dirty="0"/>
                  <a:t>中不包含空集，即</a:t>
                </a:r>
                <a:r>
                  <a:rPr lang="en-US" altLang="zh-CN" sz="1800" i="1" dirty="0"/>
                  <a:t>RC(S)</a:t>
                </a:r>
                <a:r>
                  <a:rPr lang="zh-CN" altLang="en-US" sz="1800" dirty="0"/>
                  <a:t>中不包含永假的子句。</a:t>
                </a:r>
                <a:endParaRPr lang="en-US" altLang="zh-CN" sz="18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/>
                  <a:t>从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zh-CN" altLang="en-US" sz="1800" dirty="0"/>
                  <a:t>到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i="1" dirty="0"/>
                  <a:t>,</a:t>
                </a:r>
                <a:r>
                  <a:rPr lang="zh-CN" altLang="en-US" sz="1800" i="1" dirty="0"/>
                  <a:t> </a:t>
                </a:r>
                <a:r>
                  <a:rPr lang="zh-CN" altLang="en-US" sz="1800" dirty="0"/>
                  <a:t>顺序的指派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+mj-lt"/>
                    <a:sym typeface="Lucida Bright"/>
                  </a:rPr>
                  <a:t>的真值：</a:t>
                </a:r>
                <a:endParaRPr lang="en-US" altLang="zh-CN" sz="18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+mj-lt"/>
                  <a:sym typeface="Lucida Bright"/>
                </a:endParaRPr>
              </a:p>
              <a:p>
                <a:pPr marL="0" indent="0">
                  <a:buNone/>
                </a:pPr>
                <a:r>
                  <a:rPr lang="en-US" altLang="zh-CN" sz="1800" dirty="0"/>
                  <a:t>      </a:t>
                </a:r>
                <a:r>
                  <a:rPr lang="zh-CN" altLang="en-US" sz="1800" dirty="0"/>
                  <a:t>如果</a:t>
                </a:r>
                <a:r>
                  <a:rPr lang="en-US" altLang="zh-CN" sz="1800" i="1" dirty="0"/>
                  <a:t>RC(S)</a:t>
                </a:r>
                <a:r>
                  <a:rPr lang="zh-CN" altLang="en-US" sz="1800" dirty="0"/>
                  <a:t>中包含一个子句，此子句包含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800" b="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+mj-lt"/>
                    <a:sym typeface="Lucida Bright"/>
                  </a:rPr>
                  <a:t>且此子句的其它文字都已经被指派为</a:t>
                </a:r>
                <a:r>
                  <a:rPr lang="en-US" altLang="zh-CN" sz="18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sym typeface="Lucida Bright"/>
                  </a:rPr>
                  <a:t>False</a:t>
                </a:r>
                <a:r>
                  <a:rPr lang="zh-CN" altLang="en-US" sz="18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+mj-lt"/>
                    <a:sym typeface="Lucida Bright"/>
                  </a:rPr>
                  <a:t>（在之前的步骤中进行的）或不包含其它文字，则把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+mj-lt"/>
                    <a:sym typeface="Lucida Bright"/>
                  </a:rPr>
                  <a:t>指派为</a:t>
                </a:r>
                <a:r>
                  <a:rPr lang="en-US" altLang="zh-CN" sz="18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sym typeface="Lucida Bright"/>
                  </a:rPr>
                  <a:t>False</a:t>
                </a:r>
                <a:r>
                  <a:rPr lang="zh-CN" altLang="en-US" sz="18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+mj-lt"/>
                    <a:sym typeface="Lucida Bright"/>
                  </a:rPr>
                  <a:t>；</a:t>
                </a:r>
                <a:endParaRPr lang="en-US" altLang="zh-CN" sz="18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+mj-lt"/>
                  <a:sym typeface="Lucida Bright"/>
                </a:endParaRPr>
              </a:p>
              <a:p>
                <a:pPr marL="0" indent="0">
                  <a:buNone/>
                </a:pPr>
                <a:r>
                  <a:rPr lang="en-US" altLang="zh-CN" sz="1800" dirty="0"/>
                  <a:t>      </a:t>
                </a:r>
                <a:r>
                  <a:rPr lang="zh-CN" altLang="en-US" sz="1800" dirty="0"/>
                  <a:t>否则，把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/>
                  <a:t>指派为</a:t>
                </a:r>
                <a:r>
                  <a:rPr lang="en-US" altLang="zh-CN" sz="1800" dirty="0"/>
                  <a:t>True</a:t>
                </a:r>
              </a:p>
              <a:p>
                <a:pPr marL="0" indent="0">
                  <a:buNone/>
                </a:pPr>
                <a:endParaRPr lang="en-US" altLang="zh-CN" sz="18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  <a:p>
                <a:r>
                  <a:rPr lang="zh-CN" altLang="en-US" sz="1800" dirty="0"/>
                  <a:t>我们用反证法证明：这个真值指派使得</a:t>
                </a:r>
                <a:r>
                  <a:rPr lang="en-US" altLang="zh-CN" sz="1800" dirty="0"/>
                  <a:t>RC(S)</a:t>
                </a:r>
                <a:r>
                  <a:rPr lang="zh-CN" altLang="en-US" sz="1800" dirty="0"/>
                  <a:t>中的子句都为真。假设，在此过程的第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1800" dirty="0"/>
                  <a:t>步，我们这样来指派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18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800" dirty="0"/>
                  <a:t>使得某个子句</a:t>
                </a:r>
                <a:r>
                  <a:rPr lang="en-US" altLang="zh-CN" sz="1800" dirty="0"/>
                  <a:t>C</a:t>
                </a:r>
                <a:r>
                  <a:rPr lang="zh-CN" altLang="en-US" sz="1800" dirty="0"/>
                  <a:t>为</a:t>
                </a:r>
                <a:r>
                  <a:rPr lang="en-US" altLang="zh-CN" sz="1800" dirty="0"/>
                  <a:t>False</a:t>
                </a:r>
                <a:r>
                  <a:rPr lang="zh-CN" altLang="en-US" sz="1800" dirty="0"/>
                  <a:t>，且假设这是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首次</a:t>
                </a:r>
                <a:r>
                  <a:rPr lang="zh-CN" altLang="en-US" sz="1800" dirty="0"/>
                  <a:t>出现</a:t>
                </a:r>
                <a:r>
                  <a:rPr lang="en-US" altLang="zh-CN" sz="1800" dirty="0"/>
                  <a:t>False</a:t>
                </a:r>
                <a:r>
                  <a:rPr lang="zh-CN" altLang="en-US" sz="1800" dirty="0"/>
                  <a:t>的子句；此时，子句</a:t>
                </a:r>
                <a:r>
                  <a:rPr lang="en-US" altLang="zh-CN" sz="1800" dirty="0"/>
                  <a:t>C</a:t>
                </a:r>
                <a:r>
                  <a:rPr lang="zh-CN" altLang="en-US" sz="1800" dirty="0"/>
                  <a:t>只能是如下两种形式之一：</a:t>
                </a:r>
              </a:p>
              <a:p>
                <a:pPr marL="0" indent="0">
                  <a:buNone/>
                </a:pPr>
                <a:r>
                  <a:rPr lang="zh-CN" altLang="en-US" sz="1800" dirty="0"/>
                  <a:t>         𝐹𝑎𝑙𝑠𝑒⋁𝐹𝑎𝑙𝑠𝑒⋯⋁𝐹𝑎𝑙𝑠𝑒</a:t>
                </a:r>
                <a:r>
                  <a:rPr lang="zh-CN" altLang="en-US" sz="1800" b="0" dirty="0"/>
                  <a:t>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800" b="0" i="1" dirty="0">
                        <a:latin typeface="Cambria Math" panose="02040503050406030204" pitchFamily="18" charset="0"/>
                      </a:rPr>
                      <m:t>       </m:t>
                    </m:r>
                  </m:oMath>
                </a14:m>
                <a:r>
                  <a:rPr lang="zh-CN" altLang="en-US" sz="1800" dirty="0"/>
                  <a:t>或者     𝐹𝑎𝑙𝑠𝑒⋁𝐹𝑎𝑙𝑠𝑒⋯⋁𝐹𝑎𝑙𝑠𝑒⋁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1800" b="0" dirty="0"/>
              </a:p>
              <a:p>
                <a:r>
                  <a:rPr lang="zh-CN" altLang="en-US" sz="1800" dirty="0"/>
                  <a:t>显然，如果</a:t>
                </a:r>
                <a:r>
                  <a:rPr lang="en-US" altLang="zh-CN" sz="1800" dirty="0"/>
                  <a:t>RC(S)</a:t>
                </a:r>
                <a:r>
                  <a:rPr lang="zh-CN" altLang="en-US" sz="1800" dirty="0"/>
                  <a:t>中只包含以上两个子句之一，子句</a:t>
                </a:r>
                <a:r>
                  <a:rPr lang="en-US" altLang="zh-CN" sz="1800" dirty="0"/>
                  <a:t>C</a:t>
                </a:r>
                <a:r>
                  <a:rPr lang="zh-CN" altLang="en-US" sz="1800" dirty="0"/>
                  <a:t>是不会在此真值指派中为</a:t>
                </a:r>
                <a:r>
                  <a:rPr lang="en-US" altLang="zh-CN" sz="1800" dirty="0"/>
                  <a:t>False</a:t>
                </a:r>
                <a:r>
                  <a:rPr lang="zh-CN" altLang="en-US" sz="1800" dirty="0"/>
                  <a:t>的。因此， </a:t>
                </a:r>
                <a:r>
                  <a:rPr lang="en-US" altLang="zh-CN" sz="1800" dirty="0"/>
                  <a:t>RC(S)</a:t>
                </a:r>
                <a:r>
                  <a:rPr lang="zh-CN" altLang="en-US" sz="1800" dirty="0"/>
                  <a:t>此时应该同时包含了以上两个子句。</a:t>
                </a:r>
              </a:p>
              <a:p>
                <a:r>
                  <a:rPr lang="zh-CN" altLang="en-US" sz="1800" dirty="0"/>
                  <a:t>以上两个子句显然是满足归结条件的，也就是说，它归结后的子句也应该在</a:t>
                </a:r>
                <a:r>
                  <a:rPr lang="en-US" altLang="zh-CN" sz="1800" dirty="0"/>
                  <a:t>RC(S)</a:t>
                </a:r>
                <a:r>
                  <a:rPr lang="zh-CN" altLang="en-US" sz="1800" dirty="0"/>
                  <a:t>中；同时，该子句已经被指派为</a:t>
                </a:r>
                <a:r>
                  <a:rPr lang="en-US" altLang="zh-CN" sz="1800" dirty="0"/>
                  <a:t>False</a:t>
                </a:r>
                <a:r>
                  <a:rPr lang="zh-CN" altLang="en-US" sz="1800" dirty="0"/>
                  <a:t>了；这与我们之前的假设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矛盾</a:t>
                </a:r>
                <a:r>
                  <a:rPr lang="zh-CN" altLang="en-US" sz="1800" dirty="0"/>
                  <a:t>。</a:t>
                </a:r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l="-593" t="-763" r="-3333" b="-69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9F8FCD-373C-4F68-85BE-1586F680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27E5318-C5B7-4F42-8DFC-6563ADF1B756}"/>
                  </a:ext>
                </a:extLst>
              </p:cNvPr>
              <p:cNvSpPr txBox="1"/>
              <p:nvPr/>
            </p:nvSpPr>
            <p:spPr>
              <a:xfrm>
                <a:off x="1367644" y="859837"/>
                <a:ext cx="691276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𝑹𝑪</m:t>
                      </m:r>
                      <m:r>
                        <a:rPr lang="zh-CN" altLang="en-US" sz="20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zh-CN" altLang="en-US" sz="20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does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not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contain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empty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set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CN" alt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m:rPr>
                          <m:nor/>
                        </m:rPr>
                        <a:rPr lang="zh-CN" altLang="en-US" sz="2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satisfiable</m:t>
                      </m:r>
                      <m:r>
                        <m:rPr>
                          <m:nor/>
                        </m:rPr>
                        <a:rPr lang="zh-CN" altLang="en-US" sz="2000" b="1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27E5318-C5B7-4F42-8DFC-6563ADF1B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644" y="859837"/>
                <a:ext cx="6912768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719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Process of Resolution: Search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 marL="0" indent="0" defTabSz="508000" fontAlgn="auto" hangingPunct="0"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None/>
            </a:pPr>
            <a:r>
              <a:rPr lang="en-US" altLang="zh-CN" sz="2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Path-based Search: goal, actions</a:t>
            </a:r>
          </a:p>
          <a:p>
            <a:pPr marL="0" indent="0" defTabSz="508000" fontAlgn="auto" hangingPunct="0"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None/>
            </a:pPr>
            <a:r>
              <a:rPr lang="en-US" altLang="zh-CN" sz="2400" b="0" dirty="0"/>
              <a:t>Requirement: optimal solution in terms of the number of resolution steps</a:t>
            </a:r>
          </a:p>
          <a:p>
            <a:pPr marL="0" indent="0" defTabSz="508000" fontAlgn="auto" hangingPunct="0"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None/>
            </a:pPr>
            <a:endParaRPr lang="en-US" altLang="zh-CN" sz="2400" b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sym typeface="Lucida Bright"/>
            </a:endParaRPr>
          </a:p>
          <a:p>
            <a:pPr marL="0" indent="0" defTabSz="508000" fontAlgn="auto" hangingPunct="0"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None/>
            </a:pPr>
            <a:r>
              <a:rPr lang="en-US" altLang="zh-CN" sz="2400" b="0" dirty="0"/>
              <a:t>Homework: design a heuristic for A* search</a:t>
            </a:r>
          </a:p>
          <a:p>
            <a:pPr marL="0" indent="0" defTabSz="508000" fontAlgn="auto" hangingPunct="0"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None/>
            </a:pPr>
            <a:endParaRPr lang="en-US" altLang="zh-CN" sz="2400" b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sym typeface="Lucida Bright"/>
            </a:endParaRPr>
          </a:p>
          <a:p>
            <a:pPr marL="0" indent="0" defTabSz="508000" fontAlgn="auto" hangingPunct="0"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None/>
            </a:pPr>
            <a:r>
              <a:rPr lang="en-US" altLang="zh-CN" sz="2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Requirements: formally define what the states are (single clause or </a:t>
            </a:r>
            <a:r>
              <a:rPr lang="en-US" altLang="zh-CN" sz="2400" b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a set of clauses (preferred)</a:t>
            </a:r>
            <a:r>
              <a:rPr lang="en-US" altLang="zh-CN" sz="2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)</a:t>
            </a:r>
            <a:endParaRPr lang="zh-CN" altLang="en-US" sz="2400" b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sym typeface="Lucida Bright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089341-7358-433A-B74B-A19A0EFA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14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9BBA1B-62CF-4C08-BA50-8D4BAC465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8" y="2132856"/>
            <a:ext cx="7772400" cy="1500187"/>
          </a:xfrm>
        </p:spPr>
        <p:txBody>
          <a:bodyPr/>
          <a:lstStyle/>
          <a:p>
            <a:r>
              <a:rPr lang="en-US" altLang="zh-CN" sz="4000" dirty="0"/>
              <a:t>Inference over</a:t>
            </a:r>
          </a:p>
          <a:p>
            <a:r>
              <a:rPr lang="en-US" altLang="zh-CN" sz="4000" dirty="0"/>
              <a:t>Horn and Definite Clauses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8E7DF7-6091-4E69-9FDB-B176AE391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506983"/>
            <a:ext cx="8568952" cy="156622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5707D7E-9764-4983-879B-9BCA6ABAC61E}"/>
              </a:ext>
            </a:extLst>
          </p:cNvPr>
          <p:cNvSpPr/>
          <p:nvPr/>
        </p:nvSpPr>
        <p:spPr>
          <a:xfrm>
            <a:off x="323528" y="5589240"/>
            <a:ext cx="83996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https://en.wikipedia.org/wiki/Alfred_Horn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F1280-7669-4613-9D7A-8179EEB8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14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Horn and Definite Clauses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0118"/>
                <a:ext cx="8229600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The completeness of resolution is good.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For many real-world applications, if we add some restrictions, more efficient inference can be achieved.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Definite clause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: a disjunction of literals where </a:t>
                </a:r>
                <a:r>
                  <a:rPr lang="en-US" altLang="zh-CN" sz="1800" b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itchFamily="34" charset="0"/>
                    <a:ea typeface="黑体" pitchFamily="49" charset="-122"/>
                  </a:rPr>
                  <a:t>exactly one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is positive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Horn clause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: a disjunction of literals where </a:t>
                </a:r>
                <a:r>
                  <a:rPr lang="en-US" altLang="zh-CN" sz="1800" b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itchFamily="34" charset="0"/>
                    <a:ea typeface="黑体" pitchFamily="49" charset="-122"/>
                  </a:rPr>
                  <a:t>at most one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is</a:t>
                </a:r>
                <a:r>
                  <a:rPr lang="en-US" altLang="zh-CN" sz="1800" b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positive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Horn clauses are </a:t>
                </a:r>
                <a:r>
                  <a:rPr lang="en-US" altLang="zh-CN" sz="1800" b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itchFamily="34" charset="0"/>
                    <a:ea typeface="黑体" pitchFamily="49" charset="-122"/>
                  </a:rPr>
                  <a:t>closed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under resolution: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              Resolving two Horn clauses yields a Horn clause.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Another way to view Horn clauses: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           </a:t>
                </a:r>
                <a:r>
                  <a:rPr lang="en-US" altLang="zh-CN" sz="1800" b="0" dirty="0">
                    <a:solidFill>
                      <a:srgbClr val="C00000"/>
                    </a:solidFill>
                    <a:latin typeface="Arial" pitchFamily="34" charset="0"/>
                    <a:ea typeface="黑体" pitchFamily="49" charset="-122"/>
                  </a:rPr>
                  <a:t>TRUE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sz="1800" b="0" dirty="0">
                    <a:solidFill>
                      <a:srgbClr val="C00000"/>
                    </a:solidFill>
                    <a:latin typeface="Arial" pitchFamily="34" charset="0"/>
                    <a:ea typeface="黑体" pitchFamily="49" charset="-122"/>
                  </a:rPr>
                  <a:t> symbol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solidFill>
                      <a:srgbClr val="C00000"/>
                    </a:solidFill>
                    <a:latin typeface="Arial" pitchFamily="34" charset="0"/>
                    <a:ea typeface="黑体" pitchFamily="49" charset="-122"/>
                  </a:rPr>
                  <a:t>            (Conjunction of symbols)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sz="1800" b="0" dirty="0">
                    <a:solidFill>
                      <a:srgbClr val="C00000"/>
                    </a:solidFill>
                    <a:latin typeface="Arial" pitchFamily="34" charset="0"/>
                    <a:ea typeface="黑体" pitchFamily="49" charset="-122"/>
                  </a:rPr>
                  <a:t> symbol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Deciding entailment with Definite clauses can be done in </a:t>
                </a:r>
                <a:r>
                  <a:rPr lang="en-US" altLang="zh-CN" sz="1800" b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itchFamily="34" charset="0"/>
                    <a:ea typeface="黑体" pitchFamily="49" charset="-122"/>
                  </a:rPr>
                  <a:t>linear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time!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            Forward and backward chaining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0118"/>
                <a:ext cx="8229600" cy="4790157"/>
              </a:xfrm>
              <a:blipFill>
                <a:blip r:embed="rId3"/>
                <a:stretch>
                  <a:fillRect t="-636" r="-519" b="-4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B8721C59-58B0-44B5-87CE-D767C3D73931}"/>
              </a:ext>
            </a:extLst>
          </p:cNvPr>
          <p:cNvSpPr txBox="1"/>
          <p:nvPr/>
        </p:nvSpPr>
        <p:spPr>
          <a:xfrm>
            <a:off x="5292080" y="847725"/>
            <a:ext cx="405239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什么是正文字和负文字？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867EC-6854-4749-931C-6419E83FA4C9}"/>
              </a:ext>
            </a:extLst>
          </p:cNvPr>
          <p:cNvSpPr txBox="1"/>
          <p:nvPr/>
        </p:nvSpPr>
        <p:spPr>
          <a:xfrm>
            <a:off x="199103" y="6049768"/>
            <a:ext cx="874579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缩小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propositional logic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的表达范围，以换取更好的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inference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的时间效率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E370A47-42E7-4C51-ABE3-6F19B15C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90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6258-A5F4-4BC6-9191-5FB9F05D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形式推演 </a:t>
            </a:r>
            <a:r>
              <a:rPr lang="en-US" altLang="zh-CN" dirty="0"/>
              <a:t>Deduction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7E3ABE-29CF-49BE-8F80-6FFABF22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15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and backward chaining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229600" cy="5726261"/>
              </a:xfrm>
            </p:spPr>
            <p:txBody>
              <a:bodyPr/>
              <a:lstStyle/>
              <a:p>
                <a:pPr marL="0" indent="0">
                  <a:spcBef>
                    <a:spcPts val="1200"/>
                  </a:spcBef>
                  <a:buNone/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Horn Form </a:t>
                </a: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(restricted)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                KB = </a:t>
                </a:r>
                <a:r>
                  <a:rPr lang="en-US" altLang="zh-CN" sz="2400" b="0" dirty="0">
                    <a:solidFill>
                      <a:srgbClr val="C00000"/>
                    </a:solidFill>
                    <a:latin typeface="Arial" pitchFamily="34" charset="0"/>
                    <a:ea typeface="黑体" pitchFamily="49" charset="-122"/>
                  </a:rPr>
                  <a:t>conjunction of definite clauses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   definite clause =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Proposition symbol; or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(conjunction of symbols)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symbol</a:t>
                </a:r>
              </a:p>
              <a:p>
                <a:pPr marL="344487" lvl="1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E.g.,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𝐶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𝐵</m:t>
                    </m:r>
                    <m:r>
                      <a:rPr lang="en-US" altLang="zh-CN" sz="2000" b="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)∧(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𝐶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𝐷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Modus Ponens </a:t>
                </a: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(for Horn Form): complete for Horn KBs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400" b="0" dirty="0">
                    <a:solidFill>
                      <a:srgbClr val="FF00FF"/>
                    </a:solidFill>
                    <a:latin typeface="Arial" pitchFamily="34" charset="0"/>
                    <a:ea typeface="黑体" pitchFamily="49" charset="-122"/>
                  </a:rPr>
                  <a:t>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              </m:t>
                            </m:r>
                            <m:r>
                              <a:rPr lang="zh-CN" altLang="en-US" sz="2400" b="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∧</m:t>
                        </m:r>
                        <m:r>
                          <a:rPr lang="en-US" altLang="zh-CN" sz="2400" b="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…</m:t>
                        </m:r>
                        <m:r>
                          <a:rPr lang="en-US" altLang="zh-CN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altLang="zh-CN" sz="2400" b="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sz="2400" b="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黑体" pitchFamily="49" charset="-122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zh-CN" alt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zh-CN" altLang="en-US" sz="24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𝛽</m:t>
                        </m:r>
                      </m:den>
                    </m:f>
                  </m:oMath>
                </a14:m>
                <a:endParaRPr lang="en-US" altLang="zh-CN" sz="2400" b="0" dirty="0">
                  <a:solidFill>
                    <a:srgbClr val="FF00FF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Can be used with forward chaining or backward chaining. These algorithms are very natural and run in linear time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 lvl="1"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 lvl="1"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229600" cy="5726261"/>
              </a:xfrm>
              <a:blipFill>
                <a:blip r:embed="rId3"/>
                <a:stretch>
                  <a:fillRect l="-296" r="-2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BBB84BCD-A61C-41E4-8C43-BA0736671BE6}"/>
              </a:ext>
            </a:extLst>
          </p:cNvPr>
          <p:cNvSpPr txBox="1"/>
          <p:nvPr/>
        </p:nvSpPr>
        <p:spPr>
          <a:xfrm>
            <a:off x="5796136" y="4437112"/>
            <a:ext cx="261610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归结的一种形式</a:t>
            </a:r>
          </a:p>
        </p:txBody>
      </p:sp>
      <p:sp>
        <p:nvSpPr>
          <p:cNvPr id="9" name="Shape 185">
            <a:extLst>
              <a:ext uri="{FF2B5EF4-FFF2-40B4-BE49-F238E27FC236}">
                <a16:creationId xmlns:a16="http://schemas.microsoft.com/office/drawing/2014/main" id="{1781EA89-BA96-478C-A3E1-829E22E913F0}"/>
              </a:ext>
            </a:extLst>
          </p:cNvPr>
          <p:cNvSpPr/>
          <p:nvPr/>
        </p:nvSpPr>
        <p:spPr>
          <a:xfrm>
            <a:off x="585345" y="4259312"/>
            <a:ext cx="2781300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>
            <a:lvl1pPr>
              <a:defRPr sz="1600"/>
            </a:lvl1pPr>
          </a:lstStyle>
          <a:p>
            <a:r>
              <a:rPr dirty="0"/>
              <a:t>（</a:t>
            </a:r>
            <a:r>
              <a:rPr dirty="0" err="1"/>
              <a:t>肯定式推理</a:t>
            </a:r>
            <a:r>
              <a:rPr dirty="0"/>
              <a:t>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153C88-5C8F-471C-AF15-620B6D2F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9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</a:t>
            </a:r>
            <a:r>
              <a:rPr lang="zh-CN" altLang="en-US" sz="4000" dirty="0"/>
              <a:t>（前向推理）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Idea : </a:t>
            </a: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fire any rule whose premises are satisfied in the </a:t>
            </a:r>
            <a:r>
              <a:rPr lang="en-US" altLang="zh-CN" sz="2000" b="0" i="1" dirty="0">
                <a:solidFill>
                  <a:srgbClr val="FF00FF"/>
                </a:solidFill>
                <a:latin typeface="+mn-ea"/>
              </a:rPr>
              <a:t>KB</a:t>
            </a: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, add its   conclusion to the </a:t>
            </a:r>
            <a:r>
              <a:rPr lang="en-US" altLang="zh-CN" sz="2000" b="0" i="1" dirty="0">
                <a:solidFill>
                  <a:srgbClr val="FF00FF"/>
                </a:solidFill>
                <a:latin typeface="+mn-ea"/>
              </a:rPr>
              <a:t>KB</a:t>
            </a: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, until query is found</a:t>
            </a: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6" name="droppedImage.pdf">
            <a:extLst>
              <a:ext uri="{FF2B5EF4-FFF2-40B4-BE49-F238E27FC236}">
                <a16:creationId xmlns:a16="http://schemas.microsoft.com/office/drawing/2014/main" id="{045E6595-2D4F-4F2D-A835-38D18DCAF7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883" t="20566" r="-1935"/>
          <a:stretch/>
        </p:blipFill>
        <p:spPr>
          <a:xfrm>
            <a:off x="3923928" y="2599655"/>
            <a:ext cx="3792598" cy="407563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6374C7-D5BD-458C-9021-CCF9745F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7766C0-DC30-4021-8795-E468ADCC0FD1}"/>
                  </a:ext>
                </a:extLst>
              </p:cNvPr>
              <p:cNvSpPr txBox="1"/>
              <p:nvPr/>
            </p:nvSpPr>
            <p:spPr>
              <a:xfrm>
                <a:off x="15852" y="3181111"/>
                <a:ext cx="2823244" cy="2912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800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</m:mr>
                        <m:m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                   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𝑴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mr>
                        <m:m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                   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</m:mr>
                        <m:m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</m:mr>
                        <m:m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</m:mr>
                        <m:m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mr>
                        <m:m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7766C0-DC30-4021-8795-E468ADCC0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2" y="3181111"/>
                <a:ext cx="2823244" cy="2912720"/>
              </a:xfrm>
              <a:prstGeom prst="rect">
                <a:avLst/>
              </a:prstGeom>
              <a:blipFill>
                <a:blip r:embed="rId4"/>
                <a:stretch>
                  <a:fillRect r="-13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251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algorithm </a:t>
            </a:r>
          </a:p>
        </p:txBody>
      </p:sp>
      <p:pic>
        <p:nvPicPr>
          <p:cNvPr id="8" name="droppedImage.pdf">
            <a:extLst>
              <a:ext uri="{FF2B5EF4-FFF2-40B4-BE49-F238E27FC236}">
                <a16:creationId xmlns:a16="http://schemas.microsoft.com/office/drawing/2014/main" id="{A96A9439-8D6B-4A4B-B864-B3B3D669C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88" y="1052736"/>
            <a:ext cx="8388424" cy="538381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BAB0EB-2C0E-4F9D-99A6-4BE01DE7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6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example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Idea : fire any rule whose premises are satisfied in the KB, add its conclusion to the KB, until query is found</a:t>
            </a:r>
          </a:p>
          <a:p>
            <a:pPr lvl="1">
              <a:spcBef>
                <a:spcPts val="1200"/>
              </a:spcBef>
            </a:pPr>
            <a:endParaRPr lang="en-US" altLang="zh-CN" sz="2000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8D3BE5-CB2B-41D0-B25E-844A0842351B}"/>
              </a:ext>
            </a:extLst>
          </p:cNvPr>
          <p:cNvSpPr txBox="1"/>
          <p:nvPr/>
        </p:nvSpPr>
        <p:spPr>
          <a:xfrm>
            <a:off x="457200" y="6174497"/>
            <a:ext cx="539570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Linear to the number of 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what?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BA5F16-5232-4A1B-9FC6-A15BD415EA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485" r="-1843"/>
          <a:stretch/>
        </p:blipFill>
        <p:spPr>
          <a:xfrm>
            <a:off x="899593" y="2242728"/>
            <a:ext cx="6552728" cy="20544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8C20BCE-8DA9-448F-86EC-FFF069F02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3" y="4167162"/>
            <a:ext cx="5688632" cy="191020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880B6B-F954-47CD-A23A-19198D32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example </a:t>
            </a:r>
          </a:p>
        </p:txBody>
      </p:sp>
      <p:pic>
        <p:nvPicPr>
          <p:cNvPr id="6" name="droppedImage.pdf">
            <a:extLst>
              <a:ext uri="{FF2B5EF4-FFF2-40B4-BE49-F238E27FC236}">
                <a16:creationId xmlns:a16="http://schemas.microsoft.com/office/drawing/2014/main" id="{848E4996-7BE3-4956-9FA9-0C5E8078B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231900"/>
            <a:ext cx="3543300" cy="51562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B1F686-8951-4D36-965D-132DB1FE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272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example </a:t>
            </a:r>
          </a:p>
        </p:txBody>
      </p:sp>
      <p:pic>
        <p:nvPicPr>
          <p:cNvPr id="3" name="droppedImage.pdf">
            <a:extLst>
              <a:ext uri="{FF2B5EF4-FFF2-40B4-BE49-F238E27FC236}">
                <a16:creationId xmlns:a16="http://schemas.microsoft.com/office/drawing/2014/main" id="{DF7A4E54-9E5C-429C-8555-E63597206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231900"/>
            <a:ext cx="3568700" cy="51562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173EDA0-D6F6-42ED-94B9-D04C2077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30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example </a:t>
            </a:r>
          </a:p>
        </p:txBody>
      </p:sp>
      <p:pic>
        <p:nvPicPr>
          <p:cNvPr id="3" name="droppedImage.pdf">
            <a:extLst>
              <a:ext uri="{FF2B5EF4-FFF2-40B4-BE49-F238E27FC236}">
                <a16:creationId xmlns:a16="http://schemas.microsoft.com/office/drawing/2014/main" id="{BA51BCF7-4300-4240-9CBF-B1B015A72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0" y="1206500"/>
            <a:ext cx="3517900" cy="51943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13E7BA-8080-4322-9DFA-78724BA9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19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example </a:t>
            </a:r>
          </a:p>
        </p:txBody>
      </p:sp>
      <p:pic>
        <p:nvPicPr>
          <p:cNvPr id="3" name="droppedImage.pdf">
            <a:extLst>
              <a:ext uri="{FF2B5EF4-FFF2-40B4-BE49-F238E27FC236}">
                <a16:creationId xmlns:a16="http://schemas.microsoft.com/office/drawing/2014/main" id="{8108D57D-6101-4D2D-9541-AF25C576B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700" y="1219200"/>
            <a:ext cx="3733800" cy="51054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9A80E7F-81E3-4899-8E3E-EFA5E298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794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example </a:t>
            </a:r>
          </a:p>
        </p:txBody>
      </p:sp>
      <p:pic>
        <p:nvPicPr>
          <p:cNvPr id="3" name="droppedImage.pdf">
            <a:extLst>
              <a:ext uri="{FF2B5EF4-FFF2-40B4-BE49-F238E27FC236}">
                <a16:creationId xmlns:a16="http://schemas.microsoft.com/office/drawing/2014/main" id="{F99A8722-6D99-4C84-B9B9-C968EBF5D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0" y="1219200"/>
            <a:ext cx="3530600" cy="51562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F9D9C0-BE13-401F-8FA0-34D1AF18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974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example </a:t>
            </a:r>
          </a:p>
        </p:txBody>
      </p:sp>
      <p:pic>
        <p:nvPicPr>
          <p:cNvPr id="5" name="droppedImage.pdf">
            <a:extLst>
              <a:ext uri="{FF2B5EF4-FFF2-40B4-BE49-F238E27FC236}">
                <a16:creationId xmlns:a16="http://schemas.microsoft.com/office/drawing/2014/main" id="{5196325C-934D-424E-AB58-E8BD14689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1257300"/>
            <a:ext cx="36576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5030CE5-C9CA-423A-A599-887684D7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1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idx="13"/>
          </p:nvPr>
        </p:nvSpPr>
        <p:spPr>
          <a:xfrm>
            <a:off x="245931" y="63800"/>
            <a:ext cx="8561070" cy="54784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形式推演 </a:t>
            </a:r>
            <a:r>
              <a:rPr lang="en-US" altLang="zh-CN" dirty="0"/>
              <a:t>Deduction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748" y="1230154"/>
            <a:ext cx="6326505" cy="439769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28971" y="6460968"/>
            <a:ext cx="3062698" cy="313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20" tIns="45720" rIns="45720" bIns="45720" numCol="1" spcCol="38100" rtlCol="0" anchor="ctr">
            <a:spAutoFit/>
          </a:bodyPr>
          <a:lstStyle/>
          <a:p>
            <a:pPr defTabSz="457200" hangingPunct="0">
              <a:buClr>
                <a:srgbClr val="0433FF"/>
              </a:buClr>
            </a:pPr>
            <a:r>
              <a:rPr lang="en-US" altLang="zh-CN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《</a:t>
            </a:r>
            <a:r>
              <a:rPr lang="zh-CN" altLang="en-US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面向计算机科学的数理逻辑</a:t>
            </a:r>
            <a:r>
              <a:rPr lang="en-US" altLang="zh-CN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》49</a:t>
            </a:r>
            <a:r>
              <a:rPr lang="zh-CN" altLang="en-US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207443180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example </a:t>
            </a:r>
          </a:p>
        </p:txBody>
      </p:sp>
      <p:pic>
        <p:nvPicPr>
          <p:cNvPr id="5" name="droppedImage.pdf">
            <a:extLst>
              <a:ext uri="{FF2B5EF4-FFF2-40B4-BE49-F238E27FC236}">
                <a16:creationId xmlns:a16="http://schemas.microsoft.com/office/drawing/2014/main" id="{0D5FE6AE-6ACD-456B-9EEF-058D4F14D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1282700"/>
            <a:ext cx="3632200" cy="50546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BF982EB-1981-4521-862C-9FA17EA4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229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Forward chaining example </a:t>
            </a:r>
          </a:p>
        </p:txBody>
      </p:sp>
      <p:pic>
        <p:nvPicPr>
          <p:cNvPr id="3" name="droppedImage.pdf">
            <a:extLst>
              <a:ext uri="{FF2B5EF4-FFF2-40B4-BE49-F238E27FC236}">
                <a16:creationId xmlns:a16="http://schemas.microsoft.com/office/drawing/2014/main" id="{B819C7D5-F202-4DF8-B220-A0C42A7CF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1219200"/>
            <a:ext cx="3632200" cy="51816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A1B2D4-6C3A-40B5-BB9C-7F5A5356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769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zh-CN" sz="4000" dirty="0">
                <a:latin typeface="+mn-lt"/>
              </a:rPr>
              <a:t>Backward chaining</a:t>
            </a:r>
            <a:r>
              <a:rPr lang="zh-CN" altLang="en-US" sz="4000" dirty="0"/>
              <a:t>（后向推理）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47901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800" b="0" dirty="0">
                <a:latin typeface="Arial" pitchFamily="34" charset="0"/>
                <a:ea typeface="黑体" pitchFamily="49" charset="-122"/>
              </a:rPr>
              <a:t>Idea: </a:t>
            </a: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work backwards from the query </a:t>
            </a:r>
            <a:r>
              <a:rPr lang="en-US" altLang="zh-CN" sz="2400" b="0" i="1" dirty="0">
                <a:solidFill>
                  <a:srgbClr val="FF00FF"/>
                </a:solidFill>
                <a:latin typeface="Arial" pitchFamily="34" charset="0"/>
                <a:ea typeface="黑体" pitchFamily="49" charset="-122"/>
              </a:rPr>
              <a:t>q</a:t>
            </a: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      to prove </a:t>
            </a:r>
            <a:r>
              <a:rPr lang="en-US" altLang="zh-CN" sz="2400" b="0" i="1" dirty="0">
                <a:solidFill>
                  <a:srgbClr val="FF00FF"/>
                </a:solidFill>
                <a:latin typeface="Arial" pitchFamily="34" charset="0"/>
                <a:ea typeface="黑体" pitchFamily="49" charset="-122"/>
              </a:rPr>
              <a:t>q</a:t>
            </a: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 by BC,</a:t>
            </a:r>
          </a:p>
          <a:p>
            <a:pPr lvl="1">
              <a:spcBef>
                <a:spcPts val="12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Check if </a:t>
            </a:r>
            <a:r>
              <a:rPr lang="en-US" altLang="zh-CN" sz="2000" b="0" dirty="0">
                <a:solidFill>
                  <a:srgbClr val="FF00FF"/>
                </a:solidFill>
                <a:latin typeface="Arial" pitchFamily="34" charset="0"/>
                <a:ea typeface="黑体" pitchFamily="49" charset="-122"/>
              </a:rPr>
              <a:t>q</a:t>
            </a: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 is known already, or</a:t>
            </a:r>
          </a:p>
          <a:p>
            <a:pPr lvl="1">
              <a:spcBef>
                <a:spcPts val="12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prove by BC all premises of some rule concluding </a:t>
            </a:r>
            <a:r>
              <a:rPr lang="en-US" altLang="zh-CN" sz="2000" b="0" i="1" dirty="0">
                <a:solidFill>
                  <a:srgbClr val="FF00FF"/>
                </a:solidFill>
                <a:latin typeface="Arial" pitchFamily="34" charset="0"/>
                <a:ea typeface="黑体" pitchFamily="49" charset="-122"/>
              </a:rPr>
              <a:t>q</a:t>
            </a:r>
          </a:p>
          <a:p>
            <a:pPr>
              <a:spcBef>
                <a:spcPts val="1200"/>
              </a:spcBef>
            </a:pPr>
            <a:r>
              <a:rPr lang="en-US" altLang="zh-CN" sz="2800" b="0" dirty="0">
                <a:latin typeface="Arial" pitchFamily="34" charset="0"/>
                <a:ea typeface="黑体" pitchFamily="49" charset="-122"/>
              </a:rPr>
              <a:t>Avoid loops: </a:t>
            </a:r>
            <a:r>
              <a:rPr lang="en-US" altLang="zh-CN" sz="2200" b="0" dirty="0">
                <a:latin typeface="Arial" pitchFamily="34" charset="0"/>
                <a:ea typeface="黑体" pitchFamily="49" charset="-122"/>
              </a:rPr>
              <a:t>check if new </a:t>
            </a:r>
            <a:r>
              <a:rPr lang="en-US" altLang="zh-CN" sz="2200" b="0" dirty="0" err="1">
                <a:latin typeface="Arial" pitchFamily="34" charset="0"/>
                <a:ea typeface="黑体" pitchFamily="49" charset="-122"/>
              </a:rPr>
              <a:t>subgoal</a:t>
            </a:r>
            <a:r>
              <a:rPr lang="en-US" altLang="zh-CN" sz="2200" b="0" dirty="0">
                <a:latin typeface="Arial" pitchFamily="34" charset="0"/>
                <a:ea typeface="黑体" pitchFamily="49" charset="-122"/>
              </a:rPr>
              <a:t> is already on the goal stack</a:t>
            </a:r>
            <a:endParaRPr lang="en-US" altLang="zh-CN" sz="28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b="0" dirty="0">
                <a:latin typeface="Arial" pitchFamily="34" charset="0"/>
                <a:ea typeface="黑体" pitchFamily="49" charset="-122"/>
              </a:rPr>
              <a:t>Avoid repeated work: </a:t>
            </a: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check if new </a:t>
            </a:r>
            <a:r>
              <a:rPr lang="en-US" altLang="zh-CN" sz="2400" b="0" dirty="0" err="1">
                <a:latin typeface="Arial" pitchFamily="34" charset="0"/>
                <a:ea typeface="黑体" pitchFamily="49" charset="-122"/>
              </a:rPr>
              <a:t>subgoal</a:t>
            </a:r>
            <a:endParaRPr lang="en-US" altLang="zh-CN" sz="2800" b="0" dirty="0">
              <a:latin typeface="Arial" pitchFamily="34" charset="0"/>
              <a:ea typeface="黑体" pitchFamily="49" charset="-122"/>
            </a:endParaRPr>
          </a:p>
          <a:p>
            <a:pPr lvl="1">
              <a:spcBef>
                <a:spcPts val="12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1) has already been proved true, or</a:t>
            </a:r>
          </a:p>
          <a:p>
            <a:pPr lvl="1">
              <a:spcBef>
                <a:spcPts val="12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2) has already failed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215671A-2F78-46F2-B461-B1E852E1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316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8" name="droppedImage.pdf">
            <a:extLst>
              <a:ext uri="{FF2B5EF4-FFF2-40B4-BE49-F238E27FC236}">
                <a16:creationId xmlns:a16="http://schemas.microsoft.com/office/drawing/2014/main" id="{2697B529-83C6-4ADA-9B09-AE1FACC41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00" y="1257300"/>
            <a:ext cx="3365500" cy="51054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B01BA0-4C6C-4E2E-B3FA-FD2A19EA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7941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3" name="droppedImage.pdf">
            <a:extLst>
              <a:ext uri="{FF2B5EF4-FFF2-40B4-BE49-F238E27FC236}">
                <a16:creationId xmlns:a16="http://schemas.microsoft.com/office/drawing/2014/main" id="{2E27023F-1213-48E7-8C1B-BE526CB1D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1257300"/>
            <a:ext cx="3492500" cy="50927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9D5437-F32C-4284-84FA-585ECD42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1172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3" name="droppedImage.pdf">
            <a:extLst>
              <a:ext uri="{FF2B5EF4-FFF2-40B4-BE49-F238E27FC236}">
                <a16:creationId xmlns:a16="http://schemas.microsoft.com/office/drawing/2014/main" id="{AC758BE7-8DD8-48C4-ADBE-8CA0E092C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1231900"/>
            <a:ext cx="3314700" cy="51562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FA2F9A-E8BF-4647-8C44-6AC44C2B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709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3" name="droppedImage.pdf">
            <a:extLst>
              <a:ext uri="{FF2B5EF4-FFF2-40B4-BE49-F238E27FC236}">
                <a16:creationId xmlns:a16="http://schemas.microsoft.com/office/drawing/2014/main" id="{67B9D401-0699-462A-BD80-D097DCFF8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219200"/>
            <a:ext cx="3416300" cy="51816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C93E75A-B059-4C5F-9D72-C8437106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5297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3" name="droppedImage.pdf">
            <a:extLst>
              <a:ext uri="{FF2B5EF4-FFF2-40B4-BE49-F238E27FC236}">
                <a16:creationId xmlns:a16="http://schemas.microsoft.com/office/drawing/2014/main" id="{F5BC6EA1-6F4B-4360-9405-003707916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0" y="1270000"/>
            <a:ext cx="3340100" cy="50673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F58BB92-D5C1-483D-9084-A3F9CF4F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318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3" name="droppedImage.pdf">
            <a:extLst>
              <a:ext uri="{FF2B5EF4-FFF2-40B4-BE49-F238E27FC236}">
                <a16:creationId xmlns:a16="http://schemas.microsoft.com/office/drawing/2014/main" id="{98CD6CAA-7EC1-4013-BBEC-E2113D531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0" y="1193800"/>
            <a:ext cx="3441700" cy="52451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515B45-3CED-49A1-A1F6-9FFFA9E4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5600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3" name="droppedImage.pdf">
            <a:extLst>
              <a:ext uri="{FF2B5EF4-FFF2-40B4-BE49-F238E27FC236}">
                <a16:creationId xmlns:a16="http://schemas.microsoft.com/office/drawing/2014/main" id="{44F86A09-7540-4D23-A54B-58FFBB8E7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00" y="1219200"/>
            <a:ext cx="3492500" cy="51943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9DA11A4-878C-4B89-A7B6-F434C370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6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idx="13"/>
          </p:nvPr>
        </p:nvSpPr>
        <p:spPr>
          <a:xfrm>
            <a:off x="245931" y="63800"/>
            <a:ext cx="8561070" cy="54784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形式推演的</a:t>
            </a:r>
            <a:r>
              <a:rPr lang="en-US" altLang="zh-CN" dirty="0"/>
              <a:t>11</a:t>
            </a:r>
            <a:r>
              <a:rPr lang="zh-CN" altLang="en-US" dirty="0"/>
              <a:t>条规则（某一种推演系统）</a:t>
            </a: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3928971" y="6460968"/>
            <a:ext cx="3062698" cy="313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20" tIns="45720" rIns="45720" bIns="45720" numCol="1" spcCol="38100" rtlCol="0" anchor="ctr">
            <a:spAutoFit/>
          </a:bodyPr>
          <a:lstStyle/>
          <a:p>
            <a:pPr defTabSz="457200" hangingPunct="0">
              <a:buClr>
                <a:srgbClr val="0433FF"/>
              </a:buClr>
            </a:pPr>
            <a:r>
              <a:rPr lang="en-US" altLang="zh-CN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《</a:t>
            </a:r>
            <a:r>
              <a:rPr lang="zh-CN" altLang="en-US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面向计算机科学的数理逻辑</a:t>
            </a:r>
            <a:r>
              <a:rPr lang="en-US" altLang="zh-CN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》49</a:t>
            </a:r>
            <a:r>
              <a:rPr lang="zh-CN" altLang="en-US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页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08" y="968418"/>
            <a:ext cx="6129338" cy="25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67187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5" name="droppedImage.pdf">
            <a:extLst>
              <a:ext uri="{FF2B5EF4-FFF2-40B4-BE49-F238E27FC236}">
                <a16:creationId xmlns:a16="http://schemas.microsoft.com/office/drawing/2014/main" id="{212E9602-5D9D-4F4B-B0FA-D00E0B304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193800"/>
            <a:ext cx="3556000" cy="52324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7AA8A8B-B657-4AF6-9934-F6F72BEE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8652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5" name="droppedImage.pdf">
            <a:extLst>
              <a:ext uri="{FF2B5EF4-FFF2-40B4-BE49-F238E27FC236}">
                <a16:creationId xmlns:a16="http://schemas.microsoft.com/office/drawing/2014/main" id="{B27DA65A-88DE-4033-85A1-26AAC64E1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1206500"/>
            <a:ext cx="3632200" cy="5207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5CE14F-D317-46D7-BD97-482AE2CA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2597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Backward chaining example </a:t>
            </a:r>
          </a:p>
        </p:txBody>
      </p:sp>
      <p:pic>
        <p:nvPicPr>
          <p:cNvPr id="5" name="droppedImage.pdf">
            <a:extLst>
              <a:ext uri="{FF2B5EF4-FFF2-40B4-BE49-F238E27FC236}">
                <a16:creationId xmlns:a16="http://schemas.microsoft.com/office/drawing/2014/main" id="{EA624125-B44C-4135-B66C-9E1EAE058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181100"/>
            <a:ext cx="3695700" cy="52705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2EA696-6CF6-4909-8B95-469F9AF1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0099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Comparison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199" y="1340768"/>
            <a:ext cx="8620125" cy="47901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FC is </a:t>
            </a:r>
            <a:r>
              <a:rPr lang="en-US" altLang="zh-CN" sz="2000" b="0" dirty="0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data-driven</a:t>
            </a: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, cf. automatic unconscious processing,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           e.g., object recognition, routine decisions</a:t>
            </a:r>
          </a:p>
          <a:p>
            <a:pPr>
              <a:spcBef>
                <a:spcPts val="12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May do lots of work that is irrelevant to the goal</a:t>
            </a:r>
          </a:p>
          <a:p>
            <a:pPr>
              <a:spcBef>
                <a:spcPts val="12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BC is </a:t>
            </a:r>
            <a:r>
              <a:rPr lang="en-US" altLang="zh-CN" sz="2000" b="0" dirty="0">
                <a:solidFill>
                  <a:srgbClr val="0000FF"/>
                </a:solidFill>
                <a:latin typeface="Arial" pitchFamily="34" charset="0"/>
                <a:ea typeface="黑体" pitchFamily="49" charset="-122"/>
              </a:rPr>
              <a:t>goal-driven</a:t>
            </a: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, appropriate for problem-solving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           e.g., Where are my keys? How do I get into a PhD program?</a:t>
            </a:r>
          </a:p>
          <a:p>
            <a:pPr>
              <a:spcBef>
                <a:spcPts val="12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Complexity of BC can be </a:t>
            </a:r>
            <a:r>
              <a:rPr lang="en-US" altLang="zh-CN" sz="2000" b="0" dirty="0">
                <a:solidFill>
                  <a:srgbClr val="C00000"/>
                </a:solidFill>
                <a:latin typeface="Arial" pitchFamily="34" charset="0"/>
                <a:ea typeface="黑体" pitchFamily="49" charset="-122"/>
              </a:rPr>
              <a:t>much less </a:t>
            </a: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than linear in size of KB</a:t>
            </a: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8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8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800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CE2333-DAC2-472C-BA7E-13526BC0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6597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Proof of soundness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340768"/>
                <a:ext cx="8229601" cy="4790157"/>
              </a:xfrm>
            </p:spPr>
            <p:txBody>
              <a:bodyPr/>
              <a:lstStyle/>
              <a:p>
                <a:r>
                  <a:rPr lang="zh-CN" altLang="en-US" sz="2800" dirty="0"/>
                  <a:t>证明：</a:t>
                </a:r>
                <a:r>
                  <a:rPr lang="en-US" altLang="zh-CN" sz="2800" dirty="0"/>
                  <a:t>Modus Ponens</a:t>
                </a:r>
                <a:r>
                  <a:rPr lang="zh-CN" altLang="en-US" sz="2800" dirty="0"/>
                  <a:t>规则是可靠的。即证明：</a:t>
                </a:r>
                <a:endParaRPr lang="en-US" altLang="zh-CN" sz="28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⋀⋯⋀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altLang="zh-CN" sz="28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⋀⋯⋀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2800" dirty="0"/>
                  <a:t>)</a:t>
                </a:r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zh-CN" sz="2800" dirty="0"/>
              </a:p>
              <a:p>
                <a:pPr>
                  <a:spcBef>
                    <a:spcPts val="1200"/>
                  </a:spcBef>
                </a:pPr>
                <a:endParaRPr lang="en-US" altLang="zh-CN" sz="28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340768"/>
                <a:ext cx="8229601" cy="4790157"/>
              </a:xfrm>
              <a:blipFill>
                <a:blip r:embed="rId3"/>
                <a:stretch>
                  <a:fillRect l="-444" t="-1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BF746A2C-88D3-435B-815B-4EBDDE0AB514}"/>
              </a:ext>
            </a:extLst>
          </p:cNvPr>
          <p:cNvSpPr txBox="1"/>
          <p:nvPr/>
        </p:nvSpPr>
        <p:spPr>
          <a:xfrm>
            <a:off x="971600" y="3002934"/>
            <a:ext cx="31851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Modus Ponens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规则：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4E9673A-EF71-4CB9-A972-A384A91337A3}"/>
                  </a:ext>
                </a:extLst>
              </p:cNvPr>
              <p:cNvSpPr/>
              <p:nvPr/>
            </p:nvSpPr>
            <p:spPr>
              <a:xfrm>
                <a:off x="1922491" y="3819737"/>
                <a:ext cx="5299015" cy="9831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              </m:t>
                              </m:r>
                              <m:r>
                                <a:rPr lang="zh-CN" altLang="en-US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∧…</m:t>
                          </m:r>
                          <m:r>
                            <a:rPr lang="en-US" altLang="zh-CN" sz="28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zh-CN" altLang="en-US" sz="28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4E9673A-EF71-4CB9-A972-A384A9133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491" y="3819737"/>
                <a:ext cx="5299015" cy="983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35F08F6D-C40D-4E13-BD13-A25FE6EE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2951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Proof of completeness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980728"/>
                <a:ext cx="8229601" cy="4790157"/>
              </a:xfrm>
            </p:spPr>
            <p:txBody>
              <a:bodyPr/>
              <a:lstStyle/>
              <a:p>
                <a:r>
                  <a:rPr lang="zh-CN" altLang="en-US" sz="12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1200" b="0" i="1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n-US" altLang="zh-CN" sz="1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zh-CN" altLang="en-US" sz="1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zh-CN" alt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zh-CN" alt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1200" dirty="0"/>
                  <a:t>。此时，</a:t>
                </a:r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r>
                  <a:rPr lang="zh-CN" altLang="en-US" sz="1200" dirty="0"/>
                  <a:t>中仅包含</a:t>
                </a:r>
                <a:r>
                  <a:rPr lang="en-US" altLang="zh-CN" sz="1200" dirty="0"/>
                  <a:t>definite</a:t>
                </a:r>
                <a:r>
                  <a:rPr lang="zh-CN" altLang="en-US" sz="1200" dirty="0"/>
                  <a:t>子句，</a:t>
                </a:r>
                <a:r>
                  <a:rPr lang="en-US" altLang="zh-CN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zh-CN" altLang="en-US" sz="1200" dirty="0"/>
                  <a:t>仅使用</a:t>
                </a:r>
                <a:r>
                  <a:rPr lang="en-US" altLang="zh-CN" sz="1200" dirty="0"/>
                  <a:t>Modus Ponens</a:t>
                </a:r>
                <a:r>
                  <a:rPr lang="zh-CN" altLang="en-US" sz="1200" dirty="0"/>
                  <a:t>规则，且</a:t>
                </a:r>
                <a14:m>
                  <m:oMath xmlns:m="http://schemas.openxmlformats.org/officeDocument/2006/math">
                    <m:r>
                      <a:rPr lang="zh-CN" alt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1200" dirty="0"/>
                  <a:t>是一个正文字</a:t>
                </a:r>
                <a:endParaRPr lang="en-US" altLang="zh-CN" sz="1200" dirty="0"/>
              </a:p>
              <a:p>
                <a:endParaRPr lang="en-US" altLang="zh-CN" sz="12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  <a:p>
                <a:r>
                  <a:rPr lang="zh-CN" altLang="en-US" sz="1200" dirty="0">
                    <a:solidFill>
                      <a:srgbClr val="0070C0"/>
                    </a:solidFill>
                  </a:rPr>
                  <a:t>证明</a:t>
                </a:r>
                <a:r>
                  <a:rPr lang="zh-CN" altLang="en-US" sz="12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i="1" dirty="0"/>
                  <a:t>RC(KB)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is the set of all clauses derived by Modus Ponens and all the original clauses inside </a:t>
                </a:r>
                <a:r>
                  <a:rPr lang="en-US" altLang="zh-CN" sz="1200" i="1" dirty="0"/>
                  <a:t>KB</a:t>
                </a:r>
                <a:endParaRPr lang="en-US" altLang="zh-CN" sz="12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1) 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构造如下的真值指派 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m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：对于任意的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symbol a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，</a:t>
                </a:r>
                <a:endParaRPr lang="en-US" altLang="zh-CN" sz="1200" b="0" dirty="0"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           a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指派为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True  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当且仅当 𝑎∈𝑅𝐶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(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𝐾𝐵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2) 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接下来，证明：在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m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下，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KB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为真。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            反证：若此时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KB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为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False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，那么：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            必存在一个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definite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子句，在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m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下为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False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。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            </a:t>
                </a:r>
                <a:r>
                  <a:rPr lang="en-US" altLang="zh-CN" sz="1200" b="0" dirty="0" err="1">
                    <a:latin typeface="Arial" pitchFamily="34" charset="0"/>
                    <a:ea typeface="黑体" pitchFamily="49" charset="-122"/>
                  </a:rPr>
                  <a:t>i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) 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若该子句为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1200" b="0" i="1" dirty="0">
                        <a:latin typeface="Cambria Math" panose="02040503050406030204" pitchFamily="18" charset="0"/>
                        <a:ea typeface="黑体" pitchFamily="49" charset="-122"/>
                      </a:rPr>
                      <m:t>⋀⋯⋀</m:t>
                    </m:r>
                    <m:sSub>
                      <m:sSubPr>
                        <m:ctrlP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𝑘</m:t>
                        </m:r>
                      </m:sub>
                    </m:sSub>
                    <m:r>
                      <a:rPr lang="zh-CN" altLang="en-US" sz="1200" b="0" i="1" dirty="0">
                        <a:latin typeface="Cambria Math" panose="02040503050406030204" pitchFamily="18" charset="0"/>
                        <a:ea typeface="黑体" pitchFamily="49" charset="-122"/>
                      </a:rPr>
                      <m:t>⇒</m:t>
                    </m:r>
                    <m:r>
                      <a:rPr lang="zh-CN" altLang="en-US" sz="1200" b="0" i="1" dirty="0">
                        <a:latin typeface="Cambria Math" panose="02040503050406030204" pitchFamily="18" charset="0"/>
                        <a:ea typeface="黑体" pitchFamily="49" charset="-122"/>
                      </a:rPr>
                      <m:t>𝑏</m:t>
                    </m:r>
                  </m:oMath>
                </a14:m>
                <a:endParaRPr lang="zh-CN" altLang="en-US" sz="1200" b="0" dirty="0"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           也就是说，在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m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中，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,⋯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𝑘</m:t>
                        </m:r>
                      </m:sub>
                    </m:sSub>
                    <m:r>
                      <a:rPr lang="zh-CN" altLang="en-US" sz="1200" b="0" i="1" dirty="0" smtClean="0">
                        <a:latin typeface="Cambria Math" panose="02040503050406030204" pitchFamily="18" charset="0"/>
                        <a:ea typeface="黑体" pitchFamily="49" charset="-122"/>
                      </a:rPr>
                      <m:t> </m:t>
                    </m:r>
                  </m:oMath>
                </a14:m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均为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True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，且𝑏为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False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。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           根据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1)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中的定义，</a:t>
                </a:r>
                <a:r>
                  <a:rPr lang="en-US" altLang="zh-CN" sz="1200" b="0" dirty="0"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dirty="0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200" b="0" i="1" dirty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1200" b="0" i="1" dirty="0">
                        <a:latin typeface="Cambria Math" panose="02040503050406030204" pitchFamily="18" charset="0"/>
                        <a:ea typeface="黑体" pitchFamily="49" charset="-122"/>
                      </a:rPr>
                      <m:t> </m:t>
                    </m:r>
                  </m:oMath>
                </a14:m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∈𝑅𝐶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(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𝐾𝐵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) (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𝑖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=1,⋯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𝑘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)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           又根据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Modus Ponens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规则， 𝑏∈𝑅𝐶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(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𝐾𝐵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) 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            根据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1)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中的定义，在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m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中， 𝑏为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True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。推出矛盾。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            ii) 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若该子句为 𝑏，在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m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下为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b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为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False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，则𝑏∉𝑅𝐶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(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𝐾𝐵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)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，矛盾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3)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若𝐾𝐵⊨𝛼，根据蕴含的定义：在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m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中，𝛼为真；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            则根据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1)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中的定义，𝛼∈𝑅𝐶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(</a:t>
                </a:r>
                <a:r>
                  <a:rPr lang="zh-CN" altLang="en-US" sz="1200" b="0" dirty="0">
                    <a:latin typeface="Arial" pitchFamily="34" charset="0"/>
                    <a:ea typeface="黑体" pitchFamily="49" charset="-122"/>
                  </a:rPr>
                  <a:t>𝐾𝐵</a:t>
                </a:r>
                <a:r>
                  <a:rPr lang="en-US" altLang="zh-CN" sz="1200" b="0" dirty="0">
                    <a:latin typeface="Arial" pitchFamily="34" charset="0"/>
                    <a:ea typeface="黑体" pitchFamily="49" charset="-122"/>
                  </a:rPr>
                  <a:t>)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zh-CN" altLang="en-US" sz="1400" b="0" dirty="0">
                    <a:latin typeface="Arial" pitchFamily="34" charset="0"/>
                    <a:ea typeface="黑体" pitchFamily="49" charset="-122"/>
                  </a:rPr>
                  <a:t>           也就是说： 𝐾𝐵⊢𝛼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80728"/>
                <a:ext cx="8229601" cy="4790157"/>
              </a:xfrm>
              <a:blipFill>
                <a:blip r:embed="rId3"/>
                <a:stretch>
                  <a:fillRect t="-254" b="-14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E7BED7-A494-40B1-B625-556C1AC8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0808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Summary on</a:t>
            </a:r>
            <a:r>
              <a:rPr lang="zh-CN" altLang="en-US" sz="4000" dirty="0">
                <a:latin typeface="+mn-lt"/>
              </a:rPr>
              <a:t> </a:t>
            </a:r>
            <a:r>
              <a:rPr lang="en-US" altLang="zh-CN" sz="4000" dirty="0">
                <a:latin typeface="+mn-lt"/>
              </a:rPr>
              <a:t>Propositional Logic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777813-BF39-42B6-B7FA-2231FDCB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56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3A21AD6-0356-4BE6-A6D9-9A171EDC747B}"/>
                  </a:ext>
                </a:extLst>
              </p:cNvPr>
              <p:cNvSpPr txBox="1"/>
              <p:nvPr/>
            </p:nvSpPr>
            <p:spPr>
              <a:xfrm>
                <a:off x="251520" y="1217583"/>
                <a:ext cx="691128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000" b="1" smtClean="0"/>
                        <m:t>Logical</m:t>
                      </m:r>
                      <m:r>
                        <m:rPr>
                          <m:nor/>
                        </m:rPr>
                        <a:rPr lang="zh-CN" altLang="en-US" sz="20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2000" b="1" smtClean="0"/>
                        <m:t>agents</m:t>
                      </m:r>
                      <m:r>
                        <m:rPr>
                          <m:nor/>
                        </m:rPr>
                        <a:rPr lang="zh-CN" altLang="en-US" sz="20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2000" b="1" smtClean="0"/>
                        <m:t>apply</m:t>
                      </m:r>
                      <m:r>
                        <m:rPr>
                          <m:nor/>
                        </m:rPr>
                        <a:rPr lang="zh-CN" altLang="en-US" sz="20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2000" b="1" smtClean="0">
                          <a:solidFill>
                            <a:srgbClr val="0000FF"/>
                          </a:solidFill>
                        </a:rPr>
                        <m:t>inference</m:t>
                      </m:r>
                      <m:r>
                        <m:rPr>
                          <m:nor/>
                        </m:rPr>
                        <a:rPr lang="zh-CN" altLang="en-US" sz="20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2000" b="1" smtClean="0"/>
                        <m:t>to</m:t>
                      </m:r>
                      <m:r>
                        <m:rPr>
                          <m:nor/>
                        </m:rPr>
                        <a:rPr lang="zh-CN" altLang="en-US" sz="20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2000" b="1" smtClean="0"/>
                        <m:t>a</m:t>
                      </m:r>
                      <m:r>
                        <m:rPr>
                          <m:nor/>
                        </m:rPr>
                        <a:rPr lang="zh-CN" altLang="en-US" sz="2000" b="1" smtClean="0"/>
                        <m:t> </m:t>
                      </m:r>
                      <m:r>
                        <m:rPr>
                          <m:nor/>
                        </m:rPr>
                        <a:rPr lang="zh-CN" altLang="en-US" sz="2000" b="1" smtClean="0">
                          <a:solidFill>
                            <a:srgbClr val="0000FF"/>
                          </a:solidFill>
                        </a:rPr>
                        <m:t>knowledge</m:t>
                      </m:r>
                      <m:r>
                        <m:rPr>
                          <m:nor/>
                        </m:rPr>
                        <a:rPr lang="zh-CN" altLang="en-US" sz="2000" b="1" smtClean="0">
                          <a:solidFill>
                            <a:srgbClr val="0000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 b="1" smtClean="0">
                          <a:solidFill>
                            <a:srgbClr val="0000FF"/>
                          </a:solidFill>
                        </a:rPr>
                        <m:t>base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3A21AD6-0356-4BE6-A6D9-9A171EDC7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17583"/>
                <a:ext cx="6911280" cy="400110"/>
              </a:xfrm>
              <a:prstGeom prst="rect">
                <a:avLst/>
              </a:prstGeom>
              <a:blipFill>
                <a:blip r:embed="rId3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32F26AC-2365-4886-9B3F-6F8F1542657B}"/>
                  </a:ext>
                </a:extLst>
              </p:cNvPr>
              <p:cNvSpPr txBox="1"/>
              <p:nvPr/>
            </p:nvSpPr>
            <p:spPr>
              <a:xfrm>
                <a:off x="754088" y="1496454"/>
                <a:ext cx="6408712" cy="6174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2000" b="1"/>
                              <m:t>to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derive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new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information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and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make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000" b="1"/>
                              <m:t>decisions</m:t>
                            </m:r>
                            <m:r>
                              <m:rPr>
                                <m:nor/>
                              </m:rPr>
                              <a:rPr lang="en-US" altLang="zh-CN" sz="2000" b="1" i="0" smtClean="0"/>
                              <m:t> </m:t>
                            </m:r>
                          </m:e>
                        </m:mr>
                        <m:mr>
                          <m:e/>
                        </m:mr>
                      </m:m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32F26AC-2365-4886-9B3F-6F8F15426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88" y="1496454"/>
                <a:ext cx="6408712" cy="6174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716D0A0-6B92-4E87-AF6E-EE8935141184}"/>
                  </a:ext>
                </a:extLst>
              </p:cNvPr>
              <p:cNvSpPr txBox="1"/>
              <p:nvPr/>
            </p:nvSpPr>
            <p:spPr>
              <a:xfrm>
                <a:off x="465524" y="1992628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b="1" smtClean="0"/>
                        <m:t>Basic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concepts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of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logic</m:t>
                      </m:r>
                      <m:r>
                        <m:rPr>
                          <m:nor/>
                        </m:rPr>
                        <a:rPr lang="zh-CN" altLang="en-US" b="1" smtClean="0"/>
                        <m:t>: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716D0A0-6B92-4E87-AF6E-EE8935141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24" y="1992628"/>
                <a:ext cx="4572000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1B1F32E-82D7-42E6-836D-097463B980E6}"/>
                  </a:ext>
                </a:extLst>
              </p:cNvPr>
              <p:cNvSpPr txBox="1"/>
              <p:nvPr/>
            </p:nvSpPr>
            <p:spPr>
              <a:xfrm>
                <a:off x="899592" y="2265471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−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syntax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: </m:t>
                      </m:r>
                      <m:r>
                        <m:rPr>
                          <m:nor/>
                        </m:rPr>
                        <a:rPr lang="zh-CN" altLang="en-US" smtClean="0"/>
                        <m:t>formal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structure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of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sentences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1B1F32E-82D7-42E6-836D-097463B98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265471"/>
                <a:ext cx="4572000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E4E187F-4483-4418-83FC-4FC738C605BF}"/>
                  </a:ext>
                </a:extLst>
              </p:cNvPr>
              <p:cNvSpPr txBox="1"/>
              <p:nvPr/>
            </p:nvSpPr>
            <p:spPr>
              <a:xfrm>
                <a:off x="899592" y="2576979"/>
                <a:ext cx="5514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−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semantics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: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truth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of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sentences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wrt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models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E4E187F-4483-4418-83FC-4FC738C60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576979"/>
                <a:ext cx="55149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BD732F3-0E52-4CA7-BC6D-2F7EC2B127F6}"/>
                  </a:ext>
                </a:extLst>
              </p:cNvPr>
              <p:cNvSpPr txBox="1"/>
              <p:nvPr/>
            </p:nvSpPr>
            <p:spPr>
              <a:xfrm>
                <a:off x="899592" y="2898624"/>
                <a:ext cx="63254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−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entailment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: </m:t>
                      </m:r>
                      <m:r>
                        <m:rPr>
                          <m:nor/>
                        </m:rPr>
                        <a:rPr lang="zh-CN" altLang="en-US" smtClean="0"/>
                        <m:t>necessary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truth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of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one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sentence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given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another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BD732F3-0E52-4CA7-BC6D-2F7EC2B12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898624"/>
                <a:ext cx="6325442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4D95F11-363B-49E2-A54C-AD1AAF9A6540}"/>
                  </a:ext>
                </a:extLst>
              </p:cNvPr>
              <p:cNvSpPr txBox="1"/>
              <p:nvPr/>
            </p:nvSpPr>
            <p:spPr>
              <a:xfrm>
                <a:off x="899592" y="3220269"/>
                <a:ext cx="63579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−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inference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: </m:t>
                      </m:r>
                      <m:r>
                        <m:rPr>
                          <m:nor/>
                        </m:rPr>
                        <a:rPr lang="zh-CN" altLang="en-US" smtClean="0"/>
                        <m:t>deriving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sentences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from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other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sentences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4D95F11-363B-49E2-A54C-AD1AAF9A6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20269"/>
                <a:ext cx="6357936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0FB5E10-48EB-4232-B615-D13A63F99D14}"/>
                  </a:ext>
                </a:extLst>
              </p:cNvPr>
              <p:cNvSpPr txBox="1"/>
              <p:nvPr/>
            </p:nvSpPr>
            <p:spPr>
              <a:xfrm>
                <a:off x="899592" y="3596632"/>
                <a:ext cx="63769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−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soundess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: </m:t>
                      </m:r>
                      <m:r>
                        <m:rPr>
                          <m:nor/>
                        </m:rPr>
                        <a:rPr lang="zh-CN" altLang="en-US" smtClean="0"/>
                        <m:t>derivations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produce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only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entailed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sentences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0FB5E10-48EB-4232-B615-D13A63F99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596632"/>
                <a:ext cx="6376986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4ADD148-E5DF-41B5-B771-5266B643F1AD}"/>
                  </a:ext>
                </a:extLst>
              </p:cNvPr>
              <p:cNvSpPr txBox="1"/>
              <p:nvPr/>
            </p:nvSpPr>
            <p:spPr>
              <a:xfrm>
                <a:off x="899592" y="3923529"/>
                <a:ext cx="81474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−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completeness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</a:rPr>
                        <m:t>: </m:t>
                      </m:r>
                      <m:r>
                        <m:rPr>
                          <m:nor/>
                        </m:rPr>
                        <a:rPr lang="zh-CN" altLang="en-US" smtClean="0"/>
                        <m:t>derivations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can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produce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all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entailed</m:t>
                      </m:r>
                      <m:r>
                        <m:rPr>
                          <m:nor/>
                        </m:rPr>
                        <a:rPr lang="zh-CN" altLang="en-US" smtClean="0"/>
                        <m:t> </m:t>
                      </m:r>
                      <m:r>
                        <m:rPr>
                          <m:nor/>
                        </m:rPr>
                        <a:rPr lang="zh-CN" altLang="en-US" smtClean="0"/>
                        <m:t>sentences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4ADD148-E5DF-41B5-B771-5266B643F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923529"/>
                <a:ext cx="8147496" cy="369332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AB226B1-DE23-4AB6-9025-7B1B9743DDEB}"/>
                  </a:ext>
                </a:extLst>
              </p:cNvPr>
              <p:cNvSpPr txBox="1"/>
              <p:nvPr/>
            </p:nvSpPr>
            <p:spPr>
              <a:xfrm>
                <a:off x="457200" y="4430671"/>
                <a:ext cx="8003232" cy="639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b="1" smtClean="0"/>
                        <m:t>Wumpus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world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requires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the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ability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to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represent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partial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and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negated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information</m:t>
                      </m:r>
                      <m:r>
                        <m:rPr>
                          <m:nor/>
                        </m:rPr>
                        <a:rPr lang="zh-CN" altLang="en-US" b="1" smtClean="0"/>
                        <m:t>, </m:t>
                      </m:r>
                      <m:r>
                        <m:rPr>
                          <m:nor/>
                        </m:rPr>
                        <a:rPr lang="zh-CN" altLang="en-US" b="1" smtClean="0"/>
                        <m:t>reason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by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cases</m:t>
                      </m:r>
                      <m:r>
                        <m:rPr>
                          <m:nor/>
                        </m:rPr>
                        <a:rPr lang="zh-CN" altLang="en-US" b="1" smtClean="0"/>
                        <m:t>, </m:t>
                      </m:r>
                      <m:r>
                        <m:rPr>
                          <m:nor/>
                        </m:rPr>
                        <a:rPr lang="zh-CN" altLang="en-US" b="1" smtClean="0"/>
                        <m:t>etc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AB226B1-DE23-4AB6-9025-7B1B9743D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30671"/>
                <a:ext cx="8003232" cy="639983"/>
              </a:xfrm>
              <a:prstGeom prst="rect">
                <a:avLst/>
              </a:prstGeom>
              <a:blipFill>
                <a:blip r:embed="rId12"/>
                <a:stretch>
                  <a:fillRect l="-228" b="-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8727F31-1FCF-4341-9445-6A0528C6B876}"/>
                  </a:ext>
                </a:extLst>
              </p:cNvPr>
              <p:cNvSpPr txBox="1"/>
              <p:nvPr/>
            </p:nvSpPr>
            <p:spPr>
              <a:xfrm>
                <a:off x="457200" y="5073696"/>
                <a:ext cx="835292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b="1" smtClean="0"/>
                        <m:t>Forward</m:t>
                      </m:r>
                      <m:r>
                        <m:rPr>
                          <m:nor/>
                        </m:rPr>
                        <a:rPr lang="zh-CN" altLang="en-US" b="1" smtClean="0"/>
                        <m:t>, </m:t>
                      </m:r>
                      <m:r>
                        <m:rPr>
                          <m:nor/>
                        </m:rPr>
                        <a:rPr lang="zh-CN" altLang="en-US" b="1" smtClean="0"/>
                        <m:t>backward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chaining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are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linear</m:t>
                      </m:r>
                      <m:r>
                        <m:rPr>
                          <m:nor/>
                        </m:rPr>
                        <a:rPr lang="zh-CN" altLang="en-US" b="1" smtClean="0"/>
                        <m:t>−</m:t>
                      </m:r>
                      <m:r>
                        <m:rPr>
                          <m:nor/>
                        </m:rPr>
                        <a:rPr lang="zh-CN" altLang="en-US" b="1" smtClean="0"/>
                        <m:t>time</m:t>
                      </m:r>
                      <m:r>
                        <m:rPr>
                          <m:nor/>
                        </m:rPr>
                        <a:rPr lang="zh-CN" altLang="en-US" b="1" smtClean="0"/>
                        <m:t>, </m:t>
                      </m:r>
                      <m:r>
                        <m:rPr>
                          <m:nor/>
                        </m:rPr>
                        <a:rPr lang="zh-CN" altLang="en-US" b="1" smtClean="0"/>
                        <m:t>complete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for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en-US" altLang="zh-CN" b="1" i="0" smtClean="0"/>
                        <m:t>definite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clauses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</m:oMath>
                  </m:oMathPara>
                </a14:m>
                <a:endParaRPr lang="en-US" altLang="zh-CN" b="1" dirty="0"/>
              </a:p>
              <a:p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b="1" smtClean="0"/>
                        <m:t>Resolution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is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complete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for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propositional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logic</m:t>
                      </m:r>
                      <m:r>
                        <m:rPr>
                          <m:nor/>
                        </m:rPr>
                        <a:rPr lang="zh-CN" altLang="en-US" b="1" i="1" smtClean="0"/>
                        <m:t>.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8727F31-1FCF-4341-9445-6A0528C6B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73696"/>
                <a:ext cx="8352928" cy="923330"/>
              </a:xfrm>
              <a:prstGeom prst="rect">
                <a:avLst/>
              </a:prstGeom>
              <a:blipFill>
                <a:blip r:embed="rId13"/>
                <a:stretch>
                  <a:fillRect l="-146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EA20FCE-2CF3-4B0F-8247-6ADFA32277CC}"/>
                  </a:ext>
                </a:extLst>
              </p:cNvPr>
              <p:cNvSpPr txBox="1"/>
              <p:nvPr/>
            </p:nvSpPr>
            <p:spPr>
              <a:xfrm>
                <a:off x="465524" y="6102523"/>
                <a:ext cx="56703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b="1" smtClean="0"/>
                        <m:t>Propositional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logic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lacks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expressive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  <m:r>
                        <m:rPr>
                          <m:nor/>
                        </m:rPr>
                        <a:rPr lang="zh-CN" altLang="en-US" b="1" smtClean="0"/>
                        <m:t>power</m:t>
                      </m:r>
                      <m:r>
                        <m:rPr>
                          <m:nor/>
                        </m:rPr>
                        <a:rPr lang="zh-CN" altLang="en-US" b="1" smtClean="0"/>
                        <m:t> 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EA20FCE-2CF3-4B0F-8247-6ADFA3227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24" y="6102523"/>
                <a:ext cx="5670376" cy="369332"/>
              </a:xfrm>
              <a:prstGeom prst="rect">
                <a:avLst/>
              </a:prstGeom>
              <a:blipFill>
                <a:blip r:embed="rId14"/>
                <a:stretch>
                  <a:fillRect l="-322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3292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+mn-lt"/>
              </a:rPr>
              <a:t>Pros and Cons of Propositional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340768"/>
                <a:ext cx="8229601" cy="4790157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2800" b="0" dirty="0">
                    <a:latin typeface="Arial" pitchFamily="34" charset="0"/>
                    <a:ea typeface="黑体" pitchFamily="49" charset="-122"/>
                  </a:rPr>
                  <a:t>Pro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Propositional logic is </a:t>
                </a:r>
                <a:r>
                  <a:rPr lang="en-US" altLang="zh-CN" sz="16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declarative</a:t>
                </a: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: pieces of syntax correspond to facts.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Propositional logic allows partial/disjunctive/negated information (unlike most data structures and databases)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Propositional logic is </a:t>
                </a:r>
                <a:r>
                  <a:rPr lang="en-US" altLang="zh-CN" sz="16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compositional</a:t>
                </a: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:</a:t>
                </a:r>
              </a:p>
              <a:p>
                <a:pPr marL="344487" lvl="1" indent="0">
                  <a:spcBef>
                    <a:spcPts val="600"/>
                  </a:spcBef>
                  <a:buNone/>
                </a:pP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           Meaning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1,1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CN" sz="1600" b="0" dirty="0">
                    <a:solidFill>
                      <a:srgbClr val="FF00FF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is derived from meaning of</a:t>
                </a:r>
                <a:r>
                  <a:rPr lang="en-US" altLang="zh-CN" sz="1600" b="0" dirty="0"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1600" b="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zh-CN" sz="1600" b="0" dirty="0">
                    <a:solidFill>
                      <a:srgbClr val="FF00FF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and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b="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zh-CN" sz="1600" b="0" dirty="0">
                    <a:solidFill>
                      <a:srgbClr val="FF00FF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Meaning in propositional logic is </a:t>
                </a:r>
                <a:r>
                  <a:rPr lang="en-US" altLang="zh-CN" sz="16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context-independent</a:t>
                </a: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 (unlike natural language, where meaning depends on context)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800" b="0" dirty="0">
                    <a:latin typeface="Arial" pitchFamily="34" charset="0"/>
                    <a:ea typeface="黑体" pitchFamily="49" charset="-122"/>
                  </a:rPr>
                  <a:t>Con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Propositional has very limited expressive power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n-US" altLang="zh-CN" sz="1600" b="0" dirty="0">
                    <a:latin typeface="Arial" pitchFamily="34" charset="0"/>
                    <a:ea typeface="黑体" pitchFamily="49" charset="-122"/>
                  </a:rPr>
                  <a:t>Cannot say “pits cause breezes in adjacent squares” except by writing one sentence for each square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340768"/>
                <a:ext cx="8229601" cy="4790157"/>
              </a:xfrm>
              <a:blipFill>
                <a:blip r:embed="rId3"/>
                <a:stretch>
                  <a:fillRect l="-444" t="-1399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DE93B02-39DE-4597-8FD0-86E12464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0862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Homework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F5E6F7-1523-4AB1-BF04-306CC07F6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1268207"/>
            <a:ext cx="7486461" cy="1255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2DC323-8CAD-4D43-B02B-018692866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564904"/>
            <a:ext cx="7502255" cy="1445171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9248972-DE90-4F2B-8316-C62E9123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52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idx="13"/>
          </p:nvPr>
        </p:nvSpPr>
        <p:spPr>
          <a:xfrm>
            <a:off x="245931" y="63800"/>
            <a:ext cx="8561070" cy="54784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形式推演的</a:t>
            </a:r>
            <a:r>
              <a:rPr lang="en-US" altLang="zh-CN" dirty="0"/>
              <a:t>11</a:t>
            </a:r>
            <a:r>
              <a:rPr lang="zh-CN" altLang="en-US" dirty="0"/>
              <a:t>条规则</a:t>
            </a: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3928971" y="6460968"/>
            <a:ext cx="3062698" cy="313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20" tIns="45720" rIns="45720" bIns="45720" numCol="1" spcCol="38100" rtlCol="0" anchor="ctr">
            <a:spAutoFit/>
          </a:bodyPr>
          <a:lstStyle/>
          <a:p>
            <a:pPr defTabSz="457200" hangingPunct="0">
              <a:buClr>
                <a:srgbClr val="0433FF"/>
              </a:buClr>
            </a:pPr>
            <a:r>
              <a:rPr lang="en-US" altLang="zh-CN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《</a:t>
            </a:r>
            <a:r>
              <a:rPr lang="zh-CN" altLang="en-US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面向计算机科学的数理逻辑</a:t>
            </a:r>
            <a:r>
              <a:rPr lang="en-US" altLang="zh-CN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》49</a:t>
            </a:r>
            <a:r>
              <a:rPr lang="zh-CN" altLang="en-US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页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876" y="1083350"/>
            <a:ext cx="4869180" cy="44662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BCA08C1-A6A6-49F2-9E08-A02897CCCE97}"/>
                  </a:ext>
                </a:extLst>
              </p:cNvPr>
              <p:cNvSpPr txBox="1"/>
              <p:nvPr/>
            </p:nvSpPr>
            <p:spPr>
              <a:xfrm>
                <a:off x="6821424" y="471022"/>
                <a:ext cx="1536192" cy="923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20" tIns="45720" rIns="45720" bIns="45720" numCol="1" spcCol="38100" rtlCol="0" anchor="ctr">
                <a:spAutoFit/>
              </a:bodyPr>
              <a:lstStyle/>
              <a:p>
                <a:pPr defTabSz="457200" hangingPunct="0">
                  <a:buClr>
                    <a:srgbClr val="0433FF"/>
                  </a:buClr>
                </a:pPr>
                <a:r>
                  <a:rPr lang="zh-CN" altLang="en-US" dirty="0">
                    <a:solidFill>
                      <a:srgbClr val="FF0000"/>
                    </a:solidFill>
                    <a:uFill>
                      <a:solidFill>
                        <a:srgbClr val="000000"/>
                      </a:solidFill>
                    </a:uFill>
                    <a:sym typeface="Lucida Bright"/>
                  </a:rPr>
                  <a:t>符号提示：</a:t>
                </a:r>
                <a:endParaRPr lang="en-US" altLang="zh-CN" dirty="0">
                  <a:solidFill>
                    <a:srgbClr val="FF0000"/>
                  </a:solidFill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这里的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就是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uFill>
                      <a:solidFill>
                        <a:srgbClr val="000000"/>
                      </a:solidFill>
                    </a:uFill>
                    <a:sym typeface="Lucida Bright"/>
                  </a:rPr>
                  <a:t>前面定义的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BCA08C1-A6A6-49F2-9E08-A02897CCC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424" y="471022"/>
                <a:ext cx="1536192" cy="923330"/>
              </a:xfrm>
              <a:prstGeom prst="rect">
                <a:avLst/>
              </a:prstGeom>
              <a:blipFill>
                <a:blip r:embed="rId3"/>
                <a:stretch>
                  <a:fillRect l="-6349" t="-2632" r="-1984" b="-986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99685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idx="13"/>
          </p:nvPr>
        </p:nvSpPr>
        <p:spPr>
          <a:xfrm>
            <a:off x="245931" y="63800"/>
            <a:ext cx="8561070" cy="54784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形式推演的</a:t>
            </a:r>
            <a:r>
              <a:rPr lang="en-US" altLang="zh-CN" dirty="0"/>
              <a:t>11</a:t>
            </a:r>
            <a:r>
              <a:rPr lang="zh-CN" altLang="en-US" dirty="0"/>
              <a:t>条规则</a:t>
            </a: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3928971" y="6460968"/>
            <a:ext cx="3062698" cy="313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20" tIns="45720" rIns="45720" bIns="45720" numCol="1" spcCol="38100" rtlCol="0" anchor="ctr">
            <a:spAutoFit/>
          </a:bodyPr>
          <a:lstStyle/>
          <a:p>
            <a:pPr defTabSz="457200" hangingPunct="0">
              <a:buClr>
                <a:srgbClr val="0433FF"/>
              </a:buClr>
            </a:pPr>
            <a:r>
              <a:rPr lang="en-US" altLang="zh-CN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《</a:t>
            </a:r>
            <a:r>
              <a:rPr lang="zh-CN" altLang="en-US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面向计算机科学的数理逻辑</a:t>
            </a:r>
            <a:r>
              <a:rPr lang="en-US" altLang="zh-CN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》49</a:t>
            </a:r>
            <a:r>
              <a:rPr lang="zh-CN" altLang="en-US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页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544" y="1525905"/>
            <a:ext cx="5014913" cy="3806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8F40688-D2E2-42F4-9C33-F2E51D12ECF6}"/>
                  </a:ext>
                </a:extLst>
              </p:cNvPr>
              <p:cNvSpPr txBox="1"/>
              <p:nvPr/>
            </p:nvSpPr>
            <p:spPr>
              <a:xfrm>
                <a:off x="6821424" y="471022"/>
                <a:ext cx="1536192" cy="923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20" tIns="45720" rIns="45720" bIns="45720" numCol="1" spcCol="38100" rtlCol="0" anchor="ctr">
                <a:spAutoFit/>
              </a:bodyPr>
              <a:lstStyle/>
              <a:p>
                <a:pPr defTabSz="457200" hangingPunct="0">
                  <a:buClr>
                    <a:srgbClr val="0433FF"/>
                  </a:buClr>
                </a:pPr>
                <a:r>
                  <a:rPr lang="zh-CN" altLang="en-US" dirty="0">
                    <a:solidFill>
                      <a:srgbClr val="FF0000"/>
                    </a:solidFill>
                    <a:uFill>
                      <a:solidFill>
                        <a:srgbClr val="000000"/>
                      </a:solidFill>
                    </a:uFill>
                    <a:sym typeface="Lucida Bright"/>
                  </a:rPr>
                  <a:t>符号提示：</a:t>
                </a:r>
                <a:endParaRPr lang="en-US" altLang="zh-CN" dirty="0">
                  <a:solidFill>
                    <a:srgbClr val="FF0000"/>
                  </a:solidFill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这里的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就是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uFill>
                      <a:solidFill>
                        <a:srgbClr val="000000"/>
                      </a:solidFill>
                    </a:uFill>
                    <a:sym typeface="Lucida Bright"/>
                  </a:rPr>
                  <a:t>前面定义的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  <a:uFill>
                    <a:solidFill>
                      <a:srgbClr val="000000"/>
                    </a:solidFill>
                  </a:uFill>
                  <a:sym typeface="Lucida Bright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8F40688-D2E2-42F4-9C33-F2E51D12E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424" y="471022"/>
                <a:ext cx="1536192" cy="923330"/>
              </a:xfrm>
              <a:prstGeom prst="rect">
                <a:avLst/>
              </a:prstGeom>
              <a:blipFill>
                <a:blip r:embed="rId3"/>
                <a:stretch>
                  <a:fillRect l="-6349" t="-2632" r="-3571" b="-986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59961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idx="13"/>
          </p:nvPr>
        </p:nvSpPr>
        <p:spPr>
          <a:xfrm>
            <a:off x="245931" y="63800"/>
            <a:ext cx="8561070" cy="54784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形式推演</a:t>
            </a: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3928971" y="6460968"/>
            <a:ext cx="3062698" cy="313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20" tIns="45720" rIns="45720" bIns="45720" numCol="1" spcCol="38100" rtlCol="0" anchor="ctr">
            <a:spAutoFit/>
          </a:bodyPr>
          <a:lstStyle/>
          <a:p>
            <a:pPr defTabSz="457200" hangingPunct="0">
              <a:buClr>
                <a:srgbClr val="0433FF"/>
              </a:buClr>
            </a:pPr>
            <a:r>
              <a:rPr lang="en-US" altLang="zh-CN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《</a:t>
            </a:r>
            <a:r>
              <a:rPr lang="zh-CN" altLang="en-US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面向计算机科学的数理逻辑</a:t>
            </a:r>
            <a:r>
              <a:rPr lang="en-US" altLang="zh-CN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》53</a:t>
            </a:r>
            <a:r>
              <a:rPr lang="zh-CN" altLang="en-US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页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504" y="1247713"/>
            <a:ext cx="6257925" cy="19202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652" y="3371102"/>
            <a:ext cx="6163628" cy="104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6415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85750" y="262890"/>
            <a:ext cx="8561070" cy="547842"/>
          </a:xfrm>
        </p:spPr>
        <p:txBody>
          <a:bodyPr/>
          <a:lstStyle/>
          <a:p>
            <a:r>
              <a:rPr lang="zh-CN" altLang="en-US" dirty="0"/>
              <a:t>形式推演：例子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28971" y="6460968"/>
            <a:ext cx="3062698" cy="313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20" tIns="45720" rIns="45720" bIns="45720" numCol="1" spcCol="38100" rtlCol="0" anchor="ctr">
            <a:spAutoFit/>
          </a:bodyPr>
          <a:lstStyle/>
          <a:p>
            <a:pPr defTabSz="457200" hangingPunct="0">
              <a:buClr>
                <a:srgbClr val="0433FF"/>
              </a:buClr>
            </a:pPr>
            <a:r>
              <a:rPr lang="en-US" altLang="zh-CN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《</a:t>
            </a:r>
            <a:r>
              <a:rPr lang="zh-CN" altLang="en-US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面向计算机科学的数理逻辑</a:t>
            </a:r>
            <a:r>
              <a:rPr lang="en-US" altLang="zh-CN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》51</a:t>
            </a:r>
            <a:r>
              <a:rPr lang="zh-CN" altLang="en-US" sz="14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页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896" y="1375886"/>
            <a:ext cx="6232208" cy="410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7445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黑体"/>
        <a:ea typeface="黑体"/>
        <a:cs typeface=""/>
      </a:majorFont>
      <a:minorFont>
        <a:latin typeface="Arial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8313</TotalTime>
  <Words>2513</Words>
  <Application>Microsoft Office PowerPoint</Application>
  <PresentationFormat>全屏显示(4:3)</PresentationFormat>
  <Paragraphs>364</Paragraphs>
  <Slides>58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72" baseType="lpstr">
      <vt:lpstr>方正姚体</vt:lpstr>
      <vt:lpstr>仿宋_GB2312</vt:lpstr>
      <vt:lpstr>黑体</vt:lpstr>
      <vt:lpstr>宋体</vt:lpstr>
      <vt:lpstr>微软雅黑</vt:lpstr>
      <vt:lpstr>幼圆</vt:lpstr>
      <vt:lpstr>Arial</vt:lpstr>
      <vt:lpstr>Calibri</vt:lpstr>
      <vt:lpstr>Cambria Math</vt:lpstr>
      <vt:lpstr>Garamond</vt:lpstr>
      <vt:lpstr>Times New Roman</vt:lpstr>
      <vt:lpstr>Wingdings</vt:lpstr>
      <vt:lpstr>Edge</vt:lpstr>
      <vt:lpstr>默认设计模板</vt:lpstr>
      <vt:lpstr>人工智能</vt:lpstr>
      <vt:lpstr>PowerPoint 演示文稿</vt:lpstr>
      <vt:lpstr>形式推演 Deduction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形式推演：常用的定理</vt:lpstr>
      <vt:lpstr>形式推演：Wumpus</vt:lpstr>
      <vt:lpstr>形式推演：Wumpus</vt:lpstr>
      <vt:lpstr>Summary</vt:lpstr>
      <vt:lpstr>Inference</vt:lpstr>
      <vt:lpstr>Resolution 归结原理 </vt:lpstr>
      <vt:lpstr>Resolution （消解、归结）</vt:lpstr>
      <vt:lpstr>Conversion to CNF </vt:lpstr>
      <vt:lpstr>Resolution algorithm </vt:lpstr>
      <vt:lpstr>Resolution</vt:lpstr>
      <vt:lpstr>Resolution example </vt:lpstr>
      <vt:lpstr>Resolution is sound</vt:lpstr>
      <vt:lpstr>Resolution is complete </vt:lpstr>
      <vt:lpstr>Ground resolution theorem</vt:lpstr>
      <vt:lpstr>Process of Resolution: Search </vt:lpstr>
      <vt:lpstr>PowerPoint 演示文稿</vt:lpstr>
      <vt:lpstr>Horn and Definite Clauses</vt:lpstr>
      <vt:lpstr>Forward and backward chaining </vt:lpstr>
      <vt:lpstr>Forward chaining （前向推理）</vt:lpstr>
      <vt:lpstr>Forward chaining algorithm </vt:lpstr>
      <vt:lpstr>Forward chaining example</vt:lpstr>
      <vt:lpstr>Forward chaining example </vt:lpstr>
      <vt:lpstr>Forward chaining example </vt:lpstr>
      <vt:lpstr>Forward chaining example </vt:lpstr>
      <vt:lpstr>Forward chaining example </vt:lpstr>
      <vt:lpstr>Forward chaining example </vt:lpstr>
      <vt:lpstr>Forward chaining example </vt:lpstr>
      <vt:lpstr>Forward chaining example </vt:lpstr>
      <vt:lpstr>Forward chaining example </vt:lpstr>
      <vt:lpstr>Backward chaining（后向推理） </vt:lpstr>
      <vt:lpstr>Backward chaining example </vt:lpstr>
      <vt:lpstr>Backward chaining example </vt:lpstr>
      <vt:lpstr>Backward chaining example </vt:lpstr>
      <vt:lpstr>Backward chaining example </vt:lpstr>
      <vt:lpstr>Backward chaining example </vt:lpstr>
      <vt:lpstr>Backward chaining example </vt:lpstr>
      <vt:lpstr>Backward chaining example </vt:lpstr>
      <vt:lpstr>Backward chaining example </vt:lpstr>
      <vt:lpstr>Backward chaining example </vt:lpstr>
      <vt:lpstr>Backward chaining example </vt:lpstr>
      <vt:lpstr>Comparison</vt:lpstr>
      <vt:lpstr>Proof of soundness</vt:lpstr>
      <vt:lpstr>Proof of completeness </vt:lpstr>
      <vt:lpstr>Summary on Propositional Logic</vt:lpstr>
      <vt:lpstr>Pros and Cons of Propositional Logic</vt:lpstr>
      <vt:lpstr>Homework</vt:lpstr>
    </vt:vector>
  </TitlesOfParts>
  <Company>Institute of Computing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申请“学术百星”  答辩报告</dc:title>
  <dc:creator>Hua-Wei Shen</dc:creator>
  <cp:lastModifiedBy>罗 平</cp:lastModifiedBy>
  <cp:revision>1067</cp:revision>
  <dcterms:created xsi:type="dcterms:W3CDTF">2011-11-22T05:18:04Z</dcterms:created>
  <dcterms:modified xsi:type="dcterms:W3CDTF">2022-10-24T04:14:00Z</dcterms:modified>
</cp:coreProperties>
</file>