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sldIdLst>
    <p:sldId id="523" r:id="rId4"/>
    <p:sldId id="466" r:id="rId5"/>
    <p:sldId id="623" r:id="rId6"/>
    <p:sldId id="624" r:id="rId7"/>
    <p:sldId id="625" r:id="rId8"/>
    <p:sldId id="626" r:id="rId9"/>
    <p:sldId id="628" r:id="rId10"/>
    <p:sldId id="630" r:id="rId11"/>
    <p:sldId id="631" r:id="rId12"/>
    <p:sldId id="635" r:id="rId13"/>
    <p:sldId id="638" r:id="rId14"/>
    <p:sldId id="639" r:id="rId15"/>
    <p:sldId id="643" r:id="rId16"/>
    <p:sldId id="644" r:id="rId17"/>
    <p:sldId id="640" r:id="rId18"/>
    <p:sldId id="650" r:id="rId19"/>
    <p:sldId id="651" r:id="rId20"/>
    <p:sldId id="652" r:id="rId21"/>
    <p:sldId id="642" r:id="rId22"/>
    <p:sldId id="653" r:id="rId23"/>
    <p:sldId id="654" r:id="rId24"/>
    <p:sldId id="656" r:id="rId25"/>
    <p:sldId id="647" r:id="rId26"/>
    <p:sldId id="613" r:id="rId27"/>
  </p:sldIdLst>
  <p:sldSz cx="12192000" cy="6858000"/>
  <p:notesSz cx="7315200" cy="96012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302"/>
  </p:normalViewPr>
  <p:slideViewPr>
    <p:cSldViewPr showGuides="1">
      <p:cViewPr varScale="1">
        <p:scale>
          <a:sx n="62" d="100"/>
          <a:sy n="62" d="100"/>
        </p:scale>
        <p:origin x="-834" y="-84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5" Type="http://schemas.openxmlformats.org/officeDocument/2006/relationships/image" Target="../media/image35.wmf"/><Relationship Id="rId14" Type="http://schemas.openxmlformats.org/officeDocument/2006/relationships/image" Target="../media/image34.wmf"/><Relationship Id="rId13" Type="http://schemas.openxmlformats.org/officeDocument/2006/relationships/image" Target="../media/image33.wmf"/><Relationship Id="rId12" Type="http://schemas.openxmlformats.org/officeDocument/2006/relationships/image" Target="../media/image3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1670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1" tIns="48326" rIns="96651" bIns="48326" numCol="1" anchor="t" anchorCtr="0" compatLnSpc="1"/>
          <a:lstStyle>
            <a:lvl1pPr>
              <a:defRPr sz="13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1" tIns="48326" rIns="96651" bIns="48326" numCol="1" anchor="t" anchorCtr="0" compatLnSpc="1"/>
          <a:lstStyle>
            <a:lvl1pPr algn="r">
              <a:defRPr sz="1300"/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397125" y="720725"/>
            <a:ext cx="12107863" cy="36004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728663" y="4560888"/>
            <a:ext cx="5853112" cy="43195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7013"/>
            <a:ext cx="316706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1" tIns="48326" rIns="96651" bIns="48326" numCol="1" anchor="b" anchorCtr="0" compatLnSpc="1"/>
          <a:lstStyle>
            <a:lvl1pPr>
              <a:defRPr sz="13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7013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51" tIns="48326" rIns="96651" bIns="48326" numCol="1" anchor="b" anchorCtr="0" compatLnSpc="1"/>
          <a:p>
            <a:pPr lvl="0"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91600" cy="6151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613400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7000"/>
            <a:ext cx="5613400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30" tIns="45718" rIns="91430" bIns="4571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91600" cy="6151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613400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7000"/>
            <a:ext cx="5613400" cy="4729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30" tIns="45718" rIns="91430" bIns="4571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ctr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t"/>
          <a:p>
            <a:pPr lvl="0" indent="-34290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8575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lstStyle>
            <a:lvl1pPr>
              <a:defRPr sz="15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lstStyle>
            <a:lvl1pPr algn="ctr">
              <a:defRPr sz="1500"/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29800" y="62484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0000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8" rIns="91430" bIns="45718" anchor="ctr"/>
          <a:p>
            <a:pPr lvl="0" indent="0" eaLnBrk="0" hangingPunct="0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ctr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t"/>
          <a:p>
            <a:pPr lvl="0" indent="-34290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 indent="-285750"/>
            <a:r>
              <a:rPr lang="zh-CN" altLang="zh-CN" dirty="0"/>
              <a:t>Second level</a:t>
            </a:r>
            <a:endParaRPr lang="zh-CN" altLang="zh-CN" dirty="0"/>
          </a:p>
          <a:p>
            <a:pPr lvl="2" indent="-228600"/>
            <a:r>
              <a:rPr lang="zh-CN" altLang="zh-CN" dirty="0"/>
              <a:t>Third level</a:t>
            </a:r>
            <a:endParaRPr lang="zh-CN" altLang="zh-CN" dirty="0"/>
          </a:p>
          <a:p>
            <a:pPr lvl="3" indent="-228600"/>
            <a:r>
              <a:rPr lang="zh-CN" altLang="zh-CN" dirty="0"/>
              <a:t>Fourth level</a:t>
            </a:r>
            <a:endParaRPr lang="zh-CN" altLang="zh-CN" dirty="0"/>
          </a:p>
          <a:p>
            <a:pPr lvl="4" indent="-228600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lstStyle>
            <a:lvl1pPr>
              <a:defRPr sz="1500"/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lstStyle>
            <a:lvl1pPr algn="ctr">
              <a:defRPr sz="1500"/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29800" y="62484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0000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0" tIns="45718" rIns="91430" bIns="45718" anchor="ctr"/>
          <a:p>
            <a:pPr lvl="0" indent="0" eaLnBrk="0" hangingPunct="0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13.xml"/><Relationship Id="rId33" Type="http://schemas.openxmlformats.org/officeDocument/2006/relationships/image" Target="../media/image37.png"/><Relationship Id="rId32" Type="http://schemas.openxmlformats.org/officeDocument/2006/relationships/image" Target="../media/image36.wmf"/><Relationship Id="rId31" Type="http://schemas.openxmlformats.org/officeDocument/2006/relationships/oleObject" Target="../embeddings/oleObject21.bin"/><Relationship Id="rId30" Type="http://schemas.openxmlformats.org/officeDocument/2006/relationships/image" Target="../media/image35.wmf"/><Relationship Id="rId3" Type="http://schemas.openxmlformats.org/officeDocument/2006/relationships/oleObject" Target="../embeddings/oleObject7.bin"/><Relationship Id="rId29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27" Type="http://schemas.openxmlformats.org/officeDocument/2006/relationships/oleObject" Target="../embeddings/oleObject19.bin"/><Relationship Id="rId26" Type="http://schemas.openxmlformats.org/officeDocument/2006/relationships/image" Target="../media/image33.wmf"/><Relationship Id="rId25" Type="http://schemas.openxmlformats.org/officeDocument/2006/relationships/oleObject" Target="../embeddings/oleObject18.bin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3"/>
          <p:cNvSpPr>
            <a:spLocks noGrp="1"/>
          </p:cNvSpPr>
          <p:nvPr>
            <p:ph type="ctrTitle"/>
          </p:nvPr>
        </p:nvSpPr>
        <p:spPr>
          <a:xfrm>
            <a:off x="1447800" y="1524000"/>
            <a:ext cx="10363200" cy="2057400"/>
          </a:xfrm>
        </p:spPr>
        <p:txBody>
          <a:bodyPr wrap="square" lIns="91430" tIns="45718" rIns="91430" bIns="45718" anchor="ctr"/>
          <a:p>
            <a:pPr algn="l" eaLnBrk="1" hangingPunct="1">
              <a:buClrTx/>
              <a:buSzTx/>
              <a:buFontTx/>
            </a:pPr>
            <a:r>
              <a:rPr lang="zh-CN" altLang="en-US" sz="6600" dirty="0">
                <a:ea typeface="宋体" panose="02010600030101010101" pitchFamily="2" charset="-122"/>
              </a:rPr>
              <a:t>课程回顾</a:t>
            </a:r>
            <a:endParaRPr lang="zh-CN" altLang="en-US" sz="6600" dirty="0">
              <a:ea typeface="宋体" panose="02010600030101010101" pitchFamily="2" charset="-122"/>
            </a:endParaRPr>
          </a:p>
        </p:txBody>
      </p:sp>
      <p:sp>
        <p:nvSpPr>
          <p:cNvPr id="3074" name="Rectangle 4"/>
          <p:cNvSpPr>
            <a:spLocks noGrp="1"/>
          </p:cNvSpPr>
          <p:nvPr>
            <p:ph type="subTitle" idx="1"/>
          </p:nvPr>
        </p:nvSpPr>
        <p:spPr>
          <a:xfrm>
            <a:off x="1828800" y="4038600"/>
            <a:ext cx="8459788" cy="2439988"/>
          </a:xfrm>
        </p:spPr>
        <p:txBody>
          <a:bodyPr wrap="square" lIns="91430" tIns="45718" rIns="91430" bIns="45718" anchor="t"/>
          <a:p>
            <a:pPr algn="l" defTabSz="0" eaLnBrk="1" hangingPunct="1">
              <a:buSzTx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中国科学院自动化研究所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algn="l" defTabSz="0" eaLnBrk="1" hangingPunct="1">
              <a:buSzTx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吴高巍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algn="l" defTabSz="0" eaLnBrk="1" hangingPunct="1">
              <a:buSzTx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gaowei.wu@ia.ac.cn</a:t>
            </a:r>
            <a:endParaRPr lang="zh-CN" altLang="en-US" dirty="0">
              <a:latin typeface="+mn-lt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algn="l" defTabSz="0" eaLnBrk="1" hangingPunct="1">
              <a:buSzTx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20</a:t>
            </a:r>
            <a:r>
              <a:rPr 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22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-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12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-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29</a:t>
            </a:r>
            <a:endParaRPr lang="en-US" altLang="zh-CN" dirty="0">
              <a:latin typeface="+mn-lt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zh-CN">
                <a:ea typeface="宋体" panose="02010600030101010101" pitchFamily="2" charset="-122"/>
              </a:rPr>
              <a:t>神经网络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神经元模型</a:t>
            </a:r>
            <a:endParaRPr lang="zh-CN" altLang="en-US"/>
          </a:p>
          <a:p>
            <a:pPr lvl="1"/>
            <a:r>
              <a:rPr lang="zh-CN" altLang="en-US">
                <a:cs typeface="Arial" panose="020B0604020202020204" pitchFamily="34" charset="0"/>
              </a:rPr>
              <a:t>二值神经元模型</a:t>
            </a:r>
            <a:endParaRPr lang="zh-CN" altLang="en-US">
              <a:cs typeface="Arial" panose="020B0604020202020204" pitchFamily="34" charset="0"/>
            </a:endParaRPr>
          </a:p>
          <a:p>
            <a:pPr lvl="1"/>
            <a:r>
              <a:rPr lang="zh-CN" altLang="en-US">
                <a:cs typeface="Arial" panose="020B0604020202020204" pitchFamily="34" charset="0"/>
              </a:rPr>
              <a:t>模拟神经元模型</a:t>
            </a:r>
            <a:endParaRPr lang="zh-CN" altLang="en-US">
              <a:cs typeface="Arial" panose="020B0604020202020204" pitchFamily="34" charset="0"/>
            </a:endParaRPr>
          </a:p>
          <a:p>
            <a:pPr lvl="1"/>
            <a:r>
              <a:rPr lang="zh-CN" altLang="en-US">
                <a:cs typeface="Arial" panose="020B0604020202020204" pitchFamily="34" charset="0"/>
              </a:rPr>
              <a:t>二值随机神经元</a:t>
            </a:r>
            <a:endParaRPr lang="zh-CN" altLang="en-US">
              <a:cs typeface="Arial" panose="020B0604020202020204" pitchFamily="34" charset="0"/>
            </a:endParaRPr>
          </a:p>
          <a:p>
            <a:r>
              <a:rPr lang="zh-CN" altLang="en-US"/>
              <a:t>网络结构</a:t>
            </a:r>
            <a:endParaRPr lang="zh-CN" altLang="en-US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前馈结构(</a:t>
            </a:r>
            <a:r>
              <a:rPr lang="en-US" altLang="zh-CN" dirty="0"/>
              <a:t>Feedforward Architecture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反馈/循环结构(</a:t>
            </a:r>
            <a:r>
              <a:rPr lang="en-US" altLang="zh-CN" dirty="0"/>
              <a:t>Feedback</a:t>
            </a:r>
            <a:r>
              <a:rPr lang="zh-CN" altLang="en-US" dirty="0">
                <a:ea typeface="宋体" panose="02010600030101010101" pitchFamily="2" charset="-122"/>
              </a:rPr>
              <a:t>/</a:t>
            </a:r>
            <a:r>
              <a:rPr lang="en-US" altLang="zh-CN" dirty="0"/>
              <a:t>Recurrent Architecture)</a:t>
            </a:r>
            <a:endParaRPr lang="zh-CN" altLang="en-US">
              <a:cs typeface="Arial" panose="020B0604020202020204" pitchFamily="34" charset="0"/>
            </a:endParaRPr>
          </a:p>
          <a:p>
            <a:r>
              <a:rPr lang="zh-CN" altLang="en-US"/>
              <a:t>学习方法</a:t>
            </a:r>
            <a:endParaRPr lang="zh-CN" altLang="en-US"/>
          </a:p>
          <a:p>
            <a:pPr lvl="1">
              <a:buNone/>
            </a:pPr>
            <a:r>
              <a:rPr lang="zh-CN" altLang="en-US" dirty="0">
                <a:ea typeface="宋体" panose="02010600030101010101" pitchFamily="2" charset="-122"/>
              </a:rPr>
              <a:t>通过神经网络所在环境的模拟过程，调整网络中的自由参数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	    Learning by data</a:t>
            </a:r>
            <a:endParaRPr lang="en-US" altLang="zh-CN" sz="2800" dirty="0"/>
          </a:p>
          <a:p>
            <a:pPr lvl="1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419600" y="1676400"/>
          <a:ext cx="3759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78200" imgH="1803400" progId="">
                  <p:embed/>
                </p:oleObj>
              </mc:Choice>
              <mc:Fallback>
                <p:oleObj name="" r:id="rId1" imgW="3378200" imgH="1803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1676400"/>
                        <a:ext cx="37592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8001000" y="1676083"/>
          <a:ext cx="396240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289300" imgH="1752600" progId="">
                  <p:embed/>
                </p:oleObj>
              </mc:Choice>
              <mc:Fallback>
                <p:oleObj name="" r:id="rId3" imgW="3289300" imgH="17526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0" y="1676083"/>
                        <a:ext cx="3962400" cy="157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感知机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二值神经元模型</a:t>
            </a:r>
            <a:endParaRPr lang="zh-CN" altLang="en-US"/>
          </a:p>
          <a:p>
            <a:r>
              <a:rPr lang="zh-CN" altLang="en-US"/>
              <a:t>单神经元网络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学习规则：</a:t>
            </a:r>
            <a:r>
              <a:rPr lang="en-US" altLang="zh-CN"/>
              <a:t>Error Correction</a:t>
            </a:r>
            <a:endParaRPr lang="zh-CN" altLang="en-US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graphicFrame>
        <p:nvGraphicFramePr>
          <p:cNvPr id="33805" name="对象 338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2835" y="3849370"/>
          <a:ext cx="2209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9470" imgH="229235" progId="Equation.KSEE3">
                  <p:embed/>
                </p:oleObj>
              </mc:Choice>
              <mc:Fallback>
                <p:oleObj name="" r:id="rId1" imgW="839470" imgH="22923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835" y="3849370"/>
                        <a:ext cx="22098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65" y="2233295"/>
            <a:ext cx="4038600" cy="271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多层感知机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模拟神经元模型</a:t>
            </a:r>
            <a:endParaRPr lang="zh-CN" altLang="en-US"/>
          </a:p>
          <a:p>
            <a:r>
              <a:rPr lang="zh-CN" altLang="en-US"/>
              <a:t>三层前馈网络</a:t>
            </a:r>
            <a:endParaRPr lang="zh-CN" altLang="en-US"/>
          </a:p>
          <a:p>
            <a:r>
              <a:rPr lang="en-US" altLang="zh-CN"/>
              <a:t>BP</a:t>
            </a:r>
            <a:r>
              <a:rPr lang="zh-CN" altLang="en-US">
                <a:ea typeface="宋体" panose="02010600030101010101" pitchFamily="2" charset="-122"/>
              </a:rPr>
              <a:t>算法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链式规则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143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3048000"/>
            <a:ext cx="8839200" cy="208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深度神经网络</a:t>
            </a:r>
            <a:endParaRPr lang="zh-CN" altLang="en-US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571615" cy="4729480"/>
          </a:xfrm>
        </p:spPr>
        <p:txBody>
          <a:bodyPr lIns="91430" tIns="45718" rIns="91430" bIns="45718" anchor="t"/>
          <a:p>
            <a:r>
              <a:rPr lang="zh-CN" altLang="en-US"/>
              <a:t>深层结构具有更强表达能力</a:t>
            </a:r>
            <a:endParaRPr lang="zh-CN" altLang="en-US"/>
          </a:p>
          <a:p>
            <a:r>
              <a:rPr lang="zh-CN" altLang="en-US" dirty="0">
                <a:ea typeface="宋体" panose="02010600030101010101" pitchFamily="2" charset="-122"/>
              </a:rPr>
              <a:t>深层结构可产生层次化特征表达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/>
              <a:t>学习方法</a:t>
            </a:r>
            <a:endParaRPr lang="zh-CN" altLang="en-US"/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自下</a:t>
            </a:r>
            <a:r>
              <a:rPr lang="zh-CN" altLang="en-US" dirty="0">
                <a:ea typeface="宋体" panose="02010600030101010101" pitchFamily="2" charset="-122"/>
              </a:rPr>
              <a:t>向</a:t>
            </a:r>
            <a:r>
              <a:rPr lang="zh-CN" altLang="en-US" dirty="0">
                <a:cs typeface="Arial" panose="020B0604020202020204" pitchFamily="34" charset="0"/>
              </a:rPr>
              <a:t>上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cs typeface="Arial" panose="020B0604020202020204" pitchFamily="34" charset="0"/>
              </a:rPr>
              <a:t>非监督学习</a:t>
            </a:r>
            <a:r>
              <a:rPr lang="zh-CN" altLang="en-US" dirty="0">
                <a:ea typeface="宋体" panose="02010600030101010101" pitchFamily="2" charset="-122"/>
              </a:rPr>
              <a:t>（greedy layer-wise training）</a:t>
            </a:r>
            <a:endParaRPr lang="zh-CN" altLang="en-US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自顶向下的监督学习</a:t>
            </a:r>
            <a:endParaRPr lang="zh-CN" altLang="en-US" dirty="0">
              <a:cs typeface="Arial" panose="020B0604020202020204" pitchFamily="34" charset="0"/>
            </a:endParaRPr>
          </a:p>
          <a:p>
            <a:pPr lvl="1"/>
            <a:endParaRPr lang="zh-CN" altLang="en-US">
              <a:cs typeface="Arial" panose="020B0604020202020204" pitchFamily="34" charset="0"/>
            </a:endParaRPr>
          </a:p>
          <a:p>
            <a:r>
              <a:rPr lang="en-US" altLang="zh-CN" dirty="0"/>
              <a:t>AutoEncoder</a:t>
            </a:r>
            <a:r>
              <a:rPr lang="zh-CN" altLang="en-US" dirty="0"/>
              <a:t>自动编码器</a:t>
            </a:r>
            <a:endParaRPr lang="en-US" altLang="zh-CN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440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885" y="1671320"/>
            <a:ext cx="4114800" cy="4576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深度神经网络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 dirty="0">
                <a:ea typeface="宋体" panose="02010600030101010101" pitchFamily="2" charset="-122"/>
              </a:rPr>
              <a:t>Deep Belief Networks(DBN)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非监督的预学习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监督微调(fine-tuning)</a:t>
            </a:r>
            <a:endParaRPr lang="zh-CN" altLang="en-US">
              <a:cs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Deep Boltzmann Machine(DBM)</a:t>
            </a: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graphicFrame>
        <p:nvGraphicFramePr>
          <p:cNvPr id="17412" name="对象 93187"/>
          <p:cNvGraphicFramePr/>
          <p:nvPr/>
        </p:nvGraphicFramePr>
        <p:xfrm>
          <a:off x="6248400" y="1447800"/>
          <a:ext cx="5791200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314950" imgH="4371975" progId="Paint.Picture">
                  <p:embed/>
                </p:oleObj>
              </mc:Choice>
              <mc:Fallback>
                <p:oleObj name="" r:id="rId1" imgW="5314950" imgH="43719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1447800"/>
                        <a:ext cx="5791200" cy="467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0" name="图片 1013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3685540"/>
            <a:ext cx="2919730" cy="289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卷积神经网络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卷积神经网络是一个多层的神经网络</a:t>
            </a:r>
            <a:endParaRPr lang="zh-CN" altLang="en-US"/>
          </a:p>
          <a:p>
            <a:pPr lvl="1"/>
            <a:r>
              <a:rPr lang="zh-CN" altLang="en-US">
                <a:cs typeface="Arial" panose="020B0604020202020204" pitchFamily="34" charset="0"/>
              </a:rPr>
              <a:t>局部连接、权值共享、</a:t>
            </a:r>
            <a:r>
              <a:rPr lang="en-US" altLang="zh-CN"/>
              <a:t>Pooling</a:t>
            </a:r>
            <a:endParaRPr lang="en-US" altLang="zh-CN"/>
          </a:p>
          <a:p>
            <a:r>
              <a:rPr lang="en-US" altLang="zh-CN"/>
              <a:t>BP</a:t>
            </a:r>
            <a:r>
              <a:rPr lang="zh-CN" altLang="en-US">
                <a:ea typeface="宋体" panose="02010600030101010101" pitchFamily="2" charset="-122"/>
              </a:rPr>
              <a:t>算法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输出层，代价函数的确定及求导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Pooling，数据的下采样及残差的上采样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卷积层，数据的卷积运算及残差的反卷积运算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graphicFrame>
        <p:nvGraphicFramePr>
          <p:cNvPr id="18436" name="对象 23555"/>
          <p:cNvGraphicFramePr/>
          <p:nvPr/>
        </p:nvGraphicFramePr>
        <p:xfrm>
          <a:off x="2209800" y="4800600"/>
          <a:ext cx="88392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420225" imgH="3267075" progId="PBrush">
                  <p:embed/>
                </p:oleObj>
              </mc:Choice>
              <mc:Fallback>
                <p:oleObj name="" r:id="rId1" imgW="9420225" imgH="3267075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4800600"/>
                        <a:ext cx="8839200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卷积神经网络实例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LeNet-5</a:t>
            </a:r>
            <a:endParaRPr lang="zh-CN" altLang="en-US"/>
          </a:p>
          <a:p>
            <a:r>
              <a:t>ImageNet CNN (AlexNet)</a:t>
            </a:r>
          </a:p>
          <a:p>
            <a:pPr lvl="1"/>
            <a:r>
              <a:t>ReLU transfer function. Dropout trick.</a:t>
            </a:r>
          </a:p>
          <a:p>
            <a:r>
              <a:rPr lang="zh-CN" altLang="en-US">
                <a:sym typeface="+mn-ea"/>
              </a:rPr>
              <a:t>VGG Net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61442" name="图片 61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25" y="1585595"/>
            <a:ext cx="4626610" cy="1544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55" y="3458845"/>
            <a:ext cx="5082540" cy="2985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卷积神经网络实例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残差网络（Residual Networks（ResNets））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GoogleLeNet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Inception Module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2610" y="2030730"/>
            <a:ext cx="3600450" cy="1695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35" y="4046220"/>
            <a:ext cx="4277360" cy="24009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图像数据应用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目标检测</a:t>
            </a:r>
            <a:endParaRPr lang="zh-CN" altLang="en-US"/>
          </a:p>
          <a:p>
            <a:pPr lvl="1"/>
            <a:r>
              <a:rPr lang="zh-CN" altLang="en-US"/>
              <a:t>滑动窗口，卷积的滑动窗口实现</a:t>
            </a:r>
            <a:endParaRPr lang="zh-CN" altLang="en-US"/>
          </a:p>
          <a:p>
            <a:pPr lvl="1"/>
            <a:r>
              <a:rPr lang="en-US" altLang="zh-CN"/>
              <a:t>YOLO</a:t>
            </a:r>
            <a:endParaRPr lang="en-US" altLang="zh-CN"/>
          </a:p>
          <a:p>
            <a:pPr lvl="1"/>
            <a:r>
              <a:rPr lang="zh-CN" altLang="en-US"/>
              <a:t>候选区域，</a:t>
            </a:r>
            <a:r>
              <a:rPr lang="en-US" altLang="zh-CN"/>
              <a:t>RCNN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Fast RCNN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Faster RCNN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/>
          </a:p>
          <a:p>
            <a:r>
              <a:rPr lang="zh-CN" altLang="en-US"/>
              <a:t>人脸识别</a:t>
            </a:r>
            <a:endParaRPr lang="zh-CN" altLang="en-US"/>
          </a:p>
          <a:p>
            <a:pPr lvl="1"/>
            <a:r>
              <a:rPr lang="zh-CN" altLang="en-US"/>
              <a:t>Siamese网络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循环神经网络</a:t>
            </a:r>
            <a:r>
              <a:rPr lang="en-US" altLang="zh-CN"/>
              <a:t>(Recurrent Neural Networks)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 dirty="0">
                <a:ea typeface="宋体" panose="02010600030101010101" pitchFamily="2" charset="-122"/>
              </a:rPr>
              <a:t>序列数据建模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/>
              <a:t>网络结构</a:t>
            </a:r>
            <a:endParaRPr lang="zh-CN" altLang="en-US" dirty="0"/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Hidden Layer会有连向下一时间Hidden Layer的边</a:t>
            </a:r>
            <a:endParaRPr lang="zh-CN" altLang="en-US" dirty="0">
              <a:cs typeface="Arial" panose="020B0604020202020204" pitchFamily="34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学习算法：BPTT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19460" name="图片 317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3832860"/>
            <a:ext cx="4505960" cy="2293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10" y="3485515"/>
            <a:ext cx="6090285" cy="285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0" y="-25400"/>
            <a:ext cx="12192000" cy="1143000"/>
          </a:xfrm>
        </p:spPr>
        <p:txBody>
          <a:bodyPr wrap="square" lIns="91430" tIns="45718" rIns="91430" bIns="45718" anchor="ctr"/>
          <a:p>
            <a:pPr eaLnBrk="1" hangingPunct="1">
              <a:buClrTx/>
              <a:buSzTx/>
              <a:buFontTx/>
            </a:pPr>
            <a:r>
              <a:rPr lang="zh-CN" altLang="en-US" dirty="0">
                <a:ea typeface="宋体" panose="02010600030101010101" pitchFamily="2" charset="-122"/>
              </a:rPr>
              <a:t>搜索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1144588"/>
            <a:ext cx="8524875" cy="522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en-US" altLang="zh-CN"/>
              <a:t>长序列循环神经网络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 dirty="0">
                <a:ea typeface="宋体" panose="02010600030101010101" pitchFamily="2" charset="-122"/>
              </a:rPr>
              <a:t>梯度的膨胀或消散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Gated Recurrent Unit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GRU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en-US" altLang="zh-CN" dirty="0"/>
              <a:t>Long Short Term Memory, LSTM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090" y="1397000"/>
            <a:ext cx="6290310" cy="21215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60" y="4106545"/>
            <a:ext cx="7778115" cy="261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009005" cy="4729480"/>
          </a:xfrm>
        </p:spPr>
        <p:txBody>
          <a:bodyPr/>
          <a:p>
            <a:r>
              <a:rPr lang="zh-CN" altLang="en-US"/>
              <a:t>Bidirectional RNN (BRNN)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深层循环神经网络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  <p:grpSp>
        <p:nvGrpSpPr>
          <p:cNvPr id="171" name="组合 170"/>
          <p:cNvGrpSpPr/>
          <p:nvPr/>
        </p:nvGrpSpPr>
        <p:grpSpPr>
          <a:xfrm>
            <a:off x="5811520" y="1529715"/>
            <a:ext cx="5093970" cy="1945640"/>
            <a:chOff x="1687" y="5112"/>
            <a:chExt cx="9964" cy="3342"/>
          </a:xfrm>
        </p:grpSpPr>
        <p:grpSp>
          <p:nvGrpSpPr>
            <p:cNvPr id="90" name="组合 89"/>
            <p:cNvGrpSpPr/>
            <p:nvPr/>
          </p:nvGrpSpPr>
          <p:grpSpPr>
            <a:xfrm>
              <a:off x="1687" y="5112"/>
              <a:ext cx="1723" cy="3340"/>
              <a:chOff x="617" y="5587"/>
              <a:chExt cx="1723" cy="33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17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620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>
                <a:endCxn id="43" idx="2"/>
              </p:cNvCxnSpPr>
              <p:nvPr/>
            </p:nvCxnSpPr>
            <p:spPr>
              <a:xfrm flipH="1" flipV="1">
                <a:off x="977" y="7662"/>
                <a:ext cx="470" cy="793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endCxn id="44" idx="2"/>
              </p:cNvCxnSpPr>
              <p:nvPr/>
            </p:nvCxnSpPr>
            <p:spPr>
              <a:xfrm flipV="1">
                <a:off x="1465" y="7662"/>
                <a:ext cx="515" cy="81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4" idx="0"/>
              </p:cNvCxnSpPr>
              <p:nvPr/>
            </p:nvCxnSpPr>
            <p:spPr>
              <a:xfrm flipH="1" flipV="1">
                <a:off x="1560" y="6120"/>
                <a:ext cx="420" cy="82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3" idx="0"/>
              </p:cNvCxnSpPr>
              <p:nvPr/>
            </p:nvCxnSpPr>
            <p:spPr>
              <a:xfrm flipV="1">
                <a:off x="977" y="6120"/>
                <a:ext cx="463" cy="822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3" name="对象 5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87" y="7040"/>
              <a:ext cx="65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1" imgW="279400" imgH="203200" progId="Equation.KSEE3">
                      <p:embed/>
                    </p:oleObj>
                  </mc:Choice>
                  <mc:Fallback>
                    <p:oleObj name="" r:id="rId1" imgW="2794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87" y="7040"/>
                            <a:ext cx="65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55" y="7040"/>
              <a:ext cx="65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3" imgW="279400" imgH="203200" progId="Equation.KSEE3">
                      <p:embed/>
                    </p:oleObj>
                  </mc:Choice>
                  <mc:Fallback>
                    <p:oleObj name="" r:id="rId3" imgW="2794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55" y="7040"/>
                            <a:ext cx="65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37" y="8455"/>
              <a:ext cx="621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" name="" r:id="rId5" imgW="266700" imgH="203200" progId="Equation.KSEE3">
                      <p:embed/>
                    </p:oleObj>
                  </mc:Choice>
                  <mc:Fallback>
                    <p:oleObj name="" r:id="rId5" imgW="2667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37" y="8455"/>
                            <a:ext cx="621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对象 6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37" y="5587"/>
              <a:ext cx="65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7" imgW="279400" imgH="228600" progId="Equation.KSEE3">
                      <p:embed/>
                    </p:oleObj>
                  </mc:Choice>
                  <mc:Fallback>
                    <p:oleObj name="" r:id="rId7" imgW="2794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37" y="5587"/>
                            <a:ext cx="65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" name="组合 91"/>
            <p:cNvGrpSpPr/>
            <p:nvPr/>
          </p:nvGrpSpPr>
          <p:grpSpPr>
            <a:xfrm>
              <a:off x="4434" y="5112"/>
              <a:ext cx="1723" cy="3341"/>
              <a:chOff x="617" y="5587"/>
              <a:chExt cx="1723" cy="334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617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620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0" name="直接箭头连接符 99"/>
              <p:cNvCxnSpPr>
                <a:endCxn id="98" idx="2"/>
              </p:cNvCxnSpPr>
              <p:nvPr/>
            </p:nvCxnSpPr>
            <p:spPr>
              <a:xfrm flipH="1" flipV="1">
                <a:off x="977" y="7662"/>
                <a:ext cx="470" cy="793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endCxn id="99" idx="2"/>
              </p:cNvCxnSpPr>
              <p:nvPr/>
            </p:nvCxnSpPr>
            <p:spPr>
              <a:xfrm flipV="1">
                <a:off x="1465" y="7662"/>
                <a:ext cx="515" cy="81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>
                <a:stCxn id="99" idx="0"/>
              </p:cNvCxnSpPr>
              <p:nvPr/>
            </p:nvCxnSpPr>
            <p:spPr>
              <a:xfrm flipH="1" flipV="1">
                <a:off x="1560" y="6120"/>
                <a:ext cx="420" cy="82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98" idx="0"/>
              </p:cNvCxnSpPr>
              <p:nvPr/>
            </p:nvCxnSpPr>
            <p:spPr>
              <a:xfrm flipV="1">
                <a:off x="977" y="6120"/>
                <a:ext cx="463" cy="822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对象 11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72" y="7040"/>
              <a:ext cx="68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" name="" r:id="rId9" imgW="292100" imgH="203200" progId="Equation.KSEE3">
                      <p:embed/>
                    </p:oleObj>
                  </mc:Choice>
                  <mc:Fallback>
                    <p:oleObj name="" r:id="rId9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" y="7040"/>
                            <a:ext cx="68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对象 11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40" y="7040"/>
              <a:ext cx="68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" name="" r:id="rId11" imgW="292100" imgH="203200" progId="Equation.KSEE3">
                      <p:embed/>
                    </p:oleObj>
                  </mc:Choice>
                  <mc:Fallback>
                    <p:oleObj name="" r:id="rId11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40" y="7040"/>
                            <a:ext cx="68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" name="对象 11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8455"/>
              <a:ext cx="651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" name="" r:id="rId13" imgW="279400" imgH="203200" progId="Equation.KSEE3">
                      <p:embed/>
                    </p:oleObj>
                  </mc:Choice>
                  <mc:Fallback>
                    <p:oleObj name="" r:id="rId13" imgW="2794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22" y="8455"/>
                            <a:ext cx="651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对象 12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5587"/>
              <a:ext cx="68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" name="" r:id="rId15" imgW="292100" imgH="228600" progId="Equation.KSEE3">
                      <p:embed/>
                    </p:oleObj>
                  </mc:Choice>
                  <mc:Fallback>
                    <p:oleObj name="" r:id="rId15" imgW="2921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22" y="5587"/>
                            <a:ext cx="68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1" name="组合 130"/>
            <p:cNvGrpSpPr/>
            <p:nvPr/>
          </p:nvGrpSpPr>
          <p:grpSpPr>
            <a:xfrm>
              <a:off x="7181" y="5112"/>
              <a:ext cx="1723" cy="3340"/>
              <a:chOff x="617" y="5587"/>
              <a:chExt cx="1723" cy="3340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617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620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8" name="直接箭头连接符 137"/>
              <p:cNvCxnSpPr>
                <a:endCxn id="132" idx="2"/>
              </p:cNvCxnSpPr>
              <p:nvPr/>
            </p:nvCxnSpPr>
            <p:spPr>
              <a:xfrm flipH="1" flipV="1">
                <a:off x="977" y="7662"/>
                <a:ext cx="470" cy="793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>
                <a:endCxn id="135" idx="2"/>
              </p:cNvCxnSpPr>
              <p:nvPr/>
            </p:nvCxnSpPr>
            <p:spPr>
              <a:xfrm flipV="1">
                <a:off x="1465" y="7662"/>
                <a:ext cx="515" cy="81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>
                <a:stCxn id="135" idx="0"/>
              </p:cNvCxnSpPr>
              <p:nvPr/>
            </p:nvCxnSpPr>
            <p:spPr>
              <a:xfrm flipH="1" flipV="1">
                <a:off x="1560" y="6120"/>
                <a:ext cx="420" cy="82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/>
              <p:cNvCxnSpPr>
                <a:stCxn id="132" idx="0"/>
              </p:cNvCxnSpPr>
              <p:nvPr/>
            </p:nvCxnSpPr>
            <p:spPr>
              <a:xfrm flipV="1">
                <a:off x="977" y="6120"/>
                <a:ext cx="463" cy="822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2" name="对象 141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72" y="7040"/>
              <a:ext cx="68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" name="" r:id="rId17" imgW="292100" imgH="203200" progId="Equation.KSEE3">
                      <p:embed/>
                    </p:oleObj>
                  </mc:Choice>
                  <mc:Fallback>
                    <p:oleObj name="" r:id="rId17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72" y="7040"/>
                            <a:ext cx="68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对象 14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40" y="7040"/>
              <a:ext cx="680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" name="" r:id="rId19" imgW="292100" imgH="203200" progId="Equation.KSEE3">
                      <p:embed/>
                    </p:oleObj>
                  </mc:Choice>
                  <mc:Fallback>
                    <p:oleObj name="" r:id="rId19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640" y="7040"/>
                            <a:ext cx="680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" name="对象 14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8455"/>
              <a:ext cx="651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" name="" r:id="rId21" imgW="279400" imgH="203200" progId="Equation.KSEE3">
                      <p:embed/>
                    </p:oleObj>
                  </mc:Choice>
                  <mc:Fallback>
                    <p:oleObj name="" r:id="rId21" imgW="2794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222" y="8455"/>
                            <a:ext cx="651" cy="4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8" name="对象 14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5587"/>
              <a:ext cx="68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" name="" r:id="rId23" imgW="292100" imgH="228600" progId="Equation.KSEE3">
                      <p:embed/>
                    </p:oleObj>
                  </mc:Choice>
                  <mc:Fallback>
                    <p:oleObj name="" r:id="rId23" imgW="2921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222" y="5587"/>
                            <a:ext cx="68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9928" y="5112"/>
              <a:ext cx="1723" cy="3342"/>
              <a:chOff x="617" y="5587"/>
              <a:chExt cx="1723" cy="3342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617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620" y="6942"/>
                <a:ext cx="720" cy="72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/>
              <p:cNvCxnSpPr>
                <a:endCxn id="151" idx="2"/>
              </p:cNvCxnSpPr>
              <p:nvPr/>
            </p:nvCxnSpPr>
            <p:spPr>
              <a:xfrm flipH="1" flipV="1">
                <a:off x="977" y="7662"/>
                <a:ext cx="470" cy="793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endCxn id="152" idx="2"/>
              </p:cNvCxnSpPr>
              <p:nvPr/>
            </p:nvCxnSpPr>
            <p:spPr>
              <a:xfrm flipV="1">
                <a:off x="1465" y="7662"/>
                <a:ext cx="515" cy="81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52" idx="0"/>
              </p:cNvCxnSpPr>
              <p:nvPr/>
            </p:nvCxnSpPr>
            <p:spPr>
              <a:xfrm flipH="1" flipV="1">
                <a:off x="1560" y="6120"/>
                <a:ext cx="420" cy="82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51" idx="0"/>
              </p:cNvCxnSpPr>
              <p:nvPr/>
            </p:nvCxnSpPr>
            <p:spPr>
              <a:xfrm flipV="1">
                <a:off x="977" y="6120"/>
                <a:ext cx="463" cy="822"/>
              </a:xfrm>
              <a:prstGeom prst="straightConnector1">
                <a:avLst/>
              </a:prstGeom>
              <a:ln w="19050">
                <a:solidFill>
                  <a:srgbClr val="744B9B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7" name="对象 15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72" y="7040"/>
              <a:ext cx="680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" name="" r:id="rId25" imgW="292100" imgH="203200" progId="Equation.KSEE3">
                      <p:embed/>
                    </p:oleObj>
                  </mc:Choice>
                  <mc:Fallback>
                    <p:oleObj name="" r:id="rId25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672" y="7040"/>
                            <a:ext cx="680" cy="4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" name="对象 15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640" y="7040"/>
              <a:ext cx="680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" name="" r:id="rId27" imgW="292100" imgH="203200" progId="Equation.KSEE3">
                      <p:embed/>
                    </p:oleObj>
                  </mc:Choice>
                  <mc:Fallback>
                    <p:oleObj name="" r:id="rId27" imgW="2921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640" y="7040"/>
                            <a:ext cx="680" cy="47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1" name="对象 16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8456"/>
              <a:ext cx="651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" name="" r:id="rId29" imgW="279400" imgH="203200" progId="Equation.KSEE3">
                      <p:embed/>
                    </p:oleObj>
                  </mc:Choice>
                  <mc:Fallback>
                    <p:oleObj name="" r:id="rId29" imgW="279400" imgH="2032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222" y="8456"/>
                            <a:ext cx="651" cy="4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" name="对象 16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22" y="5587"/>
              <a:ext cx="681" cy="5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" name="" r:id="rId31" imgW="292100" imgH="228600" progId="Equation.KSEE3">
                      <p:embed/>
                    </p:oleObj>
                  </mc:Choice>
                  <mc:Fallback>
                    <p:oleObj name="" r:id="rId31" imgW="292100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222" y="5587"/>
                            <a:ext cx="681" cy="5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" name="弧形 164"/>
            <p:cNvSpPr/>
            <p:nvPr/>
          </p:nvSpPr>
          <p:spPr>
            <a:xfrm>
              <a:off x="2407" y="6120"/>
              <a:ext cx="2233" cy="775"/>
            </a:xfrm>
            <a:prstGeom prst="arc">
              <a:avLst>
                <a:gd name="adj1" fmla="val 10950035"/>
                <a:gd name="adj2" fmla="val 0"/>
              </a:avLst>
            </a:prstGeom>
            <a:ln w="19050" cmpd="sng">
              <a:solidFill>
                <a:srgbClr val="744B9B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弧形 165"/>
            <p:cNvSpPr/>
            <p:nvPr/>
          </p:nvSpPr>
          <p:spPr>
            <a:xfrm>
              <a:off x="5155" y="6120"/>
              <a:ext cx="2322" cy="775"/>
            </a:xfrm>
            <a:prstGeom prst="arc">
              <a:avLst>
                <a:gd name="adj1" fmla="val 10950035"/>
                <a:gd name="adj2" fmla="val 0"/>
              </a:avLst>
            </a:prstGeom>
            <a:ln w="19050" cmpd="sng">
              <a:solidFill>
                <a:srgbClr val="744B9B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弧形 166"/>
            <p:cNvSpPr/>
            <p:nvPr/>
          </p:nvSpPr>
          <p:spPr>
            <a:xfrm>
              <a:off x="7900" y="6120"/>
              <a:ext cx="2280" cy="775"/>
            </a:xfrm>
            <a:prstGeom prst="arc">
              <a:avLst>
                <a:gd name="adj1" fmla="val 10950035"/>
                <a:gd name="adj2" fmla="val 0"/>
              </a:avLst>
            </a:prstGeom>
            <a:ln w="19050" cmpd="sng">
              <a:solidFill>
                <a:srgbClr val="744B9B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弧形 167"/>
            <p:cNvSpPr/>
            <p:nvPr/>
          </p:nvSpPr>
          <p:spPr>
            <a:xfrm>
              <a:off x="5825" y="6784"/>
              <a:ext cx="2394" cy="775"/>
            </a:xfrm>
            <a:prstGeom prst="arc">
              <a:avLst>
                <a:gd name="adj1" fmla="val 21568002"/>
                <a:gd name="adj2" fmla="val 10798383"/>
              </a:avLst>
            </a:prstGeom>
            <a:ln w="19050" cmpd="sng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弧形 168"/>
            <p:cNvSpPr/>
            <p:nvPr/>
          </p:nvSpPr>
          <p:spPr>
            <a:xfrm>
              <a:off x="3086" y="6784"/>
              <a:ext cx="2394" cy="775"/>
            </a:xfrm>
            <a:prstGeom prst="arc">
              <a:avLst>
                <a:gd name="adj1" fmla="val 21568002"/>
                <a:gd name="adj2" fmla="val 10798383"/>
              </a:avLst>
            </a:prstGeom>
            <a:ln w="19050" cmpd="sng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弧形 169"/>
            <p:cNvSpPr/>
            <p:nvPr/>
          </p:nvSpPr>
          <p:spPr>
            <a:xfrm>
              <a:off x="8572" y="6784"/>
              <a:ext cx="2394" cy="775"/>
            </a:xfrm>
            <a:prstGeom prst="arc">
              <a:avLst>
                <a:gd name="adj1" fmla="val 21568002"/>
                <a:gd name="adj2" fmla="val 10798383"/>
              </a:avLst>
            </a:prstGeom>
            <a:ln w="19050" cmpd="sng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90465" y="3813175"/>
            <a:ext cx="5768975" cy="250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009005" cy="4729480"/>
          </a:xfrm>
        </p:spPr>
        <p:txBody>
          <a:bodyPr/>
          <a:p>
            <a:r>
              <a:rPr lang="en-US" altLang="zh-CN">
                <a:sym typeface="+mn-ea"/>
              </a:rPr>
              <a:t>Machine translation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conditional language model</a:t>
            </a:r>
            <a:endParaRPr lang="zh-CN" altLang="en-US"/>
          </a:p>
          <a:p>
            <a:pPr lvl="1"/>
            <a:r>
              <a:rPr lang="zh-CN" altLang="en-US"/>
              <a:t>集束搜索（Beam search algorithm）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>
                <a:sym typeface="+mn-ea"/>
              </a:rPr>
              <a:t>注意力模型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5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500" strike="noStrike" noProof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755" y="1538605"/>
            <a:ext cx="5838825" cy="1744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5" y="4088130"/>
            <a:ext cx="7590155" cy="2302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lIns="91430" tIns="45718" rIns="91430" bIns="45718" anchor="ctr"/>
          <a:p>
            <a:r>
              <a:rPr lang="zh-CN" altLang="en-US"/>
              <a:t>生成式对抗网络</a:t>
            </a:r>
            <a:r>
              <a:rPr lang="en-US" altLang="zh-CN"/>
              <a:t>GANs</a:t>
            </a:r>
            <a:endParaRPr lang="en-US" altLang="zh-CN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 lIns="91430" tIns="45718" rIns="91430" bIns="45718" anchor="t"/>
          <a:p>
            <a:r>
              <a:rPr lang="zh-CN" altLang="en-US"/>
              <a:t>GAN 的核心思想来源于博弈论的纳什均衡</a:t>
            </a:r>
            <a:endParaRPr lang="zh-CN" altLang="en-US"/>
          </a:p>
          <a:p>
            <a:pPr lvl="1"/>
            <a:r>
              <a:rPr lang="zh-CN" altLang="en-US">
                <a:cs typeface="Arial" panose="020B0604020202020204" pitchFamily="34" charset="0"/>
              </a:rPr>
              <a:t>一个生成器 (Generator)和一个判别器 (Discriminator)</a:t>
            </a:r>
            <a:endParaRPr lang="zh-CN" altLang="en-US">
              <a:cs typeface="Arial" panose="020B0604020202020204" pitchFamily="34" charset="0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>
              <a:cs typeface="Arial" panose="020B0604020202020204" pitchFamily="34" charset="0"/>
            </a:endParaRPr>
          </a:p>
          <a:p>
            <a:pPr lvl="0"/>
            <a:r>
              <a:rPr lang="en-US" altLang="zh-CN">
                <a:ea typeface="Arial" panose="020B0604020202020204" pitchFamily="34" charset="0"/>
              </a:rPr>
              <a:t>GAN</a:t>
            </a:r>
            <a:r>
              <a:rPr lang="zh-CN" altLang="en-US">
                <a:ea typeface="Arial" panose="020B0604020202020204" pitchFamily="34" charset="0"/>
              </a:rPr>
              <a:t>类型</a:t>
            </a:r>
            <a:endParaRPr lang="zh-CN" altLang="en-US">
              <a:ea typeface="Arial" panose="020B0604020202020204" pitchFamily="34" charset="0"/>
            </a:endParaRPr>
          </a:p>
          <a:p>
            <a:pPr lvl="1"/>
            <a:r>
              <a:rPr lang="en-US" altLang="zh-CN">
                <a:ea typeface="Arial" panose="020B0604020202020204" pitchFamily="34" charset="0"/>
              </a:rPr>
              <a:t>Typical GAN</a:t>
            </a:r>
            <a:endParaRPr lang="en-US" altLang="zh-CN">
              <a:ea typeface="Arial" panose="020B0604020202020204" pitchFamily="34" charset="0"/>
            </a:endParaRPr>
          </a:p>
          <a:p>
            <a:pPr lvl="1"/>
            <a:r>
              <a:rPr lang="en-US" altLang="zh-CN">
                <a:ea typeface="Arial" panose="020B0604020202020204" pitchFamily="34" charset="0"/>
              </a:rPr>
              <a:t>Conditional GAN</a:t>
            </a:r>
            <a:endParaRPr lang="en-US" altLang="zh-CN">
              <a:ea typeface="Arial" panose="020B0604020202020204" pitchFamily="34" charset="0"/>
            </a:endParaRPr>
          </a:p>
          <a:p>
            <a:pPr lvl="1"/>
            <a:r>
              <a:rPr lang="en-US" altLang="zh-CN">
                <a:ea typeface="Arial" panose="020B0604020202020204" pitchFamily="34" charset="0"/>
              </a:rPr>
              <a:t>Unsupervised Conditional GAN</a:t>
            </a:r>
            <a:endParaRPr lang="en-US" altLang="zh-CN">
              <a:ea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538" y="2670175"/>
            <a:ext cx="9521825" cy="704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ctrTitle"/>
          </p:nvPr>
        </p:nvSpPr>
        <p:spPr/>
        <p:txBody>
          <a:bodyPr wrap="square" lIns="91430" tIns="45718" rIns="91430" bIns="45718" anchor="ctr"/>
          <a:p>
            <a:pPr eaLnBrk="1" hangingPunct="1">
              <a:buClrTx/>
              <a:buSzTx/>
              <a:buFontTx/>
            </a:pPr>
            <a:r>
              <a:rPr lang="zh-CN" altLang="en-US" dirty="0">
                <a:ea typeface="宋体" panose="02010600030101010101" pitchFamily="2" charset="-122"/>
              </a:rPr>
              <a:t>谢谢！</a:t>
            </a:r>
            <a:endParaRPr lang="zh-CN" altLang="en-US" dirty="0"/>
          </a:p>
        </p:txBody>
      </p:sp>
      <p:sp>
        <p:nvSpPr>
          <p:cNvPr id="22530" name="Rectangle 3"/>
          <p:cNvSpPr>
            <a:spLocks noGrp="1"/>
          </p:cNvSpPr>
          <p:nvPr>
            <p:ph type="subTitle" idx="1"/>
          </p:nvPr>
        </p:nvSpPr>
        <p:spPr/>
        <p:txBody>
          <a:bodyPr wrap="square" lIns="91430" tIns="45718" rIns="91430" bIns="45718" anchor="t"/>
          <a:p>
            <a:pPr marL="342900" indent="-342900" algn="l" defTabSz="0" eaLnBrk="1" hangingPunct="1">
              <a:buSzTx/>
              <a:buChar char="§"/>
            </a:pPr>
            <a:endParaRPr lang="zh-CN" altLang="zh-CN" dirty="0"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搜索问题</a:t>
            </a:r>
            <a:endParaRPr lang="zh-CN" altLang="en-US" dirty="0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30" tIns="45718" rIns="91430" bIns="45718" anchor="t"/>
          <a:p>
            <a:pPr eaLnBrk="1" hangingPunct="1"/>
            <a:r>
              <a:rPr lang="zh-CN" altLang="en-US" dirty="0"/>
              <a:t>形式化描述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状态空间</a:t>
            </a:r>
            <a:endParaRPr lang="zh-CN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后继函数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初始状态和目标测试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状态空间图</a:t>
            </a:r>
            <a:r>
              <a:rPr lang="zh-CN" altLang="en-US" dirty="0"/>
              <a:t> 、</a:t>
            </a:r>
            <a:r>
              <a:rPr lang="zh-CN" altLang="en-US" dirty="0">
                <a:ea typeface="宋体" panose="02010600030101010101" pitchFamily="2" charset="-122"/>
              </a:rPr>
              <a:t>搜索树</a:t>
            </a:r>
            <a:endParaRPr lang="en-US" altLang="zh-CN" dirty="0"/>
          </a:p>
          <a:p>
            <a:pPr lvl="1" eaLnBrk="1" hangingPunct="1"/>
            <a:endParaRPr lang="zh-CN" altLang="en-US" dirty="0">
              <a:ea typeface="Arial" panose="020B0604020202020204" pitchFamily="34" charset="0"/>
            </a:endParaRPr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grpSp>
        <p:nvGrpSpPr>
          <p:cNvPr id="5124" name="组合 5"/>
          <p:cNvGrpSpPr/>
          <p:nvPr/>
        </p:nvGrpSpPr>
        <p:grpSpPr>
          <a:xfrm>
            <a:off x="6248400" y="4110038"/>
            <a:ext cx="3632200" cy="2747962"/>
            <a:chOff x="6840010" y="1626648"/>
            <a:chExt cx="4907490" cy="3879850"/>
          </a:xfrm>
        </p:grpSpPr>
        <p:sp>
          <p:nvSpPr>
            <p:cNvPr id="5125" name="Rounded Rectangle 97"/>
            <p:cNvSpPr/>
            <p:nvPr/>
          </p:nvSpPr>
          <p:spPr>
            <a:xfrm>
              <a:off x="6840010" y="1626648"/>
              <a:ext cx="4889500" cy="3879850"/>
            </a:xfrm>
            <a:prstGeom prst="roundRect">
              <a:avLst>
                <a:gd name="adj" fmla="val 16667"/>
              </a:avLst>
            </a:prstGeom>
            <a:solidFill>
              <a:srgbClr val="D5D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6" tIns="45718" rIns="91436" bIns="45718" anchor="ctr"/>
            <a:p>
              <a:pPr algn="ctr" eaLnBrk="0" hangingPunct="0"/>
              <a:endParaRPr lang="zh-CN" altLang="zh-CN" sz="16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" name="Text Box 4"/>
            <p:cNvSpPr/>
            <p:nvPr/>
          </p:nvSpPr>
          <p:spPr>
            <a:xfrm>
              <a:off x="9232900" y="2692400"/>
              <a:ext cx="825500" cy="3190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" name="Text Box 5"/>
            <p:cNvSpPr/>
            <p:nvPr/>
          </p:nvSpPr>
          <p:spPr>
            <a:xfrm>
              <a:off x="7010400" y="3976688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Text Box 6"/>
            <p:cNvSpPr/>
            <p:nvPr/>
          </p:nvSpPr>
          <p:spPr>
            <a:xfrm>
              <a:off x="7010400" y="354965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9" name="Text Box 7"/>
            <p:cNvSpPr/>
            <p:nvPr/>
          </p:nvSpPr>
          <p:spPr>
            <a:xfrm>
              <a:off x="7454900" y="3167063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Text Box 8"/>
            <p:cNvSpPr/>
            <p:nvPr/>
          </p:nvSpPr>
          <p:spPr>
            <a:xfrm>
              <a:off x="11264900" y="31146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Text Box 9"/>
            <p:cNvSpPr/>
            <p:nvPr/>
          </p:nvSpPr>
          <p:spPr>
            <a:xfrm>
              <a:off x="7581900" y="3976688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Text Box 10"/>
            <p:cNvSpPr/>
            <p:nvPr/>
          </p:nvSpPr>
          <p:spPr>
            <a:xfrm>
              <a:off x="7581900" y="354965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33" name="AutoShape 11"/>
            <p:cNvCxnSpPr>
              <a:stCxn id="5129" idx="2"/>
              <a:endCxn id="5128" idx="0"/>
            </p:cNvCxnSpPr>
            <p:nvPr/>
          </p:nvCxnSpPr>
          <p:spPr>
            <a:xfrm flipH="1">
              <a:off x="7169150" y="3502025"/>
              <a:ext cx="444500" cy="4762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4" name="AutoShape 12"/>
            <p:cNvCxnSpPr>
              <a:stCxn id="5129" idx="2"/>
              <a:endCxn id="5132" idx="0"/>
            </p:cNvCxnSpPr>
            <p:nvPr/>
          </p:nvCxnSpPr>
          <p:spPr>
            <a:xfrm>
              <a:off x="7613650" y="3502025"/>
              <a:ext cx="127000" cy="4762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5" name="AutoShape 13"/>
            <p:cNvCxnSpPr>
              <a:stCxn id="5128" idx="2"/>
              <a:endCxn id="5127" idx="0"/>
            </p:cNvCxnSpPr>
            <p:nvPr/>
          </p:nvCxnSpPr>
          <p:spPr>
            <a:xfrm>
              <a:off x="7169150" y="3883025"/>
              <a:ext cx="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6" name="AutoShape 14"/>
            <p:cNvCxnSpPr>
              <a:stCxn id="5132" idx="2"/>
              <a:endCxn id="5131" idx="0"/>
            </p:cNvCxnSpPr>
            <p:nvPr/>
          </p:nvCxnSpPr>
          <p:spPr>
            <a:xfrm>
              <a:off x="7740650" y="3883025"/>
              <a:ext cx="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37" name="Text Box 16"/>
            <p:cNvSpPr/>
            <p:nvPr/>
          </p:nvSpPr>
          <p:spPr>
            <a:xfrm>
              <a:off x="9753600" y="31146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Text Box 17"/>
            <p:cNvSpPr/>
            <p:nvPr/>
          </p:nvSpPr>
          <p:spPr>
            <a:xfrm>
              <a:off x="9296400" y="39655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Text Box 18"/>
            <p:cNvSpPr/>
            <p:nvPr/>
          </p:nvSpPr>
          <p:spPr>
            <a:xfrm>
              <a:off x="9486900" y="354012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Text Box 19"/>
            <p:cNvSpPr/>
            <p:nvPr/>
          </p:nvSpPr>
          <p:spPr>
            <a:xfrm>
              <a:off x="10058400" y="39655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Text Box 20"/>
            <p:cNvSpPr/>
            <p:nvPr/>
          </p:nvSpPr>
          <p:spPr>
            <a:xfrm>
              <a:off x="10058400" y="354012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21"/>
            <p:cNvSpPr/>
            <p:nvPr/>
          </p:nvSpPr>
          <p:spPr>
            <a:xfrm>
              <a:off x="9677400" y="39655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Text Box 22"/>
            <p:cNvSpPr/>
            <p:nvPr/>
          </p:nvSpPr>
          <p:spPr>
            <a:xfrm>
              <a:off x="9296400" y="434975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Text Box 23"/>
            <p:cNvSpPr/>
            <p:nvPr/>
          </p:nvSpPr>
          <p:spPr>
            <a:xfrm>
              <a:off x="9867900" y="434975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5" name="Text Box 24"/>
            <p:cNvSpPr/>
            <p:nvPr/>
          </p:nvSpPr>
          <p:spPr>
            <a:xfrm>
              <a:off x="10121900" y="4392613"/>
              <a:ext cx="635000" cy="3190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5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6" name="Text Box 25"/>
            <p:cNvSpPr/>
            <p:nvPr/>
          </p:nvSpPr>
          <p:spPr>
            <a:xfrm>
              <a:off x="9867900" y="472122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47" name="AutoShape 26"/>
            <p:cNvCxnSpPr>
              <a:stCxn id="5137" idx="2"/>
              <a:endCxn id="5139" idx="0"/>
            </p:cNvCxnSpPr>
            <p:nvPr/>
          </p:nvCxnSpPr>
          <p:spPr>
            <a:xfrm flipH="1">
              <a:off x="9645650" y="3448050"/>
              <a:ext cx="2667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8" name="AutoShape 27"/>
            <p:cNvCxnSpPr>
              <a:stCxn id="5137" idx="2"/>
              <a:endCxn id="5141" idx="0"/>
            </p:cNvCxnSpPr>
            <p:nvPr/>
          </p:nvCxnSpPr>
          <p:spPr>
            <a:xfrm>
              <a:off x="9912350" y="3448050"/>
              <a:ext cx="3048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9" name="AutoShape 28"/>
            <p:cNvCxnSpPr>
              <a:stCxn id="5139" idx="2"/>
              <a:endCxn id="5138" idx="0"/>
            </p:cNvCxnSpPr>
            <p:nvPr/>
          </p:nvCxnSpPr>
          <p:spPr>
            <a:xfrm flipH="1">
              <a:off x="9455150" y="3873500"/>
              <a:ext cx="1905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0" name="AutoShape 29"/>
            <p:cNvCxnSpPr>
              <a:stCxn id="5139" idx="2"/>
              <a:endCxn id="5142" idx="0"/>
            </p:cNvCxnSpPr>
            <p:nvPr/>
          </p:nvCxnSpPr>
          <p:spPr>
            <a:xfrm>
              <a:off x="9645650" y="3873500"/>
              <a:ext cx="1905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1" name="AutoShape 30"/>
            <p:cNvCxnSpPr>
              <a:stCxn id="5141" idx="2"/>
              <a:endCxn id="5140" idx="0"/>
            </p:cNvCxnSpPr>
            <p:nvPr/>
          </p:nvCxnSpPr>
          <p:spPr>
            <a:xfrm>
              <a:off x="10217150" y="3873500"/>
              <a:ext cx="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2" name="AutoShape 31"/>
            <p:cNvCxnSpPr>
              <a:stCxn id="5138" idx="2"/>
              <a:endCxn id="5143" idx="0"/>
            </p:cNvCxnSpPr>
            <p:nvPr/>
          </p:nvCxnSpPr>
          <p:spPr>
            <a:xfrm>
              <a:off x="9455150" y="4298950"/>
              <a:ext cx="0" cy="5080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3" name="AutoShape 32"/>
            <p:cNvCxnSpPr>
              <a:stCxn id="5140" idx="2"/>
              <a:endCxn id="5144" idx="0"/>
            </p:cNvCxnSpPr>
            <p:nvPr/>
          </p:nvCxnSpPr>
          <p:spPr>
            <a:xfrm flipH="1">
              <a:off x="10026650" y="4298950"/>
              <a:ext cx="190500" cy="5080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4" name="AutoShape 33"/>
            <p:cNvCxnSpPr>
              <a:stCxn id="5140" idx="2"/>
              <a:endCxn id="5145" idx="0"/>
            </p:cNvCxnSpPr>
            <p:nvPr/>
          </p:nvCxnSpPr>
          <p:spPr>
            <a:xfrm>
              <a:off x="10217150" y="4298950"/>
              <a:ext cx="22225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5" name="AutoShape 34"/>
            <p:cNvCxnSpPr>
              <a:stCxn id="5144" idx="2"/>
              <a:endCxn id="5146" idx="0"/>
            </p:cNvCxnSpPr>
            <p:nvPr/>
          </p:nvCxnSpPr>
          <p:spPr>
            <a:xfrm>
              <a:off x="10026650" y="4683125"/>
              <a:ext cx="0" cy="3810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6" name="Text Box 35"/>
            <p:cNvSpPr/>
            <p:nvPr/>
          </p:nvSpPr>
          <p:spPr>
            <a:xfrm>
              <a:off x="11264900" y="3506788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57" name="AutoShape 36"/>
            <p:cNvCxnSpPr>
              <a:stCxn id="5130" idx="2"/>
              <a:endCxn id="5156" idx="0"/>
            </p:cNvCxnSpPr>
            <p:nvPr/>
          </p:nvCxnSpPr>
          <p:spPr>
            <a:xfrm>
              <a:off x="11423650" y="3448050"/>
              <a:ext cx="0" cy="5873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8" name="Text Box 38"/>
            <p:cNvSpPr/>
            <p:nvPr/>
          </p:nvSpPr>
          <p:spPr>
            <a:xfrm>
              <a:off x="8280400" y="354012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9" name="Text Box 39"/>
            <p:cNvSpPr/>
            <p:nvPr/>
          </p:nvSpPr>
          <p:spPr>
            <a:xfrm>
              <a:off x="7772400" y="4392613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0" name="Text Box 40"/>
            <p:cNvSpPr/>
            <p:nvPr/>
          </p:nvSpPr>
          <p:spPr>
            <a:xfrm>
              <a:off x="7962900" y="39655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1" name="Text Box 41"/>
            <p:cNvSpPr/>
            <p:nvPr/>
          </p:nvSpPr>
          <p:spPr>
            <a:xfrm>
              <a:off x="8534400" y="4392613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2" name="Text Box 42"/>
            <p:cNvSpPr/>
            <p:nvPr/>
          </p:nvSpPr>
          <p:spPr>
            <a:xfrm>
              <a:off x="8534400" y="3965575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3" name="Text Box 43"/>
            <p:cNvSpPr/>
            <p:nvPr/>
          </p:nvSpPr>
          <p:spPr>
            <a:xfrm>
              <a:off x="8153400" y="4392613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4" name="Text Box 44"/>
            <p:cNvSpPr/>
            <p:nvPr/>
          </p:nvSpPr>
          <p:spPr>
            <a:xfrm>
              <a:off x="7772400" y="477520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5" name="Text Box 45"/>
            <p:cNvSpPr/>
            <p:nvPr/>
          </p:nvSpPr>
          <p:spPr>
            <a:xfrm>
              <a:off x="8343900" y="4775200"/>
              <a:ext cx="317500" cy="3333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6" name="Text Box 46"/>
            <p:cNvSpPr/>
            <p:nvPr/>
          </p:nvSpPr>
          <p:spPr>
            <a:xfrm>
              <a:off x="8597900" y="4818063"/>
              <a:ext cx="6350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7" name="Text Box 47"/>
            <p:cNvSpPr/>
            <p:nvPr/>
          </p:nvSpPr>
          <p:spPr>
            <a:xfrm>
              <a:off x="8343900" y="5148263"/>
              <a:ext cx="317500" cy="3349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68" name="AutoShape 48"/>
            <p:cNvCxnSpPr>
              <a:stCxn id="5158" idx="2"/>
              <a:endCxn id="5160" idx="0"/>
            </p:cNvCxnSpPr>
            <p:nvPr/>
          </p:nvCxnSpPr>
          <p:spPr>
            <a:xfrm flipH="1">
              <a:off x="8121650" y="3873500"/>
              <a:ext cx="3175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9" name="AutoShape 49"/>
            <p:cNvCxnSpPr>
              <a:stCxn id="5158" idx="2"/>
              <a:endCxn id="5162" idx="0"/>
            </p:cNvCxnSpPr>
            <p:nvPr/>
          </p:nvCxnSpPr>
          <p:spPr>
            <a:xfrm>
              <a:off x="8439150" y="3873500"/>
              <a:ext cx="254000" cy="920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0" name="AutoShape 50"/>
            <p:cNvCxnSpPr>
              <a:stCxn id="5160" idx="2"/>
              <a:endCxn id="5159" idx="0"/>
            </p:cNvCxnSpPr>
            <p:nvPr/>
          </p:nvCxnSpPr>
          <p:spPr>
            <a:xfrm flipH="1">
              <a:off x="7931150" y="4298950"/>
              <a:ext cx="19050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1" name="AutoShape 51"/>
            <p:cNvCxnSpPr>
              <a:stCxn id="5160" idx="2"/>
              <a:endCxn id="5163" idx="0"/>
            </p:cNvCxnSpPr>
            <p:nvPr/>
          </p:nvCxnSpPr>
          <p:spPr>
            <a:xfrm>
              <a:off x="8121650" y="4298950"/>
              <a:ext cx="19050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2" name="AutoShape 52"/>
            <p:cNvCxnSpPr>
              <a:stCxn id="5162" idx="2"/>
              <a:endCxn id="5161" idx="0"/>
            </p:cNvCxnSpPr>
            <p:nvPr/>
          </p:nvCxnSpPr>
          <p:spPr>
            <a:xfrm>
              <a:off x="8693150" y="4298950"/>
              <a:ext cx="0" cy="9366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3" name="AutoShape 53"/>
            <p:cNvCxnSpPr>
              <a:stCxn id="5159" idx="2"/>
              <a:endCxn id="5164" idx="0"/>
            </p:cNvCxnSpPr>
            <p:nvPr/>
          </p:nvCxnSpPr>
          <p:spPr>
            <a:xfrm>
              <a:off x="7931150" y="4727575"/>
              <a:ext cx="0" cy="4762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4" name="AutoShape 54"/>
            <p:cNvCxnSpPr>
              <a:stCxn id="5161" idx="2"/>
              <a:endCxn id="5165" idx="0"/>
            </p:cNvCxnSpPr>
            <p:nvPr/>
          </p:nvCxnSpPr>
          <p:spPr>
            <a:xfrm flipH="1">
              <a:off x="8502650" y="4727575"/>
              <a:ext cx="190500" cy="4762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5" name="AutoShape 55"/>
            <p:cNvCxnSpPr>
              <a:stCxn id="5161" idx="2"/>
              <a:endCxn id="5166" idx="0"/>
            </p:cNvCxnSpPr>
            <p:nvPr/>
          </p:nvCxnSpPr>
          <p:spPr>
            <a:xfrm>
              <a:off x="8693150" y="4727575"/>
              <a:ext cx="222250" cy="9048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6" name="AutoShape 56"/>
            <p:cNvCxnSpPr>
              <a:stCxn id="5165" idx="2"/>
              <a:endCxn id="5167" idx="0"/>
            </p:cNvCxnSpPr>
            <p:nvPr/>
          </p:nvCxnSpPr>
          <p:spPr>
            <a:xfrm>
              <a:off x="8502650" y="5108575"/>
              <a:ext cx="0" cy="3968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7" name="AutoShape 57"/>
            <p:cNvCxnSpPr>
              <a:stCxn id="5129" idx="2"/>
              <a:endCxn id="5158" idx="0"/>
            </p:cNvCxnSpPr>
            <p:nvPr/>
          </p:nvCxnSpPr>
          <p:spPr>
            <a:xfrm>
              <a:off x="7613650" y="3502025"/>
              <a:ext cx="825500" cy="3810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8" name="AutoShape 58"/>
            <p:cNvCxnSpPr>
              <a:stCxn id="5126" idx="2"/>
              <a:endCxn id="5129" idx="0"/>
            </p:cNvCxnSpPr>
            <p:nvPr/>
          </p:nvCxnSpPr>
          <p:spPr>
            <a:xfrm flipH="1">
              <a:off x="7613650" y="3011488"/>
              <a:ext cx="2032000" cy="155575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9" name="AutoShape 59"/>
            <p:cNvCxnSpPr>
              <a:stCxn id="5126" idx="2"/>
              <a:endCxn id="5137" idx="0"/>
            </p:cNvCxnSpPr>
            <p:nvPr/>
          </p:nvCxnSpPr>
          <p:spPr>
            <a:xfrm>
              <a:off x="9645650" y="3011488"/>
              <a:ext cx="266700" cy="1031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0" name="AutoShape 60"/>
            <p:cNvCxnSpPr>
              <a:stCxn id="5126" idx="2"/>
              <a:endCxn id="5130" idx="0"/>
            </p:cNvCxnSpPr>
            <p:nvPr/>
          </p:nvCxnSpPr>
          <p:spPr>
            <a:xfrm>
              <a:off x="9645650" y="3011488"/>
              <a:ext cx="1778000" cy="103187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81" name="TextBox 94"/>
            <p:cNvSpPr/>
            <p:nvPr/>
          </p:nvSpPr>
          <p:spPr>
            <a:xfrm>
              <a:off x="6870700" y="2085975"/>
              <a:ext cx="4876800" cy="5175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Search Tree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5182" name="组合 63"/>
          <p:cNvGrpSpPr/>
          <p:nvPr/>
        </p:nvGrpSpPr>
        <p:grpSpPr>
          <a:xfrm>
            <a:off x="1968500" y="4110038"/>
            <a:ext cx="3429000" cy="2771775"/>
            <a:chOff x="381000" y="1752600"/>
            <a:chExt cx="3886200" cy="3886200"/>
          </a:xfrm>
        </p:grpSpPr>
        <p:sp>
          <p:nvSpPr>
            <p:cNvPr id="5183" name="Rounded Rectangle 96"/>
            <p:cNvSpPr/>
            <p:nvPr/>
          </p:nvSpPr>
          <p:spPr>
            <a:xfrm>
              <a:off x="381000" y="1752600"/>
              <a:ext cx="3886200" cy="3886200"/>
            </a:xfrm>
            <a:prstGeom prst="roundRect">
              <a:avLst>
                <a:gd name="adj" fmla="val 16667"/>
              </a:avLst>
            </a:prstGeom>
            <a:solidFill>
              <a:srgbClr val="D5DFFF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6" tIns="45718" rIns="91436" bIns="45718" anchor="ctr"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84" name="Group 62"/>
            <p:cNvGrpSpPr/>
            <p:nvPr/>
          </p:nvGrpSpPr>
          <p:grpSpPr>
            <a:xfrm>
              <a:off x="681038" y="3124200"/>
              <a:ext cx="3205162" cy="1768475"/>
              <a:chOff x="0" y="0"/>
              <a:chExt cx="4848" cy="2784"/>
            </a:xfrm>
          </p:grpSpPr>
          <p:sp>
            <p:nvSpPr>
              <p:cNvPr id="5185" name="AutoShape 63"/>
              <p:cNvSpPr/>
              <p:nvPr/>
            </p:nvSpPr>
            <p:spPr>
              <a:xfrm>
                <a:off x="0" y="1632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86" name="AutoShape 64"/>
              <p:cNvSpPr/>
              <p:nvPr/>
            </p:nvSpPr>
            <p:spPr>
              <a:xfrm>
                <a:off x="4368" y="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87" name="AutoShape 65"/>
              <p:cNvSpPr/>
              <p:nvPr/>
            </p:nvSpPr>
            <p:spPr>
              <a:xfrm>
                <a:off x="1392" y="120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88" name="AutoShape 66"/>
              <p:cNvSpPr/>
              <p:nvPr/>
            </p:nvSpPr>
            <p:spPr>
              <a:xfrm>
                <a:off x="384" y="48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89" name="AutoShape 67"/>
              <p:cNvSpPr/>
              <p:nvPr/>
            </p:nvSpPr>
            <p:spPr>
              <a:xfrm>
                <a:off x="864" y="216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0" name="AutoShape 68"/>
              <p:cNvSpPr/>
              <p:nvPr/>
            </p:nvSpPr>
            <p:spPr>
              <a:xfrm>
                <a:off x="2016" y="2304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q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1" name="AutoShape 69"/>
              <p:cNvSpPr/>
              <p:nvPr/>
            </p:nvSpPr>
            <p:spPr>
              <a:xfrm>
                <a:off x="2544" y="432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2" name="AutoShape 70"/>
              <p:cNvSpPr/>
              <p:nvPr/>
            </p:nvSpPr>
            <p:spPr>
              <a:xfrm>
                <a:off x="3216" y="1008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3" name="AutoShape 71"/>
              <p:cNvSpPr/>
              <p:nvPr/>
            </p:nvSpPr>
            <p:spPr>
              <a:xfrm>
                <a:off x="2832" y="168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4" name="AutoShape 72"/>
              <p:cNvSpPr/>
              <p:nvPr/>
            </p:nvSpPr>
            <p:spPr>
              <a:xfrm>
                <a:off x="1248" y="48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5" name="AutoShape 73"/>
              <p:cNvSpPr/>
              <p:nvPr/>
            </p:nvSpPr>
            <p:spPr>
              <a:xfrm>
                <a:off x="4224" y="1296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6" name="AutoShape 74"/>
              <p:cNvSpPr/>
              <p:nvPr/>
            </p:nvSpPr>
            <p:spPr>
              <a:xfrm>
                <a:off x="4032" y="2160"/>
                <a:ext cx="480" cy="480"/>
              </a:xfrm>
              <a:prstGeom prst="flowChartConnector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0" hangingPunct="0"/>
                <a:r>
                  <a:rPr lang="en-US" altLang="zh-CN" sz="15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197" name="AutoShape 75"/>
              <p:cNvCxnSpPr>
                <a:stCxn id="5185" idx="5"/>
                <a:endCxn id="5189" idx="2"/>
              </p:cNvCxnSpPr>
              <p:nvPr/>
            </p:nvCxnSpPr>
            <p:spPr>
              <a:xfrm>
                <a:off x="410" y="2042"/>
                <a:ext cx="454" cy="35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98" name="AutoShape 76"/>
              <p:cNvCxnSpPr>
                <a:stCxn id="5189" idx="5"/>
                <a:endCxn id="5190" idx="2"/>
              </p:cNvCxnSpPr>
              <p:nvPr/>
            </p:nvCxnSpPr>
            <p:spPr>
              <a:xfrm flipV="1">
                <a:off x="1274" y="2544"/>
                <a:ext cx="742" cy="26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199" name="AutoShape 77"/>
              <p:cNvCxnSpPr>
                <a:stCxn id="5193" idx="3"/>
                <a:endCxn id="5190" idx="7"/>
              </p:cNvCxnSpPr>
              <p:nvPr/>
            </p:nvCxnSpPr>
            <p:spPr>
              <a:xfrm flipH="1">
                <a:off x="2426" y="2090"/>
                <a:ext cx="476" cy="28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0" name="AutoShape 78"/>
              <p:cNvCxnSpPr>
                <a:stCxn id="5193" idx="2"/>
                <a:endCxn id="5189" idx="6"/>
              </p:cNvCxnSpPr>
              <p:nvPr/>
            </p:nvCxnSpPr>
            <p:spPr>
              <a:xfrm flipH="1">
                <a:off x="1344" y="1920"/>
                <a:ext cx="1488" cy="48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1" name="AutoShape 79"/>
              <p:cNvCxnSpPr>
                <a:stCxn id="5192" idx="4"/>
                <a:endCxn id="5193" idx="7"/>
              </p:cNvCxnSpPr>
              <p:nvPr/>
            </p:nvCxnSpPr>
            <p:spPr>
              <a:xfrm flipH="1">
                <a:off x="3242" y="1488"/>
                <a:ext cx="214" cy="26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2" name="AutoShape 80"/>
              <p:cNvCxnSpPr>
                <a:stCxn id="5192" idx="5"/>
                <a:endCxn id="5196" idx="1"/>
              </p:cNvCxnSpPr>
              <p:nvPr/>
            </p:nvCxnSpPr>
            <p:spPr>
              <a:xfrm>
                <a:off x="3626" y="1418"/>
                <a:ext cx="476" cy="812"/>
              </a:xfrm>
              <a:prstGeom prst="straightConnector1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3" name="AutoShape 81"/>
              <p:cNvCxnSpPr>
                <a:stCxn id="5196" idx="0"/>
                <a:endCxn id="5195" idx="4"/>
              </p:cNvCxnSpPr>
              <p:nvPr/>
            </p:nvCxnSpPr>
            <p:spPr>
              <a:xfrm flipV="1">
                <a:off x="4272" y="1776"/>
                <a:ext cx="192" cy="384"/>
              </a:xfrm>
              <a:prstGeom prst="straightConnector1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4" name="AutoShape 82"/>
              <p:cNvCxnSpPr>
                <a:stCxn id="5195" idx="0"/>
                <a:endCxn id="5186" idx="4"/>
              </p:cNvCxnSpPr>
              <p:nvPr/>
            </p:nvCxnSpPr>
            <p:spPr>
              <a:xfrm flipV="1">
                <a:off x="4464" y="480"/>
                <a:ext cx="144" cy="816"/>
              </a:xfrm>
              <a:prstGeom prst="straightConnector1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205" name="AutoShape 83"/>
              <p:cNvSpPr/>
              <p:nvPr/>
            </p:nvSpPr>
            <p:spPr>
              <a:xfrm flipV="1">
                <a:off x="410" y="1440"/>
                <a:ext cx="982" cy="262"/>
              </a:xfrm>
              <a:prstGeom prst="straightConnector1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206" name="AutoShape 84"/>
              <p:cNvCxnSpPr>
                <a:stCxn id="5187" idx="1"/>
                <a:endCxn id="5188" idx="5"/>
              </p:cNvCxnSpPr>
              <p:nvPr/>
            </p:nvCxnSpPr>
            <p:spPr>
              <a:xfrm flipH="1" flipV="1">
                <a:off x="794" y="890"/>
                <a:ext cx="668" cy="380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207" name="AutoShape 85"/>
              <p:cNvSpPr/>
              <p:nvPr/>
            </p:nvSpPr>
            <p:spPr>
              <a:xfrm flipV="1">
                <a:off x="816" y="288"/>
                <a:ext cx="432" cy="262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eaLnBrk="0" hangingPunc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208" name="AutoShape 86"/>
              <p:cNvCxnSpPr>
                <a:stCxn id="5191" idx="2"/>
                <a:endCxn id="5194" idx="6"/>
              </p:cNvCxnSpPr>
              <p:nvPr/>
            </p:nvCxnSpPr>
            <p:spPr>
              <a:xfrm flipH="1" flipV="1">
                <a:off x="1728" y="288"/>
                <a:ext cx="816" cy="38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09" name="AutoShape 87"/>
              <p:cNvCxnSpPr>
                <a:stCxn id="5187" idx="7"/>
                <a:endCxn id="5191" idx="3"/>
              </p:cNvCxnSpPr>
              <p:nvPr/>
            </p:nvCxnSpPr>
            <p:spPr>
              <a:xfrm flipV="1">
                <a:off x="1802" y="842"/>
                <a:ext cx="812" cy="428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10" name="AutoShape 88"/>
              <p:cNvCxnSpPr>
                <a:stCxn id="5187" idx="6"/>
                <a:endCxn id="5192" idx="2"/>
              </p:cNvCxnSpPr>
              <p:nvPr/>
            </p:nvCxnSpPr>
            <p:spPr>
              <a:xfrm flipV="1">
                <a:off x="1872" y="1248"/>
                <a:ext cx="1344" cy="192"/>
              </a:xfrm>
              <a:prstGeom prst="straightConnector1">
                <a:avLst/>
              </a:prstGeom>
              <a:ln w="28575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11" name="AutoShape 89"/>
              <p:cNvCxnSpPr>
                <a:stCxn id="5195" idx="1"/>
                <a:endCxn id="5191" idx="6"/>
              </p:cNvCxnSpPr>
              <p:nvPr/>
            </p:nvCxnSpPr>
            <p:spPr>
              <a:xfrm rot="5400000" flipH="1">
                <a:off x="3312" y="384"/>
                <a:ext cx="694" cy="1270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212" name="AutoShape 90"/>
              <p:cNvCxnSpPr>
                <a:stCxn id="5185" idx="6"/>
                <a:endCxn id="5192" idx="3"/>
              </p:cNvCxnSpPr>
              <p:nvPr/>
            </p:nvCxnSpPr>
            <p:spPr>
              <a:xfrm flipV="1">
                <a:off x="480" y="1418"/>
                <a:ext cx="2806" cy="454"/>
              </a:xfrm>
              <a:prstGeom prst="curvedConnector2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5213" name="TextBox 95"/>
            <p:cNvSpPr/>
            <p:nvPr/>
          </p:nvSpPr>
          <p:spPr>
            <a:xfrm>
              <a:off x="609600" y="1981200"/>
              <a:ext cx="3429000" cy="5175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6" tIns="45718" rIns="91436" bIns="45718" anchor="t">
              <a:spAutoFit/>
            </a:bodyPr>
            <a:p>
              <a:pPr algn="ctr" eaLnBrk="0" hangingPunct="0"/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State Space Graph</a:t>
              </a:r>
              <a:endPara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树搜索</a:t>
            </a:r>
            <a:endParaRPr lang="zh-CN" altLang="en-US" dirty="0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wrap="square" lIns="91430" tIns="45718" rIns="91430" bIns="45718" anchor="t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搜索</a:t>
            </a:r>
            <a:r>
              <a:rPr lang="zh-CN" altLang="en-US" dirty="0"/>
              <a:t>: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扩展出潜在的行动</a:t>
            </a:r>
            <a:r>
              <a:rPr lang="zh-CN" altLang="en-US" dirty="0">
                <a:cs typeface="Arial" panose="020B0604020202020204" pitchFamily="34" charset="0"/>
              </a:rPr>
              <a:t> (tree nodes)</a:t>
            </a:r>
            <a:endParaRPr lang="zh-CN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维护所考虑行动的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边缘(</a:t>
            </a:r>
            <a:r>
              <a:rPr lang="zh-CN" altLang="en-US" dirty="0">
                <a:solidFill>
                  <a:srgbClr val="CC0000"/>
                </a:solidFill>
                <a:cs typeface="Arial" panose="020B0604020202020204" pitchFamily="34" charset="0"/>
              </a:rPr>
              <a:t>fringe</a:t>
            </a: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节点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endParaRPr lang="zh-CN" altLang="en-US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试图扩展尽可能少的树节点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搜索算法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深度优先搜索(</a:t>
            </a:r>
            <a:r>
              <a:rPr lang="zh-CN" altLang="en-US" dirty="0">
                <a:cs typeface="Arial" panose="020B0604020202020204" pitchFamily="34" charset="0"/>
              </a:rPr>
              <a:t>Depth-First Search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广度优先搜索(Breadth-First Search)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cs typeface="Arial" panose="020B0604020202020204" pitchFamily="34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sp>
        <p:nvSpPr>
          <p:cNvPr id="5" name="Content Placeholder 23"/>
          <p:cNvSpPr txBox="1"/>
          <p:nvPr/>
        </p:nvSpPr>
        <p:spPr>
          <a:xfrm>
            <a:off x="6934200" y="1508125"/>
            <a:ext cx="4821238" cy="4130675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t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搜索算法特性</a:t>
            </a:r>
            <a:endParaRPr lang="en-US" altLang="zh-CN" sz="3200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完备性: 当问题有解时，保证能找到一个解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最优性: 保证能找到最优解（最小耗散路径）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时间复杂度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空间复杂度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/>
              <a:t>搜索算法改进</a:t>
            </a:r>
            <a:endParaRPr lang="zh-CN" altLang="en-US" dirty="0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5689600" cy="4729163"/>
          </a:xfrm>
        </p:spPr>
        <p:txBody>
          <a:bodyPr wrap="square" lIns="91430" tIns="45718" rIns="91430" bIns="45718" anchor="t"/>
          <a:p>
            <a:pPr eaLnBrk="1" hangingPunct="1"/>
            <a:r>
              <a:rPr lang="zh-CN" altLang="en-US" dirty="0"/>
              <a:t>深度优先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迭代深入搜索(Iterative Deepening)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					</a:t>
            </a:r>
            <a:r>
              <a:rPr lang="zh-CN" altLang="en-US" dirty="0">
                <a:ea typeface="宋体" panose="02010600030101010101" pitchFamily="2" charset="-122"/>
              </a:rPr>
              <a:t>结合</a:t>
            </a:r>
            <a:r>
              <a:rPr lang="zh-CN" altLang="en-US" dirty="0">
                <a:cs typeface="Arial" panose="020B0604020202020204" pitchFamily="34" charset="0"/>
              </a:rPr>
              <a:t>DFS</a:t>
            </a:r>
            <a:r>
              <a:rPr lang="zh-CN" altLang="en-US" dirty="0">
                <a:ea typeface="宋体" panose="02010600030101010101" pitchFamily="2" charset="-122"/>
              </a:rPr>
              <a:t>的空间优势与</a:t>
            </a:r>
            <a:r>
              <a:rPr lang="zh-CN" altLang="en-US" dirty="0">
                <a:cs typeface="Arial" panose="020B0604020202020204" pitchFamily="34" charset="0"/>
              </a:rPr>
              <a:t>BFS</a:t>
            </a:r>
            <a:r>
              <a:rPr lang="zh-CN" altLang="en-US" dirty="0">
                <a:ea typeface="宋体" panose="02010600030101010101" pitchFamily="2" charset="-122"/>
              </a:rPr>
              <a:t>的时间优势</a:t>
            </a:r>
            <a:endParaRPr lang="zh-CN" altLang="en-US" dirty="0">
              <a:cs typeface="Arial" panose="020B0604020202020204" pitchFamily="34" charset="0"/>
            </a:endParaRPr>
          </a:p>
          <a:p>
            <a:pPr lvl="1" eaLnBrk="1" hangingPunct="1">
              <a:buNone/>
            </a:pPr>
            <a:endParaRPr lang="zh-CN" altLang="en-US" dirty="0">
              <a:ea typeface="Arial" panose="020B0604020202020204" pitchFamily="34" charset="0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sp>
        <p:nvSpPr>
          <p:cNvPr id="7172" name="内容占位符 2"/>
          <p:cNvSpPr txBox="1"/>
          <p:nvPr/>
        </p:nvSpPr>
        <p:spPr>
          <a:xfrm>
            <a:off x="6096000" y="1371600"/>
            <a:ext cx="5689600" cy="4729163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广度优先</a:t>
            </a:r>
            <a:endParaRPr lang="en-US" altLang="zh-CN" sz="3200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代价一致搜索(Uniform Cost Search)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7173" name="组合 5"/>
          <p:cNvGrpSpPr/>
          <p:nvPr/>
        </p:nvGrpSpPr>
        <p:grpSpPr>
          <a:xfrm>
            <a:off x="1066800" y="3736975"/>
            <a:ext cx="2927350" cy="2624138"/>
            <a:chOff x="8274050" y="2024063"/>
            <a:chExt cx="2927350" cy="2624137"/>
          </a:xfrm>
        </p:grpSpPr>
        <p:sp>
          <p:nvSpPr>
            <p:cNvPr id="7174" name="Freeform 2"/>
            <p:cNvSpPr/>
            <p:nvPr/>
          </p:nvSpPr>
          <p:spPr>
            <a:xfrm>
              <a:off x="9250363" y="2112963"/>
              <a:ext cx="965200" cy="8286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5" name="Freeform 3"/>
            <p:cNvSpPr/>
            <p:nvPr/>
          </p:nvSpPr>
          <p:spPr>
            <a:xfrm>
              <a:off x="8866188" y="2112963"/>
              <a:ext cx="1725612" cy="1470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Freeform 4"/>
            <p:cNvSpPr/>
            <p:nvPr/>
          </p:nvSpPr>
          <p:spPr>
            <a:xfrm>
              <a:off x="9070975" y="2119313"/>
              <a:ext cx="1323975" cy="11620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Freeform 55"/>
            <p:cNvSpPr/>
            <p:nvPr/>
          </p:nvSpPr>
          <p:spPr>
            <a:xfrm>
              <a:off x="8274050" y="2093913"/>
              <a:ext cx="2927350" cy="2554287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" name="Oval 56"/>
            <p:cNvSpPr/>
            <p:nvPr/>
          </p:nvSpPr>
          <p:spPr>
            <a:xfrm>
              <a:off x="9628188" y="202406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9" name="Oval 57"/>
            <p:cNvSpPr/>
            <p:nvPr/>
          </p:nvSpPr>
          <p:spPr>
            <a:xfrm>
              <a:off x="9396413" y="244951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Oval 58"/>
            <p:cNvSpPr/>
            <p:nvPr/>
          </p:nvSpPr>
          <p:spPr>
            <a:xfrm>
              <a:off x="9872663" y="2439988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1" name="Text Box 59"/>
            <p:cNvSpPr/>
            <p:nvPr/>
          </p:nvSpPr>
          <p:spPr>
            <a:xfrm>
              <a:off x="9526588" y="2300288"/>
              <a:ext cx="274637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60"/>
            <p:cNvSpPr/>
            <p:nvPr/>
          </p:nvSpPr>
          <p:spPr>
            <a:xfrm>
              <a:off x="9509125" y="2254250"/>
              <a:ext cx="444500" cy="889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Text Box 61"/>
            <p:cNvSpPr/>
            <p:nvPr/>
          </p:nvSpPr>
          <p:spPr>
            <a:xfrm>
              <a:off x="9910763" y="2052638"/>
              <a:ext cx="29845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4" name="Oval 62"/>
            <p:cNvSpPr/>
            <p:nvPr/>
          </p:nvSpPr>
          <p:spPr>
            <a:xfrm>
              <a:off x="10120313" y="34893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Freeform 64"/>
            <p:cNvSpPr/>
            <p:nvPr/>
          </p:nvSpPr>
          <p:spPr>
            <a:xfrm>
              <a:off x="9472613" y="2119313"/>
              <a:ext cx="511175" cy="4191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86" name="组合 18"/>
          <p:cNvGrpSpPr/>
          <p:nvPr/>
        </p:nvGrpSpPr>
        <p:grpSpPr>
          <a:xfrm>
            <a:off x="7713663" y="3609975"/>
            <a:ext cx="3165475" cy="2824163"/>
            <a:chOff x="8655050" y="1828800"/>
            <a:chExt cx="3165475" cy="2824163"/>
          </a:xfrm>
        </p:grpSpPr>
        <p:sp>
          <p:nvSpPr>
            <p:cNvPr id="7187" name="Freeform 67"/>
            <p:cNvSpPr/>
            <p:nvPr/>
          </p:nvSpPr>
          <p:spPr>
            <a:xfrm>
              <a:off x="9144000" y="1828800"/>
              <a:ext cx="1616075" cy="2381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" name="Freeform 67"/>
            <p:cNvSpPr/>
            <p:nvPr/>
          </p:nvSpPr>
          <p:spPr>
            <a:xfrm>
              <a:off x="9296400" y="1828800"/>
              <a:ext cx="1371600" cy="1905000"/>
            </a:xfrm>
            <a:custGeom>
              <a:avLst/>
              <a:gdLst/>
              <a:ahLst/>
              <a:cxnLst>
                <a:cxn ang="0">
                  <a:pos x="856976" y="216599"/>
                </a:cxn>
                <a:cxn ang="0">
                  <a:pos x="1371600" y="1112139"/>
                </a:cxn>
                <a:cxn ang="0">
                  <a:pos x="1040084" y="1291971"/>
                </a:cxn>
                <a:cxn ang="0">
                  <a:pos x="914446" y="1600391"/>
                </a:cxn>
                <a:cxn ang="0">
                  <a:pos x="685800" y="1905000"/>
                </a:cxn>
                <a:cxn ang="0">
                  <a:pos x="546994" y="1825562"/>
                </a:cxn>
                <a:cxn ang="0">
                  <a:pos x="467578" y="1732979"/>
                </a:cxn>
                <a:cxn ang="0">
                  <a:pos x="381030" y="1600391"/>
                </a:cxn>
                <a:cxn ang="0">
                  <a:pos x="0" y="1560005"/>
                </a:cxn>
                <a:cxn ang="0">
                  <a:pos x="762610" y="223457"/>
                </a:cxn>
                <a:cxn ang="0">
                  <a:pos x="856976" y="216599"/>
                </a:cxn>
              </a:cxnLst>
              <a:pathLst>
                <a:path w="10000" h="10000">
                  <a:moveTo>
                    <a:pt x="6248" y="1137"/>
                  </a:moveTo>
                  <a:cubicBezTo>
                    <a:pt x="7014" y="1893"/>
                    <a:pt x="9774" y="4895"/>
                    <a:pt x="10000" y="5838"/>
                  </a:cubicBezTo>
                  <a:cubicBezTo>
                    <a:pt x="9460" y="5859"/>
                    <a:pt x="7829" y="6532"/>
                    <a:pt x="7583" y="6782"/>
                  </a:cubicBezTo>
                  <a:cubicBezTo>
                    <a:pt x="6981" y="7171"/>
                    <a:pt x="7098" y="7865"/>
                    <a:pt x="6667" y="8401"/>
                  </a:cubicBezTo>
                  <a:cubicBezTo>
                    <a:pt x="6237" y="8937"/>
                    <a:pt x="5400" y="9765"/>
                    <a:pt x="5000" y="10000"/>
                  </a:cubicBezTo>
                  <a:cubicBezTo>
                    <a:pt x="4823" y="9819"/>
                    <a:pt x="4253" y="9715"/>
                    <a:pt x="3988" y="9583"/>
                  </a:cubicBezTo>
                  <a:cubicBezTo>
                    <a:pt x="3635" y="9236"/>
                    <a:pt x="3831" y="9395"/>
                    <a:pt x="3409" y="9097"/>
                  </a:cubicBezTo>
                  <a:cubicBezTo>
                    <a:pt x="2711" y="8605"/>
                    <a:pt x="3230" y="8616"/>
                    <a:pt x="2778" y="8401"/>
                  </a:cubicBezTo>
                  <a:cubicBezTo>
                    <a:pt x="2110" y="7715"/>
                    <a:pt x="1130" y="8209"/>
                    <a:pt x="0" y="8189"/>
                  </a:cubicBezTo>
                  <a:cubicBezTo>
                    <a:pt x="452" y="6969"/>
                    <a:pt x="4519" y="2343"/>
                    <a:pt x="5560" y="1173"/>
                  </a:cubicBezTo>
                  <a:cubicBezTo>
                    <a:pt x="6601" y="0"/>
                    <a:pt x="6110" y="1144"/>
                    <a:pt x="6248" y="1137"/>
                  </a:cubicBez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Text Box 42"/>
            <p:cNvSpPr/>
            <p:nvPr/>
          </p:nvSpPr>
          <p:spPr>
            <a:xfrm>
              <a:off x="9907588" y="2208213"/>
              <a:ext cx="274637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0" name="Freeform 38"/>
            <p:cNvSpPr/>
            <p:nvPr/>
          </p:nvSpPr>
          <p:spPr>
            <a:xfrm>
              <a:off x="8655050" y="2001838"/>
              <a:ext cx="2927350" cy="2554287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Oval 39"/>
            <p:cNvSpPr/>
            <p:nvPr/>
          </p:nvSpPr>
          <p:spPr>
            <a:xfrm>
              <a:off x="10009188" y="1931988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Oval 40"/>
            <p:cNvSpPr/>
            <p:nvPr/>
          </p:nvSpPr>
          <p:spPr>
            <a:xfrm>
              <a:off x="9777413" y="2357438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Oval 41"/>
            <p:cNvSpPr/>
            <p:nvPr/>
          </p:nvSpPr>
          <p:spPr>
            <a:xfrm>
              <a:off x="10253663" y="234791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4" name="Freeform 43"/>
            <p:cNvSpPr/>
            <p:nvPr/>
          </p:nvSpPr>
          <p:spPr>
            <a:xfrm>
              <a:off x="9890125" y="2162175"/>
              <a:ext cx="444500" cy="889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5" name="Text Box 44"/>
            <p:cNvSpPr/>
            <p:nvPr/>
          </p:nvSpPr>
          <p:spPr>
            <a:xfrm>
              <a:off x="9601200" y="1981200"/>
              <a:ext cx="29845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6" name="Oval 49"/>
            <p:cNvSpPr/>
            <p:nvPr/>
          </p:nvSpPr>
          <p:spPr>
            <a:xfrm>
              <a:off x="9448800" y="4473575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Oval 50"/>
            <p:cNvSpPr/>
            <p:nvPr/>
          </p:nvSpPr>
          <p:spPr>
            <a:xfrm>
              <a:off x="10501313" y="3397250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" name="Oval 51"/>
            <p:cNvSpPr/>
            <p:nvPr/>
          </p:nvSpPr>
          <p:spPr>
            <a:xfrm>
              <a:off x="10021888" y="395287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2" tIns="45718" rIns="91432" bIns="45718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" name="Freeform 67"/>
            <p:cNvSpPr/>
            <p:nvPr/>
          </p:nvSpPr>
          <p:spPr>
            <a:xfrm>
              <a:off x="9601200" y="1905000"/>
              <a:ext cx="838200" cy="1219200"/>
            </a:xfrm>
            <a:custGeom>
              <a:avLst/>
              <a:gdLst/>
              <a:ahLst/>
              <a:cxnLst>
                <a:cxn ang="0">
                  <a:pos x="523707" y="138623"/>
                </a:cxn>
                <a:cxn ang="0">
                  <a:pos x="838200" y="711769"/>
                </a:cxn>
                <a:cxn ang="0">
                  <a:pos x="635607" y="826861"/>
                </a:cxn>
                <a:cxn ang="0">
                  <a:pos x="558828" y="1024250"/>
                </a:cxn>
                <a:cxn ang="0">
                  <a:pos x="419100" y="1219200"/>
                </a:cxn>
                <a:cxn ang="0">
                  <a:pos x="334274" y="1168359"/>
                </a:cxn>
                <a:cxn ang="0">
                  <a:pos x="285742" y="1109106"/>
                </a:cxn>
                <a:cxn ang="0">
                  <a:pos x="232852" y="1024250"/>
                </a:cxn>
                <a:cxn ang="0">
                  <a:pos x="0" y="998403"/>
                </a:cxn>
                <a:cxn ang="0">
                  <a:pos x="466039" y="143012"/>
                </a:cxn>
                <a:cxn ang="0">
                  <a:pos x="523707" y="138623"/>
                </a:cxn>
              </a:cxnLst>
              <a:pathLst>
                <a:path w="10000" h="10000">
                  <a:moveTo>
                    <a:pt x="6248" y="1137"/>
                  </a:moveTo>
                  <a:cubicBezTo>
                    <a:pt x="7014" y="1893"/>
                    <a:pt x="9774" y="4895"/>
                    <a:pt x="10000" y="5838"/>
                  </a:cubicBezTo>
                  <a:cubicBezTo>
                    <a:pt x="9460" y="5859"/>
                    <a:pt x="7829" y="6532"/>
                    <a:pt x="7583" y="6782"/>
                  </a:cubicBezTo>
                  <a:cubicBezTo>
                    <a:pt x="6981" y="7171"/>
                    <a:pt x="7098" y="7865"/>
                    <a:pt x="6667" y="8401"/>
                  </a:cubicBezTo>
                  <a:cubicBezTo>
                    <a:pt x="6237" y="8937"/>
                    <a:pt x="5400" y="9765"/>
                    <a:pt x="5000" y="10000"/>
                  </a:cubicBezTo>
                  <a:cubicBezTo>
                    <a:pt x="4823" y="9819"/>
                    <a:pt x="4253" y="9715"/>
                    <a:pt x="3988" y="9583"/>
                  </a:cubicBezTo>
                  <a:cubicBezTo>
                    <a:pt x="3635" y="9236"/>
                    <a:pt x="3831" y="9395"/>
                    <a:pt x="3409" y="9097"/>
                  </a:cubicBezTo>
                  <a:cubicBezTo>
                    <a:pt x="2711" y="8605"/>
                    <a:pt x="3230" y="8616"/>
                    <a:pt x="2778" y="8401"/>
                  </a:cubicBezTo>
                  <a:cubicBezTo>
                    <a:pt x="2110" y="7715"/>
                    <a:pt x="1130" y="8209"/>
                    <a:pt x="0" y="8189"/>
                  </a:cubicBezTo>
                  <a:cubicBezTo>
                    <a:pt x="452" y="6969"/>
                    <a:pt x="4519" y="2343"/>
                    <a:pt x="5560" y="1173"/>
                  </a:cubicBezTo>
                  <a:cubicBezTo>
                    <a:pt x="6601" y="0"/>
                    <a:pt x="6110" y="1144"/>
                    <a:pt x="6248" y="1137"/>
                  </a:cubicBezTo>
                  <a:close/>
                </a:path>
              </a:pathLst>
            </a:custGeom>
            <a:solidFill>
              <a:srgbClr val="808080">
                <a:alpha val="2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0" name="Text Box 22"/>
            <p:cNvSpPr/>
            <p:nvPr/>
          </p:nvSpPr>
          <p:spPr>
            <a:xfrm>
              <a:off x="10995025" y="2865438"/>
              <a:ext cx="82550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 3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Text Box 23"/>
            <p:cNvSpPr/>
            <p:nvPr/>
          </p:nvSpPr>
          <p:spPr>
            <a:xfrm>
              <a:off x="10820400" y="2470150"/>
              <a:ext cx="82550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 2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2" name="Text Box 24"/>
            <p:cNvSpPr/>
            <p:nvPr/>
          </p:nvSpPr>
          <p:spPr>
            <a:xfrm>
              <a:off x="10604500" y="2092325"/>
              <a:ext cx="82550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2" tIns="45718" rIns="91432" bIns="45718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 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启发式搜索(</a:t>
            </a:r>
            <a:r>
              <a:rPr lang="zh-CN" altLang="en-US" dirty="0"/>
              <a:t>Informed Search</a:t>
            </a:r>
            <a:r>
              <a:rPr lang="zh-CN" altLang="en-US" dirty="0"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5689600" cy="4729163"/>
          </a:xfrm>
        </p:spPr>
        <p:txBody>
          <a:bodyPr wrap="square" lIns="91430" tIns="45718" rIns="91430" bIns="45718" anchor="t"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启发策略</a:t>
            </a:r>
            <a:r>
              <a:rPr lang="en-US" altLang="zh-CN" sz="2800" dirty="0"/>
              <a:t>:</a:t>
            </a:r>
            <a:endParaRPr lang="zh-CN" altLang="en-US" sz="2800" dirty="0"/>
          </a:p>
          <a:p>
            <a:pPr marL="800100" lvl="1" indent="-342900" eaLnBrk="1" hangingPunct="1">
              <a:buClr>
                <a:schemeClr val="accent2"/>
              </a:buClr>
            </a:pPr>
            <a:r>
              <a:rPr lang="zh-CN" altLang="en-US" sz="2000" b="1" i="1" dirty="0">
                <a:solidFill>
                  <a:srgbClr val="000000"/>
                </a:solidFill>
                <a:cs typeface="Arial" panose="020B0604020202020204" pitchFamily="34" charset="0"/>
              </a:rPr>
              <a:t>估计</a:t>
            </a:r>
            <a:r>
              <a:rPr lang="zh-CN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一个状态到目标距离的函数</a:t>
            </a:r>
            <a:endParaRPr lang="zh-CN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800100" lvl="1" indent="-342900" eaLnBrk="1" hangingPunct="1">
              <a:buClr>
                <a:schemeClr val="accent2"/>
              </a:buClr>
            </a:pPr>
            <a:r>
              <a:rPr lang="zh-CN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问题给予算法的额外信息，为特定搜索问题而设计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buClr>
                <a:schemeClr val="accent2"/>
              </a:buClr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buClr>
                <a:schemeClr val="accent2"/>
              </a:buClr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zh-CN" sz="28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贪婪搜索</a:t>
            </a:r>
            <a:endParaRPr lang="en-US" altLang="zh-CN" sz="2800" noProof="1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扩展离目标最近的节点…</a:t>
            </a: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只使用启发函数 f(n)=h(n) 来评价节点</a:t>
            </a:r>
            <a:endParaRPr lang="en-US" altLang="zh-CN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zh-CN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sp>
        <p:nvSpPr>
          <p:cNvPr id="8196" name="内容占位符 2"/>
          <p:cNvSpPr txBox="1"/>
          <p:nvPr/>
        </p:nvSpPr>
        <p:spPr>
          <a:xfrm>
            <a:off x="6435725" y="1441450"/>
            <a:ext cx="4546600" cy="3973513"/>
          </a:xfrm>
          <a:prstGeom prst="rect">
            <a:avLst/>
          </a:prstGeom>
          <a:noFill/>
          <a:ln w="9525">
            <a:noFill/>
          </a:ln>
        </p:spPr>
        <p:txBody>
          <a:bodyPr lIns="91430" tIns="45718" rIns="91430" bIns="45718" anchor="t"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noProof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A* 搜索</a:t>
            </a:r>
            <a:endParaRPr lang="zh-CN" altLang="en-US" sz="2800" noProof="1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800" noProof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结合 UCS 和 Greedy</a:t>
            </a:r>
            <a:endParaRPr lang="zh-CN" altLang="en-US" sz="2800" noProof="1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zh-CN" altLang="en-US" sz="2800" strike="noStrike" noProof="1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通常，</a:t>
            </a:r>
            <a:r>
              <a:rPr lang="zh-CN" altLang="en-US" sz="2800" strike="noStrike" noProof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可采纳</a:t>
            </a:r>
            <a:r>
              <a:rPr lang="zh-CN" altLang="en-US" sz="2800" strike="noStrike" noProof="1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启发函数是松弛问题的解的耗散</a:t>
            </a: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zh-CN" altLang="en-US" sz="2800" strike="noStrike" noProof="1" dirty="0"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197" name="文本框 1"/>
          <p:cNvSpPr txBox="1"/>
          <p:nvPr/>
        </p:nvSpPr>
        <p:spPr>
          <a:xfrm>
            <a:off x="7239000" y="2590800"/>
            <a:ext cx="2360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2400" dirty="0">
                <a:latin typeface="Calibri" panose="020F0502020204030204" pitchFamily="34" charset="0"/>
                <a:ea typeface="+mn-ea"/>
                <a:sym typeface="Calibri" panose="020F0502020204030204" pitchFamily="34" charset="0"/>
              </a:rPr>
              <a:t>f(n) = g(n) + h(n)</a:t>
            </a:r>
            <a:endParaRPr lang="zh-CN" altLang="zh-CN" sz="2400" dirty="0">
              <a:latin typeface="Calibri" panose="020F0502020204030204" pitchFamily="34" charset="0"/>
              <a:ea typeface="+mn-ea"/>
              <a:sym typeface="Calibri" panose="020F0502020204030204" pitchFamily="34" charset="0"/>
            </a:endParaRPr>
          </a:p>
        </p:txBody>
      </p:sp>
      <p:grpSp>
        <p:nvGrpSpPr>
          <p:cNvPr id="8198" name="组合 5"/>
          <p:cNvGrpSpPr/>
          <p:nvPr/>
        </p:nvGrpSpPr>
        <p:grpSpPr>
          <a:xfrm>
            <a:off x="9448165" y="2063750"/>
            <a:ext cx="2438400" cy="2201863"/>
            <a:chOff x="7010400" y="2598738"/>
            <a:chExt cx="2438400" cy="2201862"/>
          </a:xfrm>
        </p:grpSpPr>
        <p:sp>
          <p:nvSpPr>
            <p:cNvPr id="8199" name="Freeform 109"/>
            <p:cNvSpPr/>
            <p:nvPr/>
          </p:nvSpPr>
          <p:spPr>
            <a:xfrm>
              <a:off x="7010400" y="2668588"/>
              <a:ext cx="2438400" cy="2132012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Freeform 127"/>
            <p:cNvSpPr/>
            <p:nvPr/>
          </p:nvSpPr>
          <p:spPr>
            <a:xfrm>
              <a:off x="7848600" y="2667000"/>
              <a:ext cx="762000" cy="1524000"/>
            </a:xfrm>
            <a:custGeom>
              <a:avLst/>
              <a:gdLst/>
              <a:ahLst/>
              <a:cxnLst>
                <a:cxn ang="0">
                  <a:pos x="381000" y="0"/>
                </a:cxn>
                <a:cxn ang="0">
                  <a:pos x="0" y="685800"/>
                </a:cxn>
                <a:cxn ang="0">
                  <a:pos x="152400" y="990600"/>
                </a:cxn>
                <a:cxn ang="0">
                  <a:pos x="304876" y="1524000"/>
                </a:cxn>
                <a:cxn ang="0">
                  <a:pos x="523951" y="1001725"/>
                </a:cxn>
                <a:cxn ang="0">
                  <a:pos x="762000" y="685800"/>
                </a:cxn>
                <a:cxn ang="0">
                  <a:pos x="381000" y="0"/>
                </a:cxn>
              </a:cxnLst>
              <a:pathLst>
                <a:path w="10000" h="10000">
                  <a:moveTo>
                    <a:pt x="5000" y="0"/>
                  </a:moveTo>
                  <a:cubicBezTo>
                    <a:pt x="3166" y="1479"/>
                    <a:pt x="3041" y="1792"/>
                    <a:pt x="0" y="4500"/>
                  </a:cubicBezTo>
                  <a:cubicBezTo>
                    <a:pt x="958" y="5511"/>
                    <a:pt x="1145" y="5740"/>
                    <a:pt x="2000" y="6500"/>
                  </a:cubicBezTo>
                  <a:cubicBezTo>
                    <a:pt x="2000" y="6500"/>
                    <a:pt x="2416" y="8542"/>
                    <a:pt x="4001" y="10000"/>
                  </a:cubicBezTo>
                  <a:cubicBezTo>
                    <a:pt x="6021" y="8490"/>
                    <a:pt x="5875" y="7490"/>
                    <a:pt x="6876" y="6573"/>
                  </a:cubicBezTo>
                  <a:cubicBezTo>
                    <a:pt x="7875" y="5656"/>
                    <a:pt x="9125" y="5146"/>
                    <a:pt x="10000" y="4500"/>
                  </a:cubicBezTo>
                  <a:cubicBezTo>
                    <a:pt x="7000" y="1750"/>
                    <a:pt x="6250" y="1125"/>
                    <a:pt x="5000" y="0"/>
                  </a:cubicBez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Oval 110"/>
            <p:cNvSpPr/>
            <p:nvPr/>
          </p:nvSpPr>
          <p:spPr>
            <a:xfrm>
              <a:off x="7904163" y="3024188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8" tIns="45719" rIns="91438" bIns="45719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02" name="Oval 111"/>
            <p:cNvSpPr/>
            <p:nvPr/>
          </p:nvSpPr>
          <p:spPr>
            <a:xfrm>
              <a:off x="8380413" y="3014663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8" tIns="45719" rIns="91438" bIns="45719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03" name="Text Box 112"/>
            <p:cNvSpPr/>
            <p:nvPr/>
          </p:nvSpPr>
          <p:spPr>
            <a:xfrm>
              <a:off x="8034338" y="2874963"/>
              <a:ext cx="274637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8" tIns="45719" rIns="91438" bIns="45719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13"/>
            <p:cNvSpPr/>
            <p:nvPr/>
          </p:nvSpPr>
          <p:spPr>
            <a:xfrm>
              <a:off x="8016875" y="2828925"/>
              <a:ext cx="444500" cy="889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5" name="Text Box 114"/>
            <p:cNvSpPr/>
            <p:nvPr/>
          </p:nvSpPr>
          <p:spPr>
            <a:xfrm>
              <a:off x="8418513" y="2627313"/>
              <a:ext cx="298450" cy="3651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8" tIns="45719" rIns="91438" bIns="45719"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b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Oval 116"/>
            <p:cNvSpPr/>
            <p:nvPr/>
          </p:nvSpPr>
          <p:spPr>
            <a:xfrm>
              <a:off x="8135938" y="2598738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8" tIns="45719" rIns="91438" bIns="45719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07" name="Oval 115"/>
            <p:cNvSpPr/>
            <p:nvPr/>
          </p:nvSpPr>
          <p:spPr>
            <a:xfrm>
              <a:off x="8077200" y="40449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38" tIns="45719" rIns="91438" bIns="45719" anchor="ctr"/>
            <a:p>
              <a:pPr eaLnBrk="0" hangingPunct="0"/>
              <a:endParaRPr lang="zh-CN" altLang="zh-CN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/>
              <a:t>图搜索</a:t>
            </a:r>
            <a:endParaRPr lang="zh-CN" altLang="en-US" dirty="0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wrap="square" lIns="91430" tIns="45718" rIns="91430" bIns="45718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避免重复的状态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不要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扩展</a:t>
            </a:r>
            <a:r>
              <a:rPr lang="zh-CN" altLang="en-US" sz="2000" dirty="0">
                <a:ea typeface="宋体" panose="02010600030101010101" pitchFamily="2" charset="-122"/>
              </a:rPr>
              <a:t>一个状态两次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执行</a:t>
            </a:r>
            <a:r>
              <a:rPr lang="zh-CN" altLang="en-US" sz="2400" dirty="0"/>
              <a:t>: 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树搜索</a:t>
            </a:r>
            <a:r>
              <a:rPr lang="zh-CN" altLang="en-US" sz="2000" dirty="0">
                <a:cs typeface="Arial" panose="020B0604020202020204" pitchFamily="34" charset="0"/>
              </a:rPr>
              <a:t> + </a:t>
            </a:r>
            <a:r>
              <a:rPr lang="zh-CN" altLang="en-US" sz="2000" dirty="0">
                <a:ea typeface="宋体" panose="02010600030101010101" pitchFamily="2" charset="-122"/>
              </a:rPr>
              <a:t>扩展过的状态集</a:t>
            </a:r>
            <a:r>
              <a:rPr lang="zh-CN" altLang="en-US" sz="2000" dirty="0">
                <a:cs typeface="Arial" panose="020B0604020202020204" pitchFamily="34" charset="0"/>
              </a:rPr>
              <a:t> (“closed set”)</a:t>
            </a:r>
            <a:endParaRPr lang="zh-CN" altLang="en-US" sz="20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按节点扩展搜索树，但</a:t>
            </a:r>
            <a:r>
              <a:rPr lang="zh-CN" altLang="en-US" sz="2000" dirty="0">
                <a:cs typeface="Arial" panose="020B0604020202020204" pitchFamily="34" charset="0"/>
              </a:rPr>
              <a:t>…</a:t>
            </a:r>
            <a:endParaRPr lang="zh-CN" altLang="en-US" sz="20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扩展节点之前，检查确保它的状态在之前没有被扩展</a:t>
            </a:r>
            <a:endParaRPr lang="zh-CN" altLang="en-US" sz="20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000" dirty="0">
                <a:ea typeface="宋体" panose="02010600030101010101" pitchFamily="2" charset="-122"/>
              </a:rPr>
              <a:t>如果不是新的状态，忽略；如果是新的，加入</a:t>
            </a:r>
            <a:r>
              <a:rPr lang="zh-CN" altLang="en-US" sz="2000" dirty="0">
                <a:cs typeface="Arial" panose="020B0604020202020204" pitchFamily="34" charset="0"/>
              </a:rPr>
              <a:t>closed</a:t>
            </a:r>
            <a:r>
              <a:rPr lang="zh-CN" altLang="en-US" sz="2000" dirty="0">
                <a:ea typeface="宋体" panose="02010600030101010101" pitchFamily="2" charset="-122"/>
              </a:rPr>
              <a:t>表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800" dirty="0">
                <a:sym typeface="Calibri" panose="020F0502020204030204" pitchFamily="34" charset="0"/>
              </a:rPr>
              <a:t>A* </a:t>
            </a:r>
            <a:r>
              <a:rPr lang="zh-CN" altLang="en-US" sz="2800" dirty="0">
                <a:ea typeface="宋体" panose="02010600030101010101" pitchFamily="2" charset="-122"/>
                <a:sym typeface="Calibri" panose="020F0502020204030204" pitchFamily="34" charset="0"/>
              </a:rPr>
              <a:t>图搜索</a:t>
            </a:r>
            <a:endParaRPr lang="en-US" altLang="zh-CN" sz="2800" dirty="0"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  <a:sym typeface="Calibri" panose="020F0502020204030204" pitchFamily="34" charset="0"/>
              </a:rPr>
              <a:t>启发式的一致性</a:t>
            </a:r>
            <a:endParaRPr lang="en-US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1" eaLnBrk="1" hangingPunct="1">
              <a:buNone/>
            </a:pPr>
            <a:r>
              <a:rPr lang="zh-CN" altLang="en-US" sz="2400" dirty="0">
                <a:ea typeface="宋体" panose="02010600030101010101" pitchFamily="2" charset="-122"/>
                <a:sym typeface="Calibri" panose="020F0502020204030204" pitchFamily="34" charset="0"/>
              </a:rPr>
              <a:t>     沿路径的节点估计耗散</a:t>
            </a:r>
            <a:r>
              <a:rPr lang="zh-CN" altLang="en-US" sz="2400" dirty="0">
                <a:cs typeface="Arial" panose="020B0604020202020204" pitchFamily="34" charset="0"/>
                <a:sym typeface="Calibri" panose="020F0502020204030204" pitchFamily="34" charset="0"/>
              </a:rPr>
              <a:t> f </a:t>
            </a:r>
            <a:r>
              <a:rPr lang="zh-CN" altLang="en-US" sz="2400" dirty="0">
                <a:ea typeface="宋体" panose="02010600030101010101" pitchFamily="2" charset="-122"/>
                <a:sym typeface="Calibri" panose="020F0502020204030204" pitchFamily="34" charset="0"/>
              </a:rPr>
              <a:t>值单调递增</a:t>
            </a:r>
            <a:endParaRPr lang="en-US" altLang="zh-CN" sz="2400" dirty="0"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1" eaLnBrk="1" hangingPunct="1">
              <a:buNone/>
            </a:pPr>
            <a:r>
              <a:rPr lang="zh-CN" altLang="en-US" sz="2400" dirty="0">
                <a:cs typeface="Arial" panose="020B0604020202020204" pitchFamily="34" charset="0"/>
                <a:sym typeface="Calibri" panose="020F0502020204030204" pitchFamily="34" charset="0"/>
              </a:rPr>
              <a:t>            	</a:t>
            </a:r>
            <a:r>
              <a:rPr lang="zh-CN" altLang="en-US" sz="2400" dirty="0">
                <a:solidFill>
                  <a:srgbClr val="C00000"/>
                </a:solidFill>
                <a:cs typeface="Arial" panose="020B0604020202020204" pitchFamily="34" charset="0"/>
                <a:sym typeface="Calibri" panose="020F0502020204030204" pitchFamily="34" charset="0"/>
              </a:rPr>
              <a:t> h(A) </a:t>
            </a:r>
            <a:r>
              <a:rPr lang="zh-CN" altLang="en-US" sz="2400" dirty="0">
                <a:cs typeface="Arial" panose="020B0604020202020204" pitchFamily="34" charset="0"/>
                <a:sym typeface="Calibri" panose="020F0502020204030204" pitchFamily="34" charset="0"/>
              </a:rPr>
              <a:t>≤ </a:t>
            </a:r>
            <a:r>
              <a:rPr lang="zh-CN" altLang="en-US" sz="2400" dirty="0">
                <a:solidFill>
                  <a:srgbClr val="008000"/>
                </a:solidFill>
                <a:cs typeface="Arial" panose="020B0604020202020204" pitchFamily="34" charset="0"/>
                <a:sym typeface="Calibri" panose="020F0502020204030204" pitchFamily="34" charset="0"/>
              </a:rPr>
              <a:t>cost(A to C) </a:t>
            </a:r>
            <a:r>
              <a:rPr lang="zh-CN" altLang="en-US" sz="2400" dirty="0">
                <a:cs typeface="Arial" panose="020B0604020202020204" pitchFamily="34" charset="0"/>
                <a:sym typeface="Calibri" panose="020F0502020204030204" pitchFamily="34" charset="0"/>
              </a:rPr>
              <a:t>+</a:t>
            </a:r>
            <a:r>
              <a:rPr lang="zh-CN" altLang="en-US" sz="2400" dirty="0">
                <a:solidFill>
                  <a:srgbClr val="008000"/>
                </a:solidFill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Arial" panose="020B0604020202020204" pitchFamily="34" charset="0"/>
                <a:sym typeface="Calibri" panose="020F0502020204030204" pitchFamily="34" charset="0"/>
              </a:rPr>
              <a:t>h(C)</a:t>
            </a:r>
            <a:endParaRPr lang="zh-CN" altLang="en-US" sz="2400" dirty="0"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1" eaLnBrk="1" hangingPunct="1">
              <a:buNone/>
            </a:pPr>
            <a:endParaRPr lang="zh-CN" altLang="en-US" sz="2400" dirty="0"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1" eaLnBrk="1" hangingPunct="1"/>
            <a:endParaRPr lang="zh-CN" altLang="en-US" sz="2400" dirty="0">
              <a:ea typeface="Arial" panose="020B0604020202020204" pitchFamily="34" charset="0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局部搜索</a:t>
            </a:r>
            <a:endParaRPr lang="zh-CN" altLang="en-US" dirty="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wrap="square" lIns="91430" tIns="45718" rIns="91430" bIns="45718" anchor="t"/>
          <a:p>
            <a:pPr eaLnBrk="1" hangingPunct="1"/>
            <a:r>
              <a:rPr lang="zh-CN" altLang="en-US" dirty="0"/>
              <a:t>局部搜索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树搜索在边缘集合中保留未探索的替代路径（确保完备性）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局部搜索</a:t>
            </a:r>
            <a:r>
              <a:rPr lang="zh-CN" altLang="en-US" sz="2400" dirty="0"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改进单一选项直到不能再改善为止</a:t>
            </a:r>
            <a:r>
              <a:rPr lang="zh-CN" altLang="en-US" sz="2400" dirty="0">
                <a:cs typeface="Arial" panose="020B0604020202020204" pitchFamily="34" charset="0"/>
              </a:rPr>
              <a:t> (no fringe!)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新的后继函数</a:t>
            </a:r>
            <a:r>
              <a:rPr lang="zh-CN" altLang="en-US" sz="2400" dirty="0"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局部改变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爬山法搜索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可在任意位置起始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重复</a:t>
            </a:r>
            <a:r>
              <a:rPr lang="zh-CN" altLang="en-US" sz="2400" dirty="0">
                <a:cs typeface="Arial" panose="020B0604020202020204" pitchFamily="34" charset="0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移动到最好的相邻状态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如果没有比当前更好的相邻状态，结束</a:t>
            </a:r>
            <a:endParaRPr lang="zh-CN" altLang="en-US" sz="24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模拟退火搜索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避免局部极大（允许向山下移动）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遗传算法</a:t>
            </a:r>
            <a:endParaRPr lang="zh-CN" altLang="en-US" dirty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30" tIns="45718" rIns="91430" bIns="45718" anchor="t"/>
          <a:p>
            <a:pPr algn="r"/>
            <a:fld id="{9A0DB2DC-4C9A-4742-B13C-FB6460FD3503}" type="slidenum">
              <a:rPr lang="zh-CN" altLang="en-US" sz="1500" dirty="0"/>
            </a:fld>
            <a:endParaRPr lang="zh-CN" altLang="en-US" sz="1500" dirty="0"/>
          </a:p>
        </p:txBody>
      </p:sp>
      <p:pic>
        <p:nvPicPr>
          <p:cNvPr id="10244" name="Picture 4" descr="txp_f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0" y="5424488"/>
            <a:ext cx="1600200" cy="44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30" tIns="45718" rIns="91430" bIns="45718" anchor="ctr"/>
          <a:p>
            <a:pPr eaLnBrk="1" hangingPunct="1"/>
            <a:r>
              <a:rPr lang="zh-CN" altLang="en-US" dirty="0"/>
              <a:t>人工神经网络</a:t>
            </a:r>
            <a:endParaRPr lang="zh-CN" altLang="en-US" dirty="0"/>
          </a:p>
        </p:txBody>
      </p:sp>
      <p:pic>
        <p:nvPicPr>
          <p:cNvPr id="11266" name="Picture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2057400"/>
            <a:ext cx="9779000" cy="3675063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I3ZDc4NzdhMGQ5MzhiNzFiMjM3MDdjMjE3ZjEwYzQifQ=="/>
</p:tagLst>
</file>

<file path=ppt/theme/theme1.xml><?xml version="1.0" encoding="utf-8"?>
<a:theme xmlns:a="http://schemas.openxmlformats.org/drawingml/2006/main" name="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sym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</Words>
  <Application>WPS 演示</Application>
  <PresentationFormat>自定义</PresentationFormat>
  <Paragraphs>399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24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Symbol</vt:lpstr>
      <vt:lpstr>Arial Unicode MS</vt:lpstr>
      <vt:lpstr>dan-berkeley-nlp-v1</vt:lpstr>
      <vt:lpstr>1_dan-berkeley-nlp-v1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PBrush</vt:lpstr>
      <vt:lpstr>Equation.KSEE3</vt:lpstr>
      <vt:lpstr>Equation.KSEE3</vt:lpstr>
      <vt:lpstr>Equation.KSEE3</vt:lpstr>
      <vt:lpstr>Equation.KSEE3</vt:lpstr>
      <vt:lpstr>要点回顾</vt:lpstr>
      <vt:lpstr>搜索</vt:lpstr>
      <vt:lpstr>搜索问题</vt:lpstr>
      <vt:lpstr>树搜索</vt:lpstr>
      <vt:lpstr>搜索算法改进</vt:lpstr>
      <vt:lpstr>启发式搜索(Informed Search)</vt:lpstr>
      <vt:lpstr>图搜索</vt:lpstr>
      <vt:lpstr>局部搜索</vt:lpstr>
      <vt:lpstr>人工神经网络</vt:lpstr>
      <vt:lpstr>神经网络</vt:lpstr>
      <vt:lpstr>感知机</vt:lpstr>
      <vt:lpstr>多层感知机</vt:lpstr>
      <vt:lpstr>深度神经网络</vt:lpstr>
      <vt:lpstr>深度神经网络</vt:lpstr>
      <vt:lpstr>卷积神经网络</vt:lpstr>
      <vt:lpstr>卷积神经网络实例</vt:lpstr>
      <vt:lpstr>卷积神经网络实例</vt:lpstr>
      <vt:lpstr>图像数据应用</vt:lpstr>
      <vt:lpstr>循环神经网络(Recurrent Neural Networks)</vt:lpstr>
      <vt:lpstr>长序列循环神经网络</vt:lpstr>
      <vt:lpstr>循环神经网络</vt:lpstr>
      <vt:lpstr>序列模型</vt:lpstr>
      <vt:lpstr>生成式对抗网络GANs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潜水艇</cp:lastModifiedBy>
  <cp:revision>2038</cp:revision>
  <cp:lastPrinted>2014-01-23T07:59:00Z</cp:lastPrinted>
  <dcterms:created xsi:type="dcterms:W3CDTF">2004-08-27T04:16:00Z</dcterms:created>
  <dcterms:modified xsi:type="dcterms:W3CDTF">2022-12-29T12:36:42Z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07C4E2DFD86940888FBEB795E9F860E6</vt:lpwstr>
  </property>
</Properties>
</file>