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53"/>
  </p:notesMasterIdLst>
  <p:sldIdLst>
    <p:sldId id="567" r:id="rId3"/>
    <p:sldId id="256" r:id="rId4"/>
    <p:sldId id="568" r:id="rId5"/>
    <p:sldId id="455" r:id="rId6"/>
    <p:sldId id="576" r:id="rId7"/>
    <p:sldId id="523" r:id="rId8"/>
    <p:sldId id="526" r:id="rId9"/>
    <p:sldId id="521" r:id="rId10"/>
    <p:sldId id="522" r:id="rId11"/>
    <p:sldId id="524" r:id="rId12"/>
    <p:sldId id="527" r:id="rId13"/>
    <p:sldId id="528" r:id="rId14"/>
    <p:sldId id="579" r:id="rId15"/>
    <p:sldId id="580" r:id="rId16"/>
    <p:sldId id="459" r:id="rId17"/>
    <p:sldId id="516" r:id="rId18"/>
    <p:sldId id="454" r:id="rId19"/>
    <p:sldId id="517" r:id="rId20"/>
    <p:sldId id="518" r:id="rId21"/>
    <p:sldId id="581" r:id="rId22"/>
    <p:sldId id="582" r:id="rId23"/>
    <p:sldId id="583" r:id="rId24"/>
    <p:sldId id="584" r:id="rId25"/>
    <p:sldId id="585" r:id="rId26"/>
    <p:sldId id="586" r:id="rId27"/>
    <p:sldId id="587" r:id="rId28"/>
    <p:sldId id="577" r:id="rId29"/>
    <p:sldId id="529" r:id="rId30"/>
    <p:sldId id="531" r:id="rId31"/>
    <p:sldId id="530" r:id="rId32"/>
    <p:sldId id="532" r:id="rId33"/>
    <p:sldId id="533" r:id="rId34"/>
    <p:sldId id="534" r:id="rId35"/>
    <p:sldId id="535" r:id="rId36"/>
    <p:sldId id="536" r:id="rId37"/>
    <p:sldId id="537" r:id="rId38"/>
    <p:sldId id="569" r:id="rId39"/>
    <p:sldId id="570" r:id="rId40"/>
    <p:sldId id="571" r:id="rId41"/>
    <p:sldId id="572" r:id="rId42"/>
    <p:sldId id="542" r:id="rId43"/>
    <p:sldId id="578" r:id="rId44"/>
    <p:sldId id="573" r:id="rId45"/>
    <p:sldId id="538" r:id="rId46"/>
    <p:sldId id="574" r:id="rId47"/>
    <p:sldId id="539" r:id="rId48"/>
    <p:sldId id="545" r:id="rId49"/>
    <p:sldId id="544" r:id="rId50"/>
    <p:sldId id="548" r:id="rId51"/>
    <p:sldId id="549"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7F2"/>
    <a:srgbClr val="FFFFFF"/>
    <a:srgbClr val="272982"/>
    <a:srgbClr val="CC00CC"/>
    <a:srgbClr val="0000FF"/>
    <a:srgbClr val="065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1" autoAdjust="0"/>
    <p:restoredTop sz="88296" autoAdjust="0"/>
  </p:normalViewPr>
  <p:slideViewPr>
    <p:cSldViewPr>
      <p:cViewPr varScale="1">
        <p:scale>
          <a:sx n="107" d="100"/>
          <a:sy n="107" d="100"/>
        </p:scale>
        <p:origin x="201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A9BDD-BE82-48A3-964D-AD1914B8849E}" type="datetimeFigureOut">
              <a:rPr lang="zh-CN" altLang="en-US" smtClean="0"/>
              <a:pPr/>
              <a:t>2022/11/9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FEC8F-95E8-41C8-8873-451908F71694}" type="slidenum">
              <a:rPr lang="zh-CN" altLang="en-US" smtClean="0"/>
              <a:pPr/>
              <a:t>‹#›</a:t>
            </a:fld>
            <a:endParaRPr lang="zh-CN" altLang="en-US"/>
          </a:p>
        </p:txBody>
      </p:sp>
    </p:spTree>
    <p:extLst>
      <p:ext uri="{BB962C8B-B14F-4D97-AF65-F5344CB8AC3E}">
        <p14:creationId xmlns:p14="http://schemas.microsoft.com/office/powerpoint/2010/main" val="349786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1EDF00-595B-4DF6-9888-DBA8EAA1AA9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14</a:t>
            </a:fld>
            <a:endParaRPr lang="zh-CN" altLang="en-US"/>
          </a:p>
        </p:txBody>
      </p:sp>
    </p:spTree>
    <p:extLst>
      <p:ext uri="{BB962C8B-B14F-4D97-AF65-F5344CB8AC3E}">
        <p14:creationId xmlns:p14="http://schemas.microsoft.com/office/powerpoint/2010/main" val="41380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15</a:t>
            </a:fld>
            <a:endParaRPr lang="zh-CN" altLang="en-US"/>
          </a:p>
        </p:txBody>
      </p:sp>
    </p:spTree>
    <p:extLst>
      <p:ext uri="{BB962C8B-B14F-4D97-AF65-F5344CB8AC3E}">
        <p14:creationId xmlns:p14="http://schemas.microsoft.com/office/powerpoint/2010/main" val="68883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16</a:t>
            </a:fld>
            <a:endParaRPr lang="zh-CN" altLang="en-US"/>
          </a:p>
        </p:txBody>
      </p:sp>
    </p:spTree>
    <p:extLst>
      <p:ext uri="{BB962C8B-B14F-4D97-AF65-F5344CB8AC3E}">
        <p14:creationId xmlns:p14="http://schemas.microsoft.com/office/powerpoint/2010/main" val="191850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17</a:t>
            </a:fld>
            <a:endParaRPr lang="zh-CN" altLang="en-US"/>
          </a:p>
        </p:txBody>
      </p:sp>
    </p:spTree>
    <p:extLst>
      <p:ext uri="{BB962C8B-B14F-4D97-AF65-F5344CB8AC3E}">
        <p14:creationId xmlns:p14="http://schemas.microsoft.com/office/powerpoint/2010/main" val="413802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18</a:t>
            </a:fld>
            <a:endParaRPr lang="zh-CN" altLang="en-US"/>
          </a:p>
        </p:txBody>
      </p:sp>
    </p:spTree>
    <p:extLst>
      <p:ext uri="{BB962C8B-B14F-4D97-AF65-F5344CB8AC3E}">
        <p14:creationId xmlns:p14="http://schemas.microsoft.com/office/powerpoint/2010/main" val="279435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19</a:t>
            </a:fld>
            <a:endParaRPr lang="zh-CN" altLang="en-US"/>
          </a:p>
        </p:txBody>
      </p:sp>
    </p:spTree>
    <p:extLst>
      <p:ext uri="{BB962C8B-B14F-4D97-AF65-F5344CB8AC3E}">
        <p14:creationId xmlns:p14="http://schemas.microsoft.com/office/powerpoint/2010/main" val="3888354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20</a:t>
            </a:fld>
            <a:endParaRPr lang="zh-CN" altLang="en-US"/>
          </a:p>
        </p:txBody>
      </p:sp>
    </p:spTree>
    <p:extLst>
      <p:ext uri="{BB962C8B-B14F-4D97-AF65-F5344CB8AC3E}">
        <p14:creationId xmlns:p14="http://schemas.microsoft.com/office/powerpoint/2010/main" val="2047588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21</a:t>
            </a:fld>
            <a:endParaRPr lang="zh-CN" altLang="en-US"/>
          </a:p>
        </p:txBody>
      </p:sp>
    </p:spTree>
    <p:extLst>
      <p:ext uri="{BB962C8B-B14F-4D97-AF65-F5344CB8AC3E}">
        <p14:creationId xmlns:p14="http://schemas.microsoft.com/office/powerpoint/2010/main" val="1396376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22</a:t>
            </a:fld>
            <a:endParaRPr lang="zh-CN" altLang="en-US"/>
          </a:p>
        </p:txBody>
      </p:sp>
    </p:spTree>
    <p:extLst>
      <p:ext uri="{BB962C8B-B14F-4D97-AF65-F5344CB8AC3E}">
        <p14:creationId xmlns:p14="http://schemas.microsoft.com/office/powerpoint/2010/main" val="226700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23</a:t>
            </a:fld>
            <a:endParaRPr lang="zh-CN" altLang="en-US"/>
          </a:p>
        </p:txBody>
      </p:sp>
    </p:spTree>
    <p:extLst>
      <p:ext uri="{BB962C8B-B14F-4D97-AF65-F5344CB8AC3E}">
        <p14:creationId xmlns:p14="http://schemas.microsoft.com/office/powerpoint/2010/main" val="273080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a:t>
            </a:fld>
            <a:endParaRPr lang="zh-CN" altLang="en-US"/>
          </a:p>
        </p:txBody>
      </p:sp>
    </p:spTree>
    <p:extLst>
      <p:ext uri="{BB962C8B-B14F-4D97-AF65-F5344CB8AC3E}">
        <p14:creationId xmlns:p14="http://schemas.microsoft.com/office/powerpoint/2010/main" val="413802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24</a:t>
            </a:fld>
            <a:endParaRPr lang="zh-CN" altLang="en-US"/>
          </a:p>
        </p:txBody>
      </p:sp>
    </p:spTree>
    <p:extLst>
      <p:ext uri="{BB962C8B-B14F-4D97-AF65-F5344CB8AC3E}">
        <p14:creationId xmlns:p14="http://schemas.microsoft.com/office/powerpoint/2010/main" val="255375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25</a:t>
            </a:fld>
            <a:endParaRPr lang="zh-CN" altLang="en-US"/>
          </a:p>
        </p:txBody>
      </p:sp>
    </p:spTree>
    <p:extLst>
      <p:ext uri="{BB962C8B-B14F-4D97-AF65-F5344CB8AC3E}">
        <p14:creationId xmlns:p14="http://schemas.microsoft.com/office/powerpoint/2010/main" val="288792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26</a:t>
            </a:fld>
            <a:endParaRPr lang="zh-CN" altLang="en-US"/>
          </a:p>
        </p:txBody>
      </p:sp>
    </p:spTree>
    <p:extLst>
      <p:ext uri="{BB962C8B-B14F-4D97-AF65-F5344CB8AC3E}">
        <p14:creationId xmlns:p14="http://schemas.microsoft.com/office/powerpoint/2010/main" val="2152773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28</a:t>
            </a:fld>
            <a:endParaRPr lang="zh-CN" altLang="en-US"/>
          </a:p>
        </p:txBody>
      </p:sp>
    </p:spTree>
    <p:extLst>
      <p:ext uri="{BB962C8B-B14F-4D97-AF65-F5344CB8AC3E}">
        <p14:creationId xmlns:p14="http://schemas.microsoft.com/office/powerpoint/2010/main" val="601700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29</a:t>
            </a:fld>
            <a:endParaRPr lang="zh-CN" altLang="en-US"/>
          </a:p>
        </p:txBody>
      </p:sp>
    </p:spTree>
    <p:extLst>
      <p:ext uri="{BB962C8B-B14F-4D97-AF65-F5344CB8AC3E}">
        <p14:creationId xmlns:p14="http://schemas.microsoft.com/office/powerpoint/2010/main" val="250391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30</a:t>
            </a:fld>
            <a:endParaRPr lang="zh-CN" altLang="en-US"/>
          </a:p>
        </p:txBody>
      </p:sp>
    </p:spTree>
    <p:extLst>
      <p:ext uri="{BB962C8B-B14F-4D97-AF65-F5344CB8AC3E}">
        <p14:creationId xmlns:p14="http://schemas.microsoft.com/office/powerpoint/2010/main" val="46913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31</a:t>
            </a:fld>
            <a:endParaRPr lang="zh-CN" altLang="en-US"/>
          </a:p>
        </p:txBody>
      </p:sp>
    </p:spTree>
    <p:extLst>
      <p:ext uri="{BB962C8B-B14F-4D97-AF65-F5344CB8AC3E}">
        <p14:creationId xmlns:p14="http://schemas.microsoft.com/office/powerpoint/2010/main" val="2669711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32</a:t>
            </a:fld>
            <a:endParaRPr lang="zh-CN" altLang="en-US"/>
          </a:p>
        </p:txBody>
      </p:sp>
    </p:spTree>
    <p:extLst>
      <p:ext uri="{BB962C8B-B14F-4D97-AF65-F5344CB8AC3E}">
        <p14:creationId xmlns:p14="http://schemas.microsoft.com/office/powerpoint/2010/main" val="1535542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33</a:t>
            </a:fld>
            <a:endParaRPr lang="zh-CN" altLang="en-US"/>
          </a:p>
        </p:txBody>
      </p:sp>
    </p:spTree>
    <p:extLst>
      <p:ext uri="{BB962C8B-B14F-4D97-AF65-F5344CB8AC3E}">
        <p14:creationId xmlns:p14="http://schemas.microsoft.com/office/powerpoint/2010/main" val="3305219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34</a:t>
            </a:fld>
            <a:endParaRPr lang="zh-CN" altLang="en-US"/>
          </a:p>
        </p:txBody>
      </p:sp>
    </p:spTree>
    <p:extLst>
      <p:ext uri="{BB962C8B-B14F-4D97-AF65-F5344CB8AC3E}">
        <p14:creationId xmlns:p14="http://schemas.microsoft.com/office/powerpoint/2010/main" val="355607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6</a:t>
            </a:fld>
            <a:endParaRPr lang="zh-CN" altLang="en-US"/>
          </a:p>
        </p:txBody>
      </p:sp>
    </p:spTree>
    <p:extLst>
      <p:ext uri="{BB962C8B-B14F-4D97-AF65-F5344CB8AC3E}">
        <p14:creationId xmlns:p14="http://schemas.microsoft.com/office/powerpoint/2010/main" val="2267007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35</a:t>
            </a:fld>
            <a:endParaRPr lang="zh-CN" altLang="en-US"/>
          </a:p>
        </p:txBody>
      </p:sp>
    </p:spTree>
    <p:extLst>
      <p:ext uri="{BB962C8B-B14F-4D97-AF65-F5344CB8AC3E}">
        <p14:creationId xmlns:p14="http://schemas.microsoft.com/office/powerpoint/2010/main" val="3449581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36</a:t>
            </a:fld>
            <a:endParaRPr lang="zh-CN" altLang="en-US"/>
          </a:p>
        </p:txBody>
      </p:sp>
    </p:spTree>
    <p:extLst>
      <p:ext uri="{BB962C8B-B14F-4D97-AF65-F5344CB8AC3E}">
        <p14:creationId xmlns:p14="http://schemas.microsoft.com/office/powerpoint/2010/main" val="412748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37</a:t>
            </a:fld>
            <a:endParaRPr lang="zh-CN" altLang="en-US"/>
          </a:p>
        </p:txBody>
      </p:sp>
    </p:spTree>
    <p:extLst>
      <p:ext uri="{BB962C8B-B14F-4D97-AF65-F5344CB8AC3E}">
        <p14:creationId xmlns:p14="http://schemas.microsoft.com/office/powerpoint/2010/main" val="2423707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38</a:t>
            </a:fld>
            <a:endParaRPr lang="zh-CN" altLang="en-US"/>
          </a:p>
        </p:txBody>
      </p:sp>
    </p:spTree>
    <p:extLst>
      <p:ext uri="{BB962C8B-B14F-4D97-AF65-F5344CB8AC3E}">
        <p14:creationId xmlns:p14="http://schemas.microsoft.com/office/powerpoint/2010/main" val="820157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39</a:t>
            </a:fld>
            <a:endParaRPr lang="zh-CN" altLang="en-US"/>
          </a:p>
        </p:txBody>
      </p:sp>
    </p:spTree>
    <p:extLst>
      <p:ext uri="{BB962C8B-B14F-4D97-AF65-F5344CB8AC3E}">
        <p14:creationId xmlns:p14="http://schemas.microsoft.com/office/powerpoint/2010/main" val="2786994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40</a:t>
            </a:fld>
            <a:endParaRPr lang="zh-CN" altLang="en-US"/>
          </a:p>
        </p:txBody>
      </p:sp>
    </p:spTree>
    <p:extLst>
      <p:ext uri="{BB962C8B-B14F-4D97-AF65-F5344CB8AC3E}">
        <p14:creationId xmlns:p14="http://schemas.microsoft.com/office/powerpoint/2010/main" val="1821795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41</a:t>
            </a:fld>
            <a:endParaRPr lang="zh-CN" altLang="en-US"/>
          </a:p>
        </p:txBody>
      </p:sp>
    </p:spTree>
    <p:extLst>
      <p:ext uri="{BB962C8B-B14F-4D97-AF65-F5344CB8AC3E}">
        <p14:creationId xmlns:p14="http://schemas.microsoft.com/office/powerpoint/2010/main" val="2975196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42</a:t>
            </a:fld>
            <a:endParaRPr lang="zh-CN" altLang="en-US"/>
          </a:p>
        </p:txBody>
      </p:sp>
    </p:spTree>
    <p:extLst>
      <p:ext uri="{BB962C8B-B14F-4D97-AF65-F5344CB8AC3E}">
        <p14:creationId xmlns:p14="http://schemas.microsoft.com/office/powerpoint/2010/main" val="2975196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44</a:t>
            </a:fld>
            <a:endParaRPr lang="zh-CN" altLang="en-US"/>
          </a:p>
        </p:txBody>
      </p:sp>
    </p:spTree>
    <p:extLst>
      <p:ext uri="{BB962C8B-B14F-4D97-AF65-F5344CB8AC3E}">
        <p14:creationId xmlns:p14="http://schemas.microsoft.com/office/powerpoint/2010/main" val="126780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45</a:t>
            </a:fld>
            <a:endParaRPr lang="zh-CN" altLang="en-US"/>
          </a:p>
        </p:txBody>
      </p:sp>
    </p:spTree>
    <p:extLst>
      <p:ext uri="{BB962C8B-B14F-4D97-AF65-F5344CB8AC3E}">
        <p14:creationId xmlns:p14="http://schemas.microsoft.com/office/powerpoint/2010/main" val="159041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7</a:t>
            </a:fld>
            <a:endParaRPr lang="zh-CN" altLang="en-US"/>
          </a:p>
        </p:txBody>
      </p:sp>
    </p:spTree>
    <p:extLst>
      <p:ext uri="{BB962C8B-B14F-4D97-AF65-F5344CB8AC3E}">
        <p14:creationId xmlns:p14="http://schemas.microsoft.com/office/powerpoint/2010/main" val="27308086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46</a:t>
            </a:fld>
            <a:endParaRPr lang="zh-CN" altLang="en-US"/>
          </a:p>
        </p:txBody>
      </p:sp>
    </p:spTree>
    <p:extLst>
      <p:ext uri="{BB962C8B-B14F-4D97-AF65-F5344CB8AC3E}">
        <p14:creationId xmlns:p14="http://schemas.microsoft.com/office/powerpoint/2010/main" val="3441423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47</a:t>
            </a:fld>
            <a:endParaRPr lang="zh-CN" altLang="en-US"/>
          </a:p>
        </p:txBody>
      </p:sp>
    </p:spTree>
    <p:extLst>
      <p:ext uri="{BB962C8B-B14F-4D97-AF65-F5344CB8AC3E}">
        <p14:creationId xmlns:p14="http://schemas.microsoft.com/office/powerpoint/2010/main" val="548058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48</a:t>
            </a:fld>
            <a:endParaRPr lang="zh-CN" altLang="en-US"/>
          </a:p>
        </p:txBody>
      </p:sp>
    </p:spTree>
    <p:extLst>
      <p:ext uri="{BB962C8B-B14F-4D97-AF65-F5344CB8AC3E}">
        <p14:creationId xmlns:p14="http://schemas.microsoft.com/office/powerpoint/2010/main" val="4069864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49</a:t>
            </a:fld>
            <a:endParaRPr lang="zh-CN" altLang="en-US"/>
          </a:p>
        </p:txBody>
      </p:sp>
    </p:spTree>
    <p:extLst>
      <p:ext uri="{BB962C8B-B14F-4D97-AF65-F5344CB8AC3E}">
        <p14:creationId xmlns:p14="http://schemas.microsoft.com/office/powerpoint/2010/main" val="4000967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50</a:t>
            </a:fld>
            <a:endParaRPr lang="zh-CN" altLang="en-US"/>
          </a:p>
        </p:txBody>
      </p:sp>
    </p:spTree>
    <p:extLst>
      <p:ext uri="{BB962C8B-B14F-4D97-AF65-F5344CB8AC3E}">
        <p14:creationId xmlns:p14="http://schemas.microsoft.com/office/powerpoint/2010/main" val="191905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8</a:t>
            </a:fld>
            <a:endParaRPr lang="zh-CN" altLang="en-US"/>
          </a:p>
        </p:txBody>
      </p:sp>
    </p:spTree>
    <p:extLst>
      <p:ext uri="{BB962C8B-B14F-4D97-AF65-F5344CB8AC3E}">
        <p14:creationId xmlns:p14="http://schemas.microsoft.com/office/powerpoint/2010/main" val="20475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9</a:t>
            </a:fld>
            <a:endParaRPr lang="zh-CN" altLang="en-US"/>
          </a:p>
        </p:txBody>
      </p:sp>
    </p:spTree>
    <p:extLst>
      <p:ext uri="{BB962C8B-B14F-4D97-AF65-F5344CB8AC3E}">
        <p14:creationId xmlns:p14="http://schemas.microsoft.com/office/powerpoint/2010/main" val="139637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10</a:t>
            </a:fld>
            <a:endParaRPr lang="zh-CN" altLang="en-US"/>
          </a:p>
        </p:txBody>
      </p:sp>
    </p:spTree>
    <p:extLst>
      <p:ext uri="{BB962C8B-B14F-4D97-AF65-F5344CB8AC3E}">
        <p14:creationId xmlns:p14="http://schemas.microsoft.com/office/powerpoint/2010/main" val="255375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11</a:t>
            </a:fld>
            <a:endParaRPr lang="zh-CN" altLang="en-US"/>
          </a:p>
        </p:txBody>
      </p:sp>
    </p:spTree>
    <p:extLst>
      <p:ext uri="{BB962C8B-B14F-4D97-AF65-F5344CB8AC3E}">
        <p14:creationId xmlns:p14="http://schemas.microsoft.com/office/powerpoint/2010/main" val="2887926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12</a:t>
            </a:fld>
            <a:endParaRPr lang="zh-CN" altLang="en-US"/>
          </a:p>
        </p:txBody>
      </p:sp>
    </p:spTree>
    <p:extLst>
      <p:ext uri="{BB962C8B-B14F-4D97-AF65-F5344CB8AC3E}">
        <p14:creationId xmlns:p14="http://schemas.microsoft.com/office/powerpoint/2010/main" val="215277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A6A6A969-3D1B-4EB3-808E-6F83EDFCC93B}" type="datetime1">
              <a:rPr lang="zh-CN" altLang="en-US" smtClean="0"/>
              <a:t>2022/11/9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09090655-0128-4601-B353-4037D7B3F846}" type="datetime1">
              <a:rPr lang="zh-CN" altLang="en-US" smtClean="0"/>
              <a:t>2022/11/9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046C2E47-B2FB-46C2-A847-5E70E86547EA}" type="datetime1">
              <a:rPr lang="zh-CN" altLang="en-US" smtClean="0"/>
              <a:t>2022/11/9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7CCC1A97-FDDF-44BB-B007-0EBC800E7087}" type="datetime1">
              <a:rPr lang="zh-CN" altLang="en-US" smtClean="0"/>
              <a:t>2022/11/9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fld id="{AE392F7E-DA71-46D4-A424-749970BB65C4}" type="datetime1">
              <a:rPr lang="zh-CN" altLang="en-US" smtClean="0"/>
              <a:t>2022/11/9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fld id="{8A5C5DDC-4F73-4346-8D1E-3FD367B76DAA}" type="datetime1">
              <a:rPr lang="zh-CN" altLang="en-US" smtClean="0"/>
              <a:t>2022/11/9</a:t>
            </a:fld>
            <a:endParaRPr lang="zh-CN" altLang="en-US"/>
          </a:p>
        </p:txBody>
      </p:sp>
      <p:sp>
        <p:nvSpPr>
          <p:cNvPr id="7" name="Rectangle 5"/>
          <p:cNvSpPr>
            <a:spLocks noGrp="1" noChangeArrowheads="1"/>
          </p:cNvSpPr>
          <p:nvPr>
            <p:ph type="ftr" sz="quarter" idx="11"/>
          </p:nvPr>
        </p:nvSpPr>
        <p:spPr>
          <a:ln/>
        </p:spPr>
        <p:txBody>
          <a:bodyPr/>
          <a:lstStyle>
            <a:lvl1pPr>
              <a:defRPr/>
            </a:lvl1pPr>
          </a:lstStyle>
          <a:p>
            <a:endParaRPr lang="zh-CN" altLang="en-US"/>
          </a:p>
        </p:txBody>
      </p:sp>
      <p:sp>
        <p:nvSpPr>
          <p:cNvPr id="8"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C1ECD129-BE6C-4B4A-87BC-E8971FC06F8E}" type="datetime1">
              <a:rPr lang="zh-CN" altLang="en-US" smtClean="0"/>
              <a:t>2022/11/9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74376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BC376DFF-4779-4FCD-9555-554A8B2E0087}" type="datetime1">
              <a:rPr lang="zh-CN" altLang="en-US" smtClean="0"/>
              <a:t>2022/11/9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326132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53A0DE91-E6AA-496F-8442-B018A7E77945}" type="datetime1">
              <a:rPr lang="zh-CN" altLang="en-US" smtClean="0"/>
              <a:t>2022/11/9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1029586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2B8CEB2-ABCB-4EF1-9638-BE448D618D29}" type="datetime1">
              <a:rPr lang="zh-CN" altLang="en-US" smtClean="0"/>
              <a:t>2022/11/9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1595793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139B5AB8-3380-4FFA-B0C6-E19B5AD531E4}" type="datetime1">
              <a:rPr lang="zh-CN" altLang="en-US" smtClean="0"/>
              <a:t>2022/11/9</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212480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9C9D5034-8369-45ED-8B22-B5C510848F7B}" type="datetime1">
              <a:rPr lang="zh-CN" altLang="en-US" smtClean="0"/>
              <a:t>2022/11/9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7B063F3-56CE-4F9B-855C-B6A94DB4D7D8}" type="datetime1">
              <a:rPr lang="zh-CN" altLang="en-US" smtClean="0"/>
              <a:t>2022/11/9</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50400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3B7EC3-B409-4C6C-B9E1-4FC0CA6940C7}" type="datetime1">
              <a:rPr lang="zh-CN" altLang="en-US" smtClean="0"/>
              <a:t>2022/11/9</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3822708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68E78F5-20C4-4561-9E4E-D3047880E6CA}" type="datetime1">
              <a:rPr lang="zh-CN" altLang="en-US" smtClean="0"/>
              <a:t>2022/11/9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410547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724C46F-AC9B-4861-A330-7F52740D4824}" type="datetime1">
              <a:rPr lang="zh-CN" altLang="en-US" smtClean="0"/>
              <a:t>2022/11/9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640680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5891E7F-759C-48A4-9A38-919D458D0107}" type="datetime1">
              <a:rPr lang="zh-CN" altLang="en-US" smtClean="0"/>
              <a:t>2022/11/9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734605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D54393C3-528B-4EEB-BA0C-F995B8B4622E}" type="datetime1">
              <a:rPr lang="zh-CN" altLang="en-US" smtClean="0"/>
              <a:t>2022/11/9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1225848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0CD57DF2-1981-49F4-91FC-1DEEDDD3831B}" type="datetime1">
              <a:rPr lang="zh-CN" altLang="en-US" smtClean="0"/>
              <a:t>2022/11/9</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3785901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fld id="{28CFDDE4-8D43-488C-A20A-04C2D229EA75}" type="datetime1">
              <a:rPr lang="zh-CN" altLang="en-US" smtClean="0"/>
              <a:t>2022/11/9</a:t>
            </a:fld>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74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fld id="{BFA1CB14-F173-4AAA-A6F9-F93EB6A6D701}" type="datetime1">
              <a:rPr lang="zh-CN" altLang="en-US" smtClean="0"/>
              <a:t>2022/11/9</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4143410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fld id="{304A9413-58FC-4C24-BB1F-37F5D7E5D570}" type="datetime1">
              <a:rPr lang="zh-CN" altLang="en-US" smtClean="0"/>
              <a:t>2022/11/9</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18852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F8BB55B8-EECA-43FD-AF28-9F9B6C8EAB73}" type="datetime1">
              <a:rPr lang="zh-CN" altLang="en-US" smtClean="0"/>
              <a:t>2022/11/9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母版 #3">
    <p:spTree>
      <p:nvGrpSpPr>
        <p:cNvPr id="1" name=""/>
        <p:cNvGrpSpPr/>
        <p:nvPr/>
      </p:nvGrpSpPr>
      <p:grpSpPr>
        <a:xfrm>
          <a:off x="0" y="0"/>
          <a:ext cx="0" cy="0"/>
          <a:chOff x="0" y="0"/>
          <a:chExt cx="0" cy="0"/>
        </a:xfrm>
      </p:grpSpPr>
      <p:sp>
        <p:nvSpPr>
          <p:cNvPr id="13" name="Shape 13"/>
          <p:cNvSpPr>
            <a:spLocks noGrp="1"/>
          </p:cNvSpPr>
          <p:nvPr>
            <p:ph type="sldNum" sz="quarter" idx="2"/>
          </p:nvPr>
        </p:nvSpPr>
        <p:spPr>
          <a:xfrm>
            <a:off x="8479655" y="6515337"/>
            <a:ext cx="207147" cy="205741"/>
          </a:xfrm>
          <a:prstGeom prst="rect">
            <a:avLst/>
          </a:prstGeom>
          <a:ln>
            <a:round/>
          </a:ln>
        </p:spPr>
        <p:txBody>
          <a:bodyPr lIns="38100" tIns="38100" rIns="38100" bIns="38100" anchor="ctr"/>
          <a:lstStyle>
            <a:lvl1pPr>
              <a:defRPr>
                <a:solidFill>
                  <a:srgbClr val="9A9A9A"/>
                </a:solidFill>
                <a:uFill>
                  <a:solidFill>
                    <a:srgbClr val="9A9A9A"/>
                  </a:solidFill>
                </a:uFill>
              </a:defRPr>
            </a:lvl1pPr>
          </a:lstStyle>
          <a:p>
            <a:fld id="{86CB4B4D-7CA3-9044-876B-883B54F8677D}" type="slidenum">
              <a:t>‹#›</a:t>
            </a:fld>
            <a:endParaRPr/>
          </a:p>
        </p:txBody>
      </p:sp>
    </p:spTree>
    <p:extLst>
      <p:ext uri="{BB962C8B-B14F-4D97-AF65-F5344CB8AC3E}">
        <p14:creationId xmlns:p14="http://schemas.microsoft.com/office/powerpoint/2010/main" val="178900525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2F14CF2E-0AEF-4EAF-A0E7-C8D94860D50F}" type="datetime1">
              <a:rPr lang="zh-CN" altLang="en-US" smtClean="0"/>
              <a:t>2022/11/9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4CE9CEB1-E553-4ED9-AC59-BBA487DAF695}" type="datetime1">
              <a:rPr lang="zh-CN" altLang="en-US" smtClean="0"/>
              <a:t>2022/11/9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28EA520-D01D-42A5-876C-FF74D9E3BECE}" type="datetime1">
              <a:rPr lang="zh-CN" altLang="en-US" smtClean="0"/>
              <a:t>2022/11/9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EE01D1B5-49BF-4CBE-BD5C-FB755306DF0D}" type="datetime1">
              <a:rPr lang="zh-CN" altLang="en-US" smtClean="0"/>
              <a:t>2022/11/9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67A0AC54-F6F9-46FC-AF53-1BC87D09DC19}" type="datetime1">
              <a:rPr lang="zh-CN" altLang="en-US" smtClean="0"/>
              <a:t>2022/11/9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B6A186CD-E415-43A5-AF2B-91F60FFA067D}" type="datetime1">
              <a:rPr lang="zh-CN" altLang="en-US" smtClean="0"/>
              <a:t>2022/11/9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524" name="Rectangle 4"/>
          <p:cNvSpPr>
            <a:spLocks noGrp="1" noChangeArrowheads="1"/>
          </p:cNvSpPr>
          <p:nvPr>
            <p:ph type="dt" sz="half" idx="2"/>
          </p:nvPr>
        </p:nvSpPr>
        <p:spPr bwMode="auto">
          <a:xfrm>
            <a:off x="3657600" y="5673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800">
                <a:solidFill>
                  <a:schemeClr val="tx1"/>
                </a:solidFill>
                <a:latin typeface="Times New Roman" pitchFamily="18" charset="0"/>
                <a:ea typeface="宋体" pitchFamily="2" charset="-122"/>
              </a:defRPr>
            </a:lvl1pPr>
          </a:lstStyle>
          <a:p>
            <a:fld id="{37F8F460-48CA-475A-A643-C2E4048690A9}" type="datetime1">
              <a:rPr lang="zh-CN" altLang="en-US" smtClean="0"/>
              <a:t>2022/11/9</a:t>
            </a:fld>
            <a:endParaRPr lang="zh-CN" altLang="en-US"/>
          </a:p>
        </p:txBody>
      </p:sp>
      <p:sp>
        <p:nvSpPr>
          <p:cNvPr id="235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solidFill>
                  <a:schemeClr val="tx1"/>
                </a:solidFill>
                <a:latin typeface="Garamond" pitchFamily="18" charset="0"/>
                <a:ea typeface="宋体" pitchFamily="2" charset="-122"/>
              </a:defRPr>
            </a:lvl1pPr>
          </a:lstStyle>
          <a:p>
            <a:endParaRPr lang="zh-CN" altLang="en-US"/>
          </a:p>
        </p:txBody>
      </p:sp>
      <p:sp>
        <p:nvSpPr>
          <p:cNvPr id="2355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Garamond" pitchFamily="18" charset="0"/>
                <a:ea typeface="宋体" pitchFamily="2" charset="-122"/>
              </a:defRPr>
            </a:lvl1pPr>
          </a:lstStyle>
          <a:p>
            <a:fld id="{F58209B2-4306-46CD-9424-9DB79656E1A9}" type="slidenum">
              <a:rPr lang="zh-CN" altLang="en-US" smtClean="0"/>
              <a:pPr/>
              <a:t>‹#›</a:t>
            </a:fld>
            <a:endParaRPr lang="zh-CN" altLang="en-US"/>
          </a:p>
        </p:txBody>
      </p:sp>
      <p:sp>
        <p:nvSpPr>
          <p:cNvPr id="2355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lgn="ctr">
              <a:spcBef>
                <a:spcPct val="0"/>
              </a:spcBef>
              <a:defRPr/>
            </a:pPr>
            <a:endParaRPr lang="zh-CN" altLang="en-US" sz="1600" b="0">
              <a:solidFill>
                <a:schemeClr val="tx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hf hdr="0" ftr="0" dt="0"/>
  <p:txStyles>
    <p:title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F5E1BAFB-6661-4084-BF4C-C18A008736E2}" type="datetime1">
              <a:rPr lang="zh-CN" altLang="en-US" smtClean="0"/>
              <a:t>2022/11/9</a:t>
            </a:fld>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extLst>
      <p:ext uri="{BB962C8B-B14F-4D97-AF65-F5344CB8AC3E}">
        <p14:creationId xmlns:p14="http://schemas.microsoft.com/office/powerpoint/2010/main" val="15852700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0.png"/></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0.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26.xml"/><Relationship Id="rId1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8.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a:solidFill>
                  <a:srgbClr val="FF0000"/>
                </a:solidFill>
                <a:ea typeface="隶书" pitchFamily="49" charset="-122"/>
              </a:rPr>
              <a:t>人工智能</a:t>
            </a: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罗平  </a:t>
            </a:r>
            <a:r>
              <a:rPr kumimoji="0" lang="en-US" altLang="zh-CN"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luop@ict.ac.cn</a:t>
            </a:r>
            <a:endPar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
        <p:nvSpPr>
          <p:cNvPr id="4" name="灯片编号占位符 3">
            <a:extLst>
              <a:ext uri="{FF2B5EF4-FFF2-40B4-BE49-F238E27FC236}">
                <a16:creationId xmlns:a16="http://schemas.microsoft.com/office/drawing/2014/main" id="{E77309E1-5922-4851-B920-B73124BE8F20}"/>
              </a:ext>
            </a:extLst>
          </p:cNvPr>
          <p:cNvSpPr>
            <a:spLocks noGrp="1"/>
          </p:cNvSpPr>
          <p:nvPr>
            <p:ph type="sldNum" sz="quarter" idx="12"/>
          </p:nvPr>
        </p:nvSpPr>
        <p:spPr/>
        <p:txBody>
          <a:bodyPr/>
          <a:lstStyle/>
          <a:p>
            <a:fld id="{7787EB1E-B14E-4037-B7FF-865737F0828D}" type="slidenum">
              <a:rPr lang="en-US" altLang="zh-CN" smtClean="0"/>
              <a:pPr/>
              <a:t>1</a:t>
            </a:fld>
            <a:endParaRPr lang="en-US" altLang="zh-CN"/>
          </a:p>
        </p:txBody>
      </p:sp>
    </p:spTree>
    <p:extLst>
      <p:ext uri="{BB962C8B-B14F-4D97-AF65-F5344CB8AC3E}">
        <p14:creationId xmlns:p14="http://schemas.microsoft.com/office/powerpoint/2010/main" val="416362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Example knowledge base </a:t>
            </a:r>
          </a:p>
        </p:txBody>
      </p:sp>
      <p:sp>
        <p:nvSpPr>
          <p:cNvPr id="9" name="灯片编号占位符 8">
            <a:extLst>
              <a:ext uri="{FF2B5EF4-FFF2-40B4-BE49-F238E27FC236}">
                <a16:creationId xmlns:a16="http://schemas.microsoft.com/office/drawing/2014/main" id="{C49116B5-F522-4EF2-8551-ED4F9C9417E6}"/>
              </a:ext>
            </a:extLst>
          </p:cNvPr>
          <p:cNvSpPr>
            <a:spLocks noGrp="1"/>
          </p:cNvSpPr>
          <p:nvPr>
            <p:ph type="sldNum" sz="quarter" idx="12"/>
          </p:nvPr>
        </p:nvSpPr>
        <p:spPr/>
        <p:txBody>
          <a:bodyPr/>
          <a:lstStyle/>
          <a:p>
            <a:fld id="{F58209B2-4306-46CD-9424-9DB79656E1A9}" type="slidenum">
              <a:rPr lang="zh-CN" altLang="en-US" smtClean="0"/>
              <a:pPr/>
              <a:t>10</a:t>
            </a:fld>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B766445-57AC-4791-A621-26710BEB767B}"/>
                  </a:ext>
                </a:extLst>
              </p:cNvPr>
              <p:cNvSpPr txBox="1"/>
              <p:nvPr/>
            </p:nvSpPr>
            <p:spPr>
              <a:xfrm>
                <a:off x="434355" y="1041400"/>
                <a:ext cx="7379840" cy="81971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b="1" smtClean="0"/>
                        <m:t>The</m:t>
                      </m:r>
                      <m:r>
                        <m:rPr>
                          <m:nor/>
                        </m:rPr>
                        <a:rPr lang="zh-CN" altLang="en-US" sz="1600" b="1" smtClean="0"/>
                        <m:t> </m:t>
                      </m:r>
                      <m:r>
                        <m:rPr>
                          <m:nor/>
                        </m:rPr>
                        <a:rPr lang="zh-CN" altLang="en-US" sz="1600" b="1" smtClean="0"/>
                        <m:t>law</m:t>
                      </m:r>
                      <m:r>
                        <m:rPr>
                          <m:nor/>
                        </m:rPr>
                        <a:rPr lang="zh-CN" altLang="en-US" sz="1600" b="1" smtClean="0"/>
                        <m:t> </m:t>
                      </m:r>
                      <m:r>
                        <m:rPr>
                          <m:nor/>
                        </m:rPr>
                        <a:rPr lang="zh-CN" altLang="en-US" sz="1600" b="1" smtClean="0"/>
                        <m:t>says</m:t>
                      </m:r>
                      <m:r>
                        <m:rPr>
                          <m:nor/>
                        </m:rPr>
                        <a:rPr lang="zh-CN" altLang="en-US" sz="1600" b="1" smtClean="0"/>
                        <m:t> </m:t>
                      </m:r>
                      <m:r>
                        <m:rPr>
                          <m:nor/>
                        </m:rPr>
                        <a:rPr lang="zh-CN" altLang="en-US" sz="1600" b="1" smtClean="0"/>
                        <m:t>that</m:t>
                      </m:r>
                      <m:r>
                        <m:rPr>
                          <m:nor/>
                        </m:rPr>
                        <a:rPr lang="zh-CN" altLang="en-US" sz="1600" b="1" smtClean="0"/>
                        <m:t> </m:t>
                      </m:r>
                      <m:r>
                        <m:rPr>
                          <m:nor/>
                        </m:rPr>
                        <a:rPr lang="zh-CN" altLang="en-US" sz="1600" b="1" smtClean="0"/>
                        <m:t>it</m:t>
                      </m:r>
                      <m:r>
                        <m:rPr>
                          <m:nor/>
                        </m:rPr>
                        <a:rPr lang="zh-CN" altLang="en-US" sz="1600" b="1" smtClean="0"/>
                        <m:t> </m:t>
                      </m:r>
                      <m:r>
                        <m:rPr>
                          <m:nor/>
                        </m:rPr>
                        <a:rPr lang="zh-CN" altLang="en-US" sz="1600" b="1" smtClean="0"/>
                        <m:t>is</m:t>
                      </m:r>
                      <m:r>
                        <m:rPr>
                          <m:nor/>
                        </m:rPr>
                        <a:rPr lang="zh-CN" altLang="en-US" sz="1600" b="1" smtClean="0"/>
                        <m:t> </m:t>
                      </m:r>
                      <m:r>
                        <m:rPr>
                          <m:nor/>
                        </m:rPr>
                        <a:rPr lang="zh-CN" altLang="en-US" sz="1600" b="1" smtClean="0"/>
                        <m:t>a</m:t>
                      </m:r>
                      <m:r>
                        <m:rPr>
                          <m:nor/>
                        </m:rPr>
                        <a:rPr lang="zh-CN" altLang="en-US" sz="1600" b="1" smtClean="0"/>
                        <m:t> </m:t>
                      </m:r>
                      <m:r>
                        <m:rPr>
                          <m:nor/>
                        </m:rPr>
                        <a:rPr lang="zh-CN" altLang="en-US" sz="1600" b="1" smtClean="0"/>
                        <m:t>crime</m:t>
                      </m:r>
                      <m:r>
                        <m:rPr>
                          <m:nor/>
                        </m:rPr>
                        <a:rPr lang="zh-CN" altLang="en-US" sz="1600" b="1" smtClean="0"/>
                        <m:t> </m:t>
                      </m:r>
                      <m:r>
                        <m:rPr>
                          <m:nor/>
                        </m:rPr>
                        <a:rPr lang="zh-CN" altLang="en-US" sz="1600" b="1" smtClean="0"/>
                        <m:t>for</m:t>
                      </m:r>
                      <m:r>
                        <m:rPr>
                          <m:nor/>
                        </m:rPr>
                        <a:rPr lang="zh-CN" altLang="en-US" sz="1600" b="1" smtClean="0"/>
                        <m:t> </m:t>
                      </m:r>
                      <m:r>
                        <m:rPr>
                          <m:nor/>
                        </m:rPr>
                        <a:rPr lang="zh-CN" altLang="en-US" sz="1600" b="1" smtClean="0"/>
                        <m:t>an</m:t>
                      </m:r>
                      <m:r>
                        <m:rPr>
                          <m:nor/>
                        </m:rPr>
                        <a:rPr lang="zh-CN" altLang="en-US" sz="1600" b="1" smtClean="0"/>
                        <m:t> </m:t>
                      </m:r>
                      <m:r>
                        <m:rPr>
                          <m:nor/>
                        </m:rPr>
                        <a:rPr lang="zh-CN" altLang="en-US" sz="1600" b="1" smtClean="0"/>
                        <m:t>American</m:t>
                      </m:r>
                      <m:r>
                        <m:rPr>
                          <m:nor/>
                        </m:rPr>
                        <a:rPr lang="zh-CN" altLang="en-US" sz="1600" b="1" smtClean="0"/>
                        <m:t> </m:t>
                      </m:r>
                      <m:r>
                        <m:rPr>
                          <m:nor/>
                        </m:rPr>
                        <a:rPr lang="zh-CN" altLang="en-US" sz="1600" b="1" smtClean="0"/>
                        <m:t>to</m:t>
                      </m:r>
                      <m:r>
                        <m:rPr>
                          <m:nor/>
                        </m:rPr>
                        <a:rPr lang="zh-CN" altLang="en-US" sz="1600" b="1" smtClean="0"/>
                        <m:t> </m:t>
                      </m:r>
                      <m:r>
                        <m:rPr>
                          <m:nor/>
                        </m:rPr>
                        <a:rPr lang="zh-CN" altLang="en-US" sz="1600" b="1" smtClean="0"/>
                        <m:t>sell</m:t>
                      </m:r>
                      <m:r>
                        <m:rPr>
                          <m:nor/>
                        </m:rPr>
                        <a:rPr lang="zh-CN" altLang="en-US" sz="1600" b="1" smtClean="0"/>
                        <m:t> </m:t>
                      </m:r>
                      <m:r>
                        <m:rPr>
                          <m:nor/>
                        </m:rPr>
                        <a:rPr lang="zh-CN" altLang="en-US" sz="1600" b="1" smtClean="0"/>
                        <m:t>weapons</m:t>
                      </m:r>
                      <m:r>
                        <m:rPr>
                          <m:nor/>
                        </m:rPr>
                        <a:rPr lang="zh-CN" altLang="en-US" sz="1600" b="1" smtClean="0"/>
                        <m:t> </m:t>
                      </m:r>
                      <m:r>
                        <m:rPr>
                          <m:nor/>
                        </m:rPr>
                        <a:rPr lang="zh-CN" altLang="en-US" sz="1600" b="1" smtClean="0"/>
                        <m:t>to</m:t>
                      </m:r>
                      <m:r>
                        <m:rPr>
                          <m:nor/>
                        </m:rPr>
                        <a:rPr lang="zh-CN" altLang="en-US" sz="1600" b="1" smtClean="0"/>
                        <m:t> </m:t>
                      </m:r>
                      <m:r>
                        <m:rPr>
                          <m:nor/>
                        </m:rPr>
                        <a:rPr lang="zh-CN" altLang="en-US" sz="1600" b="1" smtClean="0"/>
                        <m:t>hostile</m:t>
                      </m:r>
                      <m:r>
                        <m:rPr>
                          <m:nor/>
                        </m:rPr>
                        <a:rPr lang="zh-CN" altLang="en-US" sz="1600" b="1" smtClean="0"/>
                        <m:t> </m:t>
                      </m:r>
                      <m:r>
                        <m:rPr>
                          <m:nor/>
                        </m:rPr>
                        <a:rPr lang="zh-CN" altLang="en-US" sz="1600" b="1" smtClean="0"/>
                        <m:t>nations</m:t>
                      </m:r>
                      <m:r>
                        <m:rPr>
                          <m:nor/>
                        </m:rPr>
                        <a:rPr lang="zh-CN" altLang="en-US" sz="1600" b="1" smtClean="0"/>
                        <m:t>. </m:t>
                      </m:r>
                      <m:r>
                        <m:rPr>
                          <m:nor/>
                        </m:rPr>
                        <a:rPr lang="zh-CN" altLang="en-US" sz="1600" b="1" smtClean="0"/>
                        <m:t>The</m:t>
                      </m:r>
                      <m:r>
                        <m:rPr>
                          <m:nor/>
                        </m:rPr>
                        <a:rPr lang="zh-CN" altLang="en-US" sz="1600" b="1" smtClean="0"/>
                        <m:t> </m:t>
                      </m:r>
                      <m:r>
                        <m:rPr>
                          <m:nor/>
                        </m:rPr>
                        <a:rPr lang="zh-CN" altLang="en-US" sz="1600" b="1" smtClean="0"/>
                        <m:t>country</m:t>
                      </m:r>
                      <m:r>
                        <m:rPr>
                          <m:nor/>
                        </m:rPr>
                        <a:rPr lang="zh-CN" altLang="en-US" sz="1600" b="1" smtClean="0"/>
                        <m:t> </m:t>
                      </m:r>
                      <m:r>
                        <m:rPr>
                          <m:nor/>
                        </m:rPr>
                        <a:rPr lang="zh-CN" altLang="en-US" sz="1600" b="1" smtClean="0"/>
                        <m:t>Nono</m:t>
                      </m:r>
                      <m:r>
                        <m:rPr>
                          <m:nor/>
                        </m:rPr>
                        <a:rPr lang="zh-CN" altLang="en-US" sz="1600" b="1" smtClean="0"/>
                        <m:t>, </m:t>
                      </m:r>
                      <m:r>
                        <m:rPr>
                          <m:nor/>
                        </m:rPr>
                        <a:rPr lang="zh-CN" altLang="en-US" sz="1600" b="1" smtClean="0"/>
                        <m:t>an</m:t>
                      </m:r>
                      <m:r>
                        <m:rPr>
                          <m:nor/>
                        </m:rPr>
                        <a:rPr lang="zh-CN" altLang="en-US" sz="1600" b="1" smtClean="0"/>
                        <m:t> </m:t>
                      </m:r>
                      <m:r>
                        <m:rPr>
                          <m:nor/>
                        </m:rPr>
                        <a:rPr lang="zh-CN" altLang="en-US" sz="1600" b="1" smtClean="0"/>
                        <m:t>enemy</m:t>
                      </m:r>
                      <m:r>
                        <m:rPr>
                          <m:nor/>
                        </m:rPr>
                        <a:rPr lang="zh-CN" altLang="en-US" sz="1600" b="1" smtClean="0"/>
                        <m:t> </m:t>
                      </m:r>
                      <m:r>
                        <m:rPr>
                          <m:nor/>
                        </m:rPr>
                        <a:rPr lang="zh-CN" altLang="en-US" sz="1600" b="1" smtClean="0"/>
                        <m:t>of</m:t>
                      </m:r>
                      <m:r>
                        <m:rPr>
                          <m:nor/>
                        </m:rPr>
                        <a:rPr lang="zh-CN" altLang="en-US" sz="1600" b="1" smtClean="0"/>
                        <m:t> </m:t>
                      </m:r>
                      <m:r>
                        <m:rPr>
                          <m:nor/>
                        </m:rPr>
                        <a:rPr lang="zh-CN" altLang="en-US" sz="1600" b="1" smtClean="0"/>
                        <m:t>America</m:t>
                      </m:r>
                      <m:r>
                        <m:rPr>
                          <m:nor/>
                        </m:rPr>
                        <a:rPr lang="zh-CN" altLang="en-US" sz="1600" b="1" smtClean="0"/>
                        <m:t>, </m:t>
                      </m:r>
                      <m:r>
                        <m:rPr>
                          <m:nor/>
                        </m:rPr>
                        <a:rPr lang="zh-CN" altLang="en-US" sz="1600" b="1" smtClean="0"/>
                        <m:t>has</m:t>
                      </m:r>
                      <m:r>
                        <m:rPr>
                          <m:nor/>
                        </m:rPr>
                        <a:rPr lang="zh-CN" altLang="en-US" sz="1600" b="1" smtClean="0"/>
                        <m:t> </m:t>
                      </m:r>
                      <m:r>
                        <m:rPr>
                          <m:nor/>
                        </m:rPr>
                        <a:rPr lang="zh-CN" altLang="en-US" sz="1600" b="1" smtClean="0"/>
                        <m:t>some</m:t>
                      </m:r>
                      <m:r>
                        <m:rPr>
                          <m:nor/>
                        </m:rPr>
                        <a:rPr lang="zh-CN" altLang="en-US" sz="1600" b="1" smtClean="0"/>
                        <m:t> </m:t>
                      </m:r>
                      <m:r>
                        <m:rPr>
                          <m:nor/>
                        </m:rPr>
                        <a:rPr lang="zh-CN" altLang="en-US" sz="1600" b="1" smtClean="0"/>
                        <m:t>missiles</m:t>
                      </m:r>
                      <m:r>
                        <m:rPr>
                          <m:nor/>
                        </m:rPr>
                        <a:rPr lang="zh-CN" altLang="en-US" sz="1600" b="1" smtClean="0"/>
                        <m:t>, </m:t>
                      </m:r>
                      <m:r>
                        <m:rPr>
                          <m:nor/>
                        </m:rPr>
                        <a:rPr lang="zh-CN" altLang="en-US" sz="1600" b="1" smtClean="0"/>
                        <m:t>and</m:t>
                      </m:r>
                      <m:r>
                        <m:rPr>
                          <m:nor/>
                        </m:rPr>
                        <a:rPr lang="zh-CN" altLang="en-US" sz="1600" b="1" smtClean="0"/>
                        <m:t> </m:t>
                      </m:r>
                      <m:r>
                        <m:rPr>
                          <m:nor/>
                        </m:rPr>
                        <a:rPr lang="zh-CN" altLang="en-US" sz="1600" b="1" smtClean="0"/>
                        <m:t>all</m:t>
                      </m:r>
                      <m:r>
                        <m:rPr>
                          <m:nor/>
                        </m:rPr>
                        <a:rPr lang="zh-CN" altLang="en-US" sz="1600" b="1" smtClean="0"/>
                        <m:t> </m:t>
                      </m:r>
                      <m:r>
                        <m:rPr>
                          <m:nor/>
                        </m:rPr>
                        <a:rPr lang="zh-CN" altLang="en-US" sz="1600" b="1" smtClean="0"/>
                        <m:t>of</m:t>
                      </m:r>
                      <m:r>
                        <m:rPr>
                          <m:nor/>
                        </m:rPr>
                        <a:rPr lang="zh-CN" altLang="en-US" sz="1600" b="1" smtClean="0"/>
                        <m:t> </m:t>
                      </m:r>
                      <m:r>
                        <m:rPr>
                          <m:nor/>
                        </m:rPr>
                        <a:rPr lang="zh-CN" altLang="en-US" sz="1600" b="1" smtClean="0"/>
                        <m:t>its</m:t>
                      </m:r>
                      <m:r>
                        <m:rPr>
                          <m:nor/>
                        </m:rPr>
                        <a:rPr lang="zh-CN" altLang="en-US" sz="1600" b="1" smtClean="0"/>
                        <m:t> </m:t>
                      </m:r>
                      <m:r>
                        <m:rPr>
                          <m:nor/>
                        </m:rPr>
                        <a:rPr lang="zh-CN" altLang="en-US" sz="1600" b="1" smtClean="0"/>
                        <m:t>missiles</m:t>
                      </m:r>
                      <m:r>
                        <m:rPr>
                          <m:nor/>
                        </m:rPr>
                        <a:rPr lang="zh-CN" altLang="en-US" sz="1600" b="1" smtClean="0"/>
                        <m:t> </m:t>
                      </m:r>
                      <m:r>
                        <m:rPr>
                          <m:nor/>
                        </m:rPr>
                        <a:rPr lang="zh-CN" altLang="en-US" sz="1600" b="1" smtClean="0"/>
                        <m:t>were</m:t>
                      </m:r>
                      <m:r>
                        <m:rPr>
                          <m:nor/>
                        </m:rPr>
                        <a:rPr lang="zh-CN" altLang="en-US" sz="1600" b="1" smtClean="0"/>
                        <m:t> </m:t>
                      </m:r>
                      <m:r>
                        <m:rPr>
                          <m:nor/>
                        </m:rPr>
                        <a:rPr lang="zh-CN" altLang="en-US" sz="1600" b="1" smtClean="0"/>
                        <m:t>sold</m:t>
                      </m:r>
                      <m:r>
                        <m:rPr>
                          <m:nor/>
                        </m:rPr>
                        <a:rPr lang="zh-CN" altLang="en-US" sz="1600" b="1" smtClean="0"/>
                        <m:t> </m:t>
                      </m:r>
                      <m:r>
                        <m:rPr>
                          <m:nor/>
                        </m:rPr>
                        <a:rPr lang="zh-CN" altLang="en-US" sz="1600" b="1" smtClean="0"/>
                        <m:t>to</m:t>
                      </m:r>
                      <m:r>
                        <m:rPr>
                          <m:nor/>
                        </m:rPr>
                        <a:rPr lang="zh-CN" altLang="en-US" sz="1600" b="1" smtClean="0"/>
                        <m:t> </m:t>
                      </m:r>
                      <m:r>
                        <m:rPr>
                          <m:nor/>
                        </m:rPr>
                        <a:rPr lang="zh-CN" altLang="en-US" sz="1600" b="1" smtClean="0"/>
                        <m:t>it</m:t>
                      </m:r>
                      <m:r>
                        <m:rPr>
                          <m:nor/>
                        </m:rPr>
                        <a:rPr lang="zh-CN" altLang="en-US" sz="1600" b="1" smtClean="0"/>
                        <m:t> </m:t>
                      </m:r>
                      <m:r>
                        <m:rPr>
                          <m:nor/>
                        </m:rPr>
                        <a:rPr lang="zh-CN" altLang="en-US" sz="1600" b="1" smtClean="0"/>
                        <m:t>by</m:t>
                      </m:r>
                      <m:r>
                        <m:rPr>
                          <m:nor/>
                        </m:rPr>
                        <a:rPr lang="zh-CN" altLang="en-US" sz="1600" b="1" smtClean="0"/>
                        <m:t> </m:t>
                      </m:r>
                      <m:r>
                        <m:rPr>
                          <m:nor/>
                        </m:rPr>
                        <a:rPr lang="zh-CN" altLang="en-US" sz="1600" b="1" smtClean="0"/>
                        <m:t>Colonel</m:t>
                      </m:r>
                      <m:r>
                        <m:rPr>
                          <m:nor/>
                        </m:rPr>
                        <a:rPr lang="zh-CN" altLang="en-US" sz="1600" b="1" smtClean="0"/>
                        <m:t> </m:t>
                      </m:r>
                      <m:r>
                        <m:rPr>
                          <m:nor/>
                        </m:rPr>
                        <a:rPr lang="zh-CN" altLang="en-US" sz="1600" b="1" smtClean="0"/>
                        <m:t>West</m:t>
                      </m:r>
                      <m:r>
                        <m:rPr>
                          <m:nor/>
                        </m:rPr>
                        <a:rPr lang="zh-CN" altLang="en-US" sz="1600" b="1" smtClean="0"/>
                        <m:t>, </m:t>
                      </m:r>
                      <m:r>
                        <m:rPr>
                          <m:nor/>
                        </m:rPr>
                        <a:rPr lang="zh-CN" altLang="en-US" sz="1600" b="1" smtClean="0"/>
                        <m:t>who</m:t>
                      </m:r>
                      <m:r>
                        <m:rPr>
                          <m:nor/>
                        </m:rPr>
                        <a:rPr lang="zh-CN" altLang="en-US" sz="1600" b="1" smtClean="0"/>
                        <m:t> </m:t>
                      </m:r>
                      <m:r>
                        <m:rPr>
                          <m:nor/>
                        </m:rPr>
                        <a:rPr lang="zh-CN" altLang="en-US" sz="1600" b="1" smtClean="0"/>
                        <m:t>is</m:t>
                      </m:r>
                      <m:r>
                        <m:rPr>
                          <m:nor/>
                        </m:rPr>
                        <a:rPr lang="zh-CN" altLang="en-US" sz="1600" b="1" smtClean="0"/>
                        <m:t> </m:t>
                      </m:r>
                      <m:r>
                        <m:rPr>
                          <m:nor/>
                        </m:rPr>
                        <a:rPr lang="zh-CN" altLang="en-US" sz="1600" b="1" smtClean="0"/>
                        <m:t>American</m:t>
                      </m:r>
                      <m:r>
                        <m:rPr>
                          <m:nor/>
                        </m:rPr>
                        <a:rPr lang="zh-CN" altLang="en-US" sz="1600" b="1" smtClean="0"/>
                        <m:t>.</m:t>
                      </m:r>
                    </m:oMath>
                  </m:oMathPara>
                </a14:m>
                <a:endParaRPr lang="zh-CN" altLang="en-US" sz="1600" b="1" dirty="0"/>
              </a:p>
            </p:txBody>
          </p:sp>
        </mc:Choice>
        <mc:Fallback xmlns="">
          <p:sp>
            <p:nvSpPr>
              <p:cNvPr id="10" name="文本框 9">
                <a:extLst>
                  <a:ext uri="{FF2B5EF4-FFF2-40B4-BE49-F238E27FC236}">
                    <a16:creationId xmlns:a16="http://schemas.microsoft.com/office/drawing/2014/main" id="{3B766445-57AC-4791-A621-26710BEB767B}"/>
                  </a:ext>
                </a:extLst>
              </p:cNvPr>
              <p:cNvSpPr txBox="1">
                <a:spLocks noRot="1" noChangeAspect="1" noMove="1" noResize="1" noEditPoints="1" noAdjustHandles="1" noChangeArrowheads="1" noChangeShapeType="1" noTextEdit="1"/>
              </p:cNvSpPr>
              <p:nvPr/>
            </p:nvSpPr>
            <p:spPr>
              <a:xfrm>
                <a:off x="434355" y="1041400"/>
                <a:ext cx="7379840" cy="819712"/>
              </a:xfrm>
              <a:prstGeom prst="rect">
                <a:avLst/>
              </a:prstGeom>
              <a:blipFill>
                <a:blip r:embed="rId3"/>
                <a:stretch>
                  <a:fillRect b="-522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CDCFFDF8-93FD-412C-BC6C-F69AB2191AD1}"/>
              </a:ext>
            </a:extLst>
          </p:cNvPr>
          <p:cNvSpPr txBox="1"/>
          <p:nvPr/>
        </p:nvSpPr>
        <p:spPr>
          <a:xfrm>
            <a:off x="457200" y="2007727"/>
            <a:ext cx="4572000" cy="338554"/>
          </a:xfrm>
          <a:prstGeom prst="rect">
            <a:avLst/>
          </a:prstGeom>
          <a:noFill/>
        </p:spPr>
        <p:txBody>
          <a:bodyPr wrap="square">
            <a:spAutoFit/>
          </a:bodyPr>
          <a:lstStyle/>
          <a:p>
            <a:r>
              <a:rPr lang="zh-CN" altLang="en-US" sz="1600" b="1" dirty="0"/>
              <a:t>Prove that Col. West is a criminal</a:t>
            </a:r>
          </a:p>
        </p:txBody>
      </p:sp>
      <p:sp>
        <p:nvSpPr>
          <p:cNvPr id="12" name="文本框 11">
            <a:extLst>
              <a:ext uri="{FF2B5EF4-FFF2-40B4-BE49-F238E27FC236}">
                <a16:creationId xmlns:a16="http://schemas.microsoft.com/office/drawing/2014/main" id="{5C6692A3-1F4D-4A79-9AC1-1D7AC4BCBBAA}"/>
              </a:ext>
            </a:extLst>
          </p:cNvPr>
          <p:cNvSpPr txBox="1"/>
          <p:nvPr/>
        </p:nvSpPr>
        <p:spPr>
          <a:xfrm>
            <a:off x="847911" y="2518817"/>
            <a:ext cx="6552728" cy="338554"/>
          </a:xfrm>
          <a:prstGeom prst="rect">
            <a:avLst/>
          </a:prstGeom>
          <a:noFill/>
        </p:spPr>
        <p:txBody>
          <a:bodyPr wrap="square">
            <a:spAutoFit/>
          </a:bodyPr>
          <a:lstStyle/>
          <a:p>
            <a:r>
              <a:rPr lang="en-US" altLang="zh-CN" sz="1600" dirty="0"/>
              <a:t>… </a:t>
            </a:r>
            <a:r>
              <a:rPr lang="zh-CN" altLang="en-US" sz="1600" dirty="0"/>
              <a:t>it is a crime for an American to sell weapons to hostile nations:</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7013593-5338-4DBC-B94A-16B7B4750D98}"/>
                  </a:ext>
                </a:extLst>
              </p:cNvPr>
              <p:cNvSpPr txBox="1"/>
              <p:nvPr/>
            </p:nvSpPr>
            <p:spPr>
              <a:xfrm>
                <a:off x="1115616" y="2780928"/>
                <a:ext cx="7632848"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zh-CN" altLang="en-US" sz="1600" i="1" smtClean="0">
                              <a:solidFill>
                                <a:srgbClr val="CC00CC"/>
                              </a:solidFill>
                              <a:latin typeface="Cambria Math" panose="02040503050406030204" pitchFamily="18" charset="0"/>
                            </a:rPr>
                          </m:ctrlPr>
                        </m:dPr>
                        <m:e>
                          <m:r>
                            <m:rPr>
                              <m:nor/>
                            </m:rPr>
                            <a:rPr lang="zh-CN" altLang="en-US" sz="1600" i="1">
                              <a:solidFill>
                                <a:srgbClr val="CC00CC"/>
                              </a:solidFill>
                            </a:rPr>
                            <m:t> </m:t>
                          </m:r>
                          <m:r>
                            <m:rPr>
                              <m:nor/>
                            </m:rPr>
                            <a:rPr lang="zh-CN" altLang="en-US" sz="1600" i="1">
                              <a:solidFill>
                                <a:srgbClr val="CC00CC"/>
                              </a:solidFill>
                            </a:rPr>
                            <m:t>American</m:t>
                          </m:r>
                          <m:r>
                            <m:rPr>
                              <m:nor/>
                            </m:rPr>
                            <a:rPr lang="zh-CN" altLang="en-US" sz="1600" i="1">
                              <a:solidFill>
                                <a:srgbClr val="CC00CC"/>
                              </a:solidFill>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Weapon</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𝑦</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Sells</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𝑦</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𝑧</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Hostile</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𝑧</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Criminal</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e>
                      </m:d>
                    </m:oMath>
                  </m:oMathPara>
                </a14:m>
                <a:endParaRPr lang="zh-CN" altLang="en-US" sz="1600" i="1" dirty="0"/>
              </a:p>
            </p:txBody>
          </p:sp>
        </mc:Choice>
        <mc:Fallback xmlns="">
          <p:sp>
            <p:nvSpPr>
              <p:cNvPr id="13" name="文本框 12">
                <a:extLst>
                  <a:ext uri="{FF2B5EF4-FFF2-40B4-BE49-F238E27FC236}">
                    <a16:creationId xmlns:a16="http://schemas.microsoft.com/office/drawing/2014/main" id="{A7013593-5338-4DBC-B94A-16B7B4750D98}"/>
                  </a:ext>
                </a:extLst>
              </p:cNvPr>
              <p:cNvSpPr txBox="1">
                <a:spLocks noRot="1" noChangeAspect="1" noMove="1" noResize="1" noEditPoints="1" noAdjustHandles="1" noChangeArrowheads="1" noChangeShapeType="1" noTextEdit="1"/>
              </p:cNvSpPr>
              <p:nvPr/>
            </p:nvSpPr>
            <p:spPr>
              <a:xfrm>
                <a:off x="1115616" y="2780928"/>
                <a:ext cx="7632848" cy="338554"/>
              </a:xfrm>
              <a:prstGeom prst="rect">
                <a:avLst/>
              </a:prstGeom>
              <a:blipFill>
                <a:blip r:embed="rId4"/>
                <a:stretch>
                  <a:fillRect t="-107143" b="-169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181A707-3721-4A6F-8372-162B3B7ACC41}"/>
                  </a:ext>
                </a:extLst>
              </p:cNvPr>
              <p:cNvSpPr txBox="1"/>
              <p:nvPr/>
            </p:nvSpPr>
            <p:spPr>
              <a:xfrm>
                <a:off x="800708" y="3055125"/>
                <a:ext cx="7542584"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smtClean="0"/>
                        <m:t> </m:t>
                      </m:r>
                      <m:r>
                        <m:rPr>
                          <m:nor/>
                        </m:rPr>
                        <a:rPr lang="zh-CN" altLang="en-US" sz="1600" smtClean="0"/>
                        <m:t>Nono</m:t>
                      </m:r>
                      <m:r>
                        <m:rPr>
                          <m:nor/>
                        </m:rPr>
                        <a:rPr lang="zh-CN" altLang="en-US" sz="1600" smtClean="0"/>
                        <m:t> </m:t>
                      </m:r>
                      <m:r>
                        <a:rPr lang="zh-CN" altLang="en-US" sz="1600" i="0">
                          <a:latin typeface="Cambria Math" panose="02040503050406030204" pitchFamily="18" charset="0"/>
                        </a:rPr>
                        <m:t>…</m:t>
                      </m:r>
                      <m:r>
                        <m:rPr>
                          <m:nor/>
                        </m:rPr>
                        <a:rPr lang="zh-CN" altLang="en-US" sz="1600" i="1">
                          <a:latin typeface="Cambria Math" panose="02040503050406030204" pitchFamily="18" charset="0"/>
                        </a:rPr>
                        <m:t> </m:t>
                      </m:r>
                      <m:r>
                        <m:rPr>
                          <m:nor/>
                        </m:rPr>
                        <a:rPr lang="zh-CN" altLang="en-US" sz="1600">
                          <a:latin typeface="Cambria Math" panose="02040503050406030204" pitchFamily="18" charset="0"/>
                        </a:rPr>
                        <m:t>has</m:t>
                      </m:r>
                      <m:r>
                        <m:rPr>
                          <m:nor/>
                        </m:rPr>
                        <a:rPr lang="zh-CN" altLang="en-US" sz="1600">
                          <a:latin typeface="Cambria Math" panose="02040503050406030204" pitchFamily="18" charset="0"/>
                        </a:rPr>
                        <m:t> </m:t>
                      </m:r>
                      <m:r>
                        <m:rPr>
                          <m:nor/>
                        </m:rPr>
                        <a:rPr lang="zh-CN" altLang="en-US" sz="1600">
                          <a:latin typeface="Cambria Math" panose="02040503050406030204" pitchFamily="18" charset="0"/>
                        </a:rPr>
                        <m:t>some</m:t>
                      </m:r>
                      <m:r>
                        <m:rPr>
                          <m:nor/>
                        </m:rPr>
                        <a:rPr lang="zh-CN" altLang="en-US" sz="1600">
                          <a:latin typeface="Cambria Math" panose="02040503050406030204" pitchFamily="18" charset="0"/>
                        </a:rPr>
                        <m:t> </m:t>
                      </m:r>
                      <m:r>
                        <m:rPr>
                          <m:nor/>
                        </m:rPr>
                        <a:rPr lang="zh-CN" altLang="en-US" sz="1600">
                          <a:latin typeface="Cambria Math" panose="02040503050406030204" pitchFamily="18" charset="0"/>
                        </a:rPr>
                        <m:t>missiles</m:t>
                      </m:r>
                      <m:r>
                        <m:rPr>
                          <m:nor/>
                        </m:rPr>
                        <a:rPr lang="zh-CN" altLang="en-US" sz="1600">
                          <a:latin typeface="Cambria Math" panose="02040503050406030204" pitchFamily="18" charset="0"/>
                        </a:rPr>
                        <m:t>, </m:t>
                      </m:r>
                      <m:r>
                        <m:rPr>
                          <m:nor/>
                        </m:rPr>
                        <a:rPr lang="zh-CN" altLang="en-US" sz="1600">
                          <a:latin typeface="Cambria Math" panose="02040503050406030204" pitchFamily="18" charset="0"/>
                        </a:rPr>
                        <m:t>i</m:t>
                      </m:r>
                      <m:r>
                        <m:rPr>
                          <m:nor/>
                        </m:rPr>
                        <a:rPr lang="zh-CN" altLang="en-US" sz="1600">
                          <a:latin typeface="Cambria Math" panose="02040503050406030204" pitchFamily="18" charset="0"/>
                        </a:rPr>
                        <m:t>.</m:t>
                      </m:r>
                      <m:r>
                        <m:rPr>
                          <m:nor/>
                        </m:rPr>
                        <a:rPr lang="zh-CN" altLang="en-US" sz="1600">
                          <a:latin typeface="Cambria Math" panose="02040503050406030204" pitchFamily="18" charset="0"/>
                        </a:rPr>
                        <m:t>e</m:t>
                      </m:r>
                      <m:r>
                        <m:rPr>
                          <m:nor/>
                        </m:rPr>
                        <a:rPr lang="zh-CN" altLang="en-US" sz="1600">
                          <a:latin typeface="Cambria Math" panose="02040503050406030204" pitchFamily="18" charset="0"/>
                        </a:rPr>
                        <m:t>., </m:t>
                      </m:r>
                      <m:r>
                        <a:rPr lang="zh-CN" altLang="en-US" sz="1600" i="0">
                          <a:latin typeface="Cambria Math" panose="02040503050406030204" pitchFamily="18" charset="0"/>
                        </a:rPr>
                        <m:t>∃</m:t>
                      </m:r>
                      <m:r>
                        <a:rPr lang="zh-CN" altLang="en-US" sz="1600" i="1">
                          <a:latin typeface="Cambria Math" panose="02040503050406030204" pitchFamily="18" charset="0"/>
                        </a:rPr>
                        <m:t>𝑥</m:t>
                      </m:r>
                      <m:r>
                        <m:rPr>
                          <m:nor/>
                        </m:rPr>
                        <a:rPr lang="zh-CN" altLang="en-US" sz="1600" i="1">
                          <a:latin typeface="Cambria Math" panose="02040503050406030204" pitchFamily="18" charset="0"/>
                        </a:rPr>
                        <m:t> </m:t>
                      </m:r>
                      <m:r>
                        <m:rPr>
                          <m:nor/>
                        </m:rPr>
                        <a:rPr lang="zh-CN" altLang="en-US" sz="1600" i="1">
                          <a:latin typeface="Cambria Math" panose="02040503050406030204" pitchFamily="18" charset="0"/>
                        </a:rPr>
                        <m:t>Owns</m:t>
                      </m:r>
                      <m:r>
                        <m:rPr>
                          <m:nor/>
                        </m:rPr>
                        <a:rPr lang="zh-CN" altLang="en-US" sz="1600" i="1">
                          <a:latin typeface="Cambria Math" panose="02040503050406030204" pitchFamily="18" charset="0"/>
                        </a:rPr>
                        <m:t> </m:t>
                      </m:r>
                      <m:r>
                        <a:rPr lang="zh-CN" altLang="en-US" sz="1600" i="0">
                          <a:latin typeface="Cambria Math" panose="02040503050406030204" pitchFamily="18" charset="0"/>
                        </a:rPr>
                        <m:t>(</m:t>
                      </m:r>
                      <m:r>
                        <m:rPr>
                          <m:nor/>
                        </m:rPr>
                        <a:rPr lang="zh-CN" altLang="en-US" sz="1600" i="1">
                          <a:latin typeface="Cambria Math" panose="02040503050406030204" pitchFamily="18" charset="0"/>
                        </a:rPr>
                        <m:t>Nono</m:t>
                      </m:r>
                      <m:r>
                        <m:rPr>
                          <m:nor/>
                        </m:rPr>
                        <a:rPr lang="zh-CN" altLang="en-US" sz="1600" i="1">
                          <a:latin typeface="Cambria Math" panose="02040503050406030204" pitchFamily="18" charset="0"/>
                        </a:rPr>
                        <m:t>, </m:t>
                      </m:r>
                      <m:r>
                        <a:rPr lang="zh-CN" altLang="en-US" sz="1600" i="1">
                          <a:latin typeface="Cambria Math" panose="02040503050406030204" pitchFamily="18" charset="0"/>
                        </a:rPr>
                        <m:t>𝑥</m:t>
                      </m:r>
                      <m:r>
                        <a:rPr lang="zh-CN" altLang="en-US" sz="1600" i="0">
                          <a:latin typeface="Cambria Math" panose="02040503050406030204" pitchFamily="18" charset="0"/>
                        </a:rPr>
                        <m:t>)∧</m:t>
                      </m:r>
                      <m:r>
                        <m:rPr>
                          <m:nor/>
                        </m:rPr>
                        <a:rPr lang="zh-CN" altLang="en-US" sz="1600" i="1">
                          <a:latin typeface="Cambria Math" panose="02040503050406030204" pitchFamily="18" charset="0"/>
                        </a:rPr>
                        <m:t>Missile</m:t>
                      </m:r>
                      <m:r>
                        <a:rPr lang="zh-CN" altLang="en-US" sz="1600" i="0">
                          <a:latin typeface="Cambria Math" panose="02040503050406030204" pitchFamily="18" charset="0"/>
                        </a:rPr>
                        <m:t>(</m:t>
                      </m:r>
                      <m:r>
                        <m:rPr>
                          <m:nor/>
                        </m:rPr>
                        <a:rPr lang="zh-CN" altLang="en-US" sz="1600" i="1">
                          <a:latin typeface="Cambria Math" panose="02040503050406030204" pitchFamily="18" charset="0"/>
                        </a:rPr>
                        <m:t>x</m:t>
                      </m:r>
                      <m:r>
                        <a:rPr lang="zh-CN" altLang="en-US" sz="1600" i="0">
                          <a:latin typeface="Cambria Math" panose="02040503050406030204" pitchFamily="18" charset="0"/>
                        </a:rPr>
                        <m:t>)</m:t>
                      </m:r>
                      <m:r>
                        <m:rPr>
                          <m:nor/>
                        </m:rPr>
                        <a:rPr lang="zh-CN" altLang="en-US" sz="1600" i="1">
                          <a:latin typeface="Cambria Math" panose="02040503050406030204" pitchFamily="18" charset="0"/>
                        </a:rPr>
                        <m:t> : </m:t>
                      </m:r>
                    </m:oMath>
                  </m:oMathPara>
                </a14:m>
                <a:endParaRPr lang="zh-CN" altLang="en-US" sz="1600" dirty="0"/>
              </a:p>
            </p:txBody>
          </p:sp>
        </mc:Choice>
        <mc:Fallback xmlns="">
          <p:sp>
            <p:nvSpPr>
              <p:cNvPr id="15" name="文本框 14">
                <a:extLst>
                  <a:ext uri="{FF2B5EF4-FFF2-40B4-BE49-F238E27FC236}">
                    <a16:creationId xmlns:a16="http://schemas.microsoft.com/office/drawing/2014/main" id="{2181A707-3721-4A6F-8372-162B3B7ACC41}"/>
                  </a:ext>
                </a:extLst>
              </p:cNvPr>
              <p:cNvSpPr txBox="1">
                <a:spLocks noRot="1" noChangeAspect="1" noMove="1" noResize="1" noEditPoints="1" noAdjustHandles="1" noChangeArrowheads="1" noChangeShapeType="1" noTextEdit="1"/>
              </p:cNvSpPr>
              <p:nvPr/>
            </p:nvSpPr>
            <p:spPr>
              <a:xfrm>
                <a:off x="800708" y="3055125"/>
                <a:ext cx="7542584" cy="338554"/>
              </a:xfrm>
              <a:prstGeom prst="rect">
                <a:avLst/>
              </a:prstGeom>
              <a:blipFill>
                <a:blip r:embed="rId5"/>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AF9A269-193E-407C-8A27-ED165265C073}"/>
                  </a:ext>
                </a:extLst>
              </p:cNvPr>
              <p:cNvSpPr txBox="1"/>
              <p:nvPr/>
            </p:nvSpPr>
            <p:spPr>
              <a:xfrm>
                <a:off x="1128577" y="3316615"/>
                <a:ext cx="4572000" cy="3702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i="1" smtClean="0">
                          <a:solidFill>
                            <a:srgbClr val="CC00CC"/>
                          </a:solidFill>
                        </a:rPr>
                        <m:t>Owns</m:t>
                      </m:r>
                      <m:r>
                        <m:rPr>
                          <m:nor/>
                        </m:rPr>
                        <a:rPr lang="zh-CN" altLang="en-US" sz="1600" i="1" smtClean="0">
                          <a:solidFill>
                            <a:srgbClr val="CC00CC"/>
                          </a:solidFill>
                        </a:rPr>
                        <m:t> </m:t>
                      </m:r>
                      <m:d>
                        <m:dPr>
                          <m:endChr m:val=""/>
                          <m:ctrlPr>
                            <a:rPr lang="zh-CN" altLang="en-US" sz="1600" i="1">
                              <a:solidFill>
                                <a:srgbClr val="CC00CC"/>
                              </a:solidFill>
                              <a:latin typeface="Cambria Math" panose="02040503050406030204" pitchFamily="18" charset="0"/>
                            </a:rPr>
                          </m:ctrlPr>
                        </m:dPr>
                        <m:e>
                          <m:r>
                            <m:rPr>
                              <m:nor/>
                            </m:rPr>
                            <a:rPr lang="zh-CN" altLang="en-US" sz="1600" i="1">
                              <a:solidFill>
                                <a:srgbClr val="CC00CC"/>
                              </a:solidFill>
                            </a:rPr>
                            <m:t>Nono</m:t>
                          </m:r>
                          <m:r>
                            <m:rPr>
                              <m:nor/>
                            </m:rPr>
                            <a:rPr lang="zh-CN" altLang="en-US" sz="1600" i="1">
                              <a:solidFill>
                                <a:srgbClr val="CC00CC"/>
                              </a:solidFill>
                            </a:rPr>
                            <m:t>, </m:t>
                          </m:r>
                          <m:sSub>
                            <m:sSubPr>
                              <m:ctrlPr>
                                <a:rPr lang="zh-CN" altLang="en-US" sz="1600" i="1">
                                  <a:solidFill>
                                    <a:srgbClr val="CC00CC"/>
                                  </a:solidFill>
                                  <a:latin typeface="Cambria Math" panose="02040503050406030204" pitchFamily="18" charset="0"/>
                                </a:rPr>
                              </m:ctrlPr>
                            </m:sSubPr>
                            <m:e>
                              <m:r>
                                <a:rPr lang="zh-CN" altLang="en-US" sz="1600" i="1">
                                  <a:solidFill>
                                    <a:srgbClr val="CC00CC"/>
                                  </a:solidFill>
                                  <a:latin typeface="Cambria Math" panose="02040503050406030204" pitchFamily="18" charset="0"/>
                                </a:rPr>
                                <m:t>𝑀</m:t>
                              </m:r>
                            </m:e>
                            <m:sub>
                              <m:r>
                                <a:rPr lang="zh-CN" altLang="en-US" sz="1600" i="1">
                                  <a:solidFill>
                                    <a:srgbClr val="CC00CC"/>
                                  </a:solidFill>
                                  <a:latin typeface="Cambria Math" panose="02040503050406030204" pitchFamily="18" charset="0"/>
                                </a:rPr>
                                <m:t>1</m:t>
                              </m:r>
                            </m:sub>
                          </m:sSub>
                        </m:e>
                      </m:d>
                      <m:r>
                        <m:rPr>
                          <m:nor/>
                        </m:rPr>
                        <a:rPr lang="zh-CN" altLang="en-US" sz="1600" i="1">
                          <a:solidFill>
                            <a:srgbClr val="CC00CC"/>
                          </a:solidFill>
                          <a:latin typeface="Cambria Math" panose="02040503050406030204" pitchFamily="18" charset="0"/>
                        </a:rPr>
                        <m:t> </m:t>
                      </m:r>
                      <m:r>
                        <m:rPr>
                          <m:nor/>
                        </m:rPr>
                        <a:rPr lang="en-US" altLang="zh-CN" sz="1600" b="0" i="0" smtClean="0">
                          <a:solidFill>
                            <a:srgbClr val="CC00CC"/>
                          </a:solidFill>
                          <a:latin typeface="Cambria Math" panose="02040503050406030204" pitchFamily="18" charset="0"/>
                        </a:rPr>
                        <m:t>) </m:t>
                      </m:r>
                      <m:r>
                        <m:rPr>
                          <m:nor/>
                        </m:rPr>
                        <a:rPr lang="zh-CN" altLang="en-US" sz="1600" smtClean="0">
                          <a:solidFill>
                            <a:srgbClr val="002060"/>
                          </a:solidFill>
                          <a:latin typeface="Cambria Math" panose="02040503050406030204" pitchFamily="18" charset="0"/>
                        </a:rPr>
                        <m:t>and</m:t>
                      </m:r>
                      <m:r>
                        <m:rPr>
                          <m:nor/>
                        </m:rPr>
                        <a:rPr lang="zh-CN" altLang="en-US" sz="1600" smtClean="0">
                          <a:solidFill>
                            <a:srgbClr val="002060"/>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Missile</m:t>
                      </m:r>
                      <m:r>
                        <m:rPr>
                          <m:nor/>
                        </m:rPr>
                        <a:rPr lang="zh-CN" altLang="en-US" sz="1600" i="1">
                          <a:solidFill>
                            <a:srgbClr val="CC00CC"/>
                          </a:solidFill>
                          <a:latin typeface="Cambria Math" panose="02040503050406030204" pitchFamily="18" charset="0"/>
                        </a:rPr>
                        <m:t> </m:t>
                      </m:r>
                      <m:d>
                        <m:dPr>
                          <m:ctrlPr>
                            <a:rPr lang="zh-CN" altLang="en-US" sz="1600" i="1">
                              <a:solidFill>
                                <a:srgbClr val="CC00CC"/>
                              </a:solidFill>
                              <a:latin typeface="Cambria Math" panose="02040503050406030204" pitchFamily="18" charset="0"/>
                            </a:rPr>
                          </m:ctrlPr>
                        </m:dPr>
                        <m:e>
                          <m:sSub>
                            <m:sSubPr>
                              <m:ctrlPr>
                                <a:rPr lang="zh-CN" altLang="en-US" sz="1600" i="1">
                                  <a:solidFill>
                                    <a:srgbClr val="CC00CC"/>
                                  </a:solidFill>
                                  <a:latin typeface="Cambria Math" panose="02040503050406030204" pitchFamily="18" charset="0"/>
                                </a:rPr>
                              </m:ctrlPr>
                            </m:sSubPr>
                            <m:e>
                              <m:r>
                                <a:rPr lang="zh-CN" altLang="en-US" sz="1600" i="1">
                                  <a:solidFill>
                                    <a:srgbClr val="CC00CC"/>
                                  </a:solidFill>
                                  <a:latin typeface="Cambria Math" panose="02040503050406030204" pitchFamily="18" charset="0"/>
                                </a:rPr>
                                <m:t>𝑀</m:t>
                              </m:r>
                            </m:e>
                            <m:sub>
                              <m:r>
                                <a:rPr lang="zh-CN" altLang="en-US" sz="1600" i="0">
                                  <a:solidFill>
                                    <a:srgbClr val="CC00CC"/>
                                  </a:solidFill>
                                  <a:latin typeface="Cambria Math" panose="02040503050406030204" pitchFamily="18" charset="0"/>
                                </a:rPr>
                                <m:t>1</m:t>
                              </m:r>
                            </m:sub>
                          </m:sSub>
                        </m:e>
                      </m:d>
                    </m:oMath>
                  </m:oMathPara>
                </a14:m>
                <a:endParaRPr lang="zh-CN" altLang="en-US" sz="1600" dirty="0">
                  <a:solidFill>
                    <a:srgbClr val="CC00CC"/>
                  </a:solidFill>
                </a:endParaRPr>
              </a:p>
            </p:txBody>
          </p:sp>
        </mc:Choice>
        <mc:Fallback xmlns="">
          <p:sp>
            <p:nvSpPr>
              <p:cNvPr id="17" name="文本框 16">
                <a:extLst>
                  <a:ext uri="{FF2B5EF4-FFF2-40B4-BE49-F238E27FC236}">
                    <a16:creationId xmlns:a16="http://schemas.microsoft.com/office/drawing/2014/main" id="{8AF9A269-193E-407C-8A27-ED165265C073}"/>
                  </a:ext>
                </a:extLst>
              </p:cNvPr>
              <p:cNvSpPr txBox="1">
                <a:spLocks noRot="1" noChangeAspect="1" noMove="1" noResize="1" noEditPoints="1" noAdjustHandles="1" noChangeArrowheads="1" noChangeShapeType="1" noTextEdit="1"/>
              </p:cNvSpPr>
              <p:nvPr/>
            </p:nvSpPr>
            <p:spPr>
              <a:xfrm>
                <a:off x="1128577" y="3316615"/>
                <a:ext cx="4572000" cy="370294"/>
              </a:xfrm>
              <a:prstGeom prst="rect">
                <a:avLst/>
              </a:prstGeom>
              <a:blipFill>
                <a:blip r:embed="rId6"/>
                <a:stretch>
                  <a:fillRect t="-142623" b="-2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E8B5F9D-AB93-40FC-88C7-FD164B699D1C}"/>
                  </a:ext>
                </a:extLst>
              </p:cNvPr>
              <p:cNvSpPr txBox="1"/>
              <p:nvPr/>
            </p:nvSpPr>
            <p:spPr>
              <a:xfrm>
                <a:off x="800708" y="3590812"/>
                <a:ext cx="7182544"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altLang="zh-CN" sz="1600" b="0" i="0" smtClean="0">
                          <a:latin typeface="+mn-ea"/>
                        </a:rPr>
                        <m:t>...</m:t>
                      </m:r>
                      <m:r>
                        <m:rPr>
                          <m:nor/>
                        </m:rPr>
                        <a:rPr lang="zh-CN" altLang="en-US" sz="1600" smtClean="0">
                          <a:latin typeface="+mn-ea"/>
                        </a:rPr>
                        <m:t> </m:t>
                      </m:r>
                      <m:r>
                        <m:rPr>
                          <m:nor/>
                        </m:rPr>
                        <a:rPr lang="zh-CN" altLang="en-US" sz="1600" smtClean="0">
                          <a:latin typeface="+mn-ea"/>
                        </a:rPr>
                        <m:t>all</m:t>
                      </m:r>
                      <m:r>
                        <m:rPr>
                          <m:nor/>
                        </m:rPr>
                        <a:rPr lang="zh-CN" altLang="en-US" sz="1600" smtClean="0">
                          <a:latin typeface="+mn-ea"/>
                        </a:rPr>
                        <m:t> </m:t>
                      </m:r>
                      <m:r>
                        <m:rPr>
                          <m:nor/>
                        </m:rPr>
                        <a:rPr lang="zh-CN" altLang="en-US" sz="1600" smtClean="0">
                          <a:latin typeface="+mn-ea"/>
                        </a:rPr>
                        <m:t>of</m:t>
                      </m:r>
                      <m:r>
                        <m:rPr>
                          <m:nor/>
                        </m:rPr>
                        <a:rPr lang="zh-CN" altLang="en-US" sz="1600" smtClean="0">
                          <a:latin typeface="+mn-ea"/>
                        </a:rPr>
                        <m:t> </m:t>
                      </m:r>
                      <m:r>
                        <m:rPr>
                          <m:nor/>
                        </m:rPr>
                        <a:rPr lang="zh-CN" altLang="en-US" sz="1600" smtClean="0">
                          <a:latin typeface="+mn-ea"/>
                        </a:rPr>
                        <m:t>its</m:t>
                      </m:r>
                      <m:r>
                        <m:rPr>
                          <m:nor/>
                        </m:rPr>
                        <a:rPr lang="zh-CN" altLang="en-US" sz="1600" smtClean="0">
                          <a:latin typeface="+mn-ea"/>
                        </a:rPr>
                        <m:t> </m:t>
                      </m:r>
                      <m:r>
                        <m:rPr>
                          <m:nor/>
                        </m:rPr>
                        <a:rPr lang="zh-CN" altLang="en-US" sz="1600" smtClean="0">
                          <a:latin typeface="+mn-ea"/>
                        </a:rPr>
                        <m:t>missiles</m:t>
                      </m:r>
                      <m:r>
                        <m:rPr>
                          <m:nor/>
                        </m:rPr>
                        <a:rPr lang="zh-CN" altLang="en-US" sz="1600" smtClean="0">
                          <a:latin typeface="+mn-ea"/>
                        </a:rPr>
                        <m:t> </m:t>
                      </m:r>
                      <m:r>
                        <m:rPr>
                          <m:nor/>
                        </m:rPr>
                        <a:rPr lang="zh-CN" altLang="en-US" sz="1600" smtClean="0">
                          <a:latin typeface="+mn-ea"/>
                        </a:rPr>
                        <m:t>were</m:t>
                      </m:r>
                      <m:r>
                        <m:rPr>
                          <m:nor/>
                        </m:rPr>
                        <a:rPr lang="zh-CN" altLang="en-US" sz="1600" smtClean="0">
                          <a:latin typeface="+mn-ea"/>
                        </a:rPr>
                        <m:t> </m:t>
                      </m:r>
                      <m:r>
                        <m:rPr>
                          <m:nor/>
                        </m:rPr>
                        <a:rPr lang="zh-CN" altLang="en-US" sz="1600" smtClean="0">
                          <a:latin typeface="+mn-ea"/>
                        </a:rPr>
                        <m:t>sold</m:t>
                      </m:r>
                      <m:r>
                        <m:rPr>
                          <m:nor/>
                        </m:rPr>
                        <a:rPr lang="zh-CN" altLang="en-US" sz="1600" smtClean="0">
                          <a:latin typeface="+mn-ea"/>
                        </a:rPr>
                        <m:t> </m:t>
                      </m:r>
                      <m:r>
                        <m:rPr>
                          <m:nor/>
                        </m:rPr>
                        <a:rPr lang="zh-CN" altLang="en-US" sz="1600" smtClean="0">
                          <a:latin typeface="+mn-ea"/>
                        </a:rPr>
                        <m:t>to</m:t>
                      </m:r>
                      <m:r>
                        <m:rPr>
                          <m:nor/>
                        </m:rPr>
                        <a:rPr lang="zh-CN" altLang="en-US" sz="1600" smtClean="0">
                          <a:latin typeface="+mn-ea"/>
                        </a:rPr>
                        <m:t> </m:t>
                      </m:r>
                      <m:r>
                        <m:rPr>
                          <m:nor/>
                        </m:rPr>
                        <a:rPr lang="zh-CN" altLang="en-US" sz="1600" smtClean="0">
                          <a:latin typeface="+mn-ea"/>
                        </a:rPr>
                        <m:t>it</m:t>
                      </m:r>
                      <m:r>
                        <m:rPr>
                          <m:nor/>
                        </m:rPr>
                        <a:rPr lang="zh-CN" altLang="en-US" sz="1600" smtClean="0">
                          <a:latin typeface="+mn-ea"/>
                        </a:rPr>
                        <m:t> </m:t>
                      </m:r>
                      <m:r>
                        <m:rPr>
                          <m:nor/>
                        </m:rPr>
                        <a:rPr lang="zh-CN" altLang="en-US" sz="1600" smtClean="0">
                          <a:latin typeface="+mn-ea"/>
                        </a:rPr>
                        <m:t>by</m:t>
                      </m:r>
                      <m:r>
                        <m:rPr>
                          <m:nor/>
                        </m:rPr>
                        <a:rPr lang="zh-CN" altLang="en-US" sz="1600" smtClean="0">
                          <a:latin typeface="+mn-ea"/>
                        </a:rPr>
                        <m:t> </m:t>
                      </m:r>
                      <m:r>
                        <m:rPr>
                          <m:nor/>
                        </m:rPr>
                        <a:rPr lang="zh-CN" altLang="en-US" sz="1600" smtClean="0">
                          <a:latin typeface="+mn-ea"/>
                        </a:rPr>
                        <m:t>Colonel</m:t>
                      </m:r>
                      <m:r>
                        <m:rPr>
                          <m:nor/>
                        </m:rPr>
                        <a:rPr lang="zh-CN" altLang="en-US" sz="1600" smtClean="0">
                          <a:latin typeface="+mn-ea"/>
                        </a:rPr>
                        <m:t> </m:t>
                      </m:r>
                      <m:r>
                        <m:rPr>
                          <m:nor/>
                        </m:rPr>
                        <a:rPr lang="zh-CN" altLang="en-US" sz="1600" smtClean="0">
                          <a:latin typeface="+mn-ea"/>
                        </a:rPr>
                        <m:t>West</m:t>
                      </m:r>
                      <m:r>
                        <m:rPr>
                          <m:nor/>
                        </m:rPr>
                        <a:rPr lang="zh-CN" altLang="en-US" sz="1600" smtClean="0">
                          <a:latin typeface="+mn-ea"/>
                        </a:rPr>
                        <m:t> </m:t>
                      </m:r>
                    </m:oMath>
                  </m:oMathPara>
                </a14:m>
                <a:endParaRPr lang="zh-CN" altLang="en-US" sz="1600" dirty="0">
                  <a:latin typeface="+mn-ea"/>
                </a:endParaRPr>
              </a:p>
            </p:txBody>
          </p:sp>
        </mc:Choice>
        <mc:Fallback xmlns="">
          <p:sp>
            <p:nvSpPr>
              <p:cNvPr id="19" name="文本框 18">
                <a:extLst>
                  <a:ext uri="{FF2B5EF4-FFF2-40B4-BE49-F238E27FC236}">
                    <a16:creationId xmlns:a16="http://schemas.microsoft.com/office/drawing/2014/main" id="{DE8B5F9D-AB93-40FC-88C7-FD164B699D1C}"/>
                  </a:ext>
                </a:extLst>
              </p:cNvPr>
              <p:cNvSpPr txBox="1">
                <a:spLocks noRot="1" noChangeAspect="1" noMove="1" noResize="1" noEditPoints="1" noAdjustHandles="1" noChangeArrowheads="1" noChangeShapeType="1" noTextEdit="1"/>
              </p:cNvSpPr>
              <p:nvPr/>
            </p:nvSpPr>
            <p:spPr>
              <a:xfrm>
                <a:off x="800708" y="3590812"/>
                <a:ext cx="7182544" cy="338554"/>
              </a:xfrm>
              <a:prstGeom prst="rect">
                <a:avLst/>
              </a:prstGeom>
              <a:blipFill>
                <a:blip r:embed="rId7"/>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69A799E-E4EF-4F2C-929B-6DCE32DA9499}"/>
                  </a:ext>
                </a:extLst>
              </p:cNvPr>
              <p:cNvSpPr txBox="1"/>
              <p:nvPr/>
            </p:nvSpPr>
            <p:spPr>
              <a:xfrm>
                <a:off x="1139962" y="3826702"/>
                <a:ext cx="711053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zh-CN" altLang="en-US" i="1" smtClean="0">
                              <a:solidFill>
                                <a:srgbClr val="CC00CC"/>
                              </a:solidFill>
                              <a:latin typeface="Cambria Math" panose="02040503050406030204" pitchFamily="18" charset="0"/>
                            </a:rPr>
                          </m:ctrlPr>
                        </m:dPr>
                        <m:e>
                          <m:r>
                            <m:rPr>
                              <m:nor/>
                            </m:rPr>
                            <a:rPr lang="zh-CN" altLang="en-US" i="1">
                              <a:solidFill>
                                <a:srgbClr val="CC00CC"/>
                              </a:solidFill>
                              <a:latin typeface="Cambria Math" panose="02040503050406030204" pitchFamily="18" charset="0"/>
                            </a:rPr>
                            <m:t>Missile</m:t>
                          </m:r>
                          <m:r>
                            <m:rPr>
                              <m:nor/>
                            </m:rPr>
                            <a:rPr lang="zh-CN" altLang="en-US" i="1">
                              <a:solidFill>
                                <a:srgbClr val="CC00CC"/>
                              </a:solidFill>
                              <a:latin typeface="Cambria Math" panose="02040503050406030204" pitchFamily="18" charset="0"/>
                            </a:rPr>
                            <m:t> </m:t>
                          </m:r>
                          <m:r>
                            <a:rPr lang="zh-CN" altLang="en-US" i="0">
                              <a:solidFill>
                                <a:srgbClr val="CC00CC"/>
                              </a:solidFill>
                              <a:latin typeface="Cambria Math" panose="02040503050406030204" pitchFamily="18" charset="0"/>
                            </a:rPr>
                            <m:t>(</m:t>
                          </m:r>
                          <m:r>
                            <a:rPr lang="zh-CN" altLang="en-US" i="1">
                              <a:solidFill>
                                <a:srgbClr val="CC00CC"/>
                              </a:solidFill>
                              <a:latin typeface="Cambria Math" panose="02040503050406030204" pitchFamily="18" charset="0"/>
                            </a:rPr>
                            <m:t>𝑥</m:t>
                          </m:r>
                          <m:r>
                            <a:rPr lang="zh-CN" altLang="en-US" i="0">
                              <a:solidFill>
                                <a:srgbClr val="CC00CC"/>
                              </a:solidFill>
                              <a:latin typeface="Cambria Math" panose="02040503050406030204" pitchFamily="18" charset="0"/>
                            </a:rPr>
                            <m:t>)∧</m:t>
                          </m:r>
                          <m:r>
                            <m:rPr>
                              <m:nor/>
                            </m:rPr>
                            <a:rPr lang="zh-CN" altLang="en-US" i="1">
                              <a:solidFill>
                                <a:srgbClr val="CC00CC"/>
                              </a:solidFill>
                              <a:latin typeface="Cambria Math" panose="02040503050406030204" pitchFamily="18" charset="0"/>
                            </a:rPr>
                            <m:t> </m:t>
                          </m:r>
                          <m:r>
                            <m:rPr>
                              <m:nor/>
                            </m:rPr>
                            <a:rPr lang="zh-CN" altLang="en-US" i="1">
                              <a:solidFill>
                                <a:srgbClr val="CC00CC"/>
                              </a:solidFill>
                              <a:latin typeface="Cambria Math" panose="02040503050406030204" pitchFamily="18" charset="0"/>
                            </a:rPr>
                            <m:t>Owns</m:t>
                          </m:r>
                          <m:r>
                            <m:rPr>
                              <m:nor/>
                            </m:rPr>
                            <a:rPr lang="zh-CN" altLang="en-US" i="1">
                              <a:solidFill>
                                <a:srgbClr val="CC00CC"/>
                              </a:solidFill>
                              <a:latin typeface="Cambria Math" panose="02040503050406030204" pitchFamily="18" charset="0"/>
                            </a:rPr>
                            <m:t> </m:t>
                          </m:r>
                          <m:r>
                            <a:rPr lang="zh-CN" altLang="en-US" i="0">
                              <a:solidFill>
                                <a:srgbClr val="CC00CC"/>
                              </a:solidFill>
                              <a:latin typeface="Cambria Math" panose="02040503050406030204" pitchFamily="18" charset="0"/>
                            </a:rPr>
                            <m:t>(</m:t>
                          </m:r>
                          <m:r>
                            <m:rPr>
                              <m:nor/>
                            </m:rPr>
                            <a:rPr lang="zh-CN" altLang="en-US" i="1">
                              <a:solidFill>
                                <a:srgbClr val="CC00CC"/>
                              </a:solidFill>
                              <a:latin typeface="Cambria Math" panose="02040503050406030204" pitchFamily="18" charset="0"/>
                            </a:rPr>
                            <m:t>Nono</m:t>
                          </m:r>
                          <m:r>
                            <m:rPr>
                              <m:nor/>
                            </m:rPr>
                            <a:rPr lang="zh-CN" altLang="en-US" i="1">
                              <a:solidFill>
                                <a:srgbClr val="CC00CC"/>
                              </a:solidFill>
                              <a:latin typeface="Cambria Math" panose="02040503050406030204" pitchFamily="18" charset="0"/>
                            </a:rPr>
                            <m:t>, </m:t>
                          </m:r>
                          <m:r>
                            <a:rPr lang="zh-CN" altLang="en-US" i="1">
                              <a:solidFill>
                                <a:srgbClr val="CC00CC"/>
                              </a:solidFill>
                              <a:latin typeface="Cambria Math" panose="02040503050406030204" pitchFamily="18" charset="0"/>
                            </a:rPr>
                            <m:t>𝑥</m:t>
                          </m:r>
                          <m:r>
                            <a:rPr lang="zh-CN" altLang="en-US" i="0">
                              <a:solidFill>
                                <a:srgbClr val="CC00CC"/>
                              </a:solidFill>
                              <a:latin typeface="Cambria Math" panose="02040503050406030204" pitchFamily="18" charset="0"/>
                            </a:rPr>
                            <m:t>)⇒</m:t>
                          </m:r>
                          <m:r>
                            <m:rPr>
                              <m:nor/>
                            </m:rPr>
                            <a:rPr lang="zh-CN" altLang="en-US" i="1">
                              <a:solidFill>
                                <a:srgbClr val="CC00CC"/>
                              </a:solidFill>
                              <a:latin typeface="Cambria Math" panose="02040503050406030204" pitchFamily="18" charset="0"/>
                            </a:rPr>
                            <m:t> </m:t>
                          </m:r>
                          <m:r>
                            <m:rPr>
                              <m:nor/>
                            </m:rPr>
                            <a:rPr lang="zh-CN" altLang="en-US" i="1">
                              <a:solidFill>
                                <a:srgbClr val="CC00CC"/>
                              </a:solidFill>
                              <a:latin typeface="Cambria Math" panose="02040503050406030204" pitchFamily="18" charset="0"/>
                            </a:rPr>
                            <m:t>Sells</m:t>
                          </m:r>
                          <m:r>
                            <a:rPr lang="zh-CN" altLang="en-US" i="0">
                              <a:solidFill>
                                <a:srgbClr val="CC00CC"/>
                              </a:solidFill>
                              <a:latin typeface="Cambria Math" panose="02040503050406030204" pitchFamily="18" charset="0"/>
                            </a:rPr>
                            <m:t>(</m:t>
                          </m:r>
                          <m:r>
                            <m:rPr>
                              <m:nor/>
                            </m:rPr>
                            <a:rPr lang="zh-CN" altLang="en-US" i="1">
                              <a:solidFill>
                                <a:srgbClr val="CC00CC"/>
                              </a:solidFill>
                              <a:latin typeface="Cambria Math" panose="02040503050406030204" pitchFamily="18" charset="0"/>
                            </a:rPr>
                            <m:t>West</m:t>
                          </m:r>
                          <m:r>
                            <m:rPr>
                              <m:nor/>
                            </m:rPr>
                            <a:rPr lang="zh-CN" altLang="en-US" i="1">
                              <a:solidFill>
                                <a:srgbClr val="CC00CC"/>
                              </a:solidFill>
                              <a:latin typeface="Cambria Math" panose="02040503050406030204" pitchFamily="18" charset="0"/>
                            </a:rPr>
                            <m:t>, </m:t>
                          </m:r>
                          <m:r>
                            <a:rPr lang="zh-CN" altLang="en-US" i="1">
                              <a:solidFill>
                                <a:srgbClr val="CC00CC"/>
                              </a:solidFill>
                              <a:latin typeface="Cambria Math" panose="02040503050406030204" pitchFamily="18" charset="0"/>
                            </a:rPr>
                            <m:t>𝑥</m:t>
                          </m:r>
                          <m:r>
                            <a:rPr lang="zh-CN" altLang="en-US" i="0">
                              <a:solidFill>
                                <a:srgbClr val="CC00CC"/>
                              </a:solidFill>
                              <a:latin typeface="Cambria Math" panose="02040503050406030204" pitchFamily="18" charset="0"/>
                            </a:rPr>
                            <m:t>,</m:t>
                          </m:r>
                          <m:r>
                            <m:rPr>
                              <m:nor/>
                            </m:rPr>
                            <a:rPr lang="zh-CN" altLang="en-US" i="1">
                              <a:solidFill>
                                <a:srgbClr val="CC00CC"/>
                              </a:solidFill>
                              <a:latin typeface="Cambria Math" panose="02040503050406030204" pitchFamily="18" charset="0"/>
                            </a:rPr>
                            <m:t> </m:t>
                          </m:r>
                          <m:r>
                            <m:rPr>
                              <m:nor/>
                            </m:rPr>
                            <a:rPr lang="zh-CN" altLang="en-US" i="1">
                              <a:solidFill>
                                <a:srgbClr val="CC00CC"/>
                              </a:solidFill>
                              <a:latin typeface="Cambria Math" panose="02040503050406030204" pitchFamily="18" charset="0"/>
                            </a:rPr>
                            <m:t>Nono</m:t>
                          </m:r>
                        </m:e>
                      </m:d>
                    </m:oMath>
                  </m:oMathPara>
                </a14:m>
                <a:endParaRPr lang="zh-CN" altLang="en-US" dirty="0">
                  <a:solidFill>
                    <a:srgbClr val="CC00CC"/>
                  </a:solidFill>
                </a:endParaRPr>
              </a:p>
            </p:txBody>
          </p:sp>
        </mc:Choice>
        <mc:Fallback xmlns="">
          <p:sp>
            <p:nvSpPr>
              <p:cNvPr id="21" name="文本框 20">
                <a:extLst>
                  <a:ext uri="{FF2B5EF4-FFF2-40B4-BE49-F238E27FC236}">
                    <a16:creationId xmlns:a16="http://schemas.microsoft.com/office/drawing/2014/main" id="{969A799E-E4EF-4F2C-929B-6DCE32DA9499}"/>
                  </a:ext>
                </a:extLst>
              </p:cNvPr>
              <p:cNvSpPr txBox="1">
                <a:spLocks noRot="1" noChangeAspect="1" noMove="1" noResize="1" noEditPoints="1" noAdjustHandles="1" noChangeArrowheads="1" noChangeShapeType="1" noTextEdit="1"/>
              </p:cNvSpPr>
              <p:nvPr/>
            </p:nvSpPr>
            <p:spPr>
              <a:xfrm>
                <a:off x="1139962" y="3826702"/>
                <a:ext cx="7110536" cy="369332"/>
              </a:xfrm>
              <a:prstGeom prst="rect">
                <a:avLst/>
              </a:prstGeom>
              <a:blipFill>
                <a:blip r:embed="rId8"/>
                <a:stretch>
                  <a:fillRect t="-120000" b="-19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1599D7A-1219-4ADE-B2C6-9D9EC219EBA9}"/>
                  </a:ext>
                </a:extLst>
              </p:cNvPr>
              <p:cNvSpPr txBox="1"/>
              <p:nvPr/>
            </p:nvSpPr>
            <p:spPr>
              <a:xfrm>
                <a:off x="789298" y="4126499"/>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smtClean="0"/>
                        <m:t> </m:t>
                      </m:r>
                      <m:r>
                        <m:rPr>
                          <m:nor/>
                        </m:rPr>
                        <a:rPr lang="zh-CN" altLang="en-US" sz="1600" smtClean="0"/>
                        <m:t>Missiles</m:t>
                      </m:r>
                      <m:r>
                        <m:rPr>
                          <m:nor/>
                        </m:rPr>
                        <a:rPr lang="zh-CN" altLang="en-US" sz="1600" smtClean="0"/>
                        <m:t> </m:t>
                      </m:r>
                      <m:r>
                        <m:rPr>
                          <m:nor/>
                        </m:rPr>
                        <a:rPr lang="zh-CN" altLang="en-US" sz="1600" smtClean="0"/>
                        <m:t>are</m:t>
                      </m:r>
                      <m:r>
                        <m:rPr>
                          <m:nor/>
                        </m:rPr>
                        <a:rPr lang="zh-CN" altLang="en-US" sz="1600" smtClean="0"/>
                        <m:t> </m:t>
                      </m:r>
                      <m:r>
                        <m:rPr>
                          <m:nor/>
                        </m:rPr>
                        <a:rPr lang="zh-CN" altLang="en-US" sz="1600" smtClean="0"/>
                        <m:t>weapons</m:t>
                      </m:r>
                      <m:r>
                        <m:rPr>
                          <m:nor/>
                        </m:rPr>
                        <a:rPr lang="zh-CN" altLang="en-US" sz="1600" smtClean="0"/>
                        <m:t>: </m:t>
                      </m:r>
                    </m:oMath>
                  </m:oMathPara>
                </a14:m>
                <a:endParaRPr lang="zh-CN" altLang="en-US" sz="1600" dirty="0"/>
              </a:p>
            </p:txBody>
          </p:sp>
        </mc:Choice>
        <mc:Fallback xmlns="">
          <p:sp>
            <p:nvSpPr>
              <p:cNvPr id="23" name="文本框 22">
                <a:extLst>
                  <a:ext uri="{FF2B5EF4-FFF2-40B4-BE49-F238E27FC236}">
                    <a16:creationId xmlns:a16="http://schemas.microsoft.com/office/drawing/2014/main" id="{91599D7A-1219-4ADE-B2C6-9D9EC219EBA9}"/>
                  </a:ext>
                </a:extLst>
              </p:cNvPr>
              <p:cNvSpPr txBox="1">
                <a:spLocks noRot="1" noChangeAspect="1" noMove="1" noResize="1" noEditPoints="1" noAdjustHandles="1" noChangeArrowheads="1" noChangeShapeType="1" noTextEdit="1"/>
              </p:cNvSpPr>
              <p:nvPr/>
            </p:nvSpPr>
            <p:spPr>
              <a:xfrm>
                <a:off x="789298" y="4126499"/>
                <a:ext cx="4572000" cy="338554"/>
              </a:xfrm>
              <a:prstGeom prst="rect">
                <a:avLst/>
              </a:prstGeom>
              <a:blipFill>
                <a:blip r:embed="rId9"/>
                <a:stretch>
                  <a:fillRect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4212D91-4A3F-49BB-B8D3-22BF17995AE8}"/>
                  </a:ext>
                </a:extLst>
              </p:cNvPr>
              <p:cNvSpPr txBox="1"/>
              <p:nvPr/>
            </p:nvSpPr>
            <p:spPr>
              <a:xfrm>
                <a:off x="1139962" y="4418595"/>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zh-CN" altLang="en-US" sz="1600" i="1" smtClean="0">
                              <a:solidFill>
                                <a:srgbClr val="CC00CC"/>
                              </a:solidFill>
                              <a:latin typeface="Cambria Math" panose="02040503050406030204" pitchFamily="18" charset="0"/>
                            </a:rPr>
                          </m:ctrlPr>
                        </m:dPr>
                        <m:e>
                          <m:r>
                            <m:rPr>
                              <m:nor/>
                            </m:rPr>
                            <a:rPr lang="zh-CN" altLang="en-US" sz="1600" i="1">
                              <a:solidFill>
                                <a:srgbClr val="CC00CC"/>
                              </a:solidFill>
                            </a:rPr>
                            <m:t>Missile</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Weapon</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e>
                      </m:d>
                    </m:oMath>
                  </m:oMathPara>
                </a14:m>
                <a:endParaRPr lang="zh-CN" altLang="en-US" sz="1600" i="1" dirty="0"/>
              </a:p>
            </p:txBody>
          </p:sp>
        </mc:Choice>
        <mc:Fallback xmlns="">
          <p:sp>
            <p:nvSpPr>
              <p:cNvPr id="25" name="文本框 24">
                <a:extLst>
                  <a:ext uri="{FF2B5EF4-FFF2-40B4-BE49-F238E27FC236}">
                    <a16:creationId xmlns:a16="http://schemas.microsoft.com/office/drawing/2014/main" id="{64212D91-4A3F-49BB-B8D3-22BF17995AE8}"/>
                  </a:ext>
                </a:extLst>
              </p:cNvPr>
              <p:cNvSpPr txBox="1">
                <a:spLocks noRot="1" noChangeAspect="1" noMove="1" noResize="1" noEditPoints="1" noAdjustHandles="1" noChangeArrowheads="1" noChangeShapeType="1" noTextEdit="1"/>
              </p:cNvSpPr>
              <p:nvPr/>
            </p:nvSpPr>
            <p:spPr>
              <a:xfrm>
                <a:off x="1139962" y="4418595"/>
                <a:ext cx="4572000" cy="338554"/>
              </a:xfrm>
              <a:prstGeom prst="rect">
                <a:avLst/>
              </a:prstGeom>
              <a:blipFill>
                <a:blip r:embed="rId10"/>
                <a:stretch>
                  <a:fillRect t="-109091" b="-17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A793CA2-474D-4744-B14B-46544A1CB94A}"/>
                  </a:ext>
                </a:extLst>
              </p:cNvPr>
              <p:cNvSpPr txBox="1"/>
              <p:nvPr/>
            </p:nvSpPr>
            <p:spPr>
              <a:xfrm>
                <a:off x="847911" y="4687614"/>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smtClean="0"/>
                        <m:t>An</m:t>
                      </m:r>
                      <m:r>
                        <m:rPr>
                          <m:nor/>
                        </m:rPr>
                        <a:rPr lang="zh-CN" altLang="en-US" sz="1600" smtClean="0"/>
                        <m:t> </m:t>
                      </m:r>
                      <m:r>
                        <m:rPr>
                          <m:nor/>
                        </m:rPr>
                        <a:rPr lang="zh-CN" altLang="en-US" sz="1600" smtClean="0"/>
                        <m:t>enemy</m:t>
                      </m:r>
                      <m:r>
                        <m:rPr>
                          <m:nor/>
                        </m:rPr>
                        <a:rPr lang="zh-CN" altLang="en-US" sz="1600" smtClean="0"/>
                        <m:t> </m:t>
                      </m:r>
                      <m:r>
                        <m:rPr>
                          <m:nor/>
                        </m:rPr>
                        <a:rPr lang="zh-CN" altLang="en-US" sz="1600" smtClean="0"/>
                        <m:t>of</m:t>
                      </m:r>
                      <m:r>
                        <m:rPr>
                          <m:nor/>
                        </m:rPr>
                        <a:rPr lang="zh-CN" altLang="en-US" sz="1600" smtClean="0"/>
                        <m:t> </m:t>
                      </m:r>
                      <m:r>
                        <m:rPr>
                          <m:nor/>
                        </m:rPr>
                        <a:rPr lang="zh-CN" altLang="en-US" sz="1600" smtClean="0"/>
                        <m:t>America</m:t>
                      </m:r>
                      <m:r>
                        <m:rPr>
                          <m:nor/>
                        </m:rPr>
                        <a:rPr lang="zh-CN" altLang="en-US" sz="1600" smtClean="0"/>
                        <m:t> </m:t>
                      </m:r>
                      <m:r>
                        <m:rPr>
                          <m:nor/>
                        </m:rPr>
                        <a:rPr lang="zh-CN" altLang="en-US" sz="1600" smtClean="0"/>
                        <m:t>counts</m:t>
                      </m:r>
                      <m:r>
                        <m:rPr>
                          <m:nor/>
                        </m:rPr>
                        <a:rPr lang="zh-CN" altLang="en-US" sz="1600" smtClean="0"/>
                        <m:t> </m:t>
                      </m:r>
                      <m:r>
                        <m:rPr>
                          <m:nor/>
                        </m:rPr>
                        <a:rPr lang="zh-CN" altLang="en-US" sz="1600" smtClean="0"/>
                        <m:t>as</m:t>
                      </m:r>
                      <m:r>
                        <m:rPr>
                          <m:nor/>
                        </m:rPr>
                        <a:rPr lang="zh-CN" altLang="en-US" sz="1600" smtClean="0"/>
                        <m:t> "</m:t>
                      </m:r>
                      <m:r>
                        <m:rPr>
                          <m:nor/>
                        </m:rPr>
                        <a:rPr lang="zh-CN" altLang="en-US" sz="1600" smtClean="0"/>
                        <m:t>hostile</m:t>
                      </m:r>
                      <m:r>
                        <m:rPr>
                          <m:nor/>
                        </m:rPr>
                        <a:rPr lang="zh-CN" altLang="en-US" sz="1600" smtClean="0"/>
                        <m:t>"</m:t>
                      </m:r>
                      <m:r>
                        <a:rPr lang="zh-CN" altLang="en-US" sz="1600" i="0">
                          <a:latin typeface="Cambria Math" panose="02040503050406030204" pitchFamily="18" charset="0"/>
                        </a:rPr>
                        <m:t>:</m:t>
                      </m:r>
                    </m:oMath>
                  </m:oMathPara>
                </a14:m>
                <a:endParaRPr lang="zh-CN" altLang="en-US" sz="1600" dirty="0"/>
              </a:p>
            </p:txBody>
          </p:sp>
        </mc:Choice>
        <mc:Fallback xmlns="">
          <p:sp>
            <p:nvSpPr>
              <p:cNvPr id="27" name="文本框 26">
                <a:extLst>
                  <a:ext uri="{FF2B5EF4-FFF2-40B4-BE49-F238E27FC236}">
                    <a16:creationId xmlns:a16="http://schemas.microsoft.com/office/drawing/2014/main" id="{5A793CA2-474D-4744-B14B-46544A1CB94A}"/>
                  </a:ext>
                </a:extLst>
              </p:cNvPr>
              <p:cNvSpPr txBox="1">
                <a:spLocks noRot="1" noChangeAspect="1" noMove="1" noResize="1" noEditPoints="1" noAdjustHandles="1" noChangeArrowheads="1" noChangeShapeType="1" noTextEdit="1"/>
              </p:cNvSpPr>
              <p:nvPr/>
            </p:nvSpPr>
            <p:spPr>
              <a:xfrm>
                <a:off x="847911" y="4687614"/>
                <a:ext cx="4572000" cy="338554"/>
              </a:xfrm>
              <a:prstGeom prst="rect">
                <a:avLst/>
              </a:prstGeom>
              <a:blipFill>
                <a:blip r:embed="rId11"/>
                <a:stretch>
                  <a:fillRect b="-53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3A18F24-2974-4FC7-B9E0-82352E541358}"/>
                  </a:ext>
                </a:extLst>
              </p:cNvPr>
              <p:cNvSpPr txBox="1"/>
              <p:nvPr/>
            </p:nvSpPr>
            <p:spPr>
              <a:xfrm>
                <a:off x="1142331" y="4956413"/>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zh-CN" altLang="en-US" sz="1600" i="1" smtClean="0">
                              <a:solidFill>
                                <a:srgbClr val="CC00CC"/>
                              </a:solidFill>
                              <a:latin typeface="Cambria Math" panose="02040503050406030204" pitchFamily="18" charset="0"/>
                            </a:rPr>
                          </m:ctrlPr>
                        </m:dPr>
                        <m:e>
                          <m:r>
                            <m:rPr>
                              <m:nor/>
                            </m:rPr>
                            <a:rPr lang="zh-CN" altLang="en-US" sz="1600" i="1">
                              <a:solidFill>
                                <a:srgbClr val="CC00CC"/>
                              </a:solidFill>
                            </a:rPr>
                            <m:t>Enemy</m:t>
                          </m:r>
                          <m:r>
                            <m:rPr>
                              <m:nor/>
                            </m:rPr>
                            <a:rPr lang="zh-CN" altLang="en-US" sz="1600" i="1">
                              <a:solidFill>
                                <a:srgbClr val="CC00CC"/>
                              </a:solidFill>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America</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 </m:t>
                          </m:r>
                          <m:r>
                            <m:rPr>
                              <m:nor/>
                            </m:rPr>
                            <a:rPr lang="zh-CN" altLang="en-US" sz="1600" i="1">
                              <a:solidFill>
                                <a:srgbClr val="CC00CC"/>
                              </a:solidFill>
                              <a:latin typeface="Cambria Math" panose="02040503050406030204" pitchFamily="18" charset="0"/>
                            </a:rPr>
                            <m:t>Hostile</m:t>
                          </m:r>
                          <m:r>
                            <m:rPr>
                              <m:nor/>
                            </m:rPr>
                            <a:rPr lang="zh-CN" altLang="en-US" sz="1600" i="1">
                              <a:solidFill>
                                <a:srgbClr val="CC00CC"/>
                              </a:solidFill>
                              <a:latin typeface="Cambria Math" panose="02040503050406030204" pitchFamily="18" charset="0"/>
                            </a:rPr>
                            <m:t> </m:t>
                          </m:r>
                          <m:r>
                            <a:rPr lang="zh-CN" altLang="en-US" sz="1600" i="1">
                              <a:solidFill>
                                <a:srgbClr val="CC00CC"/>
                              </a:solidFill>
                              <a:latin typeface="Cambria Math" panose="02040503050406030204" pitchFamily="18" charset="0"/>
                            </a:rPr>
                            <m:t>(</m:t>
                          </m:r>
                          <m:r>
                            <a:rPr lang="zh-CN" altLang="en-US" sz="1600" i="1">
                              <a:solidFill>
                                <a:srgbClr val="CC00CC"/>
                              </a:solidFill>
                              <a:latin typeface="Cambria Math" panose="02040503050406030204" pitchFamily="18" charset="0"/>
                            </a:rPr>
                            <m:t>𝑥</m:t>
                          </m:r>
                        </m:e>
                      </m:d>
                    </m:oMath>
                  </m:oMathPara>
                </a14:m>
                <a:endParaRPr lang="zh-CN" altLang="en-US" sz="1600" i="1" dirty="0"/>
              </a:p>
            </p:txBody>
          </p:sp>
        </mc:Choice>
        <mc:Fallback xmlns="">
          <p:sp>
            <p:nvSpPr>
              <p:cNvPr id="29" name="文本框 28">
                <a:extLst>
                  <a:ext uri="{FF2B5EF4-FFF2-40B4-BE49-F238E27FC236}">
                    <a16:creationId xmlns:a16="http://schemas.microsoft.com/office/drawing/2014/main" id="{43A18F24-2974-4FC7-B9E0-82352E541358}"/>
                  </a:ext>
                </a:extLst>
              </p:cNvPr>
              <p:cNvSpPr txBox="1">
                <a:spLocks noRot="1" noChangeAspect="1" noMove="1" noResize="1" noEditPoints="1" noAdjustHandles="1" noChangeArrowheads="1" noChangeShapeType="1" noTextEdit="1"/>
              </p:cNvSpPr>
              <p:nvPr/>
            </p:nvSpPr>
            <p:spPr>
              <a:xfrm>
                <a:off x="1142331" y="4956413"/>
                <a:ext cx="4572000" cy="338554"/>
              </a:xfrm>
              <a:prstGeom prst="rect">
                <a:avLst/>
              </a:prstGeom>
              <a:blipFill>
                <a:blip r:embed="rId12"/>
                <a:stretch>
                  <a:fillRect l="-133" t="-107143" b="-169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59B1661-2E96-4252-B16E-316E7332CC11}"/>
                  </a:ext>
                </a:extLst>
              </p:cNvPr>
              <p:cNvSpPr txBox="1"/>
              <p:nvPr/>
            </p:nvSpPr>
            <p:spPr>
              <a:xfrm>
                <a:off x="800708" y="5204621"/>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smtClean="0"/>
                        <m:t>West</m:t>
                      </m:r>
                      <m:r>
                        <m:rPr>
                          <m:nor/>
                        </m:rPr>
                        <a:rPr lang="zh-CN" altLang="en-US" sz="1600" smtClean="0"/>
                        <m:t>, </m:t>
                      </m:r>
                      <m:r>
                        <m:rPr>
                          <m:nor/>
                        </m:rPr>
                        <a:rPr lang="zh-CN" altLang="en-US" sz="1600" smtClean="0"/>
                        <m:t>who</m:t>
                      </m:r>
                      <m:r>
                        <m:rPr>
                          <m:nor/>
                        </m:rPr>
                        <a:rPr lang="zh-CN" altLang="en-US" sz="1600" smtClean="0"/>
                        <m:t> </m:t>
                      </m:r>
                      <m:r>
                        <m:rPr>
                          <m:nor/>
                        </m:rPr>
                        <a:rPr lang="zh-CN" altLang="en-US" sz="1600" smtClean="0"/>
                        <m:t>is</m:t>
                      </m:r>
                      <m:r>
                        <m:rPr>
                          <m:nor/>
                        </m:rPr>
                        <a:rPr lang="zh-CN" altLang="en-US" sz="1600" smtClean="0"/>
                        <m:t> </m:t>
                      </m:r>
                      <m:r>
                        <m:rPr>
                          <m:nor/>
                        </m:rPr>
                        <a:rPr lang="zh-CN" altLang="en-US" sz="1600" smtClean="0"/>
                        <m:t>American</m:t>
                      </m:r>
                      <m:r>
                        <m:rPr>
                          <m:nor/>
                        </m:rPr>
                        <a:rPr lang="zh-CN" altLang="en-US" sz="1600" smtClean="0"/>
                        <m:t> </m:t>
                      </m:r>
                      <m:r>
                        <a:rPr lang="zh-CN" altLang="en-US" sz="1600" i="0">
                          <a:latin typeface="Cambria Math" panose="02040503050406030204" pitchFamily="18" charset="0"/>
                        </a:rPr>
                        <m:t>...</m:t>
                      </m:r>
                      <m:r>
                        <m:rPr>
                          <m:nor/>
                        </m:rPr>
                        <a:rPr lang="zh-CN" altLang="en-US" sz="1600" i="1">
                          <a:latin typeface="Cambria Math" panose="02040503050406030204" pitchFamily="18" charset="0"/>
                        </a:rPr>
                        <m:t> </m:t>
                      </m:r>
                    </m:oMath>
                  </m:oMathPara>
                </a14:m>
                <a:endParaRPr lang="zh-CN" altLang="en-US" sz="1600" dirty="0"/>
              </a:p>
            </p:txBody>
          </p:sp>
        </mc:Choice>
        <mc:Fallback xmlns="">
          <p:sp>
            <p:nvSpPr>
              <p:cNvPr id="31" name="文本框 30">
                <a:extLst>
                  <a:ext uri="{FF2B5EF4-FFF2-40B4-BE49-F238E27FC236}">
                    <a16:creationId xmlns:a16="http://schemas.microsoft.com/office/drawing/2014/main" id="{559B1661-2E96-4252-B16E-316E7332CC11}"/>
                  </a:ext>
                </a:extLst>
              </p:cNvPr>
              <p:cNvSpPr txBox="1">
                <a:spLocks noRot="1" noChangeAspect="1" noMove="1" noResize="1" noEditPoints="1" noAdjustHandles="1" noChangeArrowheads="1" noChangeShapeType="1" noTextEdit="1"/>
              </p:cNvSpPr>
              <p:nvPr/>
            </p:nvSpPr>
            <p:spPr>
              <a:xfrm>
                <a:off x="800708" y="5204621"/>
                <a:ext cx="4572000" cy="338554"/>
              </a:xfrm>
              <a:prstGeom prst="rect">
                <a:avLst/>
              </a:prstGeom>
              <a:blipFill>
                <a:blip r:embed="rId13"/>
                <a:stretch>
                  <a:fillRect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70E1098-63DE-48A5-801B-653C85E3CA36}"/>
                  </a:ext>
                </a:extLst>
              </p:cNvPr>
              <p:cNvSpPr txBox="1"/>
              <p:nvPr/>
            </p:nvSpPr>
            <p:spPr>
              <a:xfrm>
                <a:off x="1160178" y="5517528"/>
                <a:ext cx="457200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zh-CN" altLang="en-US" sz="1600" i="1" smtClean="0">
                              <a:solidFill>
                                <a:srgbClr val="CC00CC"/>
                              </a:solidFill>
                              <a:latin typeface="Cambria Math" panose="02040503050406030204" pitchFamily="18" charset="0"/>
                            </a:rPr>
                          </m:ctrlPr>
                        </m:dPr>
                        <m:e>
                          <m:r>
                            <m:rPr>
                              <m:nor/>
                            </m:rPr>
                            <a:rPr lang="zh-CN" altLang="en-US" sz="1600" i="1">
                              <a:solidFill>
                                <a:srgbClr val="CC00CC"/>
                              </a:solidFill>
                            </a:rPr>
                            <m:t>American</m:t>
                          </m:r>
                          <m:r>
                            <a:rPr lang="zh-CN" altLang="en-US" sz="1600" i="1">
                              <a:solidFill>
                                <a:srgbClr val="CC00CC"/>
                              </a:solidFill>
                              <a:latin typeface="Cambria Math" panose="02040503050406030204" pitchFamily="18" charset="0"/>
                            </a:rPr>
                            <m:t>(</m:t>
                          </m:r>
                          <m:r>
                            <m:rPr>
                              <m:nor/>
                            </m:rPr>
                            <a:rPr lang="zh-CN" altLang="en-US" sz="1600" i="1">
                              <a:solidFill>
                                <a:srgbClr val="CC00CC"/>
                              </a:solidFill>
                              <a:latin typeface="Cambria Math" panose="02040503050406030204" pitchFamily="18" charset="0"/>
                            </a:rPr>
                            <m:t>West</m:t>
                          </m:r>
                        </m:e>
                      </m:d>
                    </m:oMath>
                  </m:oMathPara>
                </a14:m>
                <a:endParaRPr lang="zh-CN" altLang="en-US" sz="1600" i="1" dirty="0"/>
              </a:p>
            </p:txBody>
          </p:sp>
        </mc:Choice>
        <mc:Fallback xmlns="">
          <p:sp>
            <p:nvSpPr>
              <p:cNvPr id="33" name="文本框 32">
                <a:extLst>
                  <a:ext uri="{FF2B5EF4-FFF2-40B4-BE49-F238E27FC236}">
                    <a16:creationId xmlns:a16="http://schemas.microsoft.com/office/drawing/2014/main" id="{970E1098-63DE-48A5-801B-653C85E3CA36}"/>
                  </a:ext>
                </a:extLst>
              </p:cNvPr>
              <p:cNvSpPr txBox="1">
                <a:spLocks noRot="1" noChangeAspect="1" noMove="1" noResize="1" noEditPoints="1" noAdjustHandles="1" noChangeArrowheads="1" noChangeShapeType="1" noTextEdit="1"/>
              </p:cNvSpPr>
              <p:nvPr/>
            </p:nvSpPr>
            <p:spPr>
              <a:xfrm>
                <a:off x="1160178" y="5517528"/>
                <a:ext cx="4572000" cy="338554"/>
              </a:xfrm>
              <a:prstGeom prst="rect">
                <a:avLst/>
              </a:prstGeom>
              <a:blipFill>
                <a:blip r:embed="rId14"/>
                <a:stretch>
                  <a:fillRect t="-107143" b="-169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548E883-9CDA-4121-B3A4-B889D7CD6E47}"/>
                  </a:ext>
                </a:extLst>
              </p:cNvPr>
              <p:cNvSpPr txBox="1"/>
              <p:nvPr/>
            </p:nvSpPr>
            <p:spPr>
              <a:xfrm>
                <a:off x="800708" y="5781829"/>
                <a:ext cx="5729423"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smtClean="0"/>
                        <m:t> </m:t>
                      </m:r>
                      <m:r>
                        <m:rPr>
                          <m:nor/>
                        </m:rPr>
                        <a:rPr lang="zh-CN" altLang="en-US" sz="1600" smtClean="0"/>
                        <m:t>The</m:t>
                      </m:r>
                      <m:r>
                        <m:rPr>
                          <m:nor/>
                        </m:rPr>
                        <a:rPr lang="zh-CN" altLang="en-US" sz="1600" smtClean="0"/>
                        <m:t> </m:t>
                      </m:r>
                      <m:r>
                        <m:rPr>
                          <m:nor/>
                        </m:rPr>
                        <a:rPr lang="zh-CN" altLang="en-US" sz="1600" smtClean="0"/>
                        <m:t>country</m:t>
                      </m:r>
                      <m:r>
                        <m:rPr>
                          <m:nor/>
                        </m:rPr>
                        <a:rPr lang="zh-CN" altLang="en-US" sz="1600" smtClean="0"/>
                        <m:t> </m:t>
                      </m:r>
                      <m:r>
                        <m:rPr>
                          <m:nor/>
                        </m:rPr>
                        <a:rPr lang="zh-CN" altLang="en-US" sz="1600" smtClean="0"/>
                        <m:t>Nono</m:t>
                      </m:r>
                      <m:r>
                        <m:rPr>
                          <m:nor/>
                        </m:rPr>
                        <a:rPr lang="zh-CN" altLang="en-US" sz="1600" smtClean="0"/>
                        <m:t>, </m:t>
                      </m:r>
                      <m:r>
                        <m:rPr>
                          <m:nor/>
                        </m:rPr>
                        <a:rPr lang="zh-CN" altLang="en-US" sz="1600" smtClean="0"/>
                        <m:t>an</m:t>
                      </m:r>
                      <m:r>
                        <m:rPr>
                          <m:nor/>
                        </m:rPr>
                        <a:rPr lang="zh-CN" altLang="en-US" sz="1600" smtClean="0"/>
                        <m:t> </m:t>
                      </m:r>
                      <m:r>
                        <m:rPr>
                          <m:nor/>
                        </m:rPr>
                        <a:rPr lang="zh-CN" altLang="en-US" sz="1600" smtClean="0"/>
                        <m:t>enemy</m:t>
                      </m:r>
                      <m:r>
                        <m:rPr>
                          <m:nor/>
                        </m:rPr>
                        <a:rPr lang="zh-CN" altLang="en-US" sz="1600" smtClean="0"/>
                        <m:t> </m:t>
                      </m:r>
                      <m:r>
                        <m:rPr>
                          <m:nor/>
                        </m:rPr>
                        <a:rPr lang="zh-CN" altLang="en-US" sz="1600" smtClean="0"/>
                        <m:t>of</m:t>
                      </m:r>
                      <m:r>
                        <m:rPr>
                          <m:nor/>
                        </m:rPr>
                        <a:rPr lang="zh-CN" altLang="en-US" sz="1600" smtClean="0"/>
                        <m:t> </m:t>
                      </m:r>
                      <m:r>
                        <m:rPr>
                          <m:nor/>
                        </m:rPr>
                        <a:rPr lang="zh-CN" altLang="en-US" sz="1600" smtClean="0"/>
                        <m:t>America</m:t>
                      </m:r>
                      <m:r>
                        <m:rPr>
                          <m:nor/>
                        </m:rPr>
                        <a:rPr lang="zh-CN" altLang="en-US" sz="1600" smtClean="0"/>
                        <m:t> </m:t>
                      </m:r>
                      <m:r>
                        <a:rPr lang="zh-CN" altLang="en-US" sz="1600" i="0">
                          <a:latin typeface="Cambria Math" panose="02040503050406030204" pitchFamily="18" charset="0"/>
                        </a:rPr>
                        <m:t>…</m:t>
                      </m:r>
                    </m:oMath>
                  </m:oMathPara>
                </a14:m>
                <a:endParaRPr lang="zh-CN" altLang="en-US" sz="1600" dirty="0"/>
              </a:p>
            </p:txBody>
          </p:sp>
        </mc:Choice>
        <mc:Fallback xmlns="">
          <p:sp>
            <p:nvSpPr>
              <p:cNvPr id="35" name="文本框 34">
                <a:extLst>
                  <a:ext uri="{FF2B5EF4-FFF2-40B4-BE49-F238E27FC236}">
                    <a16:creationId xmlns:a16="http://schemas.microsoft.com/office/drawing/2014/main" id="{0548E883-9CDA-4121-B3A4-B889D7CD6E47}"/>
                  </a:ext>
                </a:extLst>
              </p:cNvPr>
              <p:cNvSpPr txBox="1">
                <a:spLocks noRot="1" noChangeAspect="1" noMove="1" noResize="1" noEditPoints="1" noAdjustHandles="1" noChangeArrowheads="1" noChangeShapeType="1" noTextEdit="1"/>
              </p:cNvSpPr>
              <p:nvPr/>
            </p:nvSpPr>
            <p:spPr>
              <a:xfrm>
                <a:off x="800708" y="5781829"/>
                <a:ext cx="5729423" cy="338554"/>
              </a:xfrm>
              <a:prstGeom prst="rect">
                <a:avLst/>
              </a:prstGeom>
              <a:blipFill>
                <a:blip r:embed="rId1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3E83992C-109A-4E44-88DE-D4F717462C86}"/>
                  </a:ext>
                </a:extLst>
              </p:cNvPr>
              <p:cNvSpPr txBox="1"/>
              <p:nvPr/>
            </p:nvSpPr>
            <p:spPr>
              <a:xfrm>
                <a:off x="1128577" y="6042774"/>
                <a:ext cx="3083383"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sz="1600" i="1" smtClean="0">
                          <a:solidFill>
                            <a:srgbClr val="CC00CC"/>
                          </a:solidFill>
                        </a:rPr>
                        <m:t> </m:t>
                      </m:r>
                      <m:r>
                        <m:rPr>
                          <m:nor/>
                        </m:rPr>
                        <a:rPr lang="zh-CN" altLang="en-US" sz="1600" i="1" smtClean="0">
                          <a:solidFill>
                            <a:srgbClr val="CC00CC"/>
                          </a:solidFill>
                        </a:rPr>
                        <m:t>Enemy</m:t>
                      </m:r>
                      <m:r>
                        <m:rPr>
                          <m:nor/>
                        </m:rPr>
                        <a:rPr lang="zh-CN" altLang="en-US" sz="1600" i="1" smtClean="0">
                          <a:solidFill>
                            <a:srgbClr val="CC00CC"/>
                          </a:solidFill>
                        </a:rPr>
                        <m:t> (</m:t>
                      </m:r>
                      <m:r>
                        <m:rPr>
                          <m:nor/>
                        </m:rPr>
                        <a:rPr lang="zh-CN" altLang="en-US" sz="1600" i="1" smtClean="0">
                          <a:solidFill>
                            <a:srgbClr val="CC00CC"/>
                          </a:solidFill>
                        </a:rPr>
                        <m:t>Nono</m:t>
                      </m:r>
                      <m:r>
                        <m:rPr>
                          <m:nor/>
                        </m:rPr>
                        <a:rPr lang="zh-CN" altLang="en-US" sz="1600" i="1" smtClean="0">
                          <a:solidFill>
                            <a:srgbClr val="CC00CC"/>
                          </a:solidFill>
                        </a:rPr>
                        <m:t>, </m:t>
                      </m:r>
                      <m:r>
                        <m:rPr>
                          <m:nor/>
                        </m:rPr>
                        <a:rPr lang="zh-CN" altLang="en-US" sz="1600" i="1" smtClean="0">
                          <a:solidFill>
                            <a:srgbClr val="CC00CC"/>
                          </a:solidFill>
                        </a:rPr>
                        <m:t>America</m:t>
                      </m:r>
                      <m:r>
                        <m:rPr>
                          <m:nor/>
                        </m:rPr>
                        <a:rPr lang="zh-CN" altLang="en-US" sz="1600" i="1" smtClean="0">
                          <a:solidFill>
                            <a:srgbClr val="CC00CC"/>
                          </a:solidFill>
                        </a:rPr>
                        <m:t>) </m:t>
                      </m:r>
                    </m:oMath>
                  </m:oMathPara>
                </a14:m>
                <a:endParaRPr lang="zh-CN" altLang="en-US" sz="1600" i="1" dirty="0">
                  <a:solidFill>
                    <a:srgbClr val="CC00CC"/>
                  </a:solidFill>
                </a:endParaRPr>
              </a:p>
            </p:txBody>
          </p:sp>
        </mc:Choice>
        <mc:Fallback xmlns="">
          <p:sp>
            <p:nvSpPr>
              <p:cNvPr id="37" name="文本框 36">
                <a:extLst>
                  <a:ext uri="{FF2B5EF4-FFF2-40B4-BE49-F238E27FC236}">
                    <a16:creationId xmlns:a16="http://schemas.microsoft.com/office/drawing/2014/main" id="{3E83992C-109A-4E44-88DE-D4F717462C86}"/>
                  </a:ext>
                </a:extLst>
              </p:cNvPr>
              <p:cNvSpPr txBox="1">
                <a:spLocks noRot="1" noChangeAspect="1" noMove="1" noResize="1" noEditPoints="1" noAdjustHandles="1" noChangeArrowheads="1" noChangeShapeType="1" noTextEdit="1"/>
              </p:cNvSpPr>
              <p:nvPr/>
            </p:nvSpPr>
            <p:spPr>
              <a:xfrm>
                <a:off x="1128577" y="6042774"/>
                <a:ext cx="3083383" cy="338554"/>
              </a:xfrm>
              <a:prstGeom prst="rect">
                <a:avLst/>
              </a:prstGeom>
              <a:blipFill>
                <a:blip r:embed="rId16"/>
                <a:stretch>
                  <a:fillRect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25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Resolution proof</a:t>
            </a:r>
          </a:p>
        </p:txBody>
      </p:sp>
      <p:pic>
        <p:nvPicPr>
          <p:cNvPr id="8" name="droppedImage.pdf">
            <a:extLst>
              <a:ext uri="{FF2B5EF4-FFF2-40B4-BE49-F238E27FC236}">
                <a16:creationId xmlns:a16="http://schemas.microsoft.com/office/drawing/2014/main" id="{A12BFBA5-622D-4266-886F-8F9D17698437}"/>
              </a:ext>
            </a:extLst>
          </p:cNvPr>
          <p:cNvPicPr>
            <a:picLocks noChangeAspect="1"/>
          </p:cNvPicPr>
          <p:nvPr/>
        </p:nvPicPr>
        <p:blipFill>
          <a:blip r:embed="rId3"/>
          <a:stretch>
            <a:fillRect/>
          </a:stretch>
        </p:blipFill>
        <p:spPr>
          <a:xfrm>
            <a:off x="431801" y="1587500"/>
            <a:ext cx="8100640" cy="4930300"/>
          </a:xfrm>
          <a:prstGeom prst="rect">
            <a:avLst/>
          </a:prstGeom>
          <a:ln w="12700">
            <a:miter lim="400000"/>
          </a:ln>
        </p:spPr>
      </p:pic>
      <p:sp>
        <p:nvSpPr>
          <p:cNvPr id="9" name="灯片编号占位符 8">
            <a:extLst>
              <a:ext uri="{FF2B5EF4-FFF2-40B4-BE49-F238E27FC236}">
                <a16:creationId xmlns:a16="http://schemas.microsoft.com/office/drawing/2014/main" id="{F8E3C401-FBBD-4A3C-BB24-8679804E5813}"/>
              </a:ext>
            </a:extLst>
          </p:cNvPr>
          <p:cNvSpPr>
            <a:spLocks noGrp="1"/>
          </p:cNvSpPr>
          <p:nvPr>
            <p:ph type="sldNum" sz="quarter" idx="12"/>
          </p:nvPr>
        </p:nvSpPr>
        <p:spPr/>
        <p:txBody>
          <a:bodyPr/>
          <a:lstStyle/>
          <a:p>
            <a:fld id="{F58209B2-4306-46CD-9424-9DB79656E1A9}" type="slidenum">
              <a:rPr lang="zh-CN" altLang="en-US" smtClean="0"/>
              <a:pPr/>
              <a:t>11</a:t>
            </a:fld>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FABFD89-6E9C-4996-A81B-E00B565509D1}"/>
                  </a:ext>
                </a:extLst>
              </p:cNvPr>
              <p:cNvSpPr txBox="1"/>
              <p:nvPr/>
            </p:nvSpPr>
            <p:spPr>
              <a:xfrm>
                <a:off x="3947810" y="5661248"/>
                <a:ext cx="4582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endParaRPr>
              </a:p>
            </p:txBody>
          </p:sp>
        </mc:Choice>
        <mc:Fallback xmlns="">
          <p:sp>
            <p:nvSpPr>
              <p:cNvPr id="6" name="文本框 5">
                <a:extLst>
                  <a:ext uri="{FF2B5EF4-FFF2-40B4-BE49-F238E27FC236}">
                    <a16:creationId xmlns:a16="http://schemas.microsoft.com/office/drawing/2014/main" id="{5FABFD89-6E9C-4996-A81B-E00B565509D1}"/>
                  </a:ext>
                </a:extLst>
              </p:cNvPr>
              <p:cNvSpPr txBox="1">
                <a:spLocks noRot="1" noChangeAspect="1" noMove="1" noResize="1" noEditPoints="1" noAdjustHandles="1" noChangeArrowheads="1" noChangeShapeType="1" noTextEdit="1"/>
              </p:cNvSpPr>
              <p:nvPr/>
            </p:nvSpPr>
            <p:spPr>
              <a:xfrm>
                <a:off x="3947810" y="5661248"/>
                <a:ext cx="458233"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34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Completeness of FOL resolution</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507288" cy="4790157"/>
              </a:xfrm>
            </p:spPr>
            <p:txBody>
              <a:bodyPr/>
              <a:lstStyle/>
              <a:p>
                <a:pPr>
                  <a:lnSpc>
                    <a:spcPct val="150000"/>
                  </a:lnSpc>
                  <a:spcBef>
                    <a:spcPts val="600"/>
                  </a:spcBef>
                </a:pPr>
                <a:r>
                  <a:rPr lang="en-US" altLang="zh-CN" sz="2000" b="0" dirty="0">
                    <a:latin typeface="Arial" pitchFamily="34" charset="0"/>
                    <a:ea typeface="黑体" pitchFamily="49" charset="-122"/>
                  </a:rPr>
                  <a:t>Resolution is </a:t>
                </a:r>
                <a:r>
                  <a:rPr lang="en-US" altLang="zh-CN" sz="2000" b="0" dirty="0">
                    <a:solidFill>
                      <a:srgbClr val="0000FF"/>
                    </a:solidFill>
                    <a:latin typeface="Arial" pitchFamily="34" charset="0"/>
                    <a:ea typeface="黑体" pitchFamily="49" charset="-122"/>
                  </a:rPr>
                  <a:t>refutation-complete</a:t>
                </a:r>
                <a:r>
                  <a:rPr lang="en-US" altLang="zh-CN" sz="2000" b="0" dirty="0">
                    <a:latin typeface="Arial" pitchFamily="34" charset="0"/>
                    <a:ea typeface="黑体" pitchFamily="49" charset="-122"/>
                  </a:rPr>
                  <a:t>. If a set of sentences is unsatisfiable, resolution always derives a contradiction.</a:t>
                </a:r>
              </a:p>
              <a:p>
                <a:pPr>
                  <a:lnSpc>
                    <a:spcPct val="150000"/>
                  </a:lnSpc>
                  <a:spcBef>
                    <a:spcPts val="600"/>
                  </a:spcBef>
                </a:pPr>
                <a:r>
                  <a:rPr lang="en-US" altLang="zh-CN" sz="2000" b="0" dirty="0">
                    <a:latin typeface="Arial" pitchFamily="34" charset="0"/>
                    <a:ea typeface="黑体" pitchFamily="49" charset="-122"/>
                  </a:rPr>
                  <a:t>It can find all answers of a given question,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𝑄</m:t>
                    </m:r>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黑体" pitchFamily="49" charset="-122"/>
                      </a:rPr>
                      <m:t>𝑥</m:t>
                    </m:r>
                    <m:r>
                      <a:rPr lang="en-US" altLang="zh-CN" sz="2000" b="0" i="1" smtClean="0">
                        <a:solidFill>
                          <a:srgbClr val="CC00CC"/>
                        </a:solidFill>
                        <a:latin typeface="Cambria Math" panose="02040503050406030204" pitchFamily="18" charset="0"/>
                        <a:ea typeface="黑体" pitchFamily="49" charset="-122"/>
                      </a:rPr>
                      <m:t>)</m:t>
                    </m:r>
                  </m:oMath>
                </a14:m>
                <a:r>
                  <a:rPr lang="en-US" altLang="zh-CN" sz="2000" b="0" dirty="0">
                    <a:solidFill>
                      <a:srgbClr val="CC00CC"/>
                    </a:solidFill>
                    <a:latin typeface="Arial" pitchFamily="34" charset="0"/>
                    <a:ea typeface="黑体" pitchFamily="49" charset="-122"/>
                  </a:rPr>
                  <a:t>, </a:t>
                </a:r>
                <a:r>
                  <a:rPr lang="en-US" altLang="zh-CN" sz="2000" b="0" dirty="0">
                    <a:latin typeface="Arial" pitchFamily="34" charset="0"/>
                    <a:ea typeface="黑体" pitchFamily="49" charset="-122"/>
                  </a:rPr>
                  <a:t>by proving that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𝐾𝐵</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𝑄</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is unsatisfiable</a:t>
                </a:r>
              </a:p>
              <a:p>
                <a:pPr>
                  <a:lnSpc>
                    <a:spcPct val="150000"/>
                  </a:lnSpc>
                  <a:spcBef>
                    <a:spcPts val="600"/>
                  </a:spcBef>
                </a:pPr>
                <a:r>
                  <a:rPr lang="en-US" altLang="zh-CN" sz="2000" b="0" dirty="0">
                    <a:latin typeface="Arial" pitchFamily="34" charset="0"/>
                    <a:ea typeface="黑体" pitchFamily="49" charset="-122"/>
                  </a:rPr>
                  <a:t>Check out AIMA for the (brief) proof:</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507288" cy="4790157"/>
              </a:xfrm>
              <a:blipFill>
                <a:blip r:embed="rId3"/>
                <a:stretch>
                  <a:fillRect r="-64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D716955-610F-44B3-B279-2B86354417B0}"/>
              </a:ext>
            </a:extLst>
          </p:cNvPr>
          <p:cNvSpPr txBox="1"/>
          <p:nvPr/>
        </p:nvSpPr>
        <p:spPr>
          <a:xfrm>
            <a:off x="1619672" y="4213537"/>
            <a:ext cx="6120680" cy="1015663"/>
          </a:xfrm>
          <a:prstGeom prst="rect">
            <a:avLst/>
          </a:prstGeom>
          <a:noFill/>
        </p:spPr>
        <p:txBody>
          <a:bodyPr wrap="square" rtlCol="0">
            <a:spAutoFit/>
          </a:bodyPr>
          <a:lstStyle/>
          <a:p>
            <a:r>
              <a:rPr lang="en-US" altLang="zh-CN" sz="2000" dirty="0"/>
              <a:t>If </a:t>
            </a:r>
            <a:r>
              <a:rPr lang="en-US" altLang="zh-CN" sz="2000" i="1" dirty="0">
                <a:solidFill>
                  <a:srgbClr val="CC00CC"/>
                </a:solidFill>
              </a:rPr>
              <a:t>S</a:t>
            </a:r>
            <a:r>
              <a:rPr lang="en-US" altLang="zh-CN" sz="2000" dirty="0"/>
              <a:t> is an unsatisfiable set of clauses, then the application of a finite number of resolution steps to </a:t>
            </a:r>
            <a:r>
              <a:rPr lang="en-US" altLang="zh-CN" sz="2000" i="1" dirty="0">
                <a:solidFill>
                  <a:srgbClr val="CC00CC"/>
                </a:solidFill>
              </a:rPr>
              <a:t>S</a:t>
            </a:r>
            <a:r>
              <a:rPr lang="en-US" altLang="zh-CN" sz="2000" dirty="0"/>
              <a:t> will yield a contradiction</a:t>
            </a:r>
            <a:endParaRPr lang="zh-CN" altLang="en-US" sz="2000" dirty="0"/>
          </a:p>
        </p:txBody>
      </p:sp>
      <p:sp>
        <p:nvSpPr>
          <p:cNvPr id="3" name="灯片编号占位符 2">
            <a:extLst>
              <a:ext uri="{FF2B5EF4-FFF2-40B4-BE49-F238E27FC236}">
                <a16:creationId xmlns:a16="http://schemas.microsoft.com/office/drawing/2014/main" id="{81DCFB3F-509A-47C5-AA8C-1B22140F31BF}"/>
              </a:ext>
            </a:extLst>
          </p:cNvPr>
          <p:cNvSpPr>
            <a:spLocks noGrp="1"/>
          </p:cNvSpPr>
          <p:nvPr>
            <p:ph type="sldNum" sz="quarter" idx="12"/>
          </p:nvPr>
        </p:nvSpPr>
        <p:spPr/>
        <p:txBody>
          <a:bodyPr/>
          <a:lstStyle/>
          <a:p>
            <a:fld id="{F58209B2-4306-46CD-9424-9DB79656E1A9}" type="slidenum">
              <a:rPr lang="zh-CN" altLang="en-US" smtClean="0"/>
              <a:pPr/>
              <a:t>12</a:t>
            </a:fld>
            <a:endParaRPr lang="zh-CN" altLang="en-US"/>
          </a:p>
        </p:txBody>
      </p:sp>
    </p:spTree>
    <p:extLst>
      <p:ext uri="{BB962C8B-B14F-4D97-AF65-F5344CB8AC3E}">
        <p14:creationId xmlns:p14="http://schemas.microsoft.com/office/powerpoint/2010/main" val="2849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7FF58F-53DE-48BF-AAA2-33575EF67F81}"/>
              </a:ext>
            </a:extLst>
          </p:cNvPr>
          <p:cNvSpPr>
            <a:spLocks noGrp="1"/>
          </p:cNvSpPr>
          <p:nvPr>
            <p:ph type="body" idx="1"/>
          </p:nvPr>
        </p:nvSpPr>
        <p:spPr/>
        <p:txBody>
          <a:bodyPr/>
          <a:lstStyle/>
          <a:p>
            <a:r>
              <a:rPr lang="zh-CN" altLang="en-US" sz="2800" dirty="0">
                <a:solidFill>
                  <a:srgbClr val="C00000"/>
                </a:solidFill>
              </a:rPr>
              <a:t>归结策略</a:t>
            </a:r>
          </a:p>
          <a:p>
            <a:r>
              <a:rPr lang="zh-CN" altLang="en-US" sz="2000" dirty="0">
                <a:latin typeface="+mn-lt"/>
              </a:rPr>
              <a:t>删除和限制</a:t>
            </a:r>
            <a:endParaRPr lang="zh-CN" altLang="en-US" dirty="0"/>
          </a:p>
        </p:txBody>
      </p:sp>
      <p:sp>
        <p:nvSpPr>
          <p:cNvPr id="6" name="灯片编号占位符 5">
            <a:extLst>
              <a:ext uri="{FF2B5EF4-FFF2-40B4-BE49-F238E27FC236}">
                <a16:creationId xmlns:a16="http://schemas.microsoft.com/office/drawing/2014/main" id="{FA95B935-C4E2-4AFF-A83A-ED2224DFA4B1}"/>
              </a:ext>
            </a:extLst>
          </p:cNvPr>
          <p:cNvSpPr>
            <a:spLocks noGrp="1"/>
          </p:cNvSpPr>
          <p:nvPr>
            <p:ph type="sldNum" sz="quarter" idx="12"/>
          </p:nvPr>
        </p:nvSpPr>
        <p:spPr/>
        <p:txBody>
          <a:bodyPr/>
          <a:lstStyle/>
          <a:p>
            <a:fld id="{F58209B2-4306-46CD-9424-9DB79656E1A9}" type="slidenum">
              <a:rPr lang="zh-CN" altLang="en-US" smtClean="0"/>
              <a:pPr/>
              <a:t>13</a:t>
            </a:fld>
            <a:endParaRPr lang="zh-CN" altLang="en-US"/>
          </a:p>
        </p:txBody>
      </p:sp>
    </p:spTree>
    <p:extLst>
      <p:ext uri="{BB962C8B-B14F-4D97-AF65-F5344CB8AC3E}">
        <p14:creationId xmlns:p14="http://schemas.microsoft.com/office/powerpoint/2010/main" val="47844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latin typeface="Times New Roman" pitchFamily="18" charset="0"/>
              </a:rPr>
              <a:t>归结</a:t>
            </a:r>
            <a:r>
              <a:rPr lang="zh-CN" altLang="en-US" sz="4000" dirty="0"/>
              <a:t>策略：广度优先</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417638"/>
            <a:ext cx="8229600" cy="4713287"/>
          </a:xfrm>
        </p:spPr>
        <p:txBody>
          <a:bodyPr/>
          <a:lstStyle/>
          <a:p>
            <a:r>
              <a:rPr lang="zh-CN" altLang="en-US" sz="2000" b="0" dirty="0">
                <a:latin typeface="+mj-ea"/>
                <a:ea typeface="+mj-ea"/>
              </a:rPr>
              <a:t>策略定义：状态、目标状态</a:t>
            </a:r>
          </a:p>
          <a:p>
            <a:r>
              <a:rPr lang="zh-CN" altLang="en-US" sz="2000" b="0" dirty="0">
                <a:latin typeface="+mj-ea"/>
                <a:ea typeface="+mj-ea"/>
              </a:rPr>
              <a:t>例设有如下子句集：</a:t>
            </a:r>
            <a:r>
              <a:rPr lang="en-US" altLang="zh-CN" sz="2000" b="0" dirty="0">
                <a:latin typeface="+mj-ea"/>
                <a:ea typeface="+mj-ea"/>
              </a:rPr>
              <a:t>S={﹁I(x)∨R(x),  I(a), ﹁R(y)∨L(y), ﹁L(a) }</a:t>
            </a:r>
          </a:p>
          <a:p>
            <a:r>
              <a:rPr lang="zh-CN" altLang="en-US" sz="2000" b="0" dirty="0">
                <a:latin typeface="+mj-ea"/>
                <a:ea typeface="+mj-ea"/>
              </a:rPr>
              <a:t>用广度优先策略证明</a:t>
            </a:r>
            <a:r>
              <a:rPr lang="en-US" altLang="zh-CN" sz="2000" b="0" dirty="0">
                <a:latin typeface="+mj-ea"/>
                <a:ea typeface="+mj-ea"/>
              </a:rPr>
              <a:t>S</a:t>
            </a:r>
            <a:r>
              <a:rPr lang="zh-CN" altLang="en-US" sz="2000" b="0" dirty="0">
                <a:latin typeface="+mj-ea"/>
                <a:ea typeface="+mj-ea"/>
              </a:rPr>
              <a:t>为不可满足。</a:t>
            </a:r>
          </a:p>
          <a:p>
            <a:endParaRPr lang="zh-CN" altLang="en-US" sz="2000" b="0" dirty="0">
              <a:latin typeface="+mj-ea"/>
              <a:ea typeface="+mj-ea"/>
            </a:endParaRPr>
          </a:p>
          <a:p>
            <a:r>
              <a:rPr lang="zh-CN" altLang="en-US" sz="2000" b="0" dirty="0">
                <a:latin typeface="+mj-ea"/>
                <a:ea typeface="+mj-ea"/>
              </a:rPr>
              <a:t>广度优先策略的归结树如下：</a:t>
            </a:r>
          </a:p>
          <a:p>
            <a:endParaRPr lang="en-US" altLang="zh-CN" b="0" dirty="0">
              <a:latin typeface="Arial" pitchFamily="34" charset="0"/>
              <a:ea typeface="黑体" pitchFamily="49" charset="-122"/>
            </a:endParaRPr>
          </a:p>
        </p:txBody>
      </p:sp>
      <p:grpSp>
        <p:nvGrpSpPr>
          <p:cNvPr id="6" name="组合 5">
            <a:extLst>
              <a:ext uri="{FF2B5EF4-FFF2-40B4-BE49-F238E27FC236}">
                <a16:creationId xmlns:a16="http://schemas.microsoft.com/office/drawing/2014/main" id="{7844CEDB-1017-4ADF-9669-BE53A4F1930B}"/>
              </a:ext>
            </a:extLst>
          </p:cNvPr>
          <p:cNvGrpSpPr/>
          <p:nvPr/>
        </p:nvGrpSpPr>
        <p:grpSpPr>
          <a:xfrm>
            <a:off x="683568" y="3671590"/>
            <a:ext cx="7776864" cy="2925762"/>
            <a:chOff x="467024" y="1989138"/>
            <a:chExt cx="7776864" cy="2925762"/>
          </a:xfrm>
        </p:grpSpPr>
        <p:sp>
          <p:nvSpPr>
            <p:cNvPr id="7" name="Text Box 4">
              <a:extLst>
                <a:ext uri="{FF2B5EF4-FFF2-40B4-BE49-F238E27FC236}">
                  <a16:creationId xmlns:a16="http://schemas.microsoft.com/office/drawing/2014/main" id="{2DC9407D-D9DA-4B9D-B0C8-6EAB99A8C7E1}"/>
                </a:ext>
              </a:extLst>
            </p:cNvPr>
            <p:cNvSpPr txBox="1">
              <a:spLocks noChangeArrowheads="1"/>
            </p:cNvSpPr>
            <p:nvPr/>
          </p:nvSpPr>
          <p:spPr bwMode="auto">
            <a:xfrm>
              <a:off x="1187450" y="1989138"/>
              <a:ext cx="1727846"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rgbClr val="0000CC"/>
                  </a:solidFill>
                </a:rPr>
                <a:t>﹁I(x)∨R(x)</a:t>
              </a:r>
            </a:p>
          </p:txBody>
        </p:sp>
        <p:sp>
          <p:nvSpPr>
            <p:cNvPr id="8" name="Text Box 5">
              <a:extLst>
                <a:ext uri="{FF2B5EF4-FFF2-40B4-BE49-F238E27FC236}">
                  <a16:creationId xmlns:a16="http://schemas.microsoft.com/office/drawing/2014/main" id="{7D03D6F0-A702-4BAD-8124-BE4039763DA3}"/>
                </a:ext>
              </a:extLst>
            </p:cNvPr>
            <p:cNvSpPr txBox="1">
              <a:spLocks noChangeArrowheads="1"/>
            </p:cNvSpPr>
            <p:nvPr/>
          </p:nvSpPr>
          <p:spPr bwMode="auto">
            <a:xfrm>
              <a:off x="3419475" y="1989138"/>
              <a:ext cx="5762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9" name="Text Box 6">
              <a:extLst>
                <a:ext uri="{FF2B5EF4-FFF2-40B4-BE49-F238E27FC236}">
                  <a16:creationId xmlns:a16="http://schemas.microsoft.com/office/drawing/2014/main" id="{9C2618FB-903F-42A2-BB7E-62340EB08A0A}"/>
                </a:ext>
              </a:extLst>
            </p:cNvPr>
            <p:cNvSpPr txBox="1">
              <a:spLocks noChangeArrowheads="1"/>
            </p:cNvSpPr>
            <p:nvPr/>
          </p:nvSpPr>
          <p:spPr bwMode="auto">
            <a:xfrm>
              <a:off x="4716463" y="19891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10" name="Text Box 7">
              <a:extLst>
                <a:ext uri="{FF2B5EF4-FFF2-40B4-BE49-F238E27FC236}">
                  <a16:creationId xmlns:a16="http://schemas.microsoft.com/office/drawing/2014/main" id="{E5A6FFC6-8041-4A52-B1F6-D847E9492DEF}"/>
                </a:ext>
              </a:extLst>
            </p:cNvPr>
            <p:cNvSpPr txBox="1">
              <a:spLocks noChangeArrowheads="1"/>
            </p:cNvSpPr>
            <p:nvPr/>
          </p:nvSpPr>
          <p:spPr bwMode="auto">
            <a:xfrm>
              <a:off x="7092950" y="1989138"/>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1" name="Text Box 8">
              <a:extLst>
                <a:ext uri="{FF2B5EF4-FFF2-40B4-BE49-F238E27FC236}">
                  <a16:creationId xmlns:a16="http://schemas.microsoft.com/office/drawing/2014/main" id="{4F7D284A-7A9B-49BB-8770-D37814FE1570}"/>
                </a:ext>
              </a:extLst>
            </p:cNvPr>
            <p:cNvSpPr txBox="1">
              <a:spLocks noChangeArrowheads="1"/>
            </p:cNvSpPr>
            <p:nvPr/>
          </p:nvSpPr>
          <p:spPr bwMode="auto">
            <a:xfrm>
              <a:off x="1476375" y="3068638"/>
              <a:ext cx="8651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12" name="Text Box 9">
              <a:extLst>
                <a:ext uri="{FF2B5EF4-FFF2-40B4-BE49-F238E27FC236}">
                  <a16:creationId xmlns:a16="http://schemas.microsoft.com/office/drawing/2014/main" id="{97E1880F-8867-4154-93A1-06D5DE65B1AF}"/>
                </a:ext>
              </a:extLst>
            </p:cNvPr>
            <p:cNvSpPr txBox="1">
              <a:spLocks noChangeArrowheads="1"/>
            </p:cNvSpPr>
            <p:nvPr/>
          </p:nvSpPr>
          <p:spPr bwMode="auto">
            <a:xfrm>
              <a:off x="4643438" y="30686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﹁I(x) ∨L(x)</a:t>
              </a:r>
            </a:p>
          </p:txBody>
        </p:sp>
        <p:sp>
          <p:nvSpPr>
            <p:cNvPr id="13" name="Text Box 10">
              <a:extLst>
                <a:ext uri="{FF2B5EF4-FFF2-40B4-BE49-F238E27FC236}">
                  <a16:creationId xmlns:a16="http://schemas.microsoft.com/office/drawing/2014/main" id="{11C6CB99-4D8E-4747-9C4D-6447AECE3882}"/>
                </a:ext>
              </a:extLst>
            </p:cNvPr>
            <p:cNvSpPr txBox="1">
              <a:spLocks noChangeArrowheads="1"/>
            </p:cNvSpPr>
            <p:nvPr/>
          </p:nvSpPr>
          <p:spPr bwMode="auto">
            <a:xfrm>
              <a:off x="7092950" y="3068638"/>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14" name="Text Box 11">
              <a:extLst>
                <a:ext uri="{FF2B5EF4-FFF2-40B4-BE49-F238E27FC236}">
                  <a16:creationId xmlns:a16="http://schemas.microsoft.com/office/drawing/2014/main" id="{A6425BCD-8816-4780-BCBB-8637B6582E09}"/>
                </a:ext>
              </a:extLst>
            </p:cNvPr>
            <p:cNvSpPr txBox="1">
              <a:spLocks noChangeArrowheads="1"/>
            </p:cNvSpPr>
            <p:nvPr/>
          </p:nvSpPr>
          <p:spPr bwMode="auto">
            <a:xfrm>
              <a:off x="1763713" y="4508500"/>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5" name="Text Box 12">
              <a:extLst>
                <a:ext uri="{FF2B5EF4-FFF2-40B4-BE49-F238E27FC236}">
                  <a16:creationId xmlns:a16="http://schemas.microsoft.com/office/drawing/2014/main" id="{D78B1AE9-0EB0-4ABA-B7C8-BB1A54456E63}"/>
                </a:ext>
              </a:extLst>
            </p:cNvPr>
            <p:cNvSpPr txBox="1">
              <a:spLocks noChangeArrowheads="1"/>
            </p:cNvSpPr>
            <p:nvPr/>
          </p:nvSpPr>
          <p:spPr bwMode="auto">
            <a:xfrm>
              <a:off x="3203575"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6" name="Text Box 13">
              <a:extLst>
                <a:ext uri="{FF2B5EF4-FFF2-40B4-BE49-F238E27FC236}">
                  <a16:creationId xmlns:a16="http://schemas.microsoft.com/office/drawing/2014/main" id="{2C260C16-805C-4167-AE7F-96923E8A1200}"/>
                </a:ext>
              </a:extLst>
            </p:cNvPr>
            <p:cNvSpPr txBox="1">
              <a:spLocks noChangeArrowheads="1"/>
            </p:cNvSpPr>
            <p:nvPr/>
          </p:nvSpPr>
          <p:spPr bwMode="auto">
            <a:xfrm>
              <a:off x="4356100"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7" name="Text Box 14">
              <a:extLst>
                <a:ext uri="{FF2B5EF4-FFF2-40B4-BE49-F238E27FC236}">
                  <a16:creationId xmlns:a16="http://schemas.microsoft.com/office/drawing/2014/main" id="{AA5C4833-ED23-4482-B809-D6F600E3D08B}"/>
                </a:ext>
              </a:extLst>
            </p:cNvPr>
            <p:cNvSpPr txBox="1">
              <a:spLocks noChangeArrowheads="1"/>
            </p:cNvSpPr>
            <p:nvPr/>
          </p:nvSpPr>
          <p:spPr bwMode="auto">
            <a:xfrm>
              <a:off x="5651500"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8" name="Text Box 15">
              <a:extLst>
                <a:ext uri="{FF2B5EF4-FFF2-40B4-BE49-F238E27FC236}">
                  <a16:creationId xmlns:a16="http://schemas.microsoft.com/office/drawing/2014/main" id="{0BBB14EB-027B-4A48-B311-955EB186AD7A}"/>
                </a:ext>
              </a:extLst>
            </p:cNvPr>
            <p:cNvSpPr txBox="1">
              <a:spLocks noChangeArrowheads="1"/>
            </p:cNvSpPr>
            <p:nvPr/>
          </p:nvSpPr>
          <p:spPr bwMode="auto">
            <a:xfrm>
              <a:off x="7308850" y="4437063"/>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9" name="Line 16">
              <a:extLst>
                <a:ext uri="{FF2B5EF4-FFF2-40B4-BE49-F238E27FC236}">
                  <a16:creationId xmlns:a16="http://schemas.microsoft.com/office/drawing/2014/main" id="{4959D1EE-2D63-4CB4-ACFF-2CDBA076B468}"/>
                </a:ext>
              </a:extLst>
            </p:cNvPr>
            <p:cNvSpPr>
              <a:spLocks noChangeShapeType="1"/>
            </p:cNvSpPr>
            <p:nvPr/>
          </p:nvSpPr>
          <p:spPr bwMode="auto">
            <a:xfrm>
              <a:off x="1835150" y="2420938"/>
              <a:ext cx="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7">
              <a:extLst>
                <a:ext uri="{FF2B5EF4-FFF2-40B4-BE49-F238E27FC236}">
                  <a16:creationId xmlns:a16="http://schemas.microsoft.com/office/drawing/2014/main" id="{18A0881A-F903-4EED-9AC9-1E0D328DC86E}"/>
                </a:ext>
              </a:extLst>
            </p:cNvPr>
            <p:cNvSpPr>
              <a:spLocks noChangeShapeType="1"/>
            </p:cNvSpPr>
            <p:nvPr/>
          </p:nvSpPr>
          <p:spPr bwMode="auto">
            <a:xfrm flipH="1">
              <a:off x="1908175" y="2349500"/>
              <a:ext cx="17272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8">
              <a:extLst>
                <a:ext uri="{FF2B5EF4-FFF2-40B4-BE49-F238E27FC236}">
                  <a16:creationId xmlns:a16="http://schemas.microsoft.com/office/drawing/2014/main" id="{AC349202-E8E9-4FBA-8E20-D92E5A062F29}"/>
                </a:ext>
              </a:extLst>
            </p:cNvPr>
            <p:cNvSpPr>
              <a:spLocks noChangeShapeType="1"/>
            </p:cNvSpPr>
            <p:nvPr/>
          </p:nvSpPr>
          <p:spPr bwMode="auto">
            <a:xfrm>
              <a:off x="1908175" y="24209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144B92AD-8CCF-4633-810F-2CB4FFC1D058}"/>
                </a:ext>
              </a:extLst>
            </p:cNvPr>
            <p:cNvSpPr>
              <a:spLocks noChangeShapeType="1"/>
            </p:cNvSpPr>
            <p:nvPr/>
          </p:nvSpPr>
          <p:spPr bwMode="auto">
            <a:xfrm>
              <a:off x="5508625" y="2420938"/>
              <a:ext cx="0"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F0C2EFB3-DCB1-4498-8A3D-3A96FADA2BE5}"/>
                </a:ext>
              </a:extLst>
            </p:cNvPr>
            <p:cNvSpPr>
              <a:spLocks noChangeShapeType="1"/>
            </p:cNvSpPr>
            <p:nvPr/>
          </p:nvSpPr>
          <p:spPr bwMode="auto">
            <a:xfrm>
              <a:off x="5580063" y="2420938"/>
              <a:ext cx="2016125"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21">
              <a:extLst>
                <a:ext uri="{FF2B5EF4-FFF2-40B4-BE49-F238E27FC236}">
                  <a16:creationId xmlns:a16="http://schemas.microsoft.com/office/drawing/2014/main" id="{82C592D2-DC24-4400-A249-5F2FEC49484D}"/>
                </a:ext>
              </a:extLst>
            </p:cNvPr>
            <p:cNvSpPr>
              <a:spLocks noChangeShapeType="1"/>
            </p:cNvSpPr>
            <p:nvPr/>
          </p:nvSpPr>
          <p:spPr bwMode="auto">
            <a:xfrm>
              <a:off x="7596188" y="2420938"/>
              <a:ext cx="0"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22">
              <a:extLst>
                <a:ext uri="{FF2B5EF4-FFF2-40B4-BE49-F238E27FC236}">
                  <a16:creationId xmlns:a16="http://schemas.microsoft.com/office/drawing/2014/main" id="{AB89C1E3-B4E4-43CF-A3DA-E5898F7B4347}"/>
                </a:ext>
              </a:extLst>
            </p:cNvPr>
            <p:cNvSpPr>
              <a:spLocks noChangeShapeType="1"/>
            </p:cNvSpPr>
            <p:nvPr/>
          </p:nvSpPr>
          <p:spPr bwMode="auto">
            <a:xfrm>
              <a:off x="1835150" y="3429000"/>
              <a:ext cx="288925" cy="10795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23">
              <a:extLst>
                <a:ext uri="{FF2B5EF4-FFF2-40B4-BE49-F238E27FC236}">
                  <a16:creationId xmlns:a16="http://schemas.microsoft.com/office/drawing/2014/main" id="{5AD12CB9-8556-41AB-BBB9-BEA59783EAF1}"/>
                </a:ext>
              </a:extLst>
            </p:cNvPr>
            <p:cNvSpPr>
              <a:spLocks noChangeShapeType="1"/>
            </p:cNvSpPr>
            <p:nvPr/>
          </p:nvSpPr>
          <p:spPr bwMode="auto">
            <a:xfrm flipH="1">
              <a:off x="2195513" y="2420938"/>
              <a:ext cx="316865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24">
              <a:extLst>
                <a:ext uri="{FF2B5EF4-FFF2-40B4-BE49-F238E27FC236}">
                  <a16:creationId xmlns:a16="http://schemas.microsoft.com/office/drawing/2014/main" id="{F39B8B49-E10B-45BC-9034-58E7794A5D87}"/>
                </a:ext>
              </a:extLst>
            </p:cNvPr>
            <p:cNvSpPr>
              <a:spLocks noChangeShapeType="1"/>
            </p:cNvSpPr>
            <p:nvPr/>
          </p:nvSpPr>
          <p:spPr bwMode="auto">
            <a:xfrm>
              <a:off x="3635375" y="2420938"/>
              <a:ext cx="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25">
              <a:extLst>
                <a:ext uri="{FF2B5EF4-FFF2-40B4-BE49-F238E27FC236}">
                  <a16:creationId xmlns:a16="http://schemas.microsoft.com/office/drawing/2014/main" id="{1301C8B8-4EA5-4248-8913-A7B79613E8B2}"/>
                </a:ext>
              </a:extLst>
            </p:cNvPr>
            <p:cNvSpPr>
              <a:spLocks noChangeShapeType="1"/>
            </p:cNvSpPr>
            <p:nvPr/>
          </p:nvSpPr>
          <p:spPr bwMode="auto">
            <a:xfrm flipH="1">
              <a:off x="3635375" y="3500438"/>
              <a:ext cx="1728788"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26">
              <a:extLst>
                <a:ext uri="{FF2B5EF4-FFF2-40B4-BE49-F238E27FC236}">
                  <a16:creationId xmlns:a16="http://schemas.microsoft.com/office/drawing/2014/main" id="{92E9B74F-85D2-4D11-A1FA-16556355EC9B}"/>
                </a:ext>
              </a:extLst>
            </p:cNvPr>
            <p:cNvSpPr>
              <a:spLocks noChangeShapeType="1"/>
            </p:cNvSpPr>
            <p:nvPr/>
          </p:nvSpPr>
          <p:spPr bwMode="auto">
            <a:xfrm>
              <a:off x="1835150" y="2349500"/>
              <a:ext cx="2881313" cy="21590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74809229-F7BC-4F31-BABC-34A1F960CECC}"/>
                </a:ext>
              </a:extLst>
            </p:cNvPr>
            <p:cNvSpPr>
              <a:spLocks noChangeShapeType="1"/>
            </p:cNvSpPr>
            <p:nvPr/>
          </p:nvSpPr>
          <p:spPr bwMode="auto">
            <a:xfrm flipH="1">
              <a:off x="4859338" y="3500438"/>
              <a:ext cx="2736850"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963DBCF5-05F0-41E0-B563-38D0A0EA2D37}"/>
                </a:ext>
              </a:extLst>
            </p:cNvPr>
            <p:cNvSpPr>
              <a:spLocks noChangeShapeType="1"/>
            </p:cNvSpPr>
            <p:nvPr/>
          </p:nvSpPr>
          <p:spPr bwMode="auto">
            <a:xfrm>
              <a:off x="5580063" y="3500438"/>
              <a:ext cx="50482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36C376B4-2937-488C-BBA3-46182C187964}"/>
                </a:ext>
              </a:extLst>
            </p:cNvPr>
            <p:cNvSpPr>
              <a:spLocks noChangeShapeType="1"/>
            </p:cNvSpPr>
            <p:nvPr/>
          </p:nvSpPr>
          <p:spPr bwMode="auto">
            <a:xfrm>
              <a:off x="1835150" y="3500438"/>
              <a:ext cx="583247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2A7D99BC-723B-497D-B99E-2876B9A0ADA5}"/>
                </a:ext>
              </a:extLst>
            </p:cNvPr>
            <p:cNvSpPr>
              <a:spLocks noChangeShapeType="1"/>
            </p:cNvSpPr>
            <p:nvPr/>
          </p:nvSpPr>
          <p:spPr bwMode="auto">
            <a:xfrm>
              <a:off x="7667625" y="3500438"/>
              <a:ext cx="144463"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Text Box 31">
              <a:extLst>
                <a:ext uri="{FF2B5EF4-FFF2-40B4-BE49-F238E27FC236}">
                  <a16:creationId xmlns:a16="http://schemas.microsoft.com/office/drawing/2014/main" id="{0C324A90-D292-4743-9EE3-F6D26AAD8129}"/>
                </a:ext>
              </a:extLst>
            </p:cNvPr>
            <p:cNvSpPr txBox="1">
              <a:spLocks noChangeArrowheads="1"/>
            </p:cNvSpPr>
            <p:nvPr/>
          </p:nvSpPr>
          <p:spPr bwMode="auto">
            <a:xfrm>
              <a:off x="467024" y="19891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CC"/>
                  </a:solidFill>
                </a:rPr>
                <a:t>S0</a:t>
              </a:r>
            </a:p>
          </p:txBody>
        </p:sp>
        <p:sp>
          <p:nvSpPr>
            <p:cNvPr id="35" name="Text Box 32">
              <a:extLst>
                <a:ext uri="{FF2B5EF4-FFF2-40B4-BE49-F238E27FC236}">
                  <a16:creationId xmlns:a16="http://schemas.microsoft.com/office/drawing/2014/main" id="{FB2EDCFF-D38B-499D-9843-4F29C16549DA}"/>
                </a:ext>
              </a:extLst>
            </p:cNvPr>
            <p:cNvSpPr txBox="1">
              <a:spLocks noChangeArrowheads="1"/>
            </p:cNvSpPr>
            <p:nvPr/>
          </p:nvSpPr>
          <p:spPr bwMode="auto">
            <a:xfrm>
              <a:off x="468313" y="30686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S1</a:t>
              </a:r>
            </a:p>
          </p:txBody>
        </p:sp>
        <p:sp>
          <p:nvSpPr>
            <p:cNvPr id="36" name="Text Box 33">
              <a:extLst>
                <a:ext uri="{FF2B5EF4-FFF2-40B4-BE49-F238E27FC236}">
                  <a16:creationId xmlns:a16="http://schemas.microsoft.com/office/drawing/2014/main" id="{70B6EED7-00C8-4E06-B409-7BD6BD442EBE}"/>
                </a:ext>
              </a:extLst>
            </p:cNvPr>
            <p:cNvSpPr txBox="1">
              <a:spLocks noChangeArrowheads="1"/>
            </p:cNvSpPr>
            <p:nvPr/>
          </p:nvSpPr>
          <p:spPr bwMode="auto">
            <a:xfrm>
              <a:off x="468313" y="4508500"/>
              <a:ext cx="64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S2</a:t>
              </a:r>
            </a:p>
          </p:txBody>
        </p:sp>
        <p:sp>
          <p:nvSpPr>
            <p:cNvPr id="37" name="Line 34">
              <a:extLst>
                <a:ext uri="{FF2B5EF4-FFF2-40B4-BE49-F238E27FC236}">
                  <a16:creationId xmlns:a16="http://schemas.microsoft.com/office/drawing/2014/main" id="{EF18F66D-8AFB-44B7-B2F4-4514244B6606}"/>
                </a:ext>
              </a:extLst>
            </p:cNvPr>
            <p:cNvSpPr>
              <a:spLocks noChangeShapeType="1"/>
            </p:cNvSpPr>
            <p:nvPr/>
          </p:nvSpPr>
          <p:spPr bwMode="auto">
            <a:xfrm flipH="1">
              <a:off x="6172200" y="2362200"/>
              <a:ext cx="1371600" cy="20574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2" name="灯片编号占位符 1">
            <a:extLst>
              <a:ext uri="{FF2B5EF4-FFF2-40B4-BE49-F238E27FC236}">
                <a16:creationId xmlns:a16="http://schemas.microsoft.com/office/drawing/2014/main" id="{99DEB695-99D3-4A8D-8F54-FF3C8D900DF0}"/>
              </a:ext>
            </a:extLst>
          </p:cNvPr>
          <p:cNvSpPr>
            <a:spLocks noGrp="1"/>
          </p:cNvSpPr>
          <p:nvPr>
            <p:ph type="sldNum" sz="quarter" idx="12"/>
          </p:nvPr>
        </p:nvSpPr>
        <p:spPr/>
        <p:txBody>
          <a:bodyPr/>
          <a:lstStyle/>
          <a:p>
            <a:fld id="{F58209B2-4306-46CD-9424-9DB79656E1A9}" type="slidenum">
              <a:rPr lang="zh-CN" altLang="en-US" smtClean="0"/>
              <a:pPr/>
              <a:t>14</a:t>
            </a:fld>
            <a:endParaRPr lang="zh-CN" altLang="en-US"/>
          </a:p>
        </p:txBody>
      </p:sp>
    </p:spTree>
    <p:extLst>
      <p:ext uri="{BB962C8B-B14F-4D97-AF65-F5344CB8AC3E}">
        <p14:creationId xmlns:p14="http://schemas.microsoft.com/office/powerpoint/2010/main" val="9859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000" dirty="0"/>
              <a:t>归结策略：广度优先</a:t>
            </a:r>
            <a:endParaRPr lang="zh-CN" altLang="en-US" sz="4000" dirty="0">
              <a:latin typeface="Times New Roman" pitchFamily="18" charset="0"/>
              <a:ea typeface="黑体" pitchFamily="49" charset="-122"/>
            </a:endParaRPr>
          </a:p>
        </p:txBody>
      </p:sp>
      <p:sp>
        <p:nvSpPr>
          <p:cNvPr id="2" name="内容占位符 1"/>
          <p:cNvSpPr>
            <a:spLocks noGrp="1"/>
          </p:cNvSpPr>
          <p:nvPr>
            <p:ph idx="1"/>
          </p:nvPr>
        </p:nvSpPr>
        <p:spPr>
          <a:xfrm>
            <a:off x="457200" y="1268760"/>
            <a:ext cx="8229600" cy="4862165"/>
          </a:xfrm>
        </p:spPr>
        <p:txBody>
          <a:bodyPr/>
          <a:lstStyle/>
          <a:p>
            <a:pPr>
              <a:lnSpc>
                <a:spcPct val="120000"/>
              </a:lnSpc>
            </a:pPr>
            <a:r>
              <a:rPr lang="zh-CN" altLang="en-US" dirty="0">
                <a:solidFill>
                  <a:srgbClr val="FF0000"/>
                </a:solidFill>
                <a:latin typeface="+mj-ea"/>
                <a:ea typeface="+mj-ea"/>
              </a:rPr>
              <a:t>广度优先策略的优点：</a:t>
            </a:r>
            <a:endParaRPr lang="en-US" altLang="zh-CN" dirty="0">
              <a:solidFill>
                <a:srgbClr val="FF0000"/>
              </a:solidFill>
              <a:latin typeface="+mj-ea"/>
              <a:ea typeface="+mj-ea"/>
            </a:endParaRPr>
          </a:p>
          <a:p>
            <a:pPr lvl="1">
              <a:lnSpc>
                <a:spcPct val="120000"/>
              </a:lnSpc>
            </a:pPr>
            <a:r>
              <a:rPr lang="zh-CN" altLang="en-US" b="0" dirty="0">
                <a:latin typeface="+mj-ea"/>
                <a:ea typeface="+mj-ea"/>
              </a:rPr>
              <a:t>当问题有解时保证能找到最短归结路径。</a:t>
            </a:r>
          </a:p>
          <a:p>
            <a:pPr lvl="1">
              <a:lnSpc>
                <a:spcPct val="120000"/>
              </a:lnSpc>
            </a:pPr>
            <a:r>
              <a:rPr lang="zh-CN" altLang="en-US" b="0" dirty="0">
                <a:latin typeface="+mj-ea"/>
                <a:ea typeface="+mj-ea"/>
              </a:rPr>
              <a:t>是一种完备的归结策略。</a:t>
            </a:r>
            <a:endParaRPr lang="en-US" altLang="zh-CN" b="0" dirty="0">
              <a:latin typeface="+mj-ea"/>
              <a:ea typeface="+mj-ea"/>
            </a:endParaRPr>
          </a:p>
          <a:p>
            <a:pPr>
              <a:lnSpc>
                <a:spcPct val="120000"/>
              </a:lnSpc>
              <a:spcBef>
                <a:spcPts val="1200"/>
              </a:spcBef>
            </a:pPr>
            <a:r>
              <a:rPr lang="zh-CN" altLang="en-US" dirty="0">
                <a:solidFill>
                  <a:srgbClr val="00B050"/>
                </a:solidFill>
                <a:latin typeface="+mj-ea"/>
                <a:ea typeface="+mj-ea"/>
              </a:rPr>
              <a:t>广度优先策略的缺点：</a:t>
            </a:r>
            <a:endParaRPr lang="en-US" altLang="zh-CN" dirty="0">
              <a:solidFill>
                <a:srgbClr val="00B050"/>
              </a:solidFill>
              <a:latin typeface="+mj-ea"/>
              <a:ea typeface="+mj-ea"/>
            </a:endParaRPr>
          </a:p>
          <a:p>
            <a:pPr lvl="1">
              <a:lnSpc>
                <a:spcPct val="120000"/>
              </a:lnSpc>
            </a:pPr>
            <a:r>
              <a:rPr lang="zh-CN" altLang="en-US" b="0" dirty="0">
                <a:latin typeface="+mj-ea"/>
                <a:ea typeface="+mj-ea"/>
              </a:rPr>
              <a:t>归结出了许多无用的子句</a:t>
            </a:r>
            <a:endParaRPr lang="en-US" altLang="zh-CN" b="0" dirty="0">
              <a:latin typeface="+mj-ea"/>
              <a:ea typeface="+mj-ea"/>
            </a:endParaRPr>
          </a:p>
          <a:p>
            <a:pPr lvl="1">
              <a:lnSpc>
                <a:spcPct val="120000"/>
              </a:lnSpc>
            </a:pPr>
            <a:r>
              <a:rPr lang="zh-CN" altLang="en-US" b="0" dirty="0">
                <a:latin typeface="+mj-ea"/>
                <a:ea typeface="+mj-ea"/>
              </a:rPr>
              <a:t>既浪费时间，又浪费空间</a:t>
            </a:r>
            <a:endParaRPr lang="en-US" altLang="zh-CN" b="0" dirty="0">
              <a:latin typeface="+mj-ea"/>
              <a:ea typeface="+mj-ea"/>
            </a:endParaRPr>
          </a:p>
          <a:p>
            <a:endParaRPr lang="en-US" altLang="zh-CN" dirty="0">
              <a:solidFill>
                <a:srgbClr val="0000CC"/>
              </a:solidFill>
              <a:latin typeface="+mj-ea"/>
              <a:ea typeface="+mj-ea"/>
            </a:endParaRPr>
          </a:p>
          <a:p>
            <a:r>
              <a:rPr lang="zh-CN" altLang="en-US" dirty="0">
                <a:solidFill>
                  <a:srgbClr val="0000CC"/>
                </a:solidFill>
                <a:latin typeface="+mj-ea"/>
                <a:ea typeface="+mj-ea"/>
              </a:rPr>
              <a:t>广度优先对大问题的归结容易产生组合爆炸，但对</a:t>
            </a:r>
            <a:r>
              <a:rPr lang="zh-CN" altLang="en-US" dirty="0">
                <a:solidFill>
                  <a:srgbClr val="FF0000"/>
                </a:solidFill>
                <a:latin typeface="+mj-ea"/>
                <a:ea typeface="+mj-ea"/>
              </a:rPr>
              <a:t>小问题</a:t>
            </a:r>
            <a:r>
              <a:rPr lang="zh-CN" altLang="en-US" dirty="0">
                <a:solidFill>
                  <a:srgbClr val="0000CC"/>
                </a:solidFill>
                <a:latin typeface="+mj-ea"/>
                <a:ea typeface="+mj-ea"/>
              </a:rPr>
              <a:t>却仍是一种比较好的归结策略。</a:t>
            </a:r>
          </a:p>
          <a:p>
            <a:pPr lvl="1"/>
            <a:endParaRPr lang="en-US" altLang="zh-CN" b="0" dirty="0">
              <a:latin typeface="+mj-ea"/>
              <a:ea typeface="+mj-ea"/>
            </a:endParaRPr>
          </a:p>
        </p:txBody>
      </p:sp>
      <p:sp>
        <p:nvSpPr>
          <p:cNvPr id="4" name="灯片编号占位符 3">
            <a:extLst>
              <a:ext uri="{FF2B5EF4-FFF2-40B4-BE49-F238E27FC236}">
                <a16:creationId xmlns:a16="http://schemas.microsoft.com/office/drawing/2014/main" id="{5F47EF51-1B7F-45B5-8A8A-537F88EB76C5}"/>
              </a:ext>
            </a:extLst>
          </p:cNvPr>
          <p:cNvSpPr>
            <a:spLocks noGrp="1"/>
          </p:cNvSpPr>
          <p:nvPr>
            <p:ph type="sldNum" sz="quarter" idx="12"/>
          </p:nvPr>
        </p:nvSpPr>
        <p:spPr/>
        <p:txBody>
          <a:bodyPr/>
          <a:lstStyle/>
          <a:p>
            <a:fld id="{F58209B2-4306-46CD-9424-9DB79656E1A9}" type="slidenum">
              <a:rPr lang="zh-CN" altLang="en-US" smtClean="0"/>
              <a:pPr/>
              <a:t>15</a:t>
            </a:fld>
            <a:endParaRPr lang="zh-CN" altLang="en-US"/>
          </a:p>
        </p:txBody>
      </p:sp>
    </p:spTree>
    <p:extLst>
      <p:ext uri="{BB962C8B-B14F-4D97-AF65-F5344CB8AC3E}">
        <p14:creationId xmlns:p14="http://schemas.microsoft.com/office/powerpoint/2010/main" val="288719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000" dirty="0"/>
              <a:t>归结策略</a:t>
            </a:r>
            <a:endParaRPr lang="zh-CN" altLang="en-US" sz="4000" dirty="0">
              <a:latin typeface="Times New Roman" pitchFamily="18" charset="0"/>
              <a:ea typeface="黑体" pitchFamily="49" charset="-122"/>
            </a:endParaRPr>
          </a:p>
        </p:txBody>
      </p:sp>
      <p:sp>
        <p:nvSpPr>
          <p:cNvPr id="2" name="内容占位符 1"/>
          <p:cNvSpPr>
            <a:spLocks noGrp="1"/>
          </p:cNvSpPr>
          <p:nvPr>
            <p:ph idx="1"/>
          </p:nvPr>
        </p:nvSpPr>
        <p:spPr>
          <a:xfrm>
            <a:off x="457200" y="1268760"/>
            <a:ext cx="8229600" cy="4862165"/>
          </a:xfrm>
        </p:spPr>
        <p:txBody>
          <a:bodyPr/>
          <a:lstStyle/>
          <a:p>
            <a:pPr>
              <a:lnSpc>
                <a:spcPct val="150000"/>
              </a:lnSpc>
              <a:spcBef>
                <a:spcPts val="1800"/>
              </a:spcBef>
            </a:pPr>
            <a:r>
              <a:rPr lang="zh-CN" altLang="en-US" sz="2800" dirty="0">
                <a:latin typeface="+mj-lt"/>
              </a:rPr>
              <a:t>常用的归结策略可分为两大类</a:t>
            </a:r>
            <a:r>
              <a:rPr lang="en-US" altLang="zh-CN" sz="2800" dirty="0">
                <a:latin typeface="+mj-lt"/>
              </a:rPr>
              <a:t>: </a:t>
            </a:r>
          </a:p>
          <a:p>
            <a:pPr lvl="1">
              <a:lnSpc>
                <a:spcPct val="150000"/>
              </a:lnSpc>
              <a:spcBef>
                <a:spcPts val="1800"/>
              </a:spcBef>
            </a:pPr>
            <a:r>
              <a:rPr lang="zh-CN" altLang="en-US" dirty="0">
                <a:solidFill>
                  <a:srgbClr val="0000FF"/>
                </a:solidFill>
                <a:latin typeface="+mj-lt"/>
              </a:rPr>
              <a:t>删除策略</a:t>
            </a:r>
            <a:r>
              <a:rPr lang="zh-CN" altLang="en-US" b="0" dirty="0">
                <a:latin typeface="+mj-lt"/>
              </a:rPr>
              <a:t>是通过删除某些无用的子句来缩小归结范围</a:t>
            </a:r>
          </a:p>
          <a:p>
            <a:pPr lvl="1">
              <a:lnSpc>
                <a:spcPct val="150000"/>
              </a:lnSpc>
              <a:spcBef>
                <a:spcPts val="1800"/>
              </a:spcBef>
            </a:pPr>
            <a:r>
              <a:rPr lang="zh-CN" altLang="en-US" dirty="0">
                <a:solidFill>
                  <a:srgbClr val="0000FF"/>
                </a:solidFill>
                <a:latin typeface="+mj-lt"/>
              </a:rPr>
              <a:t>限制策略</a:t>
            </a:r>
            <a:r>
              <a:rPr lang="zh-CN" altLang="en-US" b="0" dirty="0">
                <a:latin typeface="+mj-lt"/>
              </a:rPr>
              <a:t>是通过对参加归结的子句进行某些限制，来减少归结的盲目性，以尽快得到空子句</a:t>
            </a:r>
            <a:r>
              <a:rPr lang="zh-CN" altLang="en-US" dirty="0">
                <a:latin typeface="+mj-lt"/>
              </a:rPr>
              <a:t>。</a:t>
            </a:r>
          </a:p>
          <a:p>
            <a:pPr lvl="1"/>
            <a:endParaRPr lang="en-US" altLang="zh-CN" b="0" dirty="0">
              <a:latin typeface="+mj-ea"/>
              <a:ea typeface="+mj-ea"/>
            </a:endParaRPr>
          </a:p>
        </p:txBody>
      </p:sp>
      <p:sp>
        <p:nvSpPr>
          <p:cNvPr id="3" name="灯片编号占位符 2">
            <a:extLst>
              <a:ext uri="{FF2B5EF4-FFF2-40B4-BE49-F238E27FC236}">
                <a16:creationId xmlns:a16="http://schemas.microsoft.com/office/drawing/2014/main" id="{81DBB8CE-2AC3-4703-9AC0-5883FB58F3C6}"/>
              </a:ext>
            </a:extLst>
          </p:cNvPr>
          <p:cNvSpPr>
            <a:spLocks noGrp="1"/>
          </p:cNvSpPr>
          <p:nvPr>
            <p:ph type="sldNum" sz="quarter" idx="12"/>
          </p:nvPr>
        </p:nvSpPr>
        <p:spPr/>
        <p:txBody>
          <a:bodyPr/>
          <a:lstStyle/>
          <a:p>
            <a:fld id="{F58209B2-4306-46CD-9424-9DB79656E1A9}" type="slidenum">
              <a:rPr lang="zh-CN" altLang="en-US" smtClean="0"/>
              <a:pPr/>
              <a:t>16</a:t>
            </a:fld>
            <a:endParaRPr lang="zh-CN" altLang="en-US"/>
          </a:p>
        </p:txBody>
      </p:sp>
    </p:spTree>
    <p:extLst>
      <p:ext uri="{BB962C8B-B14F-4D97-AF65-F5344CB8AC3E}">
        <p14:creationId xmlns:p14="http://schemas.microsoft.com/office/powerpoint/2010/main" val="84814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删除策略：删除纯文字</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20000"/>
              </a:lnSpc>
              <a:spcBef>
                <a:spcPts val="1200"/>
              </a:spcBef>
            </a:pPr>
            <a:r>
              <a:rPr lang="zh-CN" altLang="en-US" sz="2400" dirty="0">
                <a:solidFill>
                  <a:srgbClr val="0000FF"/>
                </a:solidFill>
                <a:latin typeface="+mj-ea"/>
                <a:ea typeface="+mj-ea"/>
              </a:rPr>
              <a:t>删除法主要想法是：把子句集中无用的子句删除掉，这就会缩小搜索范围，减少比较次数，从而提高归结效率。</a:t>
            </a:r>
            <a:endParaRPr lang="en-US" altLang="zh-CN" sz="800" dirty="0">
              <a:solidFill>
                <a:srgbClr val="0000FF"/>
              </a:solidFill>
              <a:latin typeface="+mj-ea"/>
              <a:ea typeface="+mj-ea"/>
            </a:endParaRPr>
          </a:p>
          <a:p>
            <a:pPr>
              <a:lnSpc>
                <a:spcPct val="120000"/>
              </a:lnSpc>
              <a:spcBef>
                <a:spcPts val="1200"/>
              </a:spcBef>
            </a:pPr>
            <a:r>
              <a:rPr lang="zh-CN" altLang="en-US" sz="2400" dirty="0">
                <a:solidFill>
                  <a:srgbClr val="A50021"/>
                </a:solidFill>
                <a:latin typeface="+mj-ea"/>
                <a:ea typeface="+mj-ea"/>
              </a:rPr>
              <a:t>纯文字删除法</a:t>
            </a:r>
          </a:p>
          <a:p>
            <a:pPr lvl="1">
              <a:lnSpc>
                <a:spcPct val="120000"/>
              </a:lnSpc>
              <a:spcBef>
                <a:spcPts val="1200"/>
              </a:spcBef>
            </a:pPr>
            <a:r>
              <a:rPr lang="zh-CN" altLang="en-US" sz="2200" b="0" dirty="0">
                <a:latin typeface="+mj-ea"/>
                <a:ea typeface="+mj-ea"/>
              </a:rPr>
              <a:t>如果某文字</a:t>
            </a:r>
            <a:r>
              <a:rPr lang="en-US" altLang="zh-CN" sz="2200" b="0" dirty="0">
                <a:latin typeface="+mj-ea"/>
                <a:ea typeface="+mj-ea"/>
              </a:rPr>
              <a:t>L</a:t>
            </a:r>
            <a:r>
              <a:rPr lang="zh-CN" altLang="en-US" sz="2200" b="0" dirty="0">
                <a:latin typeface="+mj-ea"/>
                <a:ea typeface="+mj-ea"/>
              </a:rPr>
              <a:t>在子句集中不存在可与其互补的文字</a:t>
            </a:r>
            <a:r>
              <a:rPr lang="en-US" altLang="zh-CN" sz="2200" b="0" dirty="0">
                <a:latin typeface="+mj-ea"/>
                <a:ea typeface="+mj-ea"/>
              </a:rPr>
              <a:t>﹁L</a:t>
            </a:r>
            <a:r>
              <a:rPr lang="zh-CN" altLang="en-US" sz="2200" b="0" dirty="0">
                <a:latin typeface="+mj-ea"/>
                <a:ea typeface="+mj-ea"/>
              </a:rPr>
              <a:t>，则称该文字为纯文字。</a:t>
            </a:r>
          </a:p>
          <a:p>
            <a:pPr lvl="1">
              <a:lnSpc>
                <a:spcPct val="120000"/>
              </a:lnSpc>
              <a:spcBef>
                <a:spcPts val="1200"/>
              </a:spcBef>
            </a:pPr>
            <a:r>
              <a:rPr lang="zh-CN" altLang="en-US" sz="2200" b="0" dirty="0">
                <a:latin typeface="+mj-ea"/>
                <a:ea typeface="+mj-ea"/>
              </a:rPr>
              <a:t>在归结过程中，纯文字不可能被消除，用包含纯文字的子句进行归结也不可能得到空子句</a:t>
            </a:r>
          </a:p>
          <a:p>
            <a:pPr lvl="1">
              <a:lnSpc>
                <a:spcPct val="120000"/>
              </a:lnSpc>
              <a:spcBef>
                <a:spcPts val="1200"/>
              </a:spcBef>
            </a:pPr>
            <a:r>
              <a:rPr lang="zh-CN" altLang="en-US" sz="2200" b="0" dirty="0">
                <a:solidFill>
                  <a:srgbClr val="FF0000"/>
                </a:solidFill>
                <a:latin typeface="+mj-ea"/>
                <a:ea typeface="+mj-ea"/>
              </a:rPr>
              <a:t>对子句集而言，删除包含纯文字的子句，是不影响其不可满足性</a:t>
            </a:r>
            <a:r>
              <a:rPr lang="zh-CN" altLang="en-US" sz="2200" b="0" dirty="0">
                <a:latin typeface="+mj-ea"/>
                <a:ea typeface="+mj-ea"/>
              </a:rPr>
              <a:t>的。例如，对子句集   </a:t>
            </a:r>
            <a:r>
              <a:rPr lang="en-US" altLang="zh-CN" sz="2200" b="0" dirty="0">
                <a:ea typeface="+mj-ea"/>
              </a:rPr>
              <a:t>S={P∨Q∨R, ﹁Q∨R,  Q, ﹁R}</a:t>
            </a:r>
            <a:r>
              <a:rPr lang="en-US" altLang="zh-CN" sz="2200" b="0" dirty="0">
                <a:latin typeface="+mj-ea"/>
                <a:ea typeface="+mj-ea"/>
              </a:rPr>
              <a:t>, </a:t>
            </a:r>
            <a:r>
              <a:rPr lang="zh-CN" altLang="en-US" sz="2200" b="0" dirty="0">
                <a:latin typeface="+mj-ea"/>
                <a:ea typeface="+mj-ea"/>
              </a:rPr>
              <a:t>其中</a:t>
            </a:r>
            <a:r>
              <a:rPr lang="en-US" altLang="zh-CN" sz="2200" b="0" dirty="0">
                <a:latin typeface="+mj-ea"/>
                <a:ea typeface="+mj-ea"/>
              </a:rPr>
              <a:t>P</a:t>
            </a:r>
            <a:r>
              <a:rPr lang="zh-CN" altLang="en-US" sz="2200" b="0" dirty="0">
                <a:latin typeface="+mj-ea"/>
                <a:ea typeface="+mj-ea"/>
              </a:rPr>
              <a:t>是纯文字，因此可以将子句</a:t>
            </a:r>
            <a:r>
              <a:rPr lang="en-US" altLang="zh-CN" sz="2200" b="0" dirty="0">
                <a:latin typeface="+mj-ea"/>
                <a:ea typeface="+mj-ea"/>
              </a:rPr>
              <a:t>P∨Q∨R</a:t>
            </a:r>
            <a:r>
              <a:rPr lang="zh-CN" altLang="en-US" sz="2200" b="0" dirty="0">
                <a:latin typeface="+mj-ea"/>
                <a:ea typeface="+mj-ea"/>
              </a:rPr>
              <a:t>从子句集</a:t>
            </a:r>
            <a:r>
              <a:rPr lang="en-US" altLang="zh-CN" sz="2200" b="0" dirty="0">
                <a:latin typeface="+mj-ea"/>
                <a:ea typeface="+mj-ea"/>
              </a:rPr>
              <a:t>S</a:t>
            </a:r>
            <a:r>
              <a:rPr lang="zh-CN" altLang="en-US" sz="2200" b="0" dirty="0">
                <a:latin typeface="+mj-ea"/>
                <a:ea typeface="+mj-ea"/>
              </a:rPr>
              <a:t>中删除。 </a:t>
            </a:r>
          </a:p>
          <a:p>
            <a:pPr lvl="1">
              <a:spcBef>
                <a:spcPts val="600"/>
              </a:spcBef>
            </a:pPr>
            <a:endParaRPr lang="en-US" altLang="zh-CN" sz="2000" b="0" dirty="0">
              <a:latin typeface="+mj-ea"/>
              <a:ea typeface="+mj-ea"/>
            </a:endParaRPr>
          </a:p>
        </p:txBody>
      </p:sp>
      <p:sp>
        <p:nvSpPr>
          <p:cNvPr id="3" name="灯片编号占位符 2">
            <a:extLst>
              <a:ext uri="{FF2B5EF4-FFF2-40B4-BE49-F238E27FC236}">
                <a16:creationId xmlns:a16="http://schemas.microsoft.com/office/drawing/2014/main" id="{5AEEF945-6558-4B66-970C-1B730FFF10EE}"/>
              </a:ext>
            </a:extLst>
          </p:cNvPr>
          <p:cNvSpPr>
            <a:spLocks noGrp="1"/>
          </p:cNvSpPr>
          <p:nvPr>
            <p:ph type="sldNum" sz="quarter" idx="12"/>
          </p:nvPr>
        </p:nvSpPr>
        <p:spPr/>
        <p:txBody>
          <a:bodyPr/>
          <a:lstStyle/>
          <a:p>
            <a:fld id="{F58209B2-4306-46CD-9424-9DB79656E1A9}" type="slidenum">
              <a:rPr lang="zh-CN" altLang="en-US" smtClean="0"/>
              <a:pPr/>
              <a:t>17</a:t>
            </a:fld>
            <a:endParaRPr lang="zh-CN" altLang="en-US"/>
          </a:p>
        </p:txBody>
      </p:sp>
    </p:spTree>
    <p:extLst>
      <p:ext uri="{BB962C8B-B14F-4D97-AF65-F5344CB8AC3E}">
        <p14:creationId xmlns:p14="http://schemas.microsoft.com/office/powerpoint/2010/main" val="199313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删除策略：删除重言式</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120000"/>
              </a:lnSpc>
              <a:spcBef>
                <a:spcPts val="1200"/>
              </a:spcBef>
            </a:pPr>
            <a:r>
              <a:rPr lang="zh-CN" altLang="en-US" sz="2800" dirty="0">
                <a:solidFill>
                  <a:srgbClr val="A50021"/>
                </a:solidFill>
                <a:latin typeface="+mj-lt"/>
              </a:rPr>
              <a:t>重言式删除法</a:t>
            </a:r>
          </a:p>
          <a:p>
            <a:pPr marL="1009650" lvl="1" indent="-609600">
              <a:lnSpc>
                <a:spcPct val="120000"/>
              </a:lnSpc>
              <a:spcBef>
                <a:spcPts val="1200"/>
              </a:spcBef>
            </a:pPr>
            <a:r>
              <a:rPr lang="zh-CN" altLang="en-US" b="0" dirty="0">
                <a:latin typeface="+mj-lt"/>
              </a:rPr>
              <a:t>如果一个子句中包含有互补的文字对，则称该子句为重言式。</a:t>
            </a:r>
            <a:endParaRPr lang="en-US" altLang="zh-CN" b="0" dirty="0">
              <a:latin typeface="+mj-lt"/>
            </a:endParaRPr>
          </a:p>
          <a:p>
            <a:pPr marL="800100" lvl="2" indent="0">
              <a:lnSpc>
                <a:spcPct val="120000"/>
              </a:lnSpc>
              <a:spcBef>
                <a:spcPts val="1200"/>
              </a:spcBef>
              <a:buNone/>
            </a:pPr>
            <a:r>
              <a:rPr lang="en-US" altLang="zh-CN" dirty="0">
                <a:solidFill>
                  <a:srgbClr val="00B050"/>
                </a:solidFill>
                <a:latin typeface="+mj-lt"/>
              </a:rPr>
              <a:t>   </a:t>
            </a:r>
            <a:r>
              <a:rPr lang="zh-CN" altLang="en-US" b="0" dirty="0">
                <a:solidFill>
                  <a:srgbClr val="00B050"/>
                </a:solidFill>
                <a:latin typeface="+mj-lt"/>
              </a:rPr>
              <a:t>例如</a:t>
            </a:r>
            <a:r>
              <a:rPr lang="en-US" altLang="zh-CN" b="0" dirty="0">
                <a:solidFill>
                  <a:srgbClr val="00B050"/>
                </a:solidFill>
              </a:rPr>
              <a:t>P(x)∨﹁P(x),  P(x)∨Q(x)∨﹁P(x)  </a:t>
            </a:r>
            <a:r>
              <a:rPr lang="zh-CN" altLang="en-US" b="0" dirty="0">
                <a:solidFill>
                  <a:srgbClr val="00B050"/>
                </a:solidFill>
                <a:latin typeface="+mj-lt"/>
              </a:rPr>
              <a:t>都是重言式，不管</a:t>
            </a:r>
            <a:r>
              <a:rPr lang="en-US" altLang="zh-CN" b="0" dirty="0">
                <a:solidFill>
                  <a:srgbClr val="00B050"/>
                </a:solidFill>
              </a:rPr>
              <a:t>P(x)</a:t>
            </a:r>
            <a:r>
              <a:rPr lang="zh-CN" altLang="en-US" b="0" dirty="0">
                <a:solidFill>
                  <a:srgbClr val="00B050"/>
                </a:solidFill>
                <a:latin typeface="+mj-lt"/>
              </a:rPr>
              <a:t>的真值为真还是为假，</a:t>
            </a:r>
            <a:r>
              <a:rPr lang="en-US" altLang="zh-CN" b="0" dirty="0">
                <a:solidFill>
                  <a:srgbClr val="00B050"/>
                </a:solidFill>
              </a:rPr>
              <a:t>P(x)∨﹁P(x)</a:t>
            </a:r>
            <a:r>
              <a:rPr lang="zh-CN" altLang="en-US" b="0" dirty="0">
                <a:solidFill>
                  <a:srgbClr val="00B050"/>
                </a:solidFill>
                <a:latin typeface="+mj-lt"/>
              </a:rPr>
              <a:t>和</a:t>
            </a:r>
            <a:r>
              <a:rPr lang="en-US" altLang="zh-CN" b="0" dirty="0">
                <a:solidFill>
                  <a:srgbClr val="00B050"/>
                </a:solidFill>
              </a:rPr>
              <a:t>P(x)∨Q(x)∨﹁P(x)</a:t>
            </a:r>
            <a:r>
              <a:rPr lang="zh-CN" altLang="en-US" b="0" dirty="0">
                <a:solidFill>
                  <a:srgbClr val="00B050"/>
                </a:solidFill>
                <a:latin typeface="+mj-lt"/>
              </a:rPr>
              <a:t>都均为真。</a:t>
            </a:r>
          </a:p>
          <a:p>
            <a:pPr marL="1009650" lvl="1" indent="-609600">
              <a:lnSpc>
                <a:spcPct val="120000"/>
              </a:lnSpc>
              <a:spcBef>
                <a:spcPts val="1200"/>
              </a:spcBef>
            </a:pPr>
            <a:r>
              <a:rPr lang="zh-CN" altLang="en-US" dirty="0">
                <a:solidFill>
                  <a:srgbClr val="FF0000"/>
                </a:solidFill>
                <a:latin typeface="+mj-lt"/>
              </a:rPr>
              <a:t>重言式</a:t>
            </a:r>
            <a:r>
              <a:rPr lang="en-US" altLang="zh-CN" dirty="0">
                <a:solidFill>
                  <a:srgbClr val="FF0000"/>
                </a:solidFill>
                <a:latin typeface="+mj-lt"/>
              </a:rPr>
              <a:t>(valid sentences)</a:t>
            </a:r>
            <a:r>
              <a:rPr lang="zh-CN" altLang="en-US" dirty="0">
                <a:solidFill>
                  <a:srgbClr val="FF0000"/>
                </a:solidFill>
                <a:latin typeface="+mj-lt"/>
              </a:rPr>
              <a:t>是真值为真的子句。</a:t>
            </a:r>
            <a:r>
              <a:rPr lang="zh-CN" altLang="en-US" dirty="0">
                <a:solidFill>
                  <a:srgbClr val="0000CC"/>
                </a:solidFill>
                <a:latin typeface="+mj-lt"/>
              </a:rPr>
              <a:t>对一个子句集来说，不管是增加还是删除一个真值为真的子句，都不会影响该子句集的不可满足性。因此，可从子句集中删去重言式。</a:t>
            </a:r>
          </a:p>
          <a:p>
            <a:pPr marL="344487" lvl="1" indent="0">
              <a:buNone/>
            </a:pPr>
            <a:endParaRPr lang="en-US" altLang="zh-CN" sz="2400" b="0" dirty="0">
              <a:latin typeface="+mj-ea"/>
              <a:ea typeface="+mj-ea"/>
            </a:endParaRPr>
          </a:p>
        </p:txBody>
      </p:sp>
      <p:sp>
        <p:nvSpPr>
          <p:cNvPr id="2" name="灯片编号占位符 1">
            <a:extLst>
              <a:ext uri="{FF2B5EF4-FFF2-40B4-BE49-F238E27FC236}">
                <a16:creationId xmlns:a16="http://schemas.microsoft.com/office/drawing/2014/main" id="{DBA1E0E5-2822-47C6-8742-F2CC577B9787}"/>
              </a:ext>
            </a:extLst>
          </p:cNvPr>
          <p:cNvSpPr>
            <a:spLocks noGrp="1"/>
          </p:cNvSpPr>
          <p:nvPr>
            <p:ph type="sldNum" sz="quarter" idx="12"/>
          </p:nvPr>
        </p:nvSpPr>
        <p:spPr/>
        <p:txBody>
          <a:bodyPr/>
          <a:lstStyle/>
          <a:p>
            <a:fld id="{F58209B2-4306-46CD-9424-9DB79656E1A9}" type="slidenum">
              <a:rPr lang="zh-CN" altLang="en-US" smtClean="0"/>
              <a:pPr/>
              <a:t>18</a:t>
            </a:fld>
            <a:endParaRPr lang="zh-CN" altLang="en-US"/>
          </a:p>
        </p:txBody>
      </p:sp>
    </p:spTree>
    <p:extLst>
      <p:ext uri="{BB962C8B-B14F-4D97-AF65-F5344CB8AC3E}">
        <p14:creationId xmlns:p14="http://schemas.microsoft.com/office/powerpoint/2010/main" val="190186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限制策略：支持集策略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120000"/>
              </a:lnSpc>
              <a:spcBef>
                <a:spcPts val="1200"/>
              </a:spcBef>
            </a:pPr>
            <a:r>
              <a:rPr lang="zh-CN" altLang="en-US" sz="2400" dirty="0">
                <a:solidFill>
                  <a:srgbClr val="0000CC"/>
                </a:solidFill>
                <a:latin typeface="+mj-lt"/>
              </a:rPr>
              <a:t>支持集策略（</a:t>
            </a:r>
            <a:r>
              <a:rPr lang="en-US" altLang="zh-CN" sz="2400" dirty="0">
                <a:solidFill>
                  <a:srgbClr val="0000CC"/>
                </a:solidFill>
              </a:rPr>
              <a:t>Set</a:t>
            </a:r>
            <a:r>
              <a:rPr lang="zh-CN" altLang="en-US" sz="2400" dirty="0">
                <a:solidFill>
                  <a:srgbClr val="0000CC"/>
                </a:solidFill>
              </a:rPr>
              <a:t> </a:t>
            </a:r>
            <a:r>
              <a:rPr lang="en-US" altLang="zh-CN" sz="2400" dirty="0">
                <a:solidFill>
                  <a:srgbClr val="0000CC"/>
                </a:solidFill>
              </a:rPr>
              <a:t>of</a:t>
            </a:r>
            <a:r>
              <a:rPr lang="zh-CN" altLang="en-US" sz="2400" dirty="0">
                <a:solidFill>
                  <a:srgbClr val="0000CC"/>
                </a:solidFill>
              </a:rPr>
              <a:t> </a:t>
            </a:r>
            <a:r>
              <a:rPr lang="en-US" altLang="zh-CN" sz="2400" dirty="0">
                <a:solidFill>
                  <a:srgbClr val="0000CC"/>
                </a:solidFill>
              </a:rPr>
              <a:t>support</a:t>
            </a:r>
            <a:r>
              <a:rPr lang="zh-CN" altLang="en-US" sz="2400" dirty="0">
                <a:solidFill>
                  <a:srgbClr val="0000CC"/>
                </a:solidFill>
                <a:latin typeface="+mj-lt"/>
              </a:rPr>
              <a:t>）：</a:t>
            </a:r>
            <a:endParaRPr lang="en-US" altLang="zh-CN" sz="2400" dirty="0">
              <a:solidFill>
                <a:srgbClr val="0000CC"/>
              </a:solidFill>
              <a:latin typeface="+mj-lt"/>
            </a:endParaRPr>
          </a:p>
          <a:p>
            <a:pPr marL="400050" lvl="1" indent="0">
              <a:lnSpc>
                <a:spcPct val="120000"/>
              </a:lnSpc>
              <a:spcBef>
                <a:spcPts val="1200"/>
              </a:spcBef>
              <a:buNone/>
            </a:pPr>
            <a:r>
              <a:rPr lang="zh-CN" altLang="en-US" sz="2200" dirty="0">
                <a:latin typeface="+mj-lt"/>
              </a:rPr>
              <a:t>每一次参加归结的两个亲本子句中，</a:t>
            </a:r>
            <a:r>
              <a:rPr lang="zh-CN" altLang="en-US" sz="2200" dirty="0">
                <a:solidFill>
                  <a:srgbClr val="FF0000"/>
                </a:solidFill>
                <a:latin typeface="+mj-lt"/>
              </a:rPr>
              <a:t>至少应该有一个是由目标公式的否定所得到的子句或它们的后裔。</a:t>
            </a:r>
            <a:endParaRPr lang="en-US" altLang="zh-CN" sz="2200" dirty="0">
              <a:solidFill>
                <a:srgbClr val="FF0000"/>
              </a:solidFill>
              <a:latin typeface="+mj-lt"/>
            </a:endParaRPr>
          </a:p>
          <a:p>
            <a:pPr marL="400050" lvl="1" indent="0">
              <a:lnSpc>
                <a:spcPct val="120000"/>
              </a:lnSpc>
              <a:spcBef>
                <a:spcPts val="1200"/>
              </a:spcBef>
              <a:buNone/>
            </a:pPr>
            <a:endParaRPr lang="en-US" altLang="zh-CN" sz="2200" dirty="0">
              <a:solidFill>
                <a:srgbClr val="FF0000"/>
              </a:solidFill>
              <a:latin typeface="+mj-lt"/>
            </a:endParaRPr>
          </a:p>
          <a:p>
            <a:pPr lvl="1" indent="-342900">
              <a:lnSpc>
                <a:spcPct val="120000"/>
              </a:lnSpc>
              <a:spcBef>
                <a:spcPts val="1200"/>
              </a:spcBef>
            </a:pPr>
            <a:r>
              <a:rPr lang="zh-CN" altLang="en-US" sz="2200" b="0" dirty="0">
                <a:latin typeface="+mj-lt"/>
              </a:rPr>
              <a:t>支持集策略是</a:t>
            </a:r>
            <a:r>
              <a:rPr lang="zh-CN" altLang="en-US" sz="2200" dirty="0">
                <a:solidFill>
                  <a:srgbClr val="0000FF"/>
                </a:solidFill>
                <a:latin typeface="+mj-lt"/>
              </a:rPr>
              <a:t>完备的</a:t>
            </a:r>
            <a:r>
              <a:rPr lang="en-US" altLang="zh-CN" sz="2200" dirty="0">
                <a:solidFill>
                  <a:srgbClr val="0000FF"/>
                </a:solidFill>
                <a:latin typeface="+mj-lt"/>
              </a:rPr>
              <a:t>(</a:t>
            </a:r>
            <a:r>
              <a:rPr lang="en-US" altLang="zh-CN" sz="2200" dirty="0">
                <a:solidFill>
                  <a:srgbClr val="FF0000"/>
                </a:solidFill>
                <a:latin typeface="+mj-lt"/>
              </a:rPr>
              <a:t>?</a:t>
            </a:r>
            <a:r>
              <a:rPr lang="en-US" altLang="zh-CN" sz="2200" dirty="0">
                <a:solidFill>
                  <a:srgbClr val="0000FF"/>
                </a:solidFill>
                <a:latin typeface="+mj-lt"/>
              </a:rPr>
              <a:t>)</a:t>
            </a:r>
            <a:r>
              <a:rPr lang="zh-CN" altLang="en-US" sz="2200" b="0" dirty="0">
                <a:latin typeface="+mj-lt"/>
              </a:rPr>
              <a:t>，即当子句集为不可满足时，则由支持集策略一定能够归结出一个空子句。</a:t>
            </a:r>
            <a:endParaRPr lang="en-US" altLang="zh-CN" sz="2200" b="0" dirty="0">
              <a:latin typeface="+mj-lt"/>
            </a:endParaRPr>
          </a:p>
          <a:p>
            <a:pPr lvl="1" indent="-342900">
              <a:lnSpc>
                <a:spcPct val="120000"/>
              </a:lnSpc>
              <a:spcBef>
                <a:spcPts val="1200"/>
              </a:spcBef>
            </a:pPr>
            <a:r>
              <a:rPr lang="zh-CN" altLang="en-US" sz="2200" b="0" dirty="0">
                <a:latin typeface="+mj-lt"/>
              </a:rPr>
              <a:t>也可以把支持集策略看成是在广度优先策略中引入了</a:t>
            </a:r>
            <a:r>
              <a:rPr lang="zh-CN" altLang="en-US" sz="2200" dirty="0">
                <a:solidFill>
                  <a:srgbClr val="0000FF"/>
                </a:solidFill>
                <a:latin typeface="+mj-lt"/>
              </a:rPr>
              <a:t>某种限制条件</a:t>
            </a:r>
            <a:r>
              <a:rPr lang="zh-CN" altLang="en-US" sz="2200" b="0" dirty="0">
                <a:latin typeface="+mj-lt"/>
              </a:rPr>
              <a:t>，这种限制条件代表一种启发信息，因而有较高的效率 </a:t>
            </a:r>
          </a:p>
          <a:p>
            <a:pPr lvl="1"/>
            <a:endParaRPr lang="en-US" altLang="zh-CN" sz="2400" dirty="0"/>
          </a:p>
        </p:txBody>
      </p:sp>
      <p:sp>
        <p:nvSpPr>
          <p:cNvPr id="3" name="灯片编号占位符 2">
            <a:extLst>
              <a:ext uri="{FF2B5EF4-FFF2-40B4-BE49-F238E27FC236}">
                <a16:creationId xmlns:a16="http://schemas.microsoft.com/office/drawing/2014/main" id="{539DA329-C7CE-4B96-844C-FA0437200280}"/>
              </a:ext>
            </a:extLst>
          </p:cNvPr>
          <p:cNvSpPr>
            <a:spLocks noGrp="1"/>
          </p:cNvSpPr>
          <p:nvPr>
            <p:ph type="sldNum" sz="quarter" idx="12"/>
          </p:nvPr>
        </p:nvSpPr>
        <p:spPr/>
        <p:txBody>
          <a:bodyPr/>
          <a:lstStyle/>
          <a:p>
            <a:fld id="{F58209B2-4306-46CD-9424-9DB79656E1A9}" type="slidenum">
              <a:rPr lang="zh-CN" altLang="en-US" smtClean="0"/>
              <a:pPr/>
              <a:t>19</a:t>
            </a:fld>
            <a:endParaRPr lang="zh-CN" altLang="en-US"/>
          </a:p>
        </p:txBody>
      </p:sp>
    </p:spTree>
    <p:extLst>
      <p:ext uri="{BB962C8B-B14F-4D97-AF65-F5344CB8AC3E}">
        <p14:creationId xmlns:p14="http://schemas.microsoft.com/office/powerpoint/2010/main" val="377021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2066" y="2404779"/>
            <a:ext cx="9109711" cy="927946"/>
          </a:xfrm>
          <a:prstGeom prst="rect">
            <a:avLst/>
          </a:prstGeom>
          <a:ln w="12700"/>
          <a:effectLst>
            <a:reflection stA="19848" endPos="40000" dir="5400000" sy="-100000" algn="bl" rotWithShape="0"/>
          </a:effectLst>
          <a:extLst>
            <a:ext uri="{C572A759-6A51-4108-AA02-DFA0A04FC94B}">
              <ma14:wrappingTextBoxFlag xmlns="" xmlns:ma14="http://schemas.microsoft.com/office/mac/drawingml/2011/main" val="1"/>
            </a:ext>
          </a:extLst>
        </p:spPr>
        <p:txBody>
          <a:bodyPr lIns="34290" tIns="34290" rIns="34290" bIns="34290">
            <a:spAutoFit/>
          </a:bodyPr>
          <a:lstStyle>
            <a:lvl1pPr algn="ctr">
              <a:buClr>
                <a:srgbClr val="000000"/>
              </a:buClr>
              <a:defRPr sz="6200">
                <a:latin typeface="Calibri"/>
                <a:ea typeface="Calibri"/>
                <a:cs typeface="Calibri"/>
                <a:sym typeface="Calibri"/>
              </a:defRPr>
            </a:lvl1pPr>
          </a:lstStyle>
          <a:p>
            <a:r>
              <a:rPr sz="5580" dirty="0"/>
              <a:t>Knowledge </a:t>
            </a:r>
            <a:r>
              <a:rPr lang="en-US" sz="5580" dirty="0"/>
              <a:t>4</a:t>
            </a:r>
            <a:endParaRPr sz="5580" dirty="0"/>
          </a:p>
        </p:txBody>
      </p:sp>
      <p:pic>
        <p:nvPicPr>
          <p:cNvPr id="42" name="droppedImage.png"/>
          <p:cNvPicPr>
            <a:picLocks noChangeAspect="1"/>
          </p:cNvPicPr>
          <p:nvPr/>
        </p:nvPicPr>
        <p:blipFill>
          <a:blip r:embed="rId2"/>
          <a:stretch>
            <a:fillRect/>
          </a:stretch>
        </p:blipFill>
        <p:spPr>
          <a:xfrm>
            <a:off x="3894773" y="5574342"/>
            <a:ext cx="1394460" cy="1032199"/>
          </a:xfrm>
          <a:prstGeom prst="rect">
            <a:avLst/>
          </a:prstGeom>
          <a:ln w="12700">
            <a:miter lim="400000"/>
          </a:ln>
        </p:spPr>
      </p:pic>
      <p:sp>
        <p:nvSpPr>
          <p:cNvPr id="2" name="灯片编号占位符 1">
            <a:extLst>
              <a:ext uri="{FF2B5EF4-FFF2-40B4-BE49-F238E27FC236}">
                <a16:creationId xmlns:a16="http://schemas.microsoft.com/office/drawing/2014/main" id="{F466C802-DB2E-4DCC-B422-24CA684A20FA}"/>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限制策略：支持集策略</a:t>
            </a:r>
            <a:endParaRPr lang="zh-CN" altLang="en-US" sz="4000" dirty="0">
              <a:latin typeface="Times New Roman" pitchFamily="18" charset="0"/>
              <a:ea typeface="黑体" pitchFamily="49" charset="-122"/>
            </a:endParaRPr>
          </a:p>
        </p:txBody>
      </p:sp>
      <p:sp>
        <p:nvSpPr>
          <p:cNvPr id="8" name="Text Box 4">
            <a:extLst>
              <a:ext uri="{FF2B5EF4-FFF2-40B4-BE49-F238E27FC236}">
                <a16:creationId xmlns:a16="http://schemas.microsoft.com/office/drawing/2014/main" id="{86DBB916-CE17-4B0A-8F88-E3D1E28A0DBB}"/>
              </a:ext>
            </a:extLst>
          </p:cNvPr>
          <p:cNvSpPr txBox="1">
            <a:spLocks noChangeArrowheads="1"/>
          </p:cNvSpPr>
          <p:nvPr/>
        </p:nvSpPr>
        <p:spPr bwMode="auto">
          <a:xfrm>
            <a:off x="971550" y="2420938"/>
            <a:ext cx="18716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﹁I(x)∨R(x)</a:t>
            </a:r>
          </a:p>
        </p:txBody>
      </p:sp>
      <p:sp>
        <p:nvSpPr>
          <p:cNvPr id="9" name="Text Box 5">
            <a:extLst>
              <a:ext uri="{FF2B5EF4-FFF2-40B4-BE49-F238E27FC236}">
                <a16:creationId xmlns:a16="http://schemas.microsoft.com/office/drawing/2014/main" id="{43D09040-FCE9-4EF9-9C31-02156B6572C1}"/>
              </a:ext>
            </a:extLst>
          </p:cNvPr>
          <p:cNvSpPr txBox="1">
            <a:spLocks noChangeArrowheads="1"/>
          </p:cNvSpPr>
          <p:nvPr/>
        </p:nvSpPr>
        <p:spPr bwMode="auto">
          <a:xfrm>
            <a:off x="3348038" y="2492375"/>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0" name="Text Box 6">
            <a:extLst>
              <a:ext uri="{FF2B5EF4-FFF2-40B4-BE49-F238E27FC236}">
                <a16:creationId xmlns:a16="http://schemas.microsoft.com/office/drawing/2014/main" id="{03C68353-64CE-4FDE-9664-203713B7FCC4}"/>
              </a:ext>
            </a:extLst>
          </p:cNvPr>
          <p:cNvSpPr txBox="1">
            <a:spLocks noChangeArrowheads="1"/>
          </p:cNvSpPr>
          <p:nvPr/>
        </p:nvSpPr>
        <p:spPr bwMode="auto">
          <a:xfrm>
            <a:off x="4643438" y="2492375"/>
            <a:ext cx="187325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R(y)∨L(y)</a:t>
            </a:r>
          </a:p>
        </p:txBody>
      </p:sp>
      <p:sp>
        <p:nvSpPr>
          <p:cNvPr id="11" name="Text Box 7">
            <a:extLst>
              <a:ext uri="{FF2B5EF4-FFF2-40B4-BE49-F238E27FC236}">
                <a16:creationId xmlns:a16="http://schemas.microsoft.com/office/drawing/2014/main" id="{AD0AF152-5165-4392-9C0D-400C2320E5AD}"/>
              </a:ext>
            </a:extLst>
          </p:cNvPr>
          <p:cNvSpPr txBox="1">
            <a:spLocks noChangeArrowheads="1"/>
          </p:cNvSpPr>
          <p:nvPr/>
        </p:nvSpPr>
        <p:spPr bwMode="auto">
          <a:xfrm>
            <a:off x="7092950" y="2492375"/>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2" name="Text Box 8">
            <a:extLst>
              <a:ext uri="{FF2B5EF4-FFF2-40B4-BE49-F238E27FC236}">
                <a16:creationId xmlns:a16="http://schemas.microsoft.com/office/drawing/2014/main" id="{1E8B2382-928A-4B2B-968A-2F990A7FC3FA}"/>
              </a:ext>
            </a:extLst>
          </p:cNvPr>
          <p:cNvSpPr txBox="1">
            <a:spLocks noChangeArrowheads="1"/>
          </p:cNvSpPr>
          <p:nvPr/>
        </p:nvSpPr>
        <p:spPr bwMode="auto">
          <a:xfrm>
            <a:off x="1835150" y="3429000"/>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R(a)</a:t>
            </a:r>
          </a:p>
        </p:txBody>
      </p:sp>
      <p:sp>
        <p:nvSpPr>
          <p:cNvPr id="13" name="Text Box 9">
            <a:extLst>
              <a:ext uri="{FF2B5EF4-FFF2-40B4-BE49-F238E27FC236}">
                <a16:creationId xmlns:a16="http://schemas.microsoft.com/office/drawing/2014/main" id="{C51CFA7E-C027-4A81-A916-2D6751D56556}"/>
              </a:ext>
            </a:extLst>
          </p:cNvPr>
          <p:cNvSpPr txBox="1">
            <a:spLocks noChangeArrowheads="1"/>
          </p:cNvSpPr>
          <p:nvPr/>
        </p:nvSpPr>
        <p:spPr bwMode="auto">
          <a:xfrm>
            <a:off x="4859338" y="3500438"/>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﹁I(x)∨L(x)</a:t>
            </a:r>
          </a:p>
        </p:txBody>
      </p:sp>
      <p:sp>
        <p:nvSpPr>
          <p:cNvPr id="14" name="Text Box 10">
            <a:extLst>
              <a:ext uri="{FF2B5EF4-FFF2-40B4-BE49-F238E27FC236}">
                <a16:creationId xmlns:a16="http://schemas.microsoft.com/office/drawing/2014/main" id="{5D93DF32-C588-42E6-9CC0-1A4C06B5AE5E}"/>
              </a:ext>
            </a:extLst>
          </p:cNvPr>
          <p:cNvSpPr txBox="1">
            <a:spLocks noChangeArrowheads="1"/>
          </p:cNvSpPr>
          <p:nvPr/>
        </p:nvSpPr>
        <p:spPr bwMode="auto">
          <a:xfrm>
            <a:off x="2627313"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L(a)</a:t>
            </a:r>
          </a:p>
        </p:txBody>
      </p:sp>
      <p:sp>
        <p:nvSpPr>
          <p:cNvPr id="15" name="Text Box 11">
            <a:extLst>
              <a:ext uri="{FF2B5EF4-FFF2-40B4-BE49-F238E27FC236}">
                <a16:creationId xmlns:a16="http://schemas.microsoft.com/office/drawing/2014/main" id="{82D4D308-E00F-48C8-B735-9E7295378F08}"/>
              </a:ext>
            </a:extLst>
          </p:cNvPr>
          <p:cNvSpPr txBox="1">
            <a:spLocks noChangeArrowheads="1"/>
          </p:cNvSpPr>
          <p:nvPr/>
        </p:nvSpPr>
        <p:spPr bwMode="auto">
          <a:xfrm>
            <a:off x="4140200" y="4437063"/>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6" name="Text Box 12">
            <a:extLst>
              <a:ext uri="{FF2B5EF4-FFF2-40B4-BE49-F238E27FC236}">
                <a16:creationId xmlns:a16="http://schemas.microsoft.com/office/drawing/2014/main" id="{3D8A91EB-0162-4E9F-BEB0-FDE39EA55AF4}"/>
              </a:ext>
            </a:extLst>
          </p:cNvPr>
          <p:cNvSpPr txBox="1">
            <a:spLocks noChangeArrowheads="1"/>
          </p:cNvSpPr>
          <p:nvPr/>
        </p:nvSpPr>
        <p:spPr bwMode="auto">
          <a:xfrm>
            <a:off x="6011863" y="4508500"/>
            <a:ext cx="10810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7" name="Text Box 13">
            <a:extLst>
              <a:ext uri="{FF2B5EF4-FFF2-40B4-BE49-F238E27FC236}">
                <a16:creationId xmlns:a16="http://schemas.microsoft.com/office/drawing/2014/main" id="{6A4BD35B-FCFC-45FF-BCDA-6C1CAD583680}"/>
              </a:ext>
            </a:extLst>
          </p:cNvPr>
          <p:cNvSpPr txBox="1">
            <a:spLocks noChangeArrowheads="1"/>
          </p:cNvSpPr>
          <p:nvPr/>
        </p:nvSpPr>
        <p:spPr bwMode="auto">
          <a:xfrm>
            <a:off x="6300788" y="5589588"/>
            <a:ext cx="8651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NIL</a:t>
            </a:r>
          </a:p>
        </p:txBody>
      </p:sp>
      <p:sp>
        <p:nvSpPr>
          <p:cNvPr id="18" name="Line 14">
            <a:extLst>
              <a:ext uri="{FF2B5EF4-FFF2-40B4-BE49-F238E27FC236}">
                <a16:creationId xmlns:a16="http://schemas.microsoft.com/office/drawing/2014/main" id="{0D869E25-3668-47E6-8620-B3C1BA6112DF}"/>
              </a:ext>
            </a:extLst>
          </p:cNvPr>
          <p:cNvSpPr>
            <a:spLocks noChangeShapeType="1"/>
          </p:cNvSpPr>
          <p:nvPr/>
        </p:nvSpPr>
        <p:spPr bwMode="auto">
          <a:xfrm>
            <a:off x="1908175" y="2852738"/>
            <a:ext cx="503238"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5">
            <a:extLst>
              <a:ext uri="{FF2B5EF4-FFF2-40B4-BE49-F238E27FC236}">
                <a16:creationId xmlns:a16="http://schemas.microsoft.com/office/drawing/2014/main" id="{B9F9D9C2-52F0-49F7-928C-E723E15A2CD9}"/>
              </a:ext>
            </a:extLst>
          </p:cNvPr>
          <p:cNvSpPr>
            <a:spLocks noChangeShapeType="1"/>
          </p:cNvSpPr>
          <p:nvPr/>
        </p:nvSpPr>
        <p:spPr bwMode="auto">
          <a:xfrm flipH="1">
            <a:off x="2484438" y="2924175"/>
            <a:ext cx="1150937"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6">
            <a:extLst>
              <a:ext uri="{FF2B5EF4-FFF2-40B4-BE49-F238E27FC236}">
                <a16:creationId xmlns:a16="http://schemas.microsoft.com/office/drawing/2014/main" id="{467EEE30-8E92-4B64-9F9A-F387C61C24BF}"/>
              </a:ext>
            </a:extLst>
          </p:cNvPr>
          <p:cNvSpPr>
            <a:spLocks noChangeShapeType="1"/>
          </p:cNvSpPr>
          <p:nvPr/>
        </p:nvSpPr>
        <p:spPr bwMode="auto">
          <a:xfrm>
            <a:off x="1908175" y="28527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7">
            <a:extLst>
              <a:ext uri="{FF2B5EF4-FFF2-40B4-BE49-F238E27FC236}">
                <a16:creationId xmlns:a16="http://schemas.microsoft.com/office/drawing/2014/main" id="{10899D2D-3D11-44C4-9FBD-DA5D2F42532D}"/>
              </a:ext>
            </a:extLst>
          </p:cNvPr>
          <p:cNvSpPr>
            <a:spLocks noChangeShapeType="1"/>
          </p:cNvSpPr>
          <p:nvPr/>
        </p:nvSpPr>
        <p:spPr bwMode="auto">
          <a:xfrm flipH="1">
            <a:off x="5580063" y="2852738"/>
            <a:ext cx="714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8">
            <a:extLst>
              <a:ext uri="{FF2B5EF4-FFF2-40B4-BE49-F238E27FC236}">
                <a16:creationId xmlns:a16="http://schemas.microsoft.com/office/drawing/2014/main" id="{B8F3D7A0-3E07-45F4-9633-19472F8BCD9C}"/>
              </a:ext>
            </a:extLst>
          </p:cNvPr>
          <p:cNvSpPr>
            <a:spLocks noChangeShapeType="1"/>
          </p:cNvSpPr>
          <p:nvPr/>
        </p:nvSpPr>
        <p:spPr bwMode="auto">
          <a:xfrm>
            <a:off x="2268538" y="3789363"/>
            <a:ext cx="7191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19">
            <a:extLst>
              <a:ext uri="{FF2B5EF4-FFF2-40B4-BE49-F238E27FC236}">
                <a16:creationId xmlns:a16="http://schemas.microsoft.com/office/drawing/2014/main" id="{49D47768-0808-4AB7-A96B-DB672FCAEDED}"/>
              </a:ext>
            </a:extLst>
          </p:cNvPr>
          <p:cNvSpPr>
            <a:spLocks noChangeShapeType="1"/>
          </p:cNvSpPr>
          <p:nvPr/>
        </p:nvSpPr>
        <p:spPr bwMode="auto">
          <a:xfrm flipH="1">
            <a:off x="3132138" y="2924175"/>
            <a:ext cx="2376487" cy="151288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20">
            <a:extLst>
              <a:ext uri="{FF2B5EF4-FFF2-40B4-BE49-F238E27FC236}">
                <a16:creationId xmlns:a16="http://schemas.microsoft.com/office/drawing/2014/main" id="{FE8F10CC-71C2-4C4A-AE81-F22E7C708927}"/>
              </a:ext>
            </a:extLst>
          </p:cNvPr>
          <p:cNvSpPr>
            <a:spLocks noChangeShapeType="1"/>
          </p:cNvSpPr>
          <p:nvPr/>
        </p:nvSpPr>
        <p:spPr bwMode="auto">
          <a:xfrm>
            <a:off x="3708400" y="2852738"/>
            <a:ext cx="935038"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21">
            <a:extLst>
              <a:ext uri="{FF2B5EF4-FFF2-40B4-BE49-F238E27FC236}">
                <a16:creationId xmlns:a16="http://schemas.microsoft.com/office/drawing/2014/main" id="{68E0177D-C072-4B38-BC22-654D2E85E163}"/>
              </a:ext>
            </a:extLst>
          </p:cNvPr>
          <p:cNvSpPr>
            <a:spLocks noChangeShapeType="1"/>
          </p:cNvSpPr>
          <p:nvPr/>
        </p:nvSpPr>
        <p:spPr bwMode="auto">
          <a:xfrm flipH="1">
            <a:off x="4787900" y="3933825"/>
            <a:ext cx="936625" cy="5746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22">
            <a:extLst>
              <a:ext uri="{FF2B5EF4-FFF2-40B4-BE49-F238E27FC236}">
                <a16:creationId xmlns:a16="http://schemas.microsoft.com/office/drawing/2014/main" id="{00D7177D-5B08-4044-A897-031312283B99}"/>
              </a:ext>
            </a:extLst>
          </p:cNvPr>
          <p:cNvSpPr>
            <a:spLocks noChangeShapeType="1"/>
          </p:cNvSpPr>
          <p:nvPr/>
        </p:nvSpPr>
        <p:spPr bwMode="auto">
          <a:xfrm>
            <a:off x="5724525" y="3933825"/>
            <a:ext cx="719138"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23">
            <a:extLst>
              <a:ext uri="{FF2B5EF4-FFF2-40B4-BE49-F238E27FC236}">
                <a16:creationId xmlns:a16="http://schemas.microsoft.com/office/drawing/2014/main" id="{AACBA338-0275-4EAA-BA1D-D840ED6929C8}"/>
              </a:ext>
            </a:extLst>
          </p:cNvPr>
          <p:cNvSpPr>
            <a:spLocks noChangeShapeType="1"/>
          </p:cNvSpPr>
          <p:nvPr/>
        </p:nvSpPr>
        <p:spPr bwMode="auto">
          <a:xfrm flipH="1">
            <a:off x="6516688" y="2852738"/>
            <a:ext cx="1008062" cy="16557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24">
            <a:extLst>
              <a:ext uri="{FF2B5EF4-FFF2-40B4-BE49-F238E27FC236}">
                <a16:creationId xmlns:a16="http://schemas.microsoft.com/office/drawing/2014/main" id="{CFF7C1DD-A8FF-43AF-BA35-82850499BCAF}"/>
              </a:ext>
            </a:extLst>
          </p:cNvPr>
          <p:cNvSpPr>
            <a:spLocks noChangeShapeType="1"/>
          </p:cNvSpPr>
          <p:nvPr/>
        </p:nvSpPr>
        <p:spPr bwMode="auto">
          <a:xfrm>
            <a:off x="2987675" y="4868863"/>
            <a:ext cx="3671888"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25">
            <a:extLst>
              <a:ext uri="{FF2B5EF4-FFF2-40B4-BE49-F238E27FC236}">
                <a16:creationId xmlns:a16="http://schemas.microsoft.com/office/drawing/2014/main" id="{053F1FCD-1C4C-4191-8455-D7A19DFE2906}"/>
              </a:ext>
            </a:extLst>
          </p:cNvPr>
          <p:cNvSpPr>
            <a:spLocks noChangeShapeType="1"/>
          </p:cNvSpPr>
          <p:nvPr/>
        </p:nvSpPr>
        <p:spPr bwMode="auto">
          <a:xfrm flipH="1">
            <a:off x="6948488" y="2924175"/>
            <a:ext cx="863600" cy="266541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TextBox 24">
            <a:extLst>
              <a:ext uri="{FF2B5EF4-FFF2-40B4-BE49-F238E27FC236}">
                <a16:creationId xmlns:a16="http://schemas.microsoft.com/office/drawing/2014/main" id="{FBE90538-2717-4CE3-93DA-C1CB535BC95E}"/>
              </a:ext>
            </a:extLst>
          </p:cNvPr>
          <p:cNvSpPr txBox="1"/>
          <p:nvPr/>
        </p:nvSpPr>
        <p:spPr>
          <a:xfrm>
            <a:off x="467544" y="1628800"/>
            <a:ext cx="1980029" cy="400110"/>
          </a:xfrm>
          <a:prstGeom prst="rect">
            <a:avLst/>
          </a:prstGeom>
          <a:noFill/>
        </p:spPr>
        <p:txBody>
          <a:bodyPr wrap="none" rtlCol="0">
            <a:spAutoFit/>
          </a:bodyPr>
          <a:lstStyle/>
          <a:p>
            <a:r>
              <a:rPr lang="zh-CN" altLang="en-US" dirty="0"/>
              <a:t>目标公式的否定</a:t>
            </a:r>
          </a:p>
        </p:txBody>
      </p:sp>
      <p:cxnSp>
        <p:nvCxnSpPr>
          <p:cNvPr id="31" name="直接箭头连接符 30">
            <a:extLst>
              <a:ext uri="{FF2B5EF4-FFF2-40B4-BE49-F238E27FC236}">
                <a16:creationId xmlns:a16="http://schemas.microsoft.com/office/drawing/2014/main" id="{C1012ABD-D927-4B37-9CE6-A004E73935F4}"/>
              </a:ext>
            </a:extLst>
          </p:cNvPr>
          <p:cNvCxnSpPr/>
          <p:nvPr/>
        </p:nvCxnSpPr>
        <p:spPr>
          <a:xfrm>
            <a:off x="1187624" y="1916832"/>
            <a:ext cx="504056"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灯片编号占位符 31">
            <a:extLst>
              <a:ext uri="{FF2B5EF4-FFF2-40B4-BE49-F238E27FC236}">
                <a16:creationId xmlns:a16="http://schemas.microsoft.com/office/drawing/2014/main" id="{7EB82825-E4CA-4FFA-B43E-744E52BD47F7}"/>
              </a:ext>
            </a:extLst>
          </p:cNvPr>
          <p:cNvSpPr>
            <a:spLocks noGrp="1"/>
          </p:cNvSpPr>
          <p:nvPr>
            <p:ph type="sldNum" sz="quarter" idx="12"/>
          </p:nvPr>
        </p:nvSpPr>
        <p:spPr/>
        <p:txBody>
          <a:bodyPr/>
          <a:lstStyle/>
          <a:p>
            <a:fld id="{F58209B2-4306-46CD-9424-9DB79656E1A9}" type="slidenum">
              <a:rPr lang="zh-CN" altLang="en-US" smtClean="0"/>
              <a:pPr/>
              <a:t>20</a:t>
            </a:fld>
            <a:endParaRPr lang="zh-CN" altLang="en-US"/>
          </a:p>
        </p:txBody>
      </p:sp>
    </p:spTree>
    <p:extLst>
      <p:ext uri="{BB962C8B-B14F-4D97-AF65-F5344CB8AC3E}">
        <p14:creationId xmlns:p14="http://schemas.microsoft.com/office/powerpoint/2010/main" val="306238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限制策略：支持集策略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30000"/>
              </a:lnSpc>
              <a:spcBef>
                <a:spcPts val="1200"/>
              </a:spcBef>
            </a:pPr>
            <a:r>
              <a:rPr lang="zh-CN" altLang="en-US" sz="2400" b="0" dirty="0">
                <a:latin typeface="+mj-ea"/>
                <a:ea typeface="+mj-ea"/>
              </a:rPr>
              <a:t>支持集策略</a:t>
            </a:r>
            <a:r>
              <a:rPr lang="zh-CN" altLang="en-US" sz="2400" dirty="0">
                <a:solidFill>
                  <a:srgbClr val="0000FF"/>
                </a:solidFill>
                <a:latin typeface="+mj-ea"/>
                <a:ea typeface="+mj-ea"/>
              </a:rPr>
              <a:t>限制了子句集元素的剧增</a:t>
            </a:r>
            <a:r>
              <a:rPr lang="zh-CN" altLang="en-US" sz="2400" b="0" dirty="0">
                <a:latin typeface="+mj-ea"/>
                <a:ea typeface="+mj-ea"/>
              </a:rPr>
              <a:t>，但会</a:t>
            </a:r>
            <a:r>
              <a:rPr lang="zh-CN" altLang="en-US" sz="2400" dirty="0">
                <a:solidFill>
                  <a:srgbClr val="0000FF"/>
                </a:solidFill>
                <a:latin typeface="+mj-ea"/>
                <a:ea typeface="+mj-ea"/>
              </a:rPr>
              <a:t>增加空子句所在的深度（</a:t>
            </a:r>
            <a:r>
              <a:rPr lang="zh-CN" altLang="en-US" sz="2400" dirty="0">
                <a:solidFill>
                  <a:srgbClr val="FF0000"/>
                </a:solidFill>
                <a:latin typeface="+mj-ea"/>
                <a:ea typeface="+mj-ea"/>
              </a:rPr>
              <a:t>结果可能不是最优</a:t>
            </a:r>
            <a:r>
              <a:rPr lang="zh-CN" altLang="en-US" sz="2400" dirty="0">
                <a:solidFill>
                  <a:srgbClr val="0000FF"/>
                </a:solidFill>
                <a:latin typeface="+mj-ea"/>
                <a:ea typeface="+mj-ea"/>
              </a:rPr>
              <a:t>）</a:t>
            </a:r>
            <a:r>
              <a:rPr lang="zh-CN" altLang="en-US" sz="2400" b="0" dirty="0">
                <a:latin typeface="+mj-ea"/>
                <a:ea typeface="+mj-ea"/>
              </a:rPr>
              <a:t>。</a:t>
            </a:r>
            <a:endParaRPr lang="en-US" altLang="zh-CN" sz="2400" b="0" dirty="0">
              <a:latin typeface="+mj-ea"/>
              <a:ea typeface="+mj-ea"/>
            </a:endParaRPr>
          </a:p>
          <a:p>
            <a:pPr>
              <a:lnSpc>
                <a:spcPct val="130000"/>
              </a:lnSpc>
              <a:spcBef>
                <a:spcPts val="1200"/>
              </a:spcBef>
            </a:pPr>
            <a:r>
              <a:rPr lang="zh-CN" altLang="en-US" sz="2400" b="0" dirty="0">
                <a:latin typeface="+mj-ea"/>
                <a:ea typeface="+mj-ea"/>
              </a:rPr>
              <a:t>支持集策略具有</a:t>
            </a:r>
            <a:r>
              <a:rPr lang="zh-CN" altLang="en-US" sz="2400" dirty="0">
                <a:solidFill>
                  <a:srgbClr val="0000FF"/>
                </a:solidFill>
                <a:latin typeface="+mj-ea"/>
                <a:ea typeface="+mj-ea"/>
              </a:rPr>
              <a:t>逆向推理的含义</a:t>
            </a:r>
            <a:r>
              <a:rPr lang="zh-CN" altLang="en-US" sz="2400" b="0" dirty="0">
                <a:latin typeface="+mj-ea"/>
                <a:ea typeface="+mj-ea"/>
              </a:rPr>
              <a:t>，由于进行归结的亲本子句中至少有一个与目标子句有关，因此推理过程可以看作是沿目标、子目标的方向前进的。 </a:t>
            </a:r>
          </a:p>
        </p:txBody>
      </p:sp>
      <p:sp>
        <p:nvSpPr>
          <p:cNvPr id="2" name="灯片编号占位符 1">
            <a:extLst>
              <a:ext uri="{FF2B5EF4-FFF2-40B4-BE49-F238E27FC236}">
                <a16:creationId xmlns:a16="http://schemas.microsoft.com/office/drawing/2014/main" id="{6D322F79-82A4-4DA4-9E0D-B5DC3F9584E0}"/>
              </a:ext>
            </a:extLst>
          </p:cNvPr>
          <p:cNvSpPr>
            <a:spLocks noGrp="1"/>
          </p:cNvSpPr>
          <p:nvPr>
            <p:ph type="sldNum" sz="quarter" idx="12"/>
          </p:nvPr>
        </p:nvSpPr>
        <p:spPr/>
        <p:txBody>
          <a:bodyPr/>
          <a:lstStyle/>
          <a:p>
            <a:fld id="{F58209B2-4306-46CD-9424-9DB79656E1A9}" type="slidenum">
              <a:rPr lang="zh-CN" altLang="en-US" smtClean="0"/>
              <a:pPr/>
              <a:t>21</a:t>
            </a:fld>
            <a:endParaRPr lang="zh-CN" altLang="en-US"/>
          </a:p>
        </p:txBody>
      </p:sp>
    </p:spTree>
    <p:extLst>
      <p:ext uri="{BB962C8B-B14F-4D97-AF65-F5344CB8AC3E}">
        <p14:creationId xmlns:p14="http://schemas.microsoft.com/office/powerpoint/2010/main" val="281771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90000"/>
              </a:lnSpc>
            </a:pPr>
            <a:r>
              <a:rPr lang="zh-CN" altLang="en-US" sz="2400" b="0" dirty="0">
                <a:latin typeface="+mj-lt"/>
              </a:rPr>
              <a:t>如果一个子句只包含一个文字，则称此子句为单文字子句。单文字子句策略是对支持集策略的进一步改进，它要求每次参加归结的两个亲本子句中至少有一个子句是单文字子句。</a:t>
            </a:r>
            <a:endParaRPr lang="en-US" altLang="zh-CN" sz="2400" b="0" dirty="0">
              <a:latin typeface="+mj-lt"/>
            </a:endParaRPr>
          </a:p>
          <a:p>
            <a:pPr marL="0" indent="0">
              <a:lnSpc>
                <a:spcPct val="90000"/>
              </a:lnSpc>
              <a:buNone/>
            </a:pPr>
            <a:endParaRPr lang="en-US" altLang="zh-CN" sz="2400" b="0" dirty="0">
              <a:latin typeface="+mj-lt"/>
            </a:endParaRPr>
          </a:p>
          <a:p>
            <a:pPr marL="609600" indent="-609600">
              <a:lnSpc>
                <a:spcPct val="90000"/>
              </a:lnSpc>
            </a:pPr>
            <a:endParaRPr lang="zh-CN" altLang="en-US" sz="900" dirty="0">
              <a:solidFill>
                <a:srgbClr val="0000CC"/>
              </a:solidFill>
              <a:latin typeface="+mj-lt"/>
            </a:endParaRPr>
          </a:p>
          <a:p>
            <a:pPr marL="609600" indent="-609600">
              <a:lnSpc>
                <a:spcPct val="90000"/>
              </a:lnSpc>
            </a:pPr>
            <a:r>
              <a:rPr lang="zh-CN" altLang="en-US" sz="2400" dirty="0">
                <a:latin typeface="+mj-lt"/>
              </a:rPr>
              <a:t>采用</a:t>
            </a:r>
            <a:r>
              <a:rPr lang="zh-CN" altLang="en-US" sz="2400" dirty="0">
                <a:solidFill>
                  <a:srgbClr val="800000"/>
                </a:solidFill>
                <a:latin typeface="+mj-lt"/>
              </a:rPr>
              <a:t>单文字子句策略</a:t>
            </a:r>
            <a:r>
              <a:rPr lang="zh-CN" altLang="en-US" sz="2400" dirty="0">
                <a:solidFill>
                  <a:srgbClr val="7030A0"/>
                </a:solidFill>
                <a:latin typeface="+mj-lt"/>
              </a:rPr>
              <a:t>，归结式包含的文字数将少于其非单文字亲本子句中的文字数，这将有利于向空子句的方向发展，因此会有较高的归结效率。</a:t>
            </a:r>
            <a:endParaRPr lang="en-US" altLang="zh-CN" sz="2400" dirty="0">
              <a:solidFill>
                <a:srgbClr val="7030A0"/>
              </a:solidFill>
              <a:latin typeface="+mj-lt"/>
            </a:endParaRPr>
          </a:p>
          <a:p>
            <a:pPr marL="609600" indent="-609600">
              <a:lnSpc>
                <a:spcPct val="90000"/>
              </a:lnSpc>
            </a:pPr>
            <a:endParaRPr lang="en-US" altLang="zh-CN" sz="2400" dirty="0">
              <a:solidFill>
                <a:srgbClr val="7030A0"/>
              </a:solidFill>
            </a:endParaRPr>
          </a:p>
          <a:p>
            <a:pPr>
              <a:spcBef>
                <a:spcPts val="1200"/>
              </a:spcBef>
            </a:pPr>
            <a:endParaRPr lang="en-US" altLang="zh-CN" sz="2400" b="0" dirty="0">
              <a:latin typeface="Arial" pitchFamily="34" charset="0"/>
              <a:ea typeface="黑体" pitchFamily="49" charset="-122"/>
            </a:endParaRPr>
          </a:p>
        </p:txBody>
      </p:sp>
      <p:sp>
        <p:nvSpPr>
          <p:cNvPr id="3" name="灯片编号占位符 2">
            <a:extLst>
              <a:ext uri="{FF2B5EF4-FFF2-40B4-BE49-F238E27FC236}">
                <a16:creationId xmlns:a16="http://schemas.microsoft.com/office/drawing/2014/main" id="{893FE7F3-E1C5-4B02-82F4-AF0362BEE78B}"/>
              </a:ext>
            </a:extLst>
          </p:cNvPr>
          <p:cNvSpPr>
            <a:spLocks noGrp="1"/>
          </p:cNvSpPr>
          <p:nvPr>
            <p:ph type="sldNum" sz="quarter" idx="12"/>
          </p:nvPr>
        </p:nvSpPr>
        <p:spPr/>
        <p:txBody>
          <a:bodyPr/>
          <a:lstStyle/>
          <a:p>
            <a:fld id="{F58209B2-4306-46CD-9424-9DB79656E1A9}" type="slidenum">
              <a:rPr lang="zh-CN" altLang="en-US" smtClean="0"/>
              <a:pPr/>
              <a:t>22</a:t>
            </a:fld>
            <a:endParaRPr lang="zh-CN" altLang="en-US"/>
          </a:p>
        </p:txBody>
      </p:sp>
    </p:spTree>
    <p:extLst>
      <p:ext uri="{BB962C8B-B14F-4D97-AF65-F5344CB8AC3E}">
        <p14:creationId xmlns:p14="http://schemas.microsoft.com/office/powerpoint/2010/main" val="313647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spcBef>
                <a:spcPts val="1200"/>
              </a:spcBef>
            </a:pPr>
            <a:r>
              <a:rPr lang="zh-CN" altLang="en-US" sz="2400" b="0" dirty="0">
                <a:latin typeface="Arial" pitchFamily="34" charset="0"/>
                <a:ea typeface="黑体" pitchFamily="49" charset="-122"/>
              </a:rPr>
              <a:t>例</a:t>
            </a:r>
            <a:r>
              <a:rPr lang="en-US" altLang="zh-CN" sz="2400" b="0" dirty="0">
                <a:latin typeface="Arial" pitchFamily="34" charset="0"/>
                <a:ea typeface="黑体" pitchFamily="49" charset="-122"/>
              </a:rPr>
              <a:t>: </a:t>
            </a:r>
            <a:r>
              <a:rPr lang="zh-CN" altLang="en-US" sz="2400" b="0" dirty="0">
                <a:latin typeface="Arial" pitchFamily="34" charset="0"/>
                <a:ea typeface="黑体" pitchFamily="49" charset="-122"/>
              </a:rPr>
              <a:t>设有如下子句集：</a:t>
            </a:r>
          </a:p>
          <a:p>
            <a:pPr marL="0" indent="0">
              <a:spcBef>
                <a:spcPts val="1200"/>
              </a:spcBef>
              <a:buNone/>
            </a:pPr>
            <a:r>
              <a:rPr lang="zh-CN" altLang="en-US" sz="2400" b="0" dirty="0">
                <a:latin typeface="Arial" pitchFamily="34" charset="0"/>
                <a:ea typeface="黑体" pitchFamily="49" charset="-122"/>
              </a:rPr>
              <a:t>      </a:t>
            </a:r>
            <a:r>
              <a:rPr lang="en-US" altLang="zh-CN" sz="2400" b="0" dirty="0">
                <a:latin typeface="Arial" pitchFamily="34" charset="0"/>
                <a:ea typeface="黑体" pitchFamily="49" charset="-122"/>
              </a:rPr>
              <a:t>S={﹁I(x)∨R(x),  I(a), ﹁R(y)∨L(y), ﹁L(a) }</a:t>
            </a:r>
          </a:p>
          <a:p>
            <a:pPr>
              <a:spcBef>
                <a:spcPts val="1200"/>
              </a:spcBef>
            </a:pPr>
            <a:r>
              <a:rPr lang="zh-CN" altLang="en-US" sz="2400" b="0" dirty="0">
                <a:latin typeface="Arial" pitchFamily="34" charset="0"/>
                <a:ea typeface="黑体" pitchFamily="49" charset="-122"/>
              </a:rPr>
              <a:t>用单文字子句策略证明</a:t>
            </a:r>
            <a:r>
              <a:rPr lang="en-US" altLang="zh-CN" sz="2400" b="0" dirty="0">
                <a:latin typeface="Arial" pitchFamily="34" charset="0"/>
                <a:ea typeface="黑体" pitchFamily="49" charset="-122"/>
              </a:rPr>
              <a:t>S</a:t>
            </a:r>
            <a:r>
              <a:rPr lang="zh-CN" altLang="en-US" sz="2400" b="0" dirty="0">
                <a:latin typeface="Arial" pitchFamily="34" charset="0"/>
                <a:ea typeface="黑体" pitchFamily="49" charset="-122"/>
              </a:rPr>
              <a:t>为不可满足。</a:t>
            </a: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lvl="1">
              <a:spcBef>
                <a:spcPts val="1200"/>
              </a:spcBef>
            </a:pPr>
            <a:endParaRPr lang="en-US" altLang="zh-CN" sz="2000" b="0" dirty="0">
              <a:latin typeface="Arial" pitchFamily="34" charset="0"/>
              <a:ea typeface="黑体" pitchFamily="49" charset="-122"/>
            </a:endParaRPr>
          </a:p>
        </p:txBody>
      </p:sp>
      <p:sp>
        <p:nvSpPr>
          <p:cNvPr id="7" name="Text Box 4">
            <a:extLst>
              <a:ext uri="{FF2B5EF4-FFF2-40B4-BE49-F238E27FC236}">
                <a16:creationId xmlns:a16="http://schemas.microsoft.com/office/drawing/2014/main" id="{9C959F0D-A4D7-439A-ABF7-CB563D107830}"/>
              </a:ext>
            </a:extLst>
          </p:cNvPr>
          <p:cNvSpPr txBox="1">
            <a:spLocks noChangeArrowheads="1"/>
          </p:cNvSpPr>
          <p:nvPr/>
        </p:nvSpPr>
        <p:spPr bwMode="auto">
          <a:xfrm>
            <a:off x="900113" y="3239417"/>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﹁I(x)∨R(x)</a:t>
            </a:r>
          </a:p>
        </p:txBody>
      </p:sp>
      <p:sp>
        <p:nvSpPr>
          <p:cNvPr id="8" name="Text Box 5">
            <a:extLst>
              <a:ext uri="{FF2B5EF4-FFF2-40B4-BE49-F238E27FC236}">
                <a16:creationId xmlns:a16="http://schemas.microsoft.com/office/drawing/2014/main" id="{BEF78D6E-36EA-4E0C-9142-97F6F1117258}"/>
              </a:ext>
            </a:extLst>
          </p:cNvPr>
          <p:cNvSpPr txBox="1">
            <a:spLocks noChangeArrowheads="1"/>
          </p:cNvSpPr>
          <p:nvPr/>
        </p:nvSpPr>
        <p:spPr bwMode="auto">
          <a:xfrm>
            <a:off x="3132138" y="3239417"/>
            <a:ext cx="6477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I(a)</a:t>
            </a:r>
          </a:p>
        </p:txBody>
      </p:sp>
      <p:sp>
        <p:nvSpPr>
          <p:cNvPr id="9" name="Text Box 6">
            <a:extLst>
              <a:ext uri="{FF2B5EF4-FFF2-40B4-BE49-F238E27FC236}">
                <a16:creationId xmlns:a16="http://schemas.microsoft.com/office/drawing/2014/main" id="{108C5ED9-F349-4E19-8EC5-7532B8CCC186}"/>
              </a:ext>
            </a:extLst>
          </p:cNvPr>
          <p:cNvSpPr txBox="1">
            <a:spLocks noChangeArrowheads="1"/>
          </p:cNvSpPr>
          <p:nvPr/>
        </p:nvSpPr>
        <p:spPr bwMode="auto">
          <a:xfrm>
            <a:off x="4211638" y="3239417"/>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10" name="Text Box 7">
            <a:extLst>
              <a:ext uri="{FF2B5EF4-FFF2-40B4-BE49-F238E27FC236}">
                <a16:creationId xmlns:a16="http://schemas.microsoft.com/office/drawing/2014/main" id="{7CB0B876-61AE-4B9F-85F9-1DF09B1D91D4}"/>
              </a:ext>
            </a:extLst>
          </p:cNvPr>
          <p:cNvSpPr txBox="1">
            <a:spLocks noChangeArrowheads="1"/>
          </p:cNvSpPr>
          <p:nvPr/>
        </p:nvSpPr>
        <p:spPr bwMode="auto">
          <a:xfrm>
            <a:off x="6516688" y="3310855"/>
            <a:ext cx="10080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﹁L(a)</a:t>
            </a:r>
          </a:p>
        </p:txBody>
      </p:sp>
      <p:sp>
        <p:nvSpPr>
          <p:cNvPr id="11" name="Text Box 8">
            <a:extLst>
              <a:ext uri="{FF2B5EF4-FFF2-40B4-BE49-F238E27FC236}">
                <a16:creationId xmlns:a16="http://schemas.microsoft.com/office/drawing/2014/main" id="{A588B8F4-EC65-4B3E-8EBC-0E99DFAFBA2D}"/>
              </a:ext>
            </a:extLst>
          </p:cNvPr>
          <p:cNvSpPr txBox="1">
            <a:spLocks noChangeArrowheads="1"/>
          </p:cNvSpPr>
          <p:nvPr/>
        </p:nvSpPr>
        <p:spPr bwMode="auto">
          <a:xfrm>
            <a:off x="1908175" y="4390355"/>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R(a)</a:t>
            </a:r>
          </a:p>
        </p:txBody>
      </p:sp>
      <p:sp>
        <p:nvSpPr>
          <p:cNvPr id="12" name="Text Box 9">
            <a:extLst>
              <a:ext uri="{FF2B5EF4-FFF2-40B4-BE49-F238E27FC236}">
                <a16:creationId xmlns:a16="http://schemas.microsoft.com/office/drawing/2014/main" id="{A0F80E6B-F4DB-47E9-BC8C-296D9919361B}"/>
              </a:ext>
            </a:extLst>
          </p:cNvPr>
          <p:cNvSpPr txBox="1">
            <a:spLocks noChangeArrowheads="1"/>
          </p:cNvSpPr>
          <p:nvPr/>
        </p:nvSpPr>
        <p:spPr bwMode="auto">
          <a:xfrm>
            <a:off x="4643438" y="4390355"/>
            <a:ext cx="11525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latin typeface="宋体" pitchFamily="2" charset="-122"/>
              </a:rPr>
              <a:t>﹁</a:t>
            </a:r>
            <a:r>
              <a:rPr lang="en-US" altLang="zh-CN" b="1">
                <a:solidFill>
                  <a:srgbClr val="008000"/>
                </a:solidFill>
              </a:rPr>
              <a:t>R(a)</a:t>
            </a:r>
          </a:p>
        </p:txBody>
      </p:sp>
      <p:sp>
        <p:nvSpPr>
          <p:cNvPr id="13" name="Text Box 10">
            <a:extLst>
              <a:ext uri="{FF2B5EF4-FFF2-40B4-BE49-F238E27FC236}">
                <a16:creationId xmlns:a16="http://schemas.microsoft.com/office/drawing/2014/main" id="{6FE00EC0-0BFB-4745-ADC4-6F2A407ABFB7}"/>
              </a:ext>
            </a:extLst>
          </p:cNvPr>
          <p:cNvSpPr txBox="1">
            <a:spLocks noChangeArrowheads="1"/>
          </p:cNvSpPr>
          <p:nvPr/>
        </p:nvSpPr>
        <p:spPr bwMode="auto">
          <a:xfrm>
            <a:off x="2843213" y="5542880"/>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4" name="Line 11">
            <a:extLst>
              <a:ext uri="{FF2B5EF4-FFF2-40B4-BE49-F238E27FC236}">
                <a16:creationId xmlns:a16="http://schemas.microsoft.com/office/drawing/2014/main" id="{B074803D-B72B-4A3E-9F7B-BB1FA78865A5}"/>
              </a:ext>
            </a:extLst>
          </p:cNvPr>
          <p:cNvSpPr>
            <a:spLocks noChangeShapeType="1"/>
          </p:cNvSpPr>
          <p:nvPr/>
        </p:nvSpPr>
        <p:spPr bwMode="auto">
          <a:xfrm>
            <a:off x="1692275" y="3671217"/>
            <a:ext cx="576263"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id="{794D9FF8-F200-4757-8D29-5A9B2E5A0BB2}"/>
              </a:ext>
            </a:extLst>
          </p:cNvPr>
          <p:cNvSpPr>
            <a:spLocks noChangeShapeType="1"/>
          </p:cNvSpPr>
          <p:nvPr/>
        </p:nvSpPr>
        <p:spPr bwMode="auto">
          <a:xfrm flipH="1">
            <a:off x="2339975" y="3598192"/>
            <a:ext cx="1079500"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id="{BD810532-2D38-4D3A-BDD9-32F772BEC1A2}"/>
              </a:ext>
            </a:extLst>
          </p:cNvPr>
          <p:cNvSpPr>
            <a:spLocks noChangeShapeType="1"/>
          </p:cNvSpPr>
          <p:nvPr/>
        </p:nvSpPr>
        <p:spPr bwMode="auto">
          <a:xfrm>
            <a:off x="4716463" y="3671217"/>
            <a:ext cx="360362"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4">
            <a:extLst>
              <a:ext uri="{FF2B5EF4-FFF2-40B4-BE49-F238E27FC236}">
                <a16:creationId xmlns:a16="http://schemas.microsoft.com/office/drawing/2014/main" id="{030F01D5-5478-4FDD-A2AD-1ACA4B9DBE66}"/>
              </a:ext>
            </a:extLst>
          </p:cNvPr>
          <p:cNvSpPr>
            <a:spLocks noChangeShapeType="1"/>
          </p:cNvSpPr>
          <p:nvPr/>
        </p:nvSpPr>
        <p:spPr bwMode="auto">
          <a:xfrm flipH="1">
            <a:off x="5292725" y="3742655"/>
            <a:ext cx="1655763"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5">
            <a:extLst>
              <a:ext uri="{FF2B5EF4-FFF2-40B4-BE49-F238E27FC236}">
                <a16:creationId xmlns:a16="http://schemas.microsoft.com/office/drawing/2014/main" id="{736C49B4-A9F6-4FF3-87AF-F4B04C0673F1}"/>
              </a:ext>
            </a:extLst>
          </p:cNvPr>
          <p:cNvSpPr>
            <a:spLocks noChangeShapeType="1"/>
          </p:cNvSpPr>
          <p:nvPr/>
        </p:nvSpPr>
        <p:spPr bwMode="auto">
          <a:xfrm>
            <a:off x="2268538" y="4823742"/>
            <a:ext cx="8636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6">
            <a:extLst>
              <a:ext uri="{FF2B5EF4-FFF2-40B4-BE49-F238E27FC236}">
                <a16:creationId xmlns:a16="http://schemas.microsoft.com/office/drawing/2014/main" id="{F2B15637-16A9-4982-844A-2B9FD7577E73}"/>
              </a:ext>
            </a:extLst>
          </p:cNvPr>
          <p:cNvSpPr>
            <a:spLocks noChangeShapeType="1"/>
          </p:cNvSpPr>
          <p:nvPr/>
        </p:nvSpPr>
        <p:spPr bwMode="auto">
          <a:xfrm flipH="1">
            <a:off x="3203575" y="4750717"/>
            <a:ext cx="2016125"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E388D036-1200-4D73-B0D3-A78982139D66}"/>
              </a:ext>
            </a:extLst>
          </p:cNvPr>
          <p:cNvSpPr>
            <a:spLocks noGrp="1"/>
          </p:cNvSpPr>
          <p:nvPr>
            <p:ph type="sldNum" sz="quarter" idx="12"/>
          </p:nvPr>
        </p:nvSpPr>
        <p:spPr/>
        <p:txBody>
          <a:bodyPr/>
          <a:lstStyle/>
          <a:p>
            <a:fld id="{F58209B2-4306-46CD-9424-9DB79656E1A9}" type="slidenum">
              <a:rPr lang="zh-CN" altLang="en-US" smtClean="0"/>
              <a:pPr/>
              <a:t>23</a:t>
            </a:fld>
            <a:endParaRPr lang="zh-CN" altLang="en-US"/>
          </a:p>
        </p:txBody>
      </p:sp>
    </p:spTree>
    <p:extLst>
      <p:ext uri="{BB962C8B-B14F-4D97-AF65-F5344CB8AC3E}">
        <p14:creationId xmlns:p14="http://schemas.microsoft.com/office/powerpoint/2010/main" val="39095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90000"/>
              </a:lnSpc>
            </a:pPr>
            <a:r>
              <a:rPr lang="zh-CN" altLang="en-US" sz="2400" dirty="0">
                <a:solidFill>
                  <a:srgbClr val="800000"/>
                </a:solidFill>
                <a:latin typeface="+mj-lt"/>
              </a:rPr>
              <a:t>单文字子句策略</a:t>
            </a:r>
            <a:r>
              <a:rPr lang="zh-CN" altLang="en-US" sz="2400" dirty="0">
                <a:latin typeface="+mj-lt"/>
              </a:rPr>
              <a:t>是</a:t>
            </a:r>
            <a:r>
              <a:rPr lang="zh-CN" altLang="en-US" sz="2400" dirty="0">
                <a:solidFill>
                  <a:srgbClr val="0000FF"/>
                </a:solidFill>
                <a:latin typeface="+mj-lt"/>
              </a:rPr>
              <a:t>不完备</a:t>
            </a:r>
            <a:r>
              <a:rPr lang="zh-CN" altLang="en-US" sz="2400" dirty="0">
                <a:solidFill>
                  <a:srgbClr val="7030A0"/>
                </a:solidFill>
                <a:latin typeface="+mj-lt"/>
              </a:rPr>
              <a:t>的，</a:t>
            </a:r>
            <a:r>
              <a:rPr lang="zh-CN" altLang="en-US" sz="2400" dirty="0">
                <a:latin typeface="+mj-lt"/>
              </a:rPr>
              <a:t>即当子句集为不可满足时，用这种</a:t>
            </a:r>
            <a:r>
              <a:rPr lang="zh-CN" altLang="en-US" sz="2400" dirty="0">
                <a:solidFill>
                  <a:srgbClr val="FF0000"/>
                </a:solidFill>
                <a:latin typeface="+mj-lt"/>
              </a:rPr>
              <a:t>策略不一定能归结出空子句。</a:t>
            </a:r>
            <a:endParaRPr lang="en-US" altLang="zh-CN" sz="2400" dirty="0">
              <a:solidFill>
                <a:srgbClr val="FF0000"/>
              </a:solidFill>
              <a:latin typeface="+mj-lt"/>
            </a:endParaRPr>
          </a:p>
          <a:p>
            <a:pPr marL="609600" indent="-609600">
              <a:lnSpc>
                <a:spcPct val="90000"/>
              </a:lnSpc>
            </a:pPr>
            <a:endParaRPr lang="en-US" altLang="zh-CN" sz="1000" dirty="0">
              <a:solidFill>
                <a:srgbClr val="FF0000"/>
              </a:solidFill>
              <a:latin typeface="+mj-lt"/>
            </a:endParaRPr>
          </a:p>
          <a:p>
            <a:pPr marL="609600" indent="-609600">
              <a:lnSpc>
                <a:spcPct val="90000"/>
              </a:lnSpc>
            </a:pPr>
            <a:r>
              <a:rPr lang="zh-CN" altLang="en-US" sz="2400" dirty="0">
                <a:solidFill>
                  <a:srgbClr val="FF0000"/>
                </a:solidFill>
                <a:latin typeface="+mj-lt"/>
              </a:rPr>
              <a:t>原因： 没有可用的单文字字句</a:t>
            </a:r>
            <a:endParaRPr lang="en-US" altLang="zh-CN" sz="2400" dirty="0">
              <a:solidFill>
                <a:srgbClr val="FF0000"/>
              </a:solidFill>
              <a:latin typeface="+mj-lt"/>
            </a:endParaRPr>
          </a:p>
          <a:p>
            <a:pPr marL="609600" indent="-609600">
              <a:lnSpc>
                <a:spcPct val="90000"/>
              </a:lnSpc>
            </a:pPr>
            <a:endParaRPr lang="en-US" altLang="zh-CN" sz="900" dirty="0">
              <a:latin typeface="+mj-lt"/>
            </a:endParaRPr>
          </a:p>
          <a:p>
            <a:pPr marL="400050" lvl="1" indent="0">
              <a:lnSpc>
                <a:spcPct val="90000"/>
              </a:lnSpc>
              <a:buNone/>
            </a:pPr>
            <a:r>
              <a:rPr lang="zh-CN" altLang="en-US" sz="2200" dirty="0">
                <a:solidFill>
                  <a:srgbClr val="008000"/>
                </a:solidFill>
                <a:latin typeface="+mj-lt"/>
              </a:rPr>
              <a:t>例如：已知：</a:t>
            </a:r>
            <a:r>
              <a:rPr lang="en-US" altLang="zh-CN" sz="2200" dirty="0">
                <a:solidFill>
                  <a:srgbClr val="008000"/>
                </a:solidFill>
              </a:rPr>
              <a:t>A</a:t>
            </a:r>
            <a:r>
              <a:rPr lang="en-US" altLang="zh-CN" sz="2000" dirty="0">
                <a:solidFill>
                  <a:srgbClr val="008000"/>
                </a:solidFill>
              </a:rPr>
              <a:t>∨B,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a:solidFill>
                  <a:srgbClr val="008000"/>
                </a:solidFill>
                <a:latin typeface="+mj-lt"/>
              </a:rPr>
              <a:t>， 求证：</a:t>
            </a:r>
            <a:r>
              <a:rPr lang="en-US" altLang="zh-CN" sz="2000" dirty="0">
                <a:solidFill>
                  <a:srgbClr val="008000"/>
                </a:solidFill>
              </a:rPr>
              <a:t>A∧B</a:t>
            </a:r>
          </a:p>
          <a:p>
            <a:pPr marL="400050" lvl="1" indent="0">
              <a:lnSpc>
                <a:spcPct val="90000"/>
              </a:lnSpc>
              <a:buNone/>
            </a:pPr>
            <a:r>
              <a:rPr lang="zh-CN" altLang="en-US" sz="2000" dirty="0">
                <a:solidFill>
                  <a:srgbClr val="008000"/>
                </a:solidFill>
                <a:latin typeface="+mj-lt"/>
              </a:rPr>
              <a:t>化为字句集后为：</a:t>
            </a:r>
            <a:r>
              <a:rPr lang="zh-CN" altLang="en-US" sz="2000" dirty="0">
                <a:solidFill>
                  <a:srgbClr val="008000"/>
                </a:solidFill>
              </a:rPr>
              <a:t> </a:t>
            </a:r>
            <a:r>
              <a:rPr lang="en-US" altLang="zh-CN" sz="2000" dirty="0">
                <a:solidFill>
                  <a:srgbClr val="008000"/>
                </a:solidFill>
              </a:rPr>
              <a:t>A∨B,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a:solidFill>
                  <a:srgbClr val="008000"/>
                </a:solidFill>
              </a:rPr>
              <a:t>，</a:t>
            </a:r>
            <a:r>
              <a:rPr lang="en-US" altLang="zh-CN" sz="2000" dirty="0">
                <a:solidFill>
                  <a:srgbClr val="008000"/>
                </a:solidFill>
              </a:rPr>
              <a:t>﹁A∨﹁B</a:t>
            </a:r>
            <a:r>
              <a:rPr lang="zh-CN" altLang="en-US" sz="2000" dirty="0">
                <a:solidFill>
                  <a:srgbClr val="008000"/>
                </a:solidFill>
                <a:latin typeface="+mj-lt"/>
              </a:rPr>
              <a:t>，不存在单文字的字句。但是可以消解出空。</a:t>
            </a:r>
            <a:endParaRPr lang="zh-CN" altLang="en-US" sz="2200" dirty="0">
              <a:solidFill>
                <a:srgbClr val="008000"/>
              </a:solidFill>
              <a:latin typeface="+mj-lt"/>
            </a:endParaRPr>
          </a:p>
          <a:p>
            <a:pPr>
              <a:spcBef>
                <a:spcPts val="1200"/>
              </a:spcBef>
            </a:pPr>
            <a:endParaRPr lang="en-US" altLang="zh-CN" sz="2400" b="0" dirty="0">
              <a:latin typeface="Arial" pitchFamily="34" charset="0"/>
              <a:ea typeface="黑体" pitchFamily="49" charset="-122"/>
            </a:endParaRPr>
          </a:p>
        </p:txBody>
      </p:sp>
      <p:grpSp>
        <p:nvGrpSpPr>
          <p:cNvPr id="6" name="组 9">
            <a:extLst>
              <a:ext uri="{FF2B5EF4-FFF2-40B4-BE49-F238E27FC236}">
                <a16:creationId xmlns:a16="http://schemas.microsoft.com/office/drawing/2014/main" id="{C028431E-E8C3-47F4-8A75-2FA5F9072EF3}"/>
              </a:ext>
            </a:extLst>
          </p:cNvPr>
          <p:cNvGrpSpPr/>
          <p:nvPr/>
        </p:nvGrpSpPr>
        <p:grpSpPr>
          <a:xfrm>
            <a:off x="1979712" y="3861048"/>
            <a:ext cx="4768533" cy="2848382"/>
            <a:chOff x="1979712" y="3861048"/>
            <a:chExt cx="4768533" cy="2848382"/>
          </a:xfrm>
        </p:grpSpPr>
        <p:sp>
          <p:nvSpPr>
            <p:cNvPr id="7" name="矩形 6">
              <a:extLst>
                <a:ext uri="{FF2B5EF4-FFF2-40B4-BE49-F238E27FC236}">
                  <a16:creationId xmlns:a16="http://schemas.microsoft.com/office/drawing/2014/main" id="{07210D99-A0FE-4BAF-8E49-0BDB40990B6B}"/>
                </a:ext>
              </a:extLst>
            </p:cNvPr>
            <p:cNvSpPr/>
            <p:nvPr/>
          </p:nvSpPr>
          <p:spPr>
            <a:xfrm>
              <a:off x="2555776" y="3861048"/>
              <a:ext cx="796111"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8" name="矩形 7">
              <a:extLst>
                <a:ext uri="{FF2B5EF4-FFF2-40B4-BE49-F238E27FC236}">
                  <a16:creationId xmlns:a16="http://schemas.microsoft.com/office/drawing/2014/main" id="{E8CA7893-0E84-4700-AE84-67959034A9AF}"/>
                </a:ext>
              </a:extLst>
            </p:cNvPr>
            <p:cNvSpPr/>
            <p:nvPr/>
          </p:nvSpPr>
          <p:spPr>
            <a:xfrm>
              <a:off x="3995936" y="3861048"/>
              <a:ext cx="1123850" cy="400110"/>
            </a:xfrm>
            <a:prstGeom prst="rect">
              <a:avLst/>
            </a:prstGeom>
            <a:ln>
              <a:solidFill>
                <a:srgbClr val="008000"/>
              </a:solidFill>
            </a:ln>
          </p:spPr>
          <p:txBody>
            <a:bodyPr wrap="none">
              <a:spAutoFit/>
            </a:bodyPr>
            <a:lstStyle/>
            <a:p>
              <a:r>
                <a:rPr lang="en-US" altLang="zh-CN" dirty="0">
                  <a:solidFill>
                    <a:srgbClr val="008000"/>
                  </a:solidFill>
                </a:rPr>
                <a:t>A∨﹁</a:t>
              </a:r>
              <a:r>
                <a:rPr lang="zh-CN" altLang="en-US" dirty="0">
                  <a:solidFill>
                    <a:srgbClr val="008000"/>
                  </a:solidFill>
                </a:rPr>
                <a:t> </a:t>
              </a:r>
              <a:r>
                <a:rPr lang="en-US" altLang="zh-CN" dirty="0">
                  <a:solidFill>
                    <a:srgbClr val="008000"/>
                  </a:solidFill>
                </a:rPr>
                <a:t>B</a:t>
              </a:r>
              <a:endParaRPr lang="zh-CN" altLang="en-US" dirty="0"/>
            </a:p>
          </p:txBody>
        </p:sp>
        <p:sp>
          <p:nvSpPr>
            <p:cNvPr id="9" name="矩形 8">
              <a:extLst>
                <a:ext uri="{FF2B5EF4-FFF2-40B4-BE49-F238E27FC236}">
                  <a16:creationId xmlns:a16="http://schemas.microsoft.com/office/drawing/2014/main" id="{1610A370-2C07-496A-9B20-26DB0FD198B0}"/>
                </a:ext>
              </a:extLst>
            </p:cNvPr>
            <p:cNvSpPr/>
            <p:nvPr/>
          </p:nvSpPr>
          <p:spPr>
            <a:xfrm>
              <a:off x="4067944" y="4797152"/>
              <a:ext cx="377026" cy="400110"/>
            </a:xfrm>
            <a:prstGeom prst="rect">
              <a:avLst/>
            </a:prstGeom>
            <a:ln>
              <a:solidFill>
                <a:srgbClr val="008000"/>
              </a:solidFill>
            </a:ln>
          </p:spPr>
          <p:txBody>
            <a:bodyPr wrap="none">
              <a:spAutoFit/>
            </a:bodyPr>
            <a:lstStyle/>
            <a:p>
              <a:r>
                <a:rPr lang="en-US" altLang="zh-CN" dirty="0">
                  <a:solidFill>
                    <a:srgbClr val="008000"/>
                  </a:solidFill>
                </a:rPr>
                <a:t>A</a:t>
              </a:r>
              <a:endParaRPr lang="zh-CN" altLang="en-US" dirty="0"/>
            </a:p>
          </p:txBody>
        </p:sp>
        <p:sp>
          <p:nvSpPr>
            <p:cNvPr id="10" name="矩形 9">
              <a:extLst>
                <a:ext uri="{FF2B5EF4-FFF2-40B4-BE49-F238E27FC236}">
                  <a16:creationId xmlns:a16="http://schemas.microsoft.com/office/drawing/2014/main" id="{0CFC3E96-C797-453A-8020-1042157268EE}"/>
                </a:ext>
              </a:extLst>
            </p:cNvPr>
            <p:cNvSpPr/>
            <p:nvPr/>
          </p:nvSpPr>
          <p:spPr>
            <a:xfrm>
              <a:off x="5580112" y="4725144"/>
              <a:ext cx="1168133" cy="400110"/>
            </a:xfrm>
            <a:prstGeom prst="rect">
              <a:avLst/>
            </a:prstGeom>
            <a:ln>
              <a:solidFill>
                <a:srgbClr val="008000"/>
              </a:solidFill>
            </a:ln>
          </p:spPr>
          <p:txBody>
            <a:bodyPr wrap="none">
              <a:spAutoFit/>
            </a:bodyPr>
            <a:lstStyle/>
            <a:p>
              <a:r>
                <a:rPr lang="en-US" altLang="zh-CN" dirty="0">
                  <a:solidFill>
                    <a:srgbClr val="008000"/>
                  </a:solidFill>
                </a:rPr>
                <a:t>﹁A ∨ B</a:t>
              </a:r>
              <a:endParaRPr lang="zh-CN" altLang="en-US" dirty="0"/>
            </a:p>
          </p:txBody>
        </p:sp>
        <p:sp>
          <p:nvSpPr>
            <p:cNvPr id="11" name="矩形 10">
              <a:extLst>
                <a:ext uri="{FF2B5EF4-FFF2-40B4-BE49-F238E27FC236}">
                  <a16:creationId xmlns:a16="http://schemas.microsoft.com/office/drawing/2014/main" id="{0B5BE24E-EC5B-4562-A1C4-47C72F4B9DCF}"/>
                </a:ext>
              </a:extLst>
            </p:cNvPr>
            <p:cNvSpPr/>
            <p:nvPr/>
          </p:nvSpPr>
          <p:spPr>
            <a:xfrm>
              <a:off x="5436096" y="5733256"/>
              <a:ext cx="355736"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solidFill>
                  <a:srgbClr val="008000"/>
                </a:solidFill>
              </a:endParaRPr>
            </a:p>
          </p:txBody>
        </p:sp>
        <p:sp>
          <p:nvSpPr>
            <p:cNvPr id="12" name="矩形 11">
              <a:extLst>
                <a:ext uri="{FF2B5EF4-FFF2-40B4-BE49-F238E27FC236}">
                  <a16:creationId xmlns:a16="http://schemas.microsoft.com/office/drawing/2014/main" id="{D9E9DEB6-8C0B-465C-862C-4BC888B3164D}"/>
                </a:ext>
              </a:extLst>
            </p:cNvPr>
            <p:cNvSpPr/>
            <p:nvPr/>
          </p:nvSpPr>
          <p:spPr>
            <a:xfrm>
              <a:off x="1979712" y="4797152"/>
              <a:ext cx="1296248"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13" name="矩形 12">
              <a:extLst>
                <a:ext uri="{FF2B5EF4-FFF2-40B4-BE49-F238E27FC236}">
                  <a16:creationId xmlns:a16="http://schemas.microsoft.com/office/drawing/2014/main" id="{1520D85B-02E9-4A4E-B499-2F1F5248E4B0}"/>
                </a:ext>
              </a:extLst>
            </p:cNvPr>
            <p:cNvSpPr/>
            <p:nvPr/>
          </p:nvSpPr>
          <p:spPr>
            <a:xfrm>
              <a:off x="3331859" y="5661248"/>
              <a:ext cx="612217"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p>
          </p:txBody>
        </p:sp>
        <p:sp>
          <p:nvSpPr>
            <p:cNvPr id="14" name="矩形 13">
              <a:extLst>
                <a:ext uri="{FF2B5EF4-FFF2-40B4-BE49-F238E27FC236}">
                  <a16:creationId xmlns:a16="http://schemas.microsoft.com/office/drawing/2014/main" id="{5B1C2FE3-D728-4889-BB96-F588FFBC98D7}"/>
                </a:ext>
              </a:extLst>
            </p:cNvPr>
            <p:cNvSpPr/>
            <p:nvPr/>
          </p:nvSpPr>
          <p:spPr>
            <a:xfrm>
              <a:off x="4283968" y="6309320"/>
              <a:ext cx="583789" cy="400110"/>
            </a:xfrm>
            <a:prstGeom prst="rect">
              <a:avLst/>
            </a:prstGeom>
            <a:ln>
              <a:solidFill>
                <a:srgbClr val="008000"/>
              </a:solidFill>
            </a:ln>
          </p:spPr>
          <p:txBody>
            <a:bodyPr wrap="none">
              <a:spAutoFit/>
            </a:bodyPr>
            <a:lstStyle/>
            <a:p>
              <a:r>
                <a:rPr lang="en-US" altLang="zh-CN" dirty="0">
                  <a:solidFill>
                    <a:srgbClr val="008000"/>
                  </a:solidFill>
                </a:rPr>
                <a:t>NIL</a:t>
              </a:r>
              <a:endParaRPr lang="zh-CN" altLang="en-US" dirty="0">
                <a:solidFill>
                  <a:srgbClr val="008000"/>
                </a:solidFill>
              </a:endParaRPr>
            </a:p>
          </p:txBody>
        </p:sp>
        <p:cxnSp>
          <p:nvCxnSpPr>
            <p:cNvPr id="15" name="直线连接符 11">
              <a:extLst>
                <a:ext uri="{FF2B5EF4-FFF2-40B4-BE49-F238E27FC236}">
                  <a16:creationId xmlns:a16="http://schemas.microsoft.com/office/drawing/2014/main" id="{5CEC61D0-6834-4D3A-B19E-18B09E061E6C}"/>
                </a:ext>
              </a:extLst>
            </p:cNvPr>
            <p:cNvCxnSpPr>
              <a:stCxn id="7" idx="2"/>
              <a:endCxn id="9" idx="0"/>
            </p:cNvCxnSpPr>
            <p:nvPr/>
          </p:nvCxnSpPr>
          <p:spPr>
            <a:xfrm>
              <a:off x="2953832" y="4261158"/>
              <a:ext cx="1302625"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线连接符 13">
              <a:extLst>
                <a:ext uri="{FF2B5EF4-FFF2-40B4-BE49-F238E27FC236}">
                  <a16:creationId xmlns:a16="http://schemas.microsoft.com/office/drawing/2014/main" id="{BF8AD249-B1E2-44D9-AD91-87AFBED8AF4D}"/>
                </a:ext>
              </a:extLst>
            </p:cNvPr>
            <p:cNvCxnSpPr>
              <a:endCxn id="9" idx="0"/>
            </p:cNvCxnSpPr>
            <p:nvPr/>
          </p:nvCxnSpPr>
          <p:spPr>
            <a:xfrm flipH="1">
              <a:off x="4256457" y="4293096"/>
              <a:ext cx="315543" cy="5040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线连接符 15">
              <a:extLst>
                <a:ext uri="{FF2B5EF4-FFF2-40B4-BE49-F238E27FC236}">
                  <a16:creationId xmlns:a16="http://schemas.microsoft.com/office/drawing/2014/main" id="{2D73C380-C68B-40F5-9363-2D849220204B}"/>
                </a:ext>
              </a:extLst>
            </p:cNvPr>
            <p:cNvCxnSpPr>
              <a:stCxn id="12" idx="2"/>
              <a:endCxn id="13" idx="0"/>
            </p:cNvCxnSpPr>
            <p:nvPr/>
          </p:nvCxnSpPr>
          <p:spPr>
            <a:xfrm>
              <a:off x="2627836" y="5197262"/>
              <a:ext cx="1010132"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线连接符 18">
              <a:extLst>
                <a:ext uri="{FF2B5EF4-FFF2-40B4-BE49-F238E27FC236}">
                  <a16:creationId xmlns:a16="http://schemas.microsoft.com/office/drawing/2014/main" id="{596B3786-C40E-4849-9C80-00EA91A35A58}"/>
                </a:ext>
              </a:extLst>
            </p:cNvPr>
            <p:cNvCxnSpPr>
              <a:endCxn id="9" idx="2"/>
            </p:cNvCxnSpPr>
            <p:nvPr/>
          </p:nvCxnSpPr>
          <p:spPr>
            <a:xfrm flipV="1">
              <a:off x="3563888" y="5197262"/>
              <a:ext cx="692569"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线连接符 20">
              <a:extLst>
                <a:ext uri="{FF2B5EF4-FFF2-40B4-BE49-F238E27FC236}">
                  <a16:creationId xmlns:a16="http://schemas.microsoft.com/office/drawing/2014/main" id="{4EF2EFC7-EE11-415D-B785-48D0545DE7B3}"/>
                </a:ext>
              </a:extLst>
            </p:cNvPr>
            <p:cNvCxnSpPr>
              <a:stCxn id="10" idx="2"/>
            </p:cNvCxnSpPr>
            <p:nvPr/>
          </p:nvCxnSpPr>
          <p:spPr>
            <a:xfrm flipH="1">
              <a:off x="5580113" y="5125254"/>
              <a:ext cx="584066" cy="60800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直线连接符 22">
              <a:extLst>
                <a:ext uri="{FF2B5EF4-FFF2-40B4-BE49-F238E27FC236}">
                  <a16:creationId xmlns:a16="http://schemas.microsoft.com/office/drawing/2014/main" id="{958DECE8-D97C-4B0E-90CC-A3F297BA168E}"/>
                </a:ext>
              </a:extLst>
            </p:cNvPr>
            <p:cNvCxnSpPr>
              <a:stCxn id="11" idx="0"/>
              <a:endCxn id="9" idx="2"/>
            </p:cNvCxnSpPr>
            <p:nvPr/>
          </p:nvCxnSpPr>
          <p:spPr>
            <a:xfrm flipH="1" flipV="1">
              <a:off x="4256457" y="5197262"/>
              <a:ext cx="1357507"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线连接符 25">
              <a:extLst>
                <a:ext uri="{FF2B5EF4-FFF2-40B4-BE49-F238E27FC236}">
                  <a16:creationId xmlns:a16="http://schemas.microsoft.com/office/drawing/2014/main" id="{04EB4AC7-35DA-4AE8-9170-1EAA401F79E9}"/>
                </a:ext>
              </a:extLst>
            </p:cNvPr>
            <p:cNvCxnSpPr>
              <a:endCxn id="14" idx="0"/>
            </p:cNvCxnSpPr>
            <p:nvPr/>
          </p:nvCxnSpPr>
          <p:spPr>
            <a:xfrm>
              <a:off x="3635896" y="6061358"/>
              <a:ext cx="939967" cy="2479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直线连接符 27">
              <a:extLst>
                <a:ext uri="{FF2B5EF4-FFF2-40B4-BE49-F238E27FC236}">
                  <a16:creationId xmlns:a16="http://schemas.microsoft.com/office/drawing/2014/main" id="{49619F59-587D-4822-86F3-168B009C5FB1}"/>
                </a:ext>
              </a:extLst>
            </p:cNvPr>
            <p:cNvCxnSpPr>
              <a:stCxn id="11" idx="2"/>
              <a:endCxn id="14" idx="0"/>
            </p:cNvCxnSpPr>
            <p:nvPr/>
          </p:nvCxnSpPr>
          <p:spPr>
            <a:xfrm flipH="1">
              <a:off x="4575863" y="6133366"/>
              <a:ext cx="1038101" cy="17595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2" name="灯片编号占位符 1">
            <a:extLst>
              <a:ext uri="{FF2B5EF4-FFF2-40B4-BE49-F238E27FC236}">
                <a16:creationId xmlns:a16="http://schemas.microsoft.com/office/drawing/2014/main" id="{39957633-401C-4395-8830-F7D8EF98A764}"/>
              </a:ext>
            </a:extLst>
          </p:cNvPr>
          <p:cNvSpPr>
            <a:spLocks noGrp="1"/>
          </p:cNvSpPr>
          <p:nvPr>
            <p:ph type="sldNum" sz="quarter" idx="12"/>
          </p:nvPr>
        </p:nvSpPr>
        <p:spPr/>
        <p:txBody>
          <a:bodyPr/>
          <a:lstStyle/>
          <a:p>
            <a:fld id="{F58209B2-4306-46CD-9424-9DB79656E1A9}" type="slidenum">
              <a:rPr lang="zh-CN" altLang="en-US" smtClean="0"/>
              <a:pPr/>
              <a:t>24</a:t>
            </a:fld>
            <a:endParaRPr lang="zh-CN" altLang="en-US"/>
          </a:p>
        </p:txBody>
      </p:sp>
    </p:spTree>
    <p:extLst>
      <p:ext uri="{BB962C8B-B14F-4D97-AF65-F5344CB8AC3E}">
        <p14:creationId xmlns:p14="http://schemas.microsoft.com/office/powerpoint/2010/main" val="250053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a:t>
            </a:r>
            <a:r>
              <a:rPr lang="en-US" altLang="zh-CN" sz="4000" dirty="0"/>
              <a:t>:</a:t>
            </a:r>
            <a:r>
              <a:rPr lang="zh-CN" altLang="en-US" sz="4000" dirty="0"/>
              <a:t>祖先过滤策略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20000"/>
              </a:lnSpc>
            </a:pPr>
            <a:r>
              <a:rPr lang="zh-CN" altLang="en-US" sz="2400" dirty="0">
                <a:solidFill>
                  <a:srgbClr val="800000"/>
                </a:solidFill>
                <a:latin typeface="+mj-ea"/>
                <a:ea typeface="+mj-ea"/>
              </a:rPr>
              <a:t>祖先过滤策略</a:t>
            </a:r>
            <a:r>
              <a:rPr lang="en-US" altLang="zh-CN" sz="2400" dirty="0">
                <a:solidFill>
                  <a:srgbClr val="800000"/>
                </a:solidFill>
                <a:latin typeface="+mj-ea"/>
                <a:ea typeface="+mj-ea"/>
              </a:rPr>
              <a:t>(</a:t>
            </a:r>
            <a:r>
              <a:rPr lang="en-US" altLang="zh-CN" sz="2400" dirty="0">
                <a:solidFill>
                  <a:srgbClr val="800000"/>
                </a:solidFill>
                <a:ea typeface="+mj-ea"/>
              </a:rPr>
              <a:t>Ancestry Filtering</a:t>
            </a:r>
            <a:r>
              <a:rPr lang="en-US" altLang="zh-CN" sz="2400" dirty="0">
                <a:solidFill>
                  <a:srgbClr val="800000"/>
                </a:solidFill>
                <a:latin typeface="+mj-ea"/>
                <a:ea typeface="+mj-ea"/>
              </a:rPr>
              <a:t>)</a:t>
            </a:r>
            <a:r>
              <a:rPr lang="zh-CN" altLang="en-US" sz="2400" dirty="0">
                <a:solidFill>
                  <a:srgbClr val="800000"/>
                </a:solidFill>
                <a:latin typeface="+mj-ea"/>
                <a:ea typeface="+mj-ea"/>
              </a:rPr>
              <a:t>：</a:t>
            </a:r>
            <a:r>
              <a:rPr lang="zh-CN" altLang="en-US" sz="2400" dirty="0">
                <a:latin typeface="+mj-ea"/>
                <a:ea typeface="+mj-ea"/>
              </a:rPr>
              <a:t>满足以下两个条件中的任意一个就可进行归结：</a:t>
            </a:r>
            <a:endParaRPr lang="en-US" altLang="zh-CN" sz="2400" dirty="0">
              <a:latin typeface="+mj-ea"/>
              <a:ea typeface="+mj-ea"/>
            </a:endParaRPr>
          </a:p>
          <a:p>
            <a:pPr lvl="1">
              <a:lnSpc>
                <a:spcPct val="120000"/>
              </a:lnSpc>
            </a:pPr>
            <a:r>
              <a:rPr lang="zh-CN" altLang="en-US" sz="2200" dirty="0">
                <a:latin typeface="+mj-ea"/>
                <a:ea typeface="+mj-ea"/>
              </a:rPr>
              <a:t>两个亲本子句中</a:t>
            </a:r>
            <a:r>
              <a:rPr lang="zh-CN" altLang="en-US" sz="2200" dirty="0">
                <a:solidFill>
                  <a:srgbClr val="FF0000"/>
                </a:solidFill>
                <a:latin typeface="+mj-ea"/>
                <a:ea typeface="+mj-ea"/>
              </a:rPr>
              <a:t>至少</a:t>
            </a:r>
            <a:r>
              <a:rPr lang="zh-CN" altLang="en-US" sz="2200" dirty="0">
                <a:solidFill>
                  <a:srgbClr val="0000FF"/>
                </a:solidFill>
                <a:latin typeface="+mj-ea"/>
                <a:ea typeface="+mj-ea"/>
              </a:rPr>
              <a:t>有一个是初始子句集中的子句。</a:t>
            </a:r>
            <a:endParaRPr lang="en-US" altLang="zh-CN" sz="2200" dirty="0">
              <a:solidFill>
                <a:srgbClr val="0000FF"/>
              </a:solidFill>
              <a:latin typeface="+mj-ea"/>
              <a:ea typeface="+mj-ea"/>
            </a:endParaRPr>
          </a:p>
          <a:p>
            <a:pPr lvl="1">
              <a:lnSpc>
                <a:spcPct val="120000"/>
              </a:lnSpc>
            </a:pPr>
            <a:r>
              <a:rPr lang="zh-CN" altLang="en-US" sz="2200" dirty="0">
                <a:latin typeface="+mj-ea"/>
                <a:ea typeface="+mj-ea"/>
              </a:rPr>
              <a:t>如果两个亲本子句都不是初始子句集中的子句，则</a:t>
            </a:r>
            <a:r>
              <a:rPr lang="zh-CN" altLang="en-US" sz="2200" dirty="0">
                <a:solidFill>
                  <a:srgbClr val="0000FF"/>
                </a:solidFill>
                <a:latin typeface="+mj-ea"/>
                <a:ea typeface="+mj-ea"/>
              </a:rPr>
              <a:t>一个子句应该是另一个子句的先辈子句。</a:t>
            </a:r>
            <a:endParaRPr lang="en-US" altLang="zh-CN" sz="2200" dirty="0">
              <a:solidFill>
                <a:srgbClr val="0000FF"/>
              </a:solidFill>
              <a:latin typeface="+mj-ea"/>
              <a:ea typeface="+mj-ea"/>
            </a:endParaRPr>
          </a:p>
          <a:p>
            <a:pPr lvl="1"/>
            <a:endParaRPr lang="zh-CN" altLang="en-US" dirty="0">
              <a:solidFill>
                <a:srgbClr val="800000"/>
              </a:solidFill>
              <a:latin typeface="+mj-ea"/>
              <a:ea typeface="+mj-ea"/>
            </a:endParaRPr>
          </a:p>
          <a:p>
            <a:r>
              <a:rPr lang="zh-CN" altLang="en-US" sz="2400" dirty="0">
                <a:solidFill>
                  <a:srgbClr val="800000"/>
                </a:solidFill>
                <a:latin typeface="+mj-ea"/>
                <a:ea typeface="+mj-ea"/>
              </a:rPr>
              <a:t>祖先过滤策略是完备的</a:t>
            </a:r>
          </a:p>
        </p:txBody>
      </p:sp>
      <p:sp>
        <p:nvSpPr>
          <p:cNvPr id="3" name="灯片编号占位符 2">
            <a:extLst>
              <a:ext uri="{FF2B5EF4-FFF2-40B4-BE49-F238E27FC236}">
                <a16:creationId xmlns:a16="http://schemas.microsoft.com/office/drawing/2014/main" id="{8FC73D8D-87D4-4430-B282-393DACDA7191}"/>
              </a:ext>
            </a:extLst>
          </p:cNvPr>
          <p:cNvSpPr>
            <a:spLocks noGrp="1"/>
          </p:cNvSpPr>
          <p:nvPr>
            <p:ph type="sldNum" sz="quarter" idx="12"/>
          </p:nvPr>
        </p:nvSpPr>
        <p:spPr/>
        <p:txBody>
          <a:bodyPr/>
          <a:lstStyle/>
          <a:p>
            <a:fld id="{F58209B2-4306-46CD-9424-9DB79656E1A9}" type="slidenum">
              <a:rPr lang="zh-CN" altLang="en-US" smtClean="0"/>
              <a:pPr/>
              <a:t>25</a:t>
            </a:fld>
            <a:endParaRPr lang="zh-CN" altLang="en-US"/>
          </a:p>
        </p:txBody>
      </p:sp>
    </p:spTree>
    <p:extLst>
      <p:ext uri="{BB962C8B-B14F-4D97-AF65-F5344CB8AC3E}">
        <p14:creationId xmlns:p14="http://schemas.microsoft.com/office/powerpoint/2010/main" val="61692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限制策略</a:t>
            </a:r>
            <a:r>
              <a:rPr lang="en-US" altLang="zh-CN" sz="4000" dirty="0"/>
              <a:t>:</a:t>
            </a:r>
            <a:r>
              <a:rPr lang="zh-CN" altLang="en-US" sz="4000" dirty="0"/>
              <a:t>祖先过滤策略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50000"/>
              </a:lnSpc>
              <a:spcBef>
                <a:spcPts val="600"/>
              </a:spcBef>
            </a:pPr>
            <a:r>
              <a:rPr lang="zh-CN" altLang="en-US" sz="2400" b="0" dirty="0">
                <a:latin typeface="Arial" pitchFamily="34" charset="0"/>
                <a:ea typeface="黑体" pitchFamily="49" charset="-122"/>
              </a:rPr>
              <a:t>例：设有如下子句集：</a:t>
            </a:r>
          </a:p>
          <a:p>
            <a:pPr marL="0" indent="0">
              <a:lnSpc>
                <a:spcPct val="150000"/>
              </a:lnSpc>
              <a:spcBef>
                <a:spcPts val="600"/>
              </a:spcBef>
              <a:buNone/>
            </a:pPr>
            <a:r>
              <a:rPr lang="zh-CN" altLang="en-US" sz="2000" b="0" dirty="0">
                <a:latin typeface="Arial" pitchFamily="34" charset="0"/>
                <a:ea typeface="黑体" pitchFamily="49" charset="-122"/>
              </a:rPr>
              <a:t>       </a:t>
            </a:r>
            <a:r>
              <a:rPr lang="en-US" altLang="zh-CN" sz="2000" b="0" dirty="0">
                <a:latin typeface="Arial" pitchFamily="34" charset="0"/>
                <a:ea typeface="黑体" pitchFamily="49" charset="-122"/>
              </a:rPr>
              <a:t>S={﹁Q(x)∨﹁P(x),  Q(y)∨﹁P(y)</a:t>
            </a:r>
            <a:r>
              <a:rPr lang="zh-CN" altLang="en-US" sz="2000" b="0" dirty="0">
                <a:latin typeface="Arial" pitchFamily="34" charset="0"/>
                <a:ea typeface="黑体" pitchFamily="49" charset="-122"/>
              </a:rPr>
              <a:t>，</a:t>
            </a:r>
            <a:r>
              <a:rPr lang="en-US" altLang="zh-CN" sz="2000" b="0" dirty="0">
                <a:latin typeface="Arial" pitchFamily="34" charset="0"/>
                <a:ea typeface="黑体" pitchFamily="49" charset="-122"/>
              </a:rPr>
              <a:t>﹁Q(w)∨P(w) ,  Q(a)∨P(a) }</a:t>
            </a:r>
          </a:p>
          <a:p>
            <a:pPr>
              <a:lnSpc>
                <a:spcPct val="150000"/>
              </a:lnSpc>
              <a:spcBef>
                <a:spcPts val="600"/>
              </a:spcBef>
            </a:pPr>
            <a:r>
              <a:rPr lang="zh-CN" altLang="en-US" sz="2400" b="0" dirty="0">
                <a:latin typeface="Arial" pitchFamily="34" charset="0"/>
                <a:ea typeface="黑体" pitchFamily="49" charset="-122"/>
              </a:rPr>
              <a:t>用祖先过滤策略证明</a:t>
            </a:r>
            <a:r>
              <a:rPr lang="en-US" altLang="zh-CN" sz="2400" b="0" dirty="0">
                <a:latin typeface="Arial" pitchFamily="34" charset="0"/>
                <a:ea typeface="黑体" pitchFamily="49" charset="-122"/>
              </a:rPr>
              <a:t>S</a:t>
            </a:r>
            <a:r>
              <a:rPr lang="zh-CN" altLang="en-US" sz="2400" b="0" dirty="0">
                <a:latin typeface="Arial" pitchFamily="34" charset="0"/>
                <a:ea typeface="黑体" pitchFamily="49" charset="-122"/>
              </a:rPr>
              <a:t>为不可满足</a:t>
            </a:r>
          </a:p>
          <a:p>
            <a:pPr lvl="1">
              <a:spcBef>
                <a:spcPts val="1200"/>
              </a:spcBef>
            </a:pPr>
            <a:endParaRPr lang="en-US" altLang="zh-CN" sz="2000" b="0" dirty="0">
              <a:latin typeface="Arial" pitchFamily="34" charset="0"/>
              <a:ea typeface="黑体" pitchFamily="49" charset="-122"/>
            </a:endParaRPr>
          </a:p>
        </p:txBody>
      </p:sp>
      <p:sp>
        <p:nvSpPr>
          <p:cNvPr id="6" name="Text Box 4">
            <a:extLst>
              <a:ext uri="{FF2B5EF4-FFF2-40B4-BE49-F238E27FC236}">
                <a16:creationId xmlns:a16="http://schemas.microsoft.com/office/drawing/2014/main" id="{BB56DDA7-DE17-4DC9-BA08-C579967962AF}"/>
              </a:ext>
            </a:extLst>
          </p:cNvPr>
          <p:cNvSpPr txBox="1">
            <a:spLocks noChangeArrowheads="1"/>
          </p:cNvSpPr>
          <p:nvPr/>
        </p:nvSpPr>
        <p:spPr bwMode="auto">
          <a:xfrm>
            <a:off x="1690960" y="3356272"/>
            <a:ext cx="18002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7" name="Text Box 5">
            <a:extLst>
              <a:ext uri="{FF2B5EF4-FFF2-40B4-BE49-F238E27FC236}">
                <a16:creationId xmlns:a16="http://schemas.microsoft.com/office/drawing/2014/main" id="{23D6CCAB-0290-4422-8C0E-9E8B14A55D72}"/>
              </a:ext>
            </a:extLst>
          </p:cNvPr>
          <p:cNvSpPr txBox="1">
            <a:spLocks noChangeArrowheads="1"/>
          </p:cNvSpPr>
          <p:nvPr/>
        </p:nvSpPr>
        <p:spPr bwMode="auto">
          <a:xfrm>
            <a:off x="1546498" y="3213397"/>
            <a:ext cx="21605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﹁Q(x)∨ ﹁P(x)</a:t>
            </a:r>
          </a:p>
        </p:txBody>
      </p:sp>
      <p:sp>
        <p:nvSpPr>
          <p:cNvPr id="8" name="Text Box 6">
            <a:extLst>
              <a:ext uri="{FF2B5EF4-FFF2-40B4-BE49-F238E27FC236}">
                <a16:creationId xmlns:a16="http://schemas.microsoft.com/office/drawing/2014/main" id="{6E656586-C57A-4E2A-99BE-6B5E8A6FF68A}"/>
              </a:ext>
            </a:extLst>
          </p:cNvPr>
          <p:cNvSpPr txBox="1">
            <a:spLocks noChangeArrowheads="1"/>
          </p:cNvSpPr>
          <p:nvPr/>
        </p:nvSpPr>
        <p:spPr bwMode="auto">
          <a:xfrm>
            <a:off x="4931048" y="3213397"/>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Q(y)∨﹁P(y)</a:t>
            </a:r>
          </a:p>
        </p:txBody>
      </p:sp>
      <p:sp>
        <p:nvSpPr>
          <p:cNvPr id="9" name="Text Box 7">
            <a:extLst>
              <a:ext uri="{FF2B5EF4-FFF2-40B4-BE49-F238E27FC236}">
                <a16:creationId xmlns:a16="http://schemas.microsoft.com/office/drawing/2014/main" id="{34389F25-028A-440A-9F4A-978107D602E1}"/>
              </a:ext>
            </a:extLst>
          </p:cNvPr>
          <p:cNvSpPr txBox="1">
            <a:spLocks noChangeArrowheads="1"/>
          </p:cNvSpPr>
          <p:nvPr/>
        </p:nvSpPr>
        <p:spPr bwMode="auto">
          <a:xfrm>
            <a:off x="2122760" y="4003972"/>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P(x)</a:t>
            </a:r>
          </a:p>
        </p:txBody>
      </p:sp>
      <p:sp>
        <p:nvSpPr>
          <p:cNvPr id="10" name="Text Box 8">
            <a:extLst>
              <a:ext uri="{FF2B5EF4-FFF2-40B4-BE49-F238E27FC236}">
                <a16:creationId xmlns:a16="http://schemas.microsoft.com/office/drawing/2014/main" id="{63C8A45A-A19E-4DB2-BC44-3125E6F03639}"/>
              </a:ext>
            </a:extLst>
          </p:cNvPr>
          <p:cNvSpPr txBox="1">
            <a:spLocks noChangeArrowheads="1"/>
          </p:cNvSpPr>
          <p:nvPr/>
        </p:nvSpPr>
        <p:spPr bwMode="auto">
          <a:xfrm>
            <a:off x="4859610" y="4076997"/>
            <a:ext cx="19446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 Q(w)∨P(w)</a:t>
            </a:r>
          </a:p>
        </p:txBody>
      </p:sp>
      <p:sp>
        <p:nvSpPr>
          <p:cNvPr id="11" name="Text Box 9">
            <a:extLst>
              <a:ext uri="{FF2B5EF4-FFF2-40B4-BE49-F238E27FC236}">
                <a16:creationId xmlns:a16="http://schemas.microsoft.com/office/drawing/2014/main" id="{CEBB5D62-84AF-4479-ADE9-542CEFA6CDFA}"/>
              </a:ext>
            </a:extLst>
          </p:cNvPr>
          <p:cNvSpPr txBox="1">
            <a:spLocks noChangeArrowheads="1"/>
          </p:cNvSpPr>
          <p:nvPr/>
        </p:nvSpPr>
        <p:spPr bwMode="auto">
          <a:xfrm>
            <a:off x="3203848" y="4869160"/>
            <a:ext cx="12239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 Q(w)</a:t>
            </a:r>
          </a:p>
        </p:txBody>
      </p:sp>
      <p:sp>
        <p:nvSpPr>
          <p:cNvPr id="12" name="Text Box 10">
            <a:extLst>
              <a:ext uri="{FF2B5EF4-FFF2-40B4-BE49-F238E27FC236}">
                <a16:creationId xmlns:a16="http://schemas.microsoft.com/office/drawing/2014/main" id="{9A7D6017-52C6-49CD-958F-19B153BB8F2C}"/>
              </a:ext>
            </a:extLst>
          </p:cNvPr>
          <p:cNvSpPr txBox="1">
            <a:spLocks noChangeArrowheads="1"/>
          </p:cNvSpPr>
          <p:nvPr/>
        </p:nvSpPr>
        <p:spPr bwMode="auto">
          <a:xfrm>
            <a:off x="5291410" y="4869160"/>
            <a:ext cx="16557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Q(a)∨P(a)</a:t>
            </a:r>
          </a:p>
        </p:txBody>
      </p:sp>
      <p:sp>
        <p:nvSpPr>
          <p:cNvPr id="13" name="Text Box 11">
            <a:extLst>
              <a:ext uri="{FF2B5EF4-FFF2-40B4-BE49-F238E27FC236}">
                <a16:creationId xmlns:a16="http://schemas.microsoft.com/office/drawing/2014/main" id="{C4843CC9-8D68-4CFC-A2FE-17FE9228FF29}"/>
              </a:ext>
            </a:extLst>
          </p:cNvPr>
          <p:cNvSpPr txBox="1">
            <a:spLocks noChangeArrowheads="1"/>
          </p:cNvSpPr>
          <p:nvPr/>
        </p:nvSpPr>
        <p:spPr bwMode="auto">
          <a:xfrm>
            <a:off x="4570685" y="5661322"/>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P(a)</a:t>
            </a:r>
          </a:p>
        </p:txBody>
      </p:sp>
      <p:sp>
        <p:nvSpPr>
          <p:cNvPr id="14" name="Text Box 12">
            <a:extLst>
              <a:ext uri="{FF2B5EF4-FFF2-40B4-BE49-F238E27FC236}">
                <a16:creationId xmlns:a16="http://schemas.microsoft.com/office/drawing/2014/main" id="{527769D1-FA95-421E-AAC8-C8A3473EE72D}"/>
              </a:ext>
            </a:extLst>
          </p:cNvPr>
          <p:cNvSpPr txBox="1">
            <a:spLocks noChangeArrowheads="1"/>
          </p:cNvSpPr>
          <p:nvPr/>
        </p:nvSpPr>
        <p:spPr bwMode="auto">
          <a:xfrm>
            <a:off x="2772048" y="6309022"/>
            <a:ext cx="79057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5" name="Line 13">
            <a:extLst>
              <a:ext uri="{FF2B5EF4-FFF2-40B4-BE49-F238E27FC236}">
                <a16:creationId xmlns:a16="http://schemas.microsoft.com/office/drawing/2014/main" id="{06CF94DD-1F2B-4DE2-BAC7-48F9D2584F11}"/>
              </a:ext>
            </a:extLst>
          </p:cNvPr>
          <p:cNvSpPr>
            <a:spLocks noChangeShapeType="1"/>
          </p:cNvSpPr>
          <p:nvPr/>
        </p:nvSpPr>
        <p:spPr bwMode="auto">
          <a:xfrm>
            <a:off x="2411685" y="3572172"/>
            <a:ext cx="142875"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325A8F2C-7B8A-4495-A30A-A49637A28321}"/>
              </a:ext>
            </a:extLst>
          </p:cNvPr>
          <p:cNvSpPr>
            <a:spLocks noChangeShapeType="1"/>
          </p:cNvSpPr>
          <p:nvPr/>
        </p:nvSpPr>
        <p:spPr bwMode="auto">
          <a:xfrm flipH="1">
            <a:off x="2627585" y="3645197"/>
            <a:ext cx="3095625" cy="3587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D1CB0636-2469-4C71-916F-671626E661D2}"/>
              </a:ext>
            </a:extLst>
          </p:cNvPr>
          <p:cNvSpPr>
            <a:spLocks noChangeShapeType="1"/>
          </p:cNvSpPr>
          <p:nvPr/>
        </p:nvSpPr>
        <p:spPr bwMode="auto">
          <a:xfrm>
            <a:off x="2554560" y="4437360"/>
            <a:ext cx="12255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87F84259-C8D3-46C0-B242-F42B93E7511D}"/>
              </a:ext>
            </a:extLst>
          </p:cNvPr>
          <p:cNvSpPr>
            <a:spLocks noChangeShapeType="1"/>
          </p:cNvSpPr>
          <p:nvPr/>
        </p:nvSpPr>
        <p:spPr bwMode="auto">
          <a:xfrm flipH="1">
            <a:off x="3922985" y="4437360"/>
            <a:ext cx="18732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054E7323-99CD-4B32-8ADB-B55E4DF63206}"/>
              </a:ext>
            </a:extLst>
          </p:cNvPr>
          <p:cNvSpPr>
            <a:spLocks noChangeShapeType="1"/>
          </p:cNvSpPr>
          <p:nvPr/>
        </p:nvSpPr>
        <p:spPr bwMode="auto">
          <a:xfrm>
            <a:off x="3707085" y="5229522"/>
            <a:ext cx="1223963"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8CBDD457-7C1F-4325-A19C-84859A47DE23}"/>
              </a:ext>
            </a:extLst>
          </p:cNvPr>
          <p:cNvSpPr>
            <a:spLocks noChangeShapeType="1"/>
          </p:cNvSpPr>
          <p:nvPr/>
        </p:nvSpPr>
        <p:spPr bwMode="auto">
          <a:xfrm flipH="1">
            <a:off x="5075510" y="5229522"/>
            <a:ext cx="107950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9">
            <a:extLst>
              <a:ext uri="{FF2B5EF4-FFF2-40B4-BE49-F238E27FC236}">
                <a16:creationId xmlns:a16="http://schemas.microsoft.com/office/drawing/2014/main" id="{9C83C689-AB1C-42AB-91A4-52E2C0DC3813}"/>
              </a:ext>
            </a:extLst>
          </p:cNvPr>
          <p:cNvSpPr>
            <a:spLocks noChangeShapeType="1"/>
          </p:cNvSpPr>
          <p:nvPr/>
        </p:nvSpPr>
        <p:spPr bwMode="auto">
          <a:xfrm>
            <a:off x="2411685" y="4437360"/>
            <a:ext cx="792163" cy="19431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01F5F940-63C4-459B-B541-03C5ADF6C57B}"/>
              </a:ext>
            </a:extLst>
          </p:cNvPr>
          <p:cNvSpPr>
            <a:spLocks noChangeShapeType="1"/>
          </p:cNvSpPr>
          <p:nvPr/>
        </p:nvSpPr>
        <p:spPr bwMode="auto">
          <a:xfrm flipV="1">
            <a:off x="3203848" y="6021685"/>
            <a:ext cx="1655762" cy="287337"/>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Freeform 21">
            <a:extLst>
              <a:ext uri="{FF2B5EF4-FFF2-40B4-BE49-F238E27FC236}">
                <a16:creationId xmlns:a16="http://schemas.microsoft.com/office/drawing/2014/main" id="{CA10E0D7-A5E7-4906-99FA-993F9357A9DC}"/>
              </a:ext>
            </a:extLst>
          </p:cNvPr>
          <p:cNvSpPr>
            <a:spLocks/>
          </p:cNvSpPr>
          <p:nvPr/>
        </p:nvSpPr>
        <p:spPr bwMode="auto">
          <a:xfrm>
            <a:off x="1330598" y="3645197"/>
            <a:ext cx="5689600" cy="2339975"/>
          </a:xfrm>
          <a:custGeom>
            <a:avLst/>
            <a:gdLst>
              <a:gd name="T0" fmla="*/ 0 w 3584"/>
              <a:gd name="T1" fmla="*/ 0 h 1474"/>
              <a:gd name="T2" fmla="*/ 227 w 3584"/>
              <a:gd name="T3" fmla="*/ 136 h 1474"/>
              <a:gd name="T4" fmla="*/ 908 w 3584"/>
              <a:gd name="T5" fmla="*/ 136 h 1474"/>
              <a:gd name="T6" fmla="*/ 1361 w 3584"/>
              <a:gd name="T7" fmla="*/ 90 h 1474"/>
              <a:gd name="T8" fmla="*/ 1633 w 3584"/>
              <a:gd name="T9" fmla="*/ 317 h 1474"/>
              <a:gd name="T10" fmla="*/ 2722 w 3584"/>
              <a:gd name="T11" fmla="*/ 1315 h 1474"/>
              <a:gd name="T12" fmla="*/ 3584 w 3584"/>
              <a:gd name="T13" fmla="*/ 1270 h 1474"/>
            </a:gdLst>
            <a:ahLst/>
            <a:cxnLst>
              <a:cxn ang="0">
                <a:pos x="T0" y="T1"/>
              </a:cxn>
              <a:cxn ang="0">
                <a:pos x="T2" y="T3"/>
              </a:cxn>
              <a:cxn ang="0">
                <a:pos x="T4" y="T5"/>
              </a:cxn>
              <a:cxn ang="0">
                <a:pos x="T6" y="T7"/>
              </a:cxn>
              <a:cxn ang="0">
                <a:pos x="T8" y="T9"/>
              </a:cxn>
              <a:cxn ang="0">
                <a:pos x="T10" y="T11"/>
              </a:cxn>
              <a:cxn ang="0">
                <a:pos x="T12" y="T13"/>
              </a:cxn>
            </a:cxnLst>
            <a:rect l="0" t="0" r="r" b="b"/>
            <a:pathLst>
              <a:path w="3584" h="1474">
                <a:moveTo>
                  <a:pt x="0" y="0"/>
                </a:moveTo>
                <a:cubicBezTo>
                  <a:pt x="38" y="56"/>
                  <a:pt x="76" y="113"/>
                  <a:pt x="227" y="136"/>
                </a:cubicBezTo>
                <a:cubicBezTo>
                  <a:pt x="378" y="159"/>
                  <a:pt x="719" y="144"/>
                  <a:pt x="908" y="136"/>
                </a:cubicBezTo>
                <a:cubicBezTo>
                  <a:pt x="1097" y="128"/>
                  <a:pt x="1240" y="60"/>
                  <a:pt x="1361" y="90"/>
                </a:cubicBezTo>
                <a:cubicBezTo>
                  <a:pt x="1482" y="120"/>
                  <a:pt x="1406" y="113"/>
                  <a:pt x="1633" y="317"/>
                </a:cubicBezTo>
                <a:cubicBezTo>
                  <a:pt x="1860" y="521"/>
                  <a:pt x="2397" y="1156"/>
                  <a:pt x="2722" y="1315"/>
                </a:cubicBezTo>
                <a:cubicBezTo>
                  <a:pt x="3047" y="1474"/>
                  <a:pt x="3315" y="1372"/>
                  <a:pt x="3584" y="1270"/>
                </a:cubicBezTo>
              </a:path>
            </a:pathLst>
          </a:cu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2F7408B8-CD4A-42F5-AA16-7EB40BD0838E}"/>
              </a:ext>
            </a:extLst>
          </p:cNvPr>
          <p:cNvSpPr>
            <a:spLocks noGrp="1"/>
          </p:cNvSpPr>
          <p:nvPr>
            <p:ph type="sldNum" sz="quarter" idx="12"/>
          </p:nvPr>
        </p:nvSpPr>
        <p:spPr/>
        <p:txBody>
          <a:bodyPr/>
          <a:lstStyle/>
          <a:p>
            <a:fld id="{F58209B2-4306-46CD-9424-9DB79656E1A9}" type="slidenum">
              <a:rPr lang="zh-CN" altLang="en-US" smtClean="0"/>
              <a:pPr/>
              <a:t>26</a:t>
            </a:fld>
            <a:endParaRPr lang="zh-CN" altLang="en-US"/>
          </a:p>
        </p:txBody>
      </p:sp>
    </p:spTree>
    <p:extLst>
      <p:ext uri="{BB962C8B-B14F-4D97-AF65-F5344CB8AC3E}">
        <p14:creationId xmlns:p14="http://schemas.microsoft.com/office/powerpoint/2010/main" val="338935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7FF58F-53DE-48BF-AAA2-33575EF67F81}"/>
              </a:ext>
            </a:extLst>
          </p:cNvPr>
          <p:cNvSpPr>
            <a:spLocks noGrp="1"/>
          </p:cNvSpPr>
          <p:nvPr>
            <p:ph type="body" idx="1"/>
          </p:nvPr>
        </p:nvSpPr>
        <p:spPr/>
        <p:txBody>
          <a:bodyPr/>
          <a:lstStyle/>
          <a:p>
            <a:r>
              <a:rPr lang="en-US" altLang="zh-CN" sz="2800" dirty="0">
                <a:solidFill>
                  <a:srgbClr val="C00000"/>
                </a:solidFill>
              </a:rPr>
              <a:t>First-Order Logic: Inference</a:t>
            </a:r>
            <a:endParaRPr lang="zh-CN" altLang="en-US" sz="2800" dirty="0">
              <a:solidFill>
                <a:srgbClr val="C00000"/>
              </a:solidFill>
            </a:endParaRPr>
          </a:p>
          <a:p>
            <a:r>
              <a:rPr lang="en-US" altLang="zh-CN" sz="2000" dirty="0">
                <a:latin typeface="+mn-lt"/>
              </a:rPr>
              <a:t>Generalized Modus Ponens</a:t>
            </a:r>
            <a:endParaRPr lang="zh-CN" altLang="en-US" dirty="0"/>
          </a:p>
        </p:txBody>
      </p:sp>
      <p:sp>
        <p:nvSpPr>
          <p:cNvPr id="6" name="灯片编号占位符 5">
            <a:extLst>
              <a:ext uri="{FF2B5EF4-FFF2-40B4-BE49-F238E27FC236}">
                <a16:creationId xmlns:a16="http://schemas.microsoft.com/office/drawing/2014/main" id="{FA95B935-C4E2-4AFF-A83A-ED2224DFA4B1}"/>
              </a:ext>
            </a:extLst>
          </p:cNvPr>
          <p:cNvSpPr>
            <a:spLocks noGrp="1"/>
          </p:cNvSpPr>
          <p:nvPr>
            <p:ph type="sldNum" sz="quarter" idx="12"/>
          </p:nvPr>
        </p:nvSpPr>
        <p:spPr/>
        <p:txBody>
          <a:bodyPr/>
          <a:lstStyle/>
          <a:p>
            <a:fld id="{F58209B2-4306-46CD-9424-9DB79656E1A9}" type="slidenum">
              <a:rPr lang="zh-CN" altLang="en-US" smtClean="0"/>
              <a:pPr/>
              <a:t>27</a:t>
            </a:fld>
            <a:endParaRPr lang="zh-CN" altLang="en-US"/>
          </a:p>
        </p:txBody>
      </p:sp>
    </p:spTree>
    <p:extLst>
      <p:ext uri="{BB962C8B-B14F-4D97-AF65-F5344CB8AC3E}">
        <p14:creationId xmlns:p14="http://schemas.microsoft.com/office/powerpoint/2010/main" val="381130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latin typeface="+mn-lt"/>
              </a:rPr>
              <a:t>Generalized Modus Ponens (GMP) </a:t>
            </a:r>
            <a:br>
              <a:rPr lang="en-US" altLang="zh-CN" sz="3600" dirty="0">
                <a:latin typeface="+mn-lt"/>
              </a:rPr>
            </a:br>
            <a:r>
              <a:rPr lang="zh-CN" altLang="en-US" sz="3600" dirty="0">
                <a:latin typeface="+mn-lt"/>
              </a:rPr>
              <a:t>前见推理</a:t>
            </a:r>
            <a:endParaRPr lang="en-US" altLang="zh-CN" sz="3600" dirty="0">
              <a:latin typeface="+mn-lt"/>
            </a:endParaRPr>
          </a:p>
        </p:txBody>
      </p:sp>
      <p:sp>
        <p:nvSpPr>
          <p:cNvPr id="5" name="内容占位符 4"/>
          <p:cNvSpPr>
            <a:spLocks noGrp="1"/>
          </p:cNvSpPr>
          <p:nvPr>
            <p:ph idx="1"/>
          </p:nvPr>
        </p:nvSpPr>
        <p:spPr>
          <a:xfrm>
            <a:off x="457200" y="4581128"/>
            <a:ext cx="8075240" cy="901725"/>
          </a:xfrm>
        </p:spPr>
        <p:txBody>
          <a:bodyPr/>
          <a:lstStyle/>
          <a:p>
            <a:r>
              <a:rPr lang="en-US" altLang="zh-CN" sz="2000" b="0" dirty="0">
                <a:latin typeface="Arial" pitchFamily="34" charset="0"/>
                <a:ea typeface="黑体" pitchFamily="49" charset="-122"/>
              </a:rPr>
              <a:t>GMP used with KB of definite clauses (exactly one positive literal) All variables assumed universally quantified</a:t>
            </a:r>
          </a:p>
          <a:p>
            <a:endParaRPr lang="en-US" altLang="zh-CN" b="0" dirty="0">
              <a:latin typeface="Arial" pitchFamily="34" charset="0"/>
              <a:ea typeface="黑体" pitchFamily="49"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ADAD854-1EAC-4064-85BE-18583CBFDB7F}"/>
                  </a:ext>
                </a:extLst>
              </p:cNvPr>
              <p:cNvSpPr txBox="1"/>
              <p:nvPr/>
            </p:nvSpPr>
            <p:spPr>
              <a:xfrm>
                <a:off x="1187624" y="1772816"/>
                <a:ext cx="7358874" cy="728533"/>
              </a:xfrm>
              <a:prstGeom prst="rect">
                <a:avLst/>
              </a:prstGeom>
              <a:noFill/>
            </p:spPr>
            <p:txBody>
              <a:bodyPr wrap="none" lIns="0" tIns="0" rIns="0" bIns="0" rtlCol="0">
                <a:spAutoFit/>
              </a:bodyPr>
              <a:lstStyle/>
              <a:p>
                <a14:m>
                  <m:oMath xmlns:m="http://schemas.openxmlformats.org/officeDocument/2006/math">
                    <m:f>
                      <m:fPr>
                        <m:ctrlPr>
                          <a:rPr lang="en-US" altLang="zh-CN" sz="2800" i="1" smtClean="0">
                            <a:solidFill>
                              <a:srgbClr val="CC00CC"/>
                            </a:solidFill>
                            <a:latin typeface="Cambria Math" panose="02040503050406030204" pitchFamily="18" charset="0"/>
                          </a:rPr>
                        </m:ctrlPr>
                      </m:fPr>
                      <m:num>
                        <m:sSubSup>
                          <m:sSubSupPr>
                            <m:ctrlPr>
                              <a:rPr lang="en-US" altLang="zh-CN" sz="2800" i="1" smtClean="0">
                                <a:solidFill>
                                  <a:srgbClr val="CC00CC"/>
                                </a:solidFill>
                                <a:latin typeface="Cambria Math" panose="02040503050406030204" pitchFamily="18" charset="0"/>
                              </a:rPr>
                            </m:ctrlPr>
                          </m:sSubSupPr>
                          <m:e>
                            <m:r>
                              <a:rPr lang="en-US" altLang="zh-CN" sz="2800" b="0" i="1" smtClean="0">
                                <a:solidFill>
                                  <a:srgbClr val="CC00CC"/>
                                </a:solidFill>
                                <a:latin typeface="Cambria Math" panose="02040503050406030204" pitchFamily="18" charset="0"/>
                              </a:rPr>
                              <m:t>𝑝</m:t>
                            </m:r>
                          </m:e>
                          <m:sub>
                            <m:r>
                              <a:rPr lang="en-US" altLang="zh-CN" sz="2800" b="0" i="1" smtClean="0">
                                <a:solidFill>
                                  <a:srgbClr val="CC00CC"/>
                                </a:solidFill>
                                <a:latin typeface="Cambria Math" panose="02040503050406030204" pitchFamily="18" charset="0"/>
                              </a:rPr>
                              <m:t>1</m:t>
                            </m:r>
                          </m:sub>
                          <m:sup>
                            <m:r>
                              <a:rPr lang="en-US" altLang="zh-CN" sz="2800" b="0" i="1" smtClean="0">
                                <a:solidFill>
                                  <a:srgbClr val="CC00CC"/>
                                </a:solidFill>
                                <a:latin typeface="Cambria Math" panose="02040503050406030204" pitchFamily="18" charset="0"/>
                              </a:rPr>
                              <m:t>′</m:t>
                            </m:r>
                          </m:sup>
                        </m:sSubSup>
                        <m:r>
                          <a:rPr lang="en-US" altLang="zh-CN" sz="2800" b="0" i="1" smtClean="0">
                            <a:solidFill>
                              <a:srgbClr val="CC00CC"/>
                            </a:solidFill>
                            <a:latin typeface="Cambria Math" panose="02040503050406030204" pitchFamily="18" charset="0"/>
                          </a:rPr>
                          <m:t>,</m:t>
                        </m:r>
                        <m:sSubSup>
                          <m:sSubSupPr>
                            <m:ctrlPr>
                              <a:rPr lang="en-US" altLang="zh-CN" sz="2800" i="1">
                                <a:solidFill>
                                  <a:srgbClr val="CC00CC"/>
                                </a:solidFill>
                                <a:latin typeface="Cambria Math" panose="02040503050406030204" pitchFamily="18" charset="0"/>
                              </a:rPr>
                            </m:ctrlPr>
                          </m:sSubSupPr>
                          <m:e>
                            <m:r>
                              <a:rPr lang="en-US" altLang="zh-CN" sz="2800" i="1">
                                <a:solidFill>
                                  <a:srgbClr val="CC00CC"/>
                                </a:solidFill>
                                <a:latin typeface="Cambria Math" panose="02040503050406030204" pitchFamily="18" charset="0"/>
                              </a:rPr>
                              <m:t>𝑝</m:t>
                            </m:r>
                          </m:e>
                          <m:sub>
                            <m:r>
                              <a:rPr lang="en-US" altLang="zh-CN" sz="2800" b="0" i="1" smtClean="0">
                                <a:solidFill>
                                  <a:srgbClr val="CC00CC"/>
                                </a:solidFill>
                                <a:latin typeface="Cambria Math" panose="02040503050406030204" pitchFamily="18" charset="0"/>
                              </a:rPr>
                              <m:t>2</m:t>
                            </m:r>
                          </m:sub>
                          <m:sup>
                            <m:r>
                              <a:rPr lang="en-US" altLang="zh-CN" sz="2800" i="1">
                                <a:solidFill>
                                  <a:srgbClr val="CC00CC"/>
                                </a:solidFill>
                                <a:latin typeface="Cambria Math" panose="02040503050406030204" pitchFamily="18" charset="0"/>
                              </a:rPr>
                              <m:t>′</m:t>
                            </m:r>
                          </m:sup>
                        </m:sSubSup>
                        <m:r>
                          <a:rPr lang="en-US" altLang="zh-CN" sz="2800" b="0" i="1" smtClean="0">
                            <a:solidFill>
                              <a:srgbClr val="CC00CC"/>
                            </a:solidFill>
                            <a:latin typeface="Cambria Math" panose="02040503050406030204" pitchFamily="18" charset="0"/>
                          </a:rPr>
                          <m:t>,…,</m:t>
                        </m:r>
                        <m:sSubSup>
                          <m:sSubSupPr>
                            <m:ctrlPr>
                              <a:rPr lang="en-US" altLang="zh-CN" sz="2800" i="1">
                                <a:solidFill>
                                  <a:srgbClr val="CC00CC"/>
                                </a:solidFill>
                                <a:latin typeface="Cambria Math" panose="02040503050406030204" pitchFamily="18" charset="0"/>
                              </a:rPr>
                            </m:ctrlPr>
                          </m:sSubSupPr>
                          <m:e>
                            <m:r>
                              <a:rPr lang="en-US" altLang="zh-CN" sz="2800" i="1">
                                <a:solidFill>
                                  <a:srgbClr val="CC00CC"/>
                                </a:solidFill>
                                <a:latin typeface="Cambria Math" panose="02040503050406030204" pitchFamily="18" charset="0"/>
                              </a:rPr>
                              <m:t>𝑝</m:t>
                            </m:r>
                          </m:e>
                          <m:sub>
                            <m:r>
                              <a:rPr lang="en-US" altLang="zh-CN" sz="2800" b="0" i="1" smtClean="0">
                                <a:solidFill>
                                  <a:srgbClr val="CC00CC"/>
                                </a:solidFill>
                                <a:latin typeface="Cambria Math" panose="02040503050406030204" pitchFamily="18" charset="0"/>
                              </a:rPr>
                              <m:t>𝑛</m:t>
                            </m:r>
                          </m:sub>
                          <m:sup>
                            <m:r>
                              <a:rPr lang="en-US" altLang="zh-CN" sz="2800" i="1">
                                <a:solidFill>
                                  <a:srgbClr val="CC00CC"/>
                                </a:solidFill>
                                <a:latin typeface="Cambria Math" panose="02040503050406030204" pitchFamily="18" charset="0"/>
                              </a:rPr>
                              <m:t>′</m:t>
                            </m:r>
                          </m:sup>
                        </m:sSubSup>
                        <m:r>
                          <a:rPr lang="en-US" altLang="zh-CN" sz="2800" b="0" i="1" smtClean="0">
                            <a:solidFill>
                              <a:srgbClr val="CC00CC"/>
                            </a:solidFill>
                            <a:latin typeface="Cambria Math" panose="02040503050406030204" pitchFamily="18" charset="0"/>
                          </a:rPr>
                          <m:t>,  (</m:t>
                        </m:r>
                        <m:sSub>
                          <m:sSubPr>
                            <m:ctrlPr>
                              <a:rPr lang="en-US" altLang="zh-CN" sz="2800" b="0" i="1" smtClean="0">
                                <a:solidFill>
                                  <a:srgbClr val="CC00CC"/>
                                </a:solidFill>
                                <a:latin typeface="Cambria Math" panose="02040503050406030204" pitchFamily="18" charset="0"/>
                              </a:rPr>
                            </m:ctrlPr>
                          </m:sSubPr>
                          <m:e>
                            <m:r>
                              <a:rPr lang="en-US" altLang="zh-CN" sz="2800" b="0" i="1" smtClean="0">
                                <a:solidFill>
                                  <a:srgbClr val="CC00CC"/>
                                </a:solidFill>
                                <a:latin typeface="Cambria Math" panose="02040503050406030204" pitchFamily="18" charset="0"/>
                              </a:rPr>
                              <m:t>𝑝</m:t>
                            </m:r>
                          </m:e>
                          <m:sub>
                            <m:r>
                              <a:rPr lang="en-US" altLang="zh-CN" sz="2800" b="0" i="1" smtClean="0">
                                <a:solidFill>
                                  <a:srgbClr val="CC00CC"/>
                                </a:solidFill>
                                <a:latin typeface="Cambria Math" panose="02040503050406030204" pitchFamily="18" charset="0"/>
                              </a:rPr>
                              <m:t>1</m:t>
                            </m:r>
                          </m:sub>
                        </m:sSub>
                        <m:r>
                          <a:rPr lang="en-US" altLang="zh-CN" sz="2800" b="0" i="1" smtClean="0">
                            <a:solidFill>
                              <a:srgbClr val="CC00CC"/>
                            </a:solidFill>
                            <a:latin typeface="Cambria Math" panose="02040503050406030204" pitchFamily="18" charset="0"/>
                            <a:ea typeface="Cambria Math" panose="02040503050406030204" pitchFamily="18" charset="0"/>
                          </a:rPr>
                          <m:t>∧</m:t>
                        </m:r>
                        <m:sSub>
                          <m:sSubPr>
                            <m:ctrlPr>
                              <a:rPr lang="en-US" altLang="zh-CN" sz="2800" b="0" i="1" smtClean="0">
                                <a:solidFill>
                                  <a:srgbClr val="CC00CC"/>
                                </a:solidFill>
                                <a:latin typeface="Cambria Math" panose="02040503050406030204" pitchFamily="18" charset="0"/>
                                <a:ea typeface="Cambria Math" panose="02040503050406030204" pitchFamily="18" charset="0"/>
                              </a:rPr>
                            </m:ctrlPr>
                          </m:sSubPr>
                          <m:e>
                            <m:r>
                              <a:rPr lang="en-US" altLang="zh-CN" sz="2800" b="0" i="1" smtClean="0">
                                <a:solidFill>
                                  <a:srgbClr val="CC00CC"/>
                                </a:solidFill>
                                <a:latin typeface="Cambria Math" panose="02040503050406030204" pitchFamily="18" charset="0"/>
                                <a:ea typeface="Cambria Math" panose="02040503050406030204" pitchFamily="18" charset="0"/>
                              </a:rPr>
                              <m:t>𝑝</m:t>
                            </m:r>
                          </m:e>
                          <m:sub>
                            <m:r>
                              <a:rPr lang="en-US" altLang="zh-CN" sz="2800" b="0" i="1" smtClean="0">
                                <a:solidFill>
                                  <a:srgbClr val="CC00CC"/>
                                </a:solidFill>
                                <a:latin typeface="Cambria Math" panose="02040503050406030204" pitchFamily="18" charset="0"/>
                                <a:ea typeface="Cambria Math" panose="02040503050406030204" pitchFamily="18" charset="0"/>
                              </a:rPr>
                              <m:t>2</m:t>
                            </m:r>
                          </m:sub>
                        </m:sSub>
                        <m:r>
                          <a:rPr lang="en-US" altLang="zh-CN" sz="2800" b="0" i="1" smtClean="0">
                            <a:solidFill>
                              <a:srgbClr val="CC00CC"/>
                            </a:solidFill>
                            <a:latin typeface="Cambria Math" panose="02040503050406030204" pitchFamily="18" charset="0"/>
                            <a:ea typeface="Cambria Math" panose="02040503050406030204" pitchFamily="18" charset="0"/>
                          </a:rPr>
                          <m:t>∧…∧</m:t>
                        </m:r>
                        <m:sSub>
                          <m:sSubPr>
                            <m:ctrlPr>
                              <a:rPr lang="en-US" altLang="zh-CN" sz="2800" b="0" i="1" smtClean="0">
                                <a:solidFill>
                                  <a:srgbClr val="CC00CC"/>
                                </a:solidFill>
                                <a:latin typeface="Cambria Math" panose="02040503050406030204" pitchFamily="18" charset="0"/>
                                <a:ea typeface="Cambria Math" panose="02040503050406030204" pitchFamily="18" charset="0"/>
                              </a:rPr>
                            </m:ctrlPr>
                          </m:sSubPr>
                          <m:e>
                            <m:r>
                              <a:rPr lang="en-US" altLang="zh-CN" sz="2800" b="0" i="1" smtClean="0">
                                <a:solidFill>
                                  <a:srgbClr val="CC00CC"/>
                                </a:solidFill>
                                <a:latin typeface="Cambria Math" panose="02040503050406030204" pitchFamily="18" charset="0"/>
                                <a:ea typeface="Cambria Math" panose="02040503050406030204" pitchFamily="18" charset="0"/>
                              </a:rPr>
                              <m:t>𝑝</m:t>
                            </m:r>
                          </m:e>
                          <m:sub>
                            <m:r>
                              <a:rPr lang="en-US" altLang="zh-CN" sz="2800" b="0" i="1" smtClean="0">
                                <a:solidFill>
                                  <a:srgbClr val="CC00CC"/>
                                </a:solidFill>
                                <a:latin typeface="Cambria Math" panose="02040503050406030204" pitchFamily="18" charset="0"/>
                                <a:ea typeface="Cambria Math" panose="02040503050406030204" pitchFamily="18" charset="0"/>
                              </a:rPr>
                              <m:t>𝑛</m:t>
                            </m:r>
                          </m:sub>
                        </m:sSub>
                        <m:r>
                          <a:rPr lang="en-US" altLang="zh-CN" sz="2800" b="0" i="1" smtClean="0">
                            <a:solidFill>
                              <a:srgbClr val="CC00CC"/>
                            </a:solidFill>
                            <a:latin typeface="Cambria Math" panose="02040503050406030204" pitchFamily="18" charset="0"/>
                            <a:ea typeface="Cambria Math" panose="02040503050406030204" pitchFamily="18" charset="0"/>
                          </a:rPr>
                          <m:t>⇒</m:t>
                        </m:r>
                        <m:r>
                          <a:rPr lang="en-US" altLang="zh-CN" sz="2800" b="0" i="1" smtClean="0">
                            <a:solidFill>
                              <a:srgbClr val="CC00CC"/>
                            </a:solidFill>
                            <a:latin typeface="Cambria Math" panose="02040503050406030204" pitchFamily="18" charset="0"/>
                            <a:ea typeface="Cambria Math" panose="02040503050406030204" pitchFamily="18" charset="0"/>
                          </a:rPr>
                          <m:t>𝑞</m:t>
                        </m:r>
                        <m:r>
                          <a:rPr lang="en-US" altLang="zh-CN" sz="2800" b="0" i="1" smtClean="0">
                            <a:solidFill>
                              <a:srgbClr val="CC00CC"/>
                            </a:solidFill>
                            <a:latin typeface="Cambria Math" panose="02040503050406030204" pitchFamily="18" charset="0"/>
                            <a:ea typeface="Cambria Math" panose="02040503050406030204" pitchFamily="18" charset="0"/>
                          </a:rPr>
                          <m:t>)</m:t>
                        </m:r>
                      </m:num>
                      <m:den>
                        <m:r>
                          <a:rPr lang="en-US" altLang="zh-CN" sz="2800" b="0" i="1" smtClean="0">
                            <a:solidFill>
                              <a:srgbClr val="CC00CC"/>
                            </a:solidFill>
                            <a:latin typeface="Cambria Math" panose="02040503050406030204" pitchFamily="18" charset="0"/>
                          </a:rPr>
                          <m:t>𝑞</m:t>
                        </m:r>
                        <m:r>
                          <a:rPr lang="zh-CN" altLang="en-US" sz="2800" b="0" i="1" smtClean="0">
                            <a:solidFill>
                              <a:srgbClr val="CC00CC"/>
                            </a:solidFill>
                            <a:latin typeface="Cambria Math" panose="02040503050406030204" pitchFamily="18" charset="0"/>
                          </a:rPr>
                          <m:t>𝜃</m:t>
                        </m:r>
                      </m:den>
                    </m:f>
                  </m:oMath>
                </a14:m>
                <a:r>
                  <a:rPr lang="zh-CN" altLang="en-US" sz="2800" dirty="0">
                    <a:solidFill>
                      <a:srgbClr val="CC00CC"/>
                    </a:solidFill>
                  </a:rPr>
                  <a:t> </a:t>
                </a:r>
                <a:r>
                  <a:rPr lang="zh-CN" altLang="en-US" dirty="0"/>
                  <a:t>    </a:t>
                </a:r>
                <a:r>
                  <a:rPr lang="en-US" altLang="zh-CN" dirty="0"/>
                  <a:t>where  </a:t>
                </a:r>
                <a14:m>
                  <m:oMath xmlns:m="http://schemas.openxmlformats.org/officeDocument/2006/math">
                    <m:sSubSup>
                      <m:sSubSupPr>
                        <m:ctrlPr>
                          <a:rPr lang="en-US" altLang="zh-CN" sz="2000" i="1" smtClean="0">
                            <a:solidFill>
                              <a:srgbClr val="CC00CC"/>
                            </a:solidFill>
                            <a:latin typeface="Cambria Math" panose="02040503050406030204" pitchFamily="18" charset="0"/>
                          </a:rPr>
                        </m:ctrlPr>
                      </m:sSubSupPr>
                      <m:e>
                        <m:r>
                          <a:rPr lang="en-US" altLang="zh-CN" sz="2000" i="1">
                            <a:solidFill>
                              <a:srgbClr val="CC00CC"/>
                            </a:solidFill>
                            <a:latin typeface="Cambria Math" panose="02040503050406030204" pitchFamily="18" charset="0"/>
                          </a:rPr>
                          <m:t>𝑝</m:t>
                        </m:r>
                      </m:e>
                      <m:sub>
                        <m:r>
                          <a:rPr lang="en-US" altLang="zh-CN" sz="2000" b="0" i="1" smtClean="0">
                            <a:solidFill>
                              <a:srgbClr val="CC00CC"/>
                            </a:solidFill>
                            <a:latin typeface="Cambria Math" panose="02040503050406030204" pitchFamily="18" charset="0"/>
                          </a:rPr>
                          <m:t>𝑖</m:t>
                        </m:r>
                      </m:sub>
                      <m:sup>
                        <m:r>
                          <a:rPr lang="en-US" altLang="zh-CN" sz="2000" i="1">
                            <a:solidFill>
                              <a:srgbClr val="CC00CC"/>
                            </a:solidFill>
                            <a:latin typeface="Cambria Math" panose="02040503050406030204" pitchFamily="18" charset="0"/>
                          </a:rPr>
                          <m:t>′</m:t>
                        </m:r>
                      </m:sup>
                    </m:sSubSup>
                    <m:r>
                      <a:rPr lang="zh-CN" altLang="en-US" sz="2000" i="1" smtClean="0">
                        <a:solidFill>
                          <a:srgbClr val="CC00CC"/>
                        </a:solidFill>
                        <a:latin typeface="Cambria Math" panose="02040503050406030204" pitchFamily="18" charset="0"/>
                      </a:rPr>
                      <m:t>𝜃</m:t>
                    </m:r>
                    <m:r>
                      <a:rPr lang="en-US" altLang="zh-CN" sz="2000" b="0" i="1" smtClean="0">
                        <a:solidFill>
                          <a:srgbClr val="CC00CC"/>
                        </a:solidFill>
                        <a:latin typeface="Cambria Math" panose="02040503050406030204" pitchFamily="18" charset="0"/>
                      </a:rPr>
                      <m:t>  </m:t>
                    </m:r>
                    <m:r>
                      <a:rPr lang="en-US" altLang="zh-CN" sz="2000" b="0" i="1" smtClean="0">
                        <a:solidFill>
                          <a:srgbClr val="CC00CC"/>
                        </a:solidFill>
                        <a:latin typeface="Cambria Math" panose="02040503050406030204" pitchFamily="18" charset="0"/>
                      </a:rPr>
                      <m:t>𝑒𝑞𝑢𝑎𝑙𝑠</m:t>
                    </m:r>
                    <m:r>
                      <a:rPr lang="en-US" altLang="zh-CN" sz="2000" b="0" i="1" smtClean="0">
                        <a:solidFill>
                          <a:srgbClr val="CC00CC"/>
                        </a:solidFill>
                        <a:latin typeface="Cambria Math" panose="02040503050406030204" pitchFamily="18" charset="0"/>
                      </a:rPr>
                      <m:t> </m:t>
                    </m:r>
                    <m:r>
                      <a:rPr lang="en-US" altLang="zh-CN" sz="2000" b="0" i="1" smtClean="0">
                        <a:solidFill>
                          <a:srgbClr val="CC00CC"/>
                        </a:solidFill>
                        <a:latin typeface="Cambria Math" panose="02040503050406030204" pitchFamily="18" charset="0"/>
                      </a:rPr>
                      <m:t>𝑡𝑜</m:t>
                    </m:r>
                    <m:r>
                      <a:rPr lang="en-US" altLang="zh-CN" sz="2000" b="0" i="1" smtClean="0">
                        <a:solidFill>
                          <a:srgbClr val="CC00CC"/>
                        </a:solidFill>
                        <a:latin typeface="Cambria Math" panose="02040503050406030204" pitchFamily="18" charset="0"/>
                      </a:rPr>
                      <m:t> </m:t>
                    </m:r>
                    <m:sSub>
                      <m:sSubPr>
                        <m:ctrlPr>
                          <a:rPr lang="en-US" altLang="zh-CN" sz="2000" b="0" i="1" smtClean="0">
                            <a:solidFill>
                              <a:srgbClr val="CC00CC"/>
                            </a:solidFill>
                            <a:latin typeface="Cambria Math" panose="02040503050406030204" pitchFamily="18" charset="0"/>
                          </a:rPr>
                        </m:ctrlPr>
                      </m:sSubPr>
                      <m:e>
                        <m:r>
                          <a:rPr lang="en-US" altLang="zh-CN" sz="2000" b="0" i="1" smtClean="0">
                            <a:solidFill>
                              <a:srgbClr val="CC00CC"/>
                            </a:solidFill>
                            <a:latin typeface="Cambria Math" panose="02040503050406030204" pitchFamily="18" charset="0"/>
                          </a:rPr>
                          <m:t>𝑝</m:t>
                        </m:r>
                      </m:e>
                      <m:sub>
                        <m:r>
                          <a:rPr lang="en-US" altLang="zh-CN" sz="2000" b="0" i="1" smtClean="0">
                            <a:solidFill>
                              <a:srgbClr val="CC00CC"/>
                            </a:solidFill>
                            <a:latin typeface="Cambria Math" panose="02040503050406030204" pitchFamily="18" charset="0"/>
                          </a:rPr>
                          <m:t>𝑖</m:t>
                        </m:r>
                      </m:sub>
                    </m:sSub>
                    <m:r>
                      <a:rPr lang="zh-CN" altLang="en-US" sz="2000" b="0" i="1" smtClean="0">
                        <a:solidFill>
                          <a:srgbClr val="CC00CC"/>
                        </a:solidFill>
                        <a:latin typeface="Cambria Math" panose="02040503050406030204" pitchFamily="18" charset="0"/>
                      </a:rPr>
                      <m:t>𝜃</m:t>
                    </m:r>
                  </m:oMath>
                </a14:m>
                <a:r>
                  <a:rPr lang="zh-CN" altLang="en-US" sz="2000" dirty="0">
                    <a:solidFill>
                      <a:srgbClr val="CC00CC"/>
                    </a:solidFill>
                  </a:rPr>
                  <a:t> </a:t>
                </a:r>
                <a:r>
                  <a:rPr lang="en-US" altLang="zh-CN" dirty="0"/>
                  <a:t>for all </a:t>
                </a:r>
                <a14:m>
                  <m:oMath xmlns:m="http://schemas.openxmlformats.org/officeDocument/2006/math">
                    <m:r>
                      <a:rPr lang="en-US" altLang="zh-CN" sz="2000" b="0" i="1" smtClean="0">
                        <a:solidFill>
                          <a:srgbClr val="CC00CC"/>
                        </a:solidFill>
                        <a:latin typeface="Cambria Math" panose="02040503050406030204" pitchFamily="18" charset="0"/>
                      </a:rPr>
                      <m:t>𝑖</m:t>
                    </m:r>
                  </m:oMath>
                </a14:m>
                <a:endParaRPr lang="zh-CN" altLang="en-US" sz="2000" dirty="0"/>
              </a:p>
            </p:txBody>
          </p:sp>
        </mc:Choice>
        <mc:Fallback xmlns="">
          <p:sp>
            <p:nvSpPr>
              <p:cNvPr id="2" name="文本框 1">
                <a:extLst>
                  <a:ext uri="{FF2B5EF4-FFF2-40B4-BE49-F238E27FC236}">
                    <a16:creationId xmlns:a16="http://schemas.microsoft.com/office/drawing/2014/main" id="{5ADAD854-1EAC-4064-85BE-18583CBFDB7F}"/>
                  </a:ext>
                </a:extLst>
              </p:cNvPr>
              <p:cNvSpPr txBox="1">
                <a:spLocks noRot="1" noChangeAspect="1" noMove="1" noResize="1" noEditPoints="1" noAdjustHandles="1" noChangeArrowheads="1" noChangeShapeType="1" noTextEdit="1"/>
              </p:cNvSpPr>
              <p:nvPr/>
            </p:nvSpPr>
            <p:spPr>
              <a:xfrm>
                <a:off x="1187624" y="1772816"/>
                <a:ext cx="7358874" cy="728533"/>
              </a:xfrm>
              <a:prstGeom prst="rect">
                <a:avLst/>
              </a:prstGeom>
              <a:blipFill>
                <a:blip r:embed="rId3"/>
                <a:stretch>
                  <a:fillRect l="-83" r="-4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8FA6EC6-C3E3-4165-B737-357298A36770}"/>
                  </a:ext>
                </a:extLst>
              </p:cNvPr>
              <p:cNvSpPr txBox="1"/>
              <p:nvPr/>
            </p:nvSpPr>
            <p:spPr>
              <a:xfrm>
                <a:off x="1403648" y="3120230"/>
                <a:ext cx="5724636" cy="1200329"/>
              </a:xfrm>
              <a:prstGeom prst="rect">
                <a:avLst/>
              </a:prstGeom>
              <a:noFill/>
            </p:spPr>
            <p:txBody>
              <a:bodyPr wrap="square" rtlCol="0">
                <a:spAutoFit/>
              </a:bodyPr>
              <a:lstStyle/>
              <a:p>
                <a14:m>
                  <m:oMath xmlns:m="http://schemas.openxmlformats.org/officeDocument/2006/math">
                    <m:sSubSup>
                      <m:sSubSupPr>
                        <m:ctrlPr>
                          <a:rPr lang="en-US" altLang="zh-CN" i="1" smtClean="0">
                            <a:solidFill>
                              <a:srgbClr val="CC00CC"/>
                            </a:solidFill>
                            <a:latin typeface="Cambria Math" panose="02040503050406030204" pitchFamily="18" charset="0"/>
                          </a:rPr>
                        </m:ctrlPr>
                      </m:sSubSupPr>
                      <m:e>
                        <m:r>
                          <a:rPr lang="en-US" altLang="zh-CN" i="1">
                            <a:solidFill>
                              <a:srgbClr val="CC00CC"/>
                            </a:solidFill>
                            <a:latin typeface="Cambria Math" panose="02040503050406030204" pitchFamily="18" charset="0"/>
                          </a:rPr>
                          <m:t>𝑝</m:t>
                        </m:r>
                      </m:e>
                      <m:sub>
                        <m:r>
                          <a:rPr lang="en-US" altLang="zh-CN" i="1">
                            <a:solidFill>
                              <a:srgbClr val="CC00CC"/>
                            </a:solidFill>
                            <a:latin typeface="Cambria Math" panose="02040503050406030204" pitchFamily="18" charset="0"/>
                          </a:rPr>
                          <m:t>1</m:t>
                        </m:r>
                      </m:sub>
                      <m:sup>
                        <m:r>
                          <a:rPr lang="en-US" altLang="zh-CN" i="1">
                            <a:solidFill>
                              <a:srgbClr val="CC00CC"/>
                            </a:solidFill>
                            <a:latin typeface="Cambria Math" panose="02040503050406030204" pitchFamily="18" charset="0"/>
                          </a:rPr>
                          <m:t>′</m:t>
                        </m:r>
                      </m:sup>
                    </m:sSubSup>
                  </m:oMath>
                </a14:m>
                <a:r>
                  <a:rPr lang="zh-CN" altLang="en-US" dirty="0">
                    <a:solidFill>
                      <a:srgbClr val="CC00CC"/>
                    </a:solidFill>
                  </a:rPr>
                  <a:t> </a:t>
                </a:r>
                <a:r>
                  <a:rPr lang="en-US" altLang="zh-CN" dirty="0"/>
                  <a:t>is </a:t>
                </a:r>
                <a14:m>
                  <m:oMath xmlns:m="http://schemas.openxmlformats.org/officeDocument/2006/math">
                    <m:r>
                      <a:rPr lang="en-US" altLang="zh-CN" b="0" i="1" smtClean="0">
                        <a:solidFill>
                          <a:srgbClr val="CC00CC"/>
                        </a:solidFill>
                        <a:latin typeface="Cambria Math" panose="02040503050406030204" pitchFamily="18" charset="0"/>
                      </a:rPr>
                      <m:t>𝐾𝑖𝑛𝑔</m:t>
                    </m:r>
                    <m:r>
                      <a:rPr lang="en-US" altLang="zh-CN" b="0" i="1" smtClean="0">
                        <a:solidFill>
                          <a:srgbClr val="CC00CC"/>
                        </a:solidFill>
                        <a:latin typeface="Cambria Math" panose="02040503050406030204" pitchFamily="18" charset="0"/>
                      </a:rPr>
                      <m:t>(</m:t>
                    </m:r>
                    <m:r>
                      <a:rPr lang="en-US" altLang="zh-CN" b="0" i="1" smtClean="0">
                        <a:solidFill>
                          <a:srgbClr val="CC00CC"/>
                        </a:solidFill>
                        <a:latin typeface="Cambria Math" panose="02040503050406030204" pitchFamily="18" charset="0"/>
                      </a:rPr>
                      <m:t>𝐽𝑜h𝑛</m:t>
                    </m:r>
                    <m:r>
                      <a:rPr lang="en-US" altLang="zh-CN" b="0" i="1" smtClean="0">
                        <a:solidFill>
                          <a:srgbClr val="CC00CC"/>
                        </a:solidFill>
                        <a:latin typeface="Cambria Math" panose="02040503050406030204" pitchFamily="18" charset="0"/>
                      </a:rPr>
                      <m:t>)</m:t>
                    </m:r>
                  </m:oMath>
                </a14:m>
                <a:r>
                  <a:rPr lang="zh-CN" altLang="en-US" dirty="0">
                    <a:solidFill>
                      <a:srgbClr val="CC00CC"/>
                    </a:solidFill>
                  </a:rPr>
                  <a:t>                </a:t>
                </a:r>
                <a14:m>
                  <m:oMath xmlns:m="http://schemas.openxmlformats.org/officeDocument/2006/math">
                    <m:sSub>
                      <m:sSubPr>
                        <m:ctrlPr>
                          <a:rPr lang="en-US" altLang="zh-CN" i="1" dirty="0" smtClean="0">
                            <a:solidFill>
                              <a:srgbClr val="CC00CC"/>
                            </a:solidFill>
                            <a:latin typeface="Cambria Math" panose="02040503050406030204" pitchFamily="18" charset="0"/>
                          </a:rPr>
                        </m:ctrlPr>
                      </m:sSubPr>
                      <m:e>
                        <m:r>
                          <a:rPr lang="en-US" altLang="zh-CN" b="0" i="1" dirty="0" smtClean="0">
                            <a:solidFill>
                              <a:srgbClr val="CC00CC"/>
                            </a:solidFill>
                            <a:latin typeface="Cambria Math" panose="02040503050406030204" pitchFamily="18" charset="0"/>
                          </a:rPr>
                          <m:t>𝑝</m:t>
                        </m:r>
                      </m:e>
                      <m:sub>
                        <m:r>
                          <a:rPr lang="en-US" altLang="zh-CN" b="0" i="1" dirty="0" smtClean="0">
                            <a:solidFill>
                              <a:srgbClr val="CC00CC"/>
                            </a:solidFill>
                            <a:latin typeface="Cambria Math" panose="02040503050406030204" pitchFamily="18" charset="0"/>
                          </a:rPr>
                          <m:t>1</m:t>
                        </m:r>
                      </m:sub>
                    </m:sSub>
                  </m:oMath>
                </a14:m>
                <a:r>
                  <a:rPr lang="zh-CN" altLang="en-US" dirty="0">
                    <a:solidFill>
                      <a:srgbClr val="CC00CC"/>
                    </a:solidFill>
                  </a:rPr>
                  <a:t>  </a:t>
                </a:r>
                <a:r>
                  <a:rPr lang="en-US" altLang="zh-CN" dirty="0"/>
                  <a:t>is </a:t>
                </a:r>
                <a14:m>
                  <m:oMath xmlns:m="http://schemas.openxmlformats.org/officeDocument/2006/math">
                    <m:r>
                      <a:rPr lang="en-US" altLang="zh-CN" b="0" i="1" smtClean="0">
                        <a:solidFill>
                          <a:srgbClr val="CC00CC"/>
                        </a:solidFill>
                        <a:latin typeface="Cambria Math" panose="02040503050406030204" pitchFamily="18" charset="0"/>
                      </a:rPr>
                      <m:t>𝐾𝑖𝑛𝑔</m:t>
                    </m:r>
                    <m:r>
                      <a:rPr lang="en-US" altLang="zh-CN" b="0" i="1" smtClean="0">
                        <a:solidFill>
                          <a:srgbClr val="CC00CC"/>
                        </a:solidFill>
                        <a:latin typeface="Cambria Math" panose="02040503050406030204" pitchFamily="18" charset="0"/>
                      </a:rPr>
                      <m:t>(</m:t>
                    </m:r>
                    <m:r>
                      <a:rPr lang="en-US" altLang="zh-CN" b="0" i="1" smtClean="0">
                        <a:solidFill>
                          <a:srgbClr val="CC00CC"/>
                        </a:solidFill>
                        <a:latin typeface="Cambria Math" panose="02040503050406030204" pitchFamily="18" charset="0"/>
                      </a:rPr>
                      <m:t>𝑥</m:t>
                    </m:r>
                    <m:r>
                      <a:rPr lang="en-US" altLang="zh-CN" b="0" i="1" smtClean="0">
                        <a:solidFill>
                          <a:srgbClr val="CC00CC"/>
                        </a:solidFill>
                        <a:latin typeface="Cambria Math" panose="02040503050406030204" pitchFamily="18" charset="0"/>
                      </a:rPr>
                      <m:t>)</m:t>
                    </m:r>
                  </m:oMath>
                </a14:m>
                <a:endParaRPr lang="en-US" altLang="zh-CN" dirty="0">
                  <a:solidFill>
                    <a:srgbClr val="CC00CC"/>
                  </a:solidFill>
                </a:endParaRPr>
              </a:p>
              <a:p>
                <a14:m>
                  <m:oMath xmlns:m="http://schemas.openxmlformats.org/officeDocument/2006/math">
                    <m:sSubSup>
                      <m:sSubSupPr>
                        <m:ctrlPr>
                          <a:rPr lang="en-US" altLang="zh-CN" i="1" smtClean="0">
                            <a:solidFill>
                              <a:srgbClr val="CC00CC"/>
                            </a:solidFill>
                            <a:latin typeface="Cambria Math" panose="02040503050406030204" pitchFamily="18" charset="0"/>
                          </a:rPr>
                        </m:ctrlPr>
                      </m:sSubSupPr>
                      <m:e>
                        <m:r>
                          <a:rPr lang="en-US" altLang="zh-CN" i="1">
                            <a:solidFill>
                              <a:srgbClr val="CC00CC"/>
                            </a:solidFill>
                            <a:latin typeface="Cambria Math" panose="02040503050406030204" pitchFamily="18" charset="0"/>
                          </a:rPr>
                          <m:t>𝑝</m:t>
                        </m:r>
                      </m:e>
                      <m:sub>
                        <m:r>
                          <a:rPr lang="en-US" altLang="zh-CN" b="0" i="1" smtClean="0">
                            <a:solidFill>
                              <a:srgbClr val="CC00CC"/>
                            </a:solidFill>
                            <a:latin typeface="Cambria Math" panose="02040503050406030204" pitchFamily="18" charset="0"/>
                          </a:rPr>
                          <m:t>2</m:t>
                        </m:r>
                      </m:sub>
                      <m:sup>
                        <m:r>
                          <a:rPr lang="en-US" altLang="zh-CN" i="1">
                            <a:solidFill>
                              <a:srgbClr val="CC00CC"/>
                            </a:solidFill>
                            <a:latin typeface="Cambria Math" panose="02040503050406030204" pitchFamily="18" charset="0"/>
                          </a:rPr>
                          <m:t>′</m:t>
                        </m:r>
                      </m:sup>
                    </m:sSubSup>
                  </m:oMath>
                </a14:m>
                <a:r>
                  <a:rPr lang="zh-CN" altLang="en-US" dirty="0">
                    <a:solidFill>
                      <a:srgbClr val="CC00CC"/>
                    </a:solidFill>
                  </a:rPr>
                  <a:t> </a:t>
                </a:r>
                <a:r>
                  <a:rPr lang="en-US" altLang="zh-CN" dirty="0"/>
                  <a:t>is </a:t>
                </a:r>
                <a14:m>
                  <m:oMath xmlns:m="http://schemas.openxmlformats.org/officeDocument/2006/math">
                    <m:r>
                      <m:rPr>
                        <m:sty m:val="p"/>
                      </m:rPr>
                      <a:rPr lang="en-US" altLang="zh-CN" b="0" i="0" smtClean="0">
                        <a:solidFill>
                          <a:srgbClr val="CC00CC"/>
                        </a:solidFill>
                        <a:latin typeface="Cambria Math" panose="02040503050406030204" pitchFamily="18" charset="0"/>
                      </a:rPr>
                      <m:t>Greedy</m:t>
                    </m:r>
                    <m:r>
                      <a:rPr lang="en-US" altLang="zh-CN" i="1">
                        <a:solidFill>
                          <a:srgbClr val="CC00CC"/>
                        </a:solidFill>
                        <a:latin typeface="Cambria Math" panose="02040503050406030204" pitchFamily="18" charset="0"/>
                      </a:rPr>
                      <m:t>(</m:t>
                    </m:r>
                    <m:r>
                      <a:rPr lang="en-US" altLang="zh-CN" b="0" i="1" smtClean="0">
                        <a:solidFill>
                          <a:srgbClr val="CC00CC"/>
                        </a:solidFill>
                        <a:latin typeface="Cambria Math" panose="02040503050406030204" pitchFamily="18" charset="0"/>
                      </a:rPr>
                      <m:t>𝑦</m:t>
                    </m:r>
                    <m:r>
                      <a:rPr lang="en-US" altLang="zh-CN" i="1" smtClean="0">
                        <a:solidFill>
                          <a:srgbClr val="CC00CC"/>
                        </a:solidFill>
                        <a:latin typeface="Cambria Math" panose="02040503050406030204" pitchFamily="18" charset="0"/>
                      </a:rPr>
                      <m:t>)</m:t>
                    </m:r>
                  </m:oMath>
                </a14:m>
                <a:r>
                  <a:rPr lang="zh-CN" altLang="en-US" dirty="0">
                    <a:solidFill>
                      <a:srgbClr val="CC00CC"/>
                    </a:solidFill>
                  </a:rPr>
                  <a:t>                  </a:t>
                </a:r>
                <a14:m>
                  <m:oMath xmlns:m="http://schemas.openxmlformats.org/officeDocument/2006/math">
                    <m:sSub>
                      <m:sSubPr>
                        <m:ctrlPr>
                          <a:rPr lang="en-US" altLang="zh-CN" i="1" dirty="0">
                            <a:solidFill>
                              <a:srgbClr val="CC00CC"/>
                            </a:solidFill>
                            <a:latin typeface="Cambria Math" panose="02040503050406030204" pitchFamily="18" charset="0"/>
                          </a:rPr>
                        </m:ctrlPr>
                      </m:sSubPr>
                      <m:e>
                        <m:r>
                          <a:rPr lang="en-US" altLang="zh-CN" i="1" dirty="0">
                            <a:solidFill>
                              <a:srgbClr val="CC00CC"/>
                            </a:solidFill>
                            <a:latin typeface="Cambria Math" panose="02040503050406030204" pitchFamily="18" charset="0"/>
                          </a:rPr>
                          <m:t>𝑝</m:t>
                        </m:r>
                      </m:e>
                      <m:sub>
                        <m:r>
                          <a:rPr lang="en-US" altLang="zh-CN" b="0" i="1" dirty="0" smtClean="0">
                            <a:solidFill>
                              <a:srgbClr val="CC00CC"/>
                            </a:solidFill>
                            <a:latin typeface="Cambria Math" panose="02040503050406030204" pitchFamily="18" charset="0"/>
                          </a:rPr>
                          <m:t>2</m:t>
                        </m:r>
                      </m:sub>
                    </m:sSub>
                  </m:oMath>
                </a14:m>
                <a:r>
                  <a:rPr lang="zh-CN" altLang="en-US" dirty="0">
                    <a:solidFill>
                      <a:srgbClr val="CC00CC"/>
                    </a:solidFill>
                  </a:rPr>
                  <a:t>  </a:t>
                </a:r>
                <a:r>
                  <a:rPr lang="en-US" altLang="zh-CN" dirty="0"/>
                  <a:t>is </a:t>
                </a:r>
                <a:r>
                  <a:rPr lang="en-US" altLang="zh-CN" dirty="0">
                    <a:solidFill>
                      <a:srgbClr val="CC00CC"/>
                    </a:solidFill>
                  </a:rPr>
                  <a:t>Greedy</a:t>
                </a:r>
                <a14:m>
                  <m:oMath xmlns:m="http://schemas.openxmlformats.org/officeDocument/2006/math">
                    <m:r>
                      <a:rPr lang="en-US" altLang="zh-CN" i="1">
                        <a:solidFill>
                          <a:srgbClr val="CC00CC"/>
                        </a:solidFill>
                        <a:latin typeface="Cambria Math" panose="02040503050406030204" pitchFamily="18" charset="0"/>
                      </a:rPr>
                      <m:t>(</m:t>
                    </m:r>
                    <m:r>
                      <a:rPr lang="en-US" altLang="zh-CN" i="1">
                        <a:solidFill>
                          <a:srgbClr val="CC00CC"/>
                        </a:solidFill>
                        <a:latin typeface="Cambria Math" panose="02040503050406030204" pitchFamily="18" charset="0"/>
                      </a:rPr>
                      <m:t>𝑥</m:t>
                    </m:r>
                    <m:r>
                      <a:rPr lang="en-US" altLang="zh-CN" i="1">
                        <a:solidFill>
                          <a:srgbClr val="CC00CC"/>
                        </a:solidFill>
                        <a:latin typeface="Cambria Math" panose="02040503050406030204" pitchFamily="18" charset="0"/>
                      </a:rPr>
                      <m:t>)</m:t>
                    </m:r>
                  </m:oMath>
                </a14:m>
                <a:endParaRPr lang="en-US" altLang="zh-CN" dirty="0">
                  <a:solidFill>
                    <a:srgbClr val="CC00CC"/>
                  </a:solidFill>
                </a:endParaRPr>
              </a:p>
              <a:p>
                <a14:m>
                  <m:oMath xmlns:m="http://schemas.openxmlformats.org/officeDocument/2006/math">
                    <m:r>
                      <m:rPr>
                        <m:sty m:val="p"/>
                      </m:rPr>
                      <a:rPr lang="el-GR" altLang="zh-CN" i="1" smtClean="0">
                        <a:solidFill>
                          <a:srgbClr val="CC00CC"/>
                        </a:solidFill>
                        <a:latin typeface="Cambria Math" panose="02040503050406030204" pitchFamily="18" charset="0"/>
                        <a:ea typeface="Cambria Math" panose="02040503050406030204" pitchFamily="18" charset="0"/>
                      </a:rPr>
                      <m:t>Θ</m:t>
                    </m:r>
                  </m:oMath>
                </a14:m>
                <a:r>
                  <a:rPr lang="en-US" altLang="zh-CN" dirty="0"/>
                  <a:t> is </a:t>
                </a:r>
                <a14:m>
                  <m:oMath xmlns:m="http://schemas.openxmlformats.org/officeDocument/2006/math">
                    <m:r>
                      <a:rPr lang="en-US" altLang="zh-CN" b="0" i="0" smtClean="0">
                        <a:solidFill>
                          <a:srgbClr val="CC00CC"/>
                        </a:solidFill>
                        <a:latin typeface="Cambria Math" panose="02040503050406030204" pitchFamily="18" charset="0"/>
                      </a:rPr>
                      <m:t>{</m:t>
                    </m:r>
                    <m:f>
                      <m:fPr>
                        <m:type m:val="lin"/>
                        <m:ctrlPr>
                          <a:rPr lang="en-US" altLang="zh-CN" b="0" i="1" smtClean="0">
                            <a:solidFill>
                              <a:srgbClr val="CC00CC"/>
                            </a:solidFill>
                            <a:latin typeface="Cambria Math" panose="02040503050406030204" pitchFamily="18" charset="0"/>
                          </a:rPr>
                        </m:ctrlPr>
                      </m:fPr>
                      <m:num>
                        <m:r>
                          <a:rPr lang="en-US" altLang="zh-CN" b="0" i="1" smtClean="0">
                            <a:solidFill>
                              <a:srgbClr val="CC00CC"/>
                            </a:solidFill>
                            <a:latin typeface="Cambria Math" panose="02040503050406030204" pitchFamily="18" charset="0"/>
                          </a:rPr>
                          <m:t>𝑥</m:t>
                        </m:r>
                      </m:num>
                      <m:den>
                        <m:r>
                          <a:rPr lang="en-US" altLang="zh-CN" b="0" i="1" smtClean="0">
                            <a:solidFill>
                              <a:srgbClr val="CC00CC"/>
                            </a:solidFill>
                            <a:latin typeface="Cambria Math" panose="02040503050406030204" pitchFamily="18" charset="0"/>
                          </a:rPr>
                          <m:t>𝐽𝑜h𝑛</m:t>
                        </m:r>
                      </m:den>
                    </m:f>
                    <m:r>
                      <a:rPr lang="en-US" altLang="zh-CN" b="0" i="1" smtClean="0">
                        <a:solidFill>
                          <a:srgbClr val="CC00CC"/>
                        </a:solidFill>
                        <a:latin typeface="Cambria Math" panose="02040503050406030204" pitchFamily="18" charset="0"/>
                      </a:rPr>
                      <m:t>,</m:t>
                    </m:r>
                    <m:f>
                      <m:fPr>
                        <m:type m:val="lin"/>
                        <m:ctrlPr>
                          <a:rPr lang="en-US" altLang="zh-CN" b="0" i="1" smtClean="0">
                            <a:solidFill>
                              <a:srgbClr val="CC00CC"/>
                            </a:solidFill>
                            <a:latin typeface="Cambria Math" panose="02040503050406030204" pitchFamily="18" charset="0"/>
                          </a:rPr>
                        </m:ctrlPr>
                      </m:fPr>
                      <m:num>
                        <m:r>
                          <a:rPr lang="en-US" altLang="zh-CN" b="0" i="1" smtClean="0">
                            <a:solidFill>
                              <a:srgbClr val="CC00CC"/>
                            </a:solidFill>
                            <a:latin typeface="Cambria Math" panose="02040503050406030204" pitchFamily="18" charset="0"/>
                          </a:rPr>
                          <m:t>𝑦</m:t>
                        </m:r>
                      </m:num>
                      <m:den>
                        <m:r>
                          <a:rPr lang="en-US" altLang="zh-CN" b="0" i="1" smtClean="0">
                            <a:solidFill>
                              <a:srgbClr val="CC00CC"/>
                            </a:solidFill>
                            <a:latin typeface="Cambria Math" panose="02040503050406030204" pitchFamily="18" charset="0"/>
                          </a:rPr>
                          <m:t>𝐽𝑜h𝑛</m:t>
                        </m:r>
                      </m:den>
                    </m:f>
                    <m:r>
                      <a:rPr lang="en-US" altLang="zh-CN" b="0" i="1" smtClean="0">
                        <a:solidFill>
                          <a:srgbClr val="CC00CC"/>
                        </a:solidFill>
                        <a:latin typeface="Cambria Math" panose="02040503050406030204" pitchFamily="18" charset="0"/>
                      </a:rPr>
                      <m:t>}</m:t>
                    </m:r>
                  </m:oMath>
                </a14:m>
                <a:r>
                  <a:rPr lang="zh-CN" altLang="en-US" dirty="0">
                    <a:solidFill>
                      <a:srgbClr val="CC00CC"/>
                    </a:solidFill>
                  </a:rPr>
                  <a:t>       </a:t>
                </a:r>
                <a14:m>
                  <m:oMath xmlns:m="http://schemas.openxmlformats.org/officeDocument/2006/math">
                    <m:r>
                      <a:rPr lang="en-US" altLang="zh-CN" b="0" i="1" dirty="0" smtClean="0">
                        <a:solidFill>
                          <a:srgbClr val="CC00CC"/>
                        </a:solidFill>
                        <a:latin typeface="Cambria Math" panose="02040503050406030204" pitchFamily="18" charset="0"/>
                      </a:rPr>
                      <m:t>𝑞</m:t>
                    </m:r>
                  </m:oMath>
                </a14:m>
                <a:r>
                  <a:rPr lang="en-US" altLang="zh-CN" dirty="0">
                    <a:solidFill>
                      <a:srgbClr val="CC00CC"/>
                    </a:solidFill>
                  </a:rPr>
                  <a:t>  </a:t>
                </a:r>
                <a:r>
                  <a:rPr lang="en-US" altLang="zh-CN" dirty="0"/>
                  <a:t>is </a:t>
                </a:r>
                <a14:m>
                  <m:oMath xmlns:m="http://schemas.openxmlformats.org/officeDocument/2006/math">
                    <m:r>
                      <a:rPr lang="en-US" altLang="zh-CN" b="0" i="1" smtClean="0">
                        <a:solidFill>
                          <a:srgbClr val="CC00CC"/>
                        </a:solidFill>
                        <a:latin typeface="Cambria Math" panose="02040503050406030204" pitchFamily="18" charset="0"/>
                      </a:rPr>
                      <m:t>𝐸𝑣𝑖𝑙</m:t>
                    </m:r>
                    <m:r>
                      <a:rPr lang="en-US" altLang="zh-CN" i="1">
                        <a:solidFill>
                          <a:srgbClr val="CC00CC"/>
                        </a:solidFill>
                        <a:latin typeface="Cambria Math" panose="02040503050406030204" pitchFamily="18" charset="0"/>
                      </a:rPr>
                      <m:t>(</m:t>
                    </m:r>
                    <m:r>
                      <a:rPr lang="en-US" altLang="zh-CN" i="1">
                        <a:solidFill>
                          <a:srgbClr val="CC00CC"/>
                        </a:solidFill>
                        <a:latin typeface="Cambria Math" panose="02040503050406030204" pitchFamily="18" charset="0"/>
                      </a:rPr>
                      <m:t>𝑥</m:t>
                    </m:r>
                    <m:r>
                      <a:rPr lang="en-US" altLang="zh-CN" i="1">
                        <a:solidFill>
                          <a:srgbClr val="CC00CC"/>
                        </a:solidFill>
                        <a:latin typeface="Cambria Math" panose="02040503050406030204" pitchFamily="18" charset="0"/>
                      </a:rPr>
                      <m:t>)</m:t>
                    </m:r>
                  </m:oMath>
                </a14:m>
                <a:endParaRPr lang="en-US" altLang="zh-CN" dirty="0"/>
              </a:p>
              <a:p>
                <a14:m>
                  <m:oMath xmlns:m="http://schemas.openxmlformats.org/officeDocument/2006/math">
                    <m:r>
                      <a:rPr lang="en-US" altLang="zh-CN" b="0" i="1" smtClean="0">
                        <a:solidFill>
                          <a:srgbClr val="CC00CC"/>
                        </a:solidFill>
                        <a:latin typeface="Cambria Math" panose="02040503050406030204" pitchFamily="18" charset="0"/>
                      </a:rPr>
                      <m:t>𝑞</m:t>
                    </m:r>
                    <m:r>
                      <a:rPr lang="zh-CN" altLang="en-US" b="0" i="1" smtClean="0">
                        <a:solidFill>
                          <a:srgbClr val="CC00CC"/>
                        </a:solidFill>
                        <a:latin typeface="Cambria Math" panose="02040503050406030204" pitchFamily="18" charset="0"/>
                      </a:rPr>
                      <m:t>𝜃</m:t>
                    </m:r>
                    <m:r>
                      <a:rPr lang="en-US" altLang="zh-CN" b="0" i="1" smtClean="0">
                        <a:solidFill>
                          <a:srgbClr val="CC00CC"/>
                        </a:solidFill>
                        <a:latin typeface="Cambria Math" panose="02040503050406030204" pitchFamily="18" charset="0"/>
                      </a:rPr>
                      <m:t> </m:t>
                    </m:r>
                  </m:oMath>
                </a14:m>
                <a:r>
                  <a:rPr lang="en-US" altLang="zh-CN" dirty="0"/>
                  <a:t>is </a:t>
                </a:r>
                <a14:m>
                  <m:oMath xmlns:m="http://schemas.openxmlformats.org/officeDocument/2006/math">
                    <m:r>
                      <a:rPr lang="en-US" altLang="zh-CN" b="0" i="1" smtClean="0">
                        <a:solidFill>
                          <a:srgbClr val="CC00CC"/>
                        </a:solidFill>
                        <a:latin typeface="Cambria Math" panose="02040503050406030204" pitchFamily="18" charset="0"/>
                      </a:rPr>
                      <m:t>𝐸𝑣𝑖𝑙</m:t>
                    </m:r>
                    <m:r>
                      <a:rPr lang="en-US" altLang="zh-CN" i="1">
                        <a:solidFill>
                          <a:srgbClr val="CC00CC"/>
                        </a:solidFill>
                        <a:latin typeface="Cambria Math" panose="02040503050406030204" pitchFamily="18" charset="0"/>
                      </a:rPr>
                      <m:t>(</m:t>
                    </m:r>
                    <m:r>
                      <a:rPr lang="en-US" altLang="zh-CN" i="1">
                        <a:solidFill>
                          <a:srgbClr val="CC00CC"/>
                        </a:solidFill>
                        <a:latin typeface="Cambria Math" panose="02040503050406030204" pitchFamily="18" charset="0"/>
                      </a:rPr>
                      <m:t>𝐽𝑜h𝑛</m:t>
                    </m:r>
                    <m:r>
                      <a:rPr lang="en-US" altLang="zh-CN" b="0" i="1" smtClean="0">
                        <a:solidFill>
                          <a:srgbClr val="CC00CC"/>
                        </a:solidFill>
                        <a:latin typeface="Cambria Math" panose="02040503050406030204" pitchFamily="18" charset="0"/>
                      </a:rPr>
                      <m:t>)</m:t>
                    </m:r>
                  </m:oMath>
                </a14:m>
                <a:endParaRPr lang="zh-CN" altLang="en-US" dirty="0"/>
              </a:p>
            </p:txBody>
          </p:sp>
        </mc:Choice>
        <mc:Fallback xmlns="">
          <p:sp>
            <p:nvSpPr>
              <p:cNvPr id="7" name="文本框 6">
                <a:extLst>
                  <a:ext uri="{FF2B5EF4-FFF2-40B4-BE49-F238E27FC236}">
                    <a16:creationId xmlns:a16="http://schemas.microsoft.com/office/drawing/2014/main" id="{E8FA6EC6-C3E3-4165-B737-357298A36770}"/>
                  </a:ext>
                </a:extLst>
              </p:cNvPr>
              <p:cNvSpPr txBox="1">
                <a:spLocks noRot="1" noChangeAspect="1" noMove="1" noResize="1" noEditPoints="1" noAdjustHandles="1" noChangeArrowheads="1" noChangeShapeType="1" noTextEdit="1"/>
              </p:cNvSpPr>
              <p:nvPr/>
            </p:nvSpPr>
            <p:spPr>
              <a:xfrm>
                <a:off x="1403648" y="3120230"/>
                <a:ext cx="5724636" cy="1200329"/>
              </a:xfrm>
              <a:prstGeom prst="rect">
                <a:avLst/>
              </a:prstGeom>
              <a:blipFill>
                <a:blip r:embed="rId4"/>
                <a:stretch>
                  <a:fillRect t="-3046" b="-31472"/>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69E43943-9CE4-4437-AECF-21E3C6EB9D66}"/>
              </a:ext>
            </a:extLst>
          </p:cNvPr>
          <p:cNvSpPr>
            <a:spLocks noGrp="1"/>
          </p:cNvSpPr>
          <p:nvPr>
            <p:ph type="sldNum" sz="quarter" idx="12"/>
          </p:nvPr>
        </p:nvSpPr>
        <p:spPr/>
        <p:txBody>
          <a:bodyPr/>
          <a:lstStyle/>
          <a:p>
            <a:fld id="{F58209B2-4306-46CD-9424-9DB79656E1A9}" type="slidenum">
              <a:rPr lang="zh-CN" altLang="en-US" smtClean="0"/>
              <a:pPr/>
              <a:t>28</a:t>
            </a:fld>
            <a:endParaRPr lang="zh-CN" altLang="en-US"/>
          </a:p>
        </p:txBody>
      </p:sp>
    </p:spTree>
    <p:extLst>
      <p:ext uri="{BB962C8B-B14F-4D97-AF65-F5344CB8AC3E}">
        <p14:creationId xmlns:p14="http://schemas.microsoft.com/office/powerpoint/2010/main" val="4224272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Soundness of GMP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229600" cy="4790157"/>
              </a:xfrm>
            </p:spPr>
            <p:txBody>
              <a:bodyPr/>
              <a:lstStyle/>
              <a:p>
                <a:pPr>
                  <a:spcBef>
                    <a:spcPts val="1200"/>
                  </a:spcBef>
                </a:pPr>
                <a:r>
                  <a:rPr lang="en-US" altLang="zh-CN" sz="2000" b="0" dirty="0">
                    <a:latin typeface="Arial" pitchFamily="34" charset="0"/>
                    <a:ea typeface="黑体" pitchFamily="49" charset="-122"/>
                  </a:rPr>
                  <a:t>Need to show that</a:t>
                </a:r>
              </a:p>
              <a:p>
                <a:pPr>
                  <a:spcBef>
                    <a:spcPts val="1200"/>
                  </a:spcBef>
                </a:pPr>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Provided that </a:t>
                </a:r>
                <a14:m>
                  <m:oMath xmlns:m="http://schemas.openxmlformats.org/officeDocument/2006/math">
                    <m:sSubSup>
                      <m:sSubSupPr>
                        <m:ctrlPr>
                          <a:rPr lang="en-US" altLang="zh-CN" sz="2000" b="0" i="1" smtClean="0">
                            <a:solidFill>
                              <a:srgbClr val="CC00CC"/>
                            </a:solidFill>
                            <a:latin typeface="Cambria Math" panose="02040503050406030204" pitchFamily="18" charset="0"/>
                            <a:ea typeface="黑体" pitchFamily="49" charset="-122"/>
                          </a:rPr>
                        </m:ctrlPr>
                      </m:sSubSupPr>
                      <m:e>
                        <m:r>
                          <a:rPr lang="en-US" altLang="zh-CN" sz="2000" b="0" i="1" smtClean="0">
                            <a:solidFill>
                              <a:srgbClr val="CC00CC"/>
                            </a:solidFill>
                            <a:latin typeface="Cambria Math" panose="02040503050406030204" pitchFamily="18" charset="0"/>
                            <a:ea typeface="黑体" pitchFamily="49" charset="-122"/>
                          </a:rPr>
                          <m:t>𝑝</m:t>
                        </m:r>
                      </m:e>
                      <m:sub>
                        <m:r>
                          <a:rPr lang="en-US" altLang="zh-CN" sz="2000" b="0" i="1" smtClean="0">
                            <a:solidFill>
                              <a:srgbClr val="CC00CC"/>
                            </a:solidFill>
                            <a:latin typeface="Cambria Math" panose="02040503050406030204" pitchFamily="18" charset="0"/>
                            <a:ea typeface="黑体" pitchFamily="49" charset="-122"/>
                          </a:rPr>
                          <m:t>𝑖</m:t>
                        </m:r>
                      </m:sub>
                      <m:sup>
                        <m:r>
                          <a:rPr lang="en-US" altLang="zh-CN" sz="2000" b="0" i="1" smtClean="0">
                            <a:solidFill>
                              <a:srgbClr val="CC00CC"/>
                            </a:solidFill>
                            <a:latin typeface="Cambria Math" panose="02040503050406030204" pitchFamily="18" charset="0"/>
                            <a:ea typeface="黑体" pitchFamily="49" charset="-122"/>
                          </a:rPr>
                          <m:t>′</m:t>
                        </m:r>
                      </m:sup>
                    </m:sSubSup>
                    <m:r>
                      <a:rPr lang="zh-CN" altLang="en-US" sz="2000" b="0" i="1" smtClean="0">
                        <a:solidFill>
                          <a:srgbClr val="CC00CC"/>
                        </a:solidFill>
                        <a:latin typeface="Cambria Math" panose="02040503050406030204" pitchFamily="18" charset="0"/>
                        <a:ea typeface="黑体" pitchFamily="49" charset="-122"/>
                      </a:rPr>
                      <m:t>𝜃</m:t>
                    </m:r>
                    <m:r>
                      <a:rPr lang="en-US" altLang="zh-CN" sz="2000" b="0" i="1" smtClean="0">
                        <a:solidFill>
                          <a:srgbClr val="CC00CC"/>
                        </a:solidFill>
                        <a:latin typeface="Cambria Math" panose="02040503050406030204" pitchFamily="18" charset="0"/>
                        <a:ea typeface="黑体" pitchFamily="49" charset="-122"/>
                      </a:rPr>
                      <m:t>=</m:t>
                    </m:r>
                    <m:sSub>
                      <m:sSubPr>
                        <m:ctrlPr>
                          <a:rPr lang="en-US" altLang="zh-CN" sz="2000" b="0" i="1" smtClean="0">
                            <a:solidFill>
                              <a:srgbClr val="CC00CC"/>
                            </a:solidFill>
                            <a:latin typeface="Cambria Math" panose="02040503050406030204" pitchFamily="18" charset="0"/>
                            <a:ea typeface="黑体" pitchFamily="49" charset="-122"/>
                          </a:rPr>
                        </m:ctrlPr>
                      </m:sSubPr>
                      <m:e>
                        <m:r>
                          <a:rPr lang="en-US" altLang="zh-CN" sz="2000" b="0" i="1" smtClean="0">
                            <a:solidFill>
                              <a:srgbClr val="CC00CC"/>
                            </a:solidFill>
                            <a:latin typeface="Cambria Math" panose="02040503050406030204" pitchFamily="18" charset="0"/>
                            <a:ea typeface="黑体" pitchFamily="49" charset="-122"/>
                          </a:rPr>
                          <m:t>𝑝</m:t>
                        </m:r>
                      </m:e>
                      <m:sub>
                        <m:r>
                          <a:rPr lang="en-US" altLang="zh-CN" sz="2000" b="0" i="1" smtClean="0">
                            <a:solidFill>
                              <a:srgbClr val="CC00CC"/>
                            </a:solidFill>
                            <a:latin typeface="Cambria Math" panose="02040503050406030204" pitchFamily="18" charset="0"/>
                            <a:ea typeface="黑体" pitchFamily="49" charset="-122"/>
                          </a:rPr>
                          <m:t>𝑖</m:t>
                        </m:r>
                      </m:sub>
                    </m:sSub>
                    <m:r>
                      <a:rPr lang="zh-CN" altLang="en-US" sz="2000" b="0" i="1" smtClean="0">
                        <a:solidFill>
                          <a:srgbClr val="CC00CC"/>
                        </a:solidFill>
                        <a:latin typeface="Cambria Math" panose="02040503050406030204" pitchFamily="18" charset="0"/>
                        <a:ea typeface="黑体" pitchFamily="49" charset="-122"/>
                      </a:rPr>
                      <m:t>𝜃</m:t>
                    </m:r>
                  </m:oMath>
                </a14:m>
                <a:r>
                  <a:rPr lang="en-US" altLang="zh-CN" sz="2000" b="0" dirty="0">
                    <a:solidFill>
                      <a:srgbClr val="CC00CC"/>
                    </a:solidFill>
                    <a:latin typeface="Arial" pitchFamily="34" charset="0"/>
                    <a:ea typeface="黑体" pitchFamily="49" charset="-122"/>
                  </a:rPr>
                  <a:t> </a:t>
                </a:r>
                <a:r>
                  <a:rPr lang="en-US" altLang="zh-CN" sz="2000" b="0" dirty="0">
                    <a:latin typeface="Arial" pitchFamily="34" charset="0"/>
                    <a:ea typeface="黑体" pitchFamily="49" charset="-122"/>
                  </a:rPr>
                  <a:t>for all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𝑖</m:t>
                    </m:r>
                  </m:oMath>
                </a14:m>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Lemma: For any definite clause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𝑝</m:t>
                    </m:r>
                  </m:oMath>
                </a14:m>
                <a:r>
                  <a:rPr lang="en-US" altLang="zh-CN" sz="2000" b="0" dirty="0">
                    <a:latin typeface="Arial" pitchFamily="34" charset="0"/>
                    <a:ea typeface="黑体" pitchFamily="49" charset="-122"/>
                  </a:rPr>
                  <a:t>, we have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𝑝</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𝑝</m:t>
                    </m:r>
                    <m:r>
                      <a:rPr lang="zh-CN" altLang="en-US" sz="2000" b="0" i="1" smtClean="0">
                        <a:solidFill>
                          <a:srgbClr val="CC00CC"/>
                        </a:solidFill>
                        <a:latin typeface="Cambria Math" panose="02040503050406030204" pitchFamily="18" charset="0"/>
                        <a:ea typeface="Cambria Math" panose="02040503050406030204" pitchFamily="18" charset="0"/>
                      </a:rPr>
                      <m:t>𝜃</m:t>
                    </m:r>
                  </m:oMath>
                </a14:m>
                <a:r>
                  <a:rPr lang="en-US" altLang="zh-CN" sz="2000" b="0" dirty="0">
                    <a:solidFill>
                      <a:srgbClr val="CC00CC"/>
                    </a:solidFill>
                    <a:latin typeface="Arial" pitchFamily="34" charset="0"/>
                    <a:ea typeface="黑体" pitchFamily="49" charset="-122"/>
                  </a:rPr>
                  <a:t> </a:t>
                </a:r>
                <a:r>
                  <a:rPr lang="en-US" altLang="zh-CN" sz="2000" b="0" dirty="0">
                    <a:latin typeface="Arial" pitchFamily="34" charset="0"/>
                    <a:ea typeface="黑体" pitchFamily="49" charset="-122"/>
                  </a:rPr>
                  <a:t>by UI</a:t>
                </a:r>
              </a:p>
              <a:p>
                <a:pPr>
                  <a:spcBef>
                    <a:spcPts val="1200"/>
                  </a:spcBef>
                </a:pPr>
                <a:r>
                  <a:rPr lang="en-US" altLang="zh-CN" sz="2000" b="0" dirty="0">
                    <a:latin typeface="Arial" pitchFamily="34" charset="0"/>
                    <a:ea typeface="黑体" pitchFamily="49" charset="-122"/>
                  </a:rPr>
                  <a:t>1. </a:t>
                </a:r>
                <a14:m>
                  <m:oMath xmlns:m="http://schemas.openxmlformats.org/officeDocument/2006/math">
                    <m:d>
                      <m:dPr>
                        <m:ctrlPr>
                          <a:rPr lang="en-US" altLang="zh-CN" sz="2000" b="0" i="1" smtClean="0">
                            <a:solidFill>
                              <a:srgbClr val="CC00CC"/>
                            </a:solidFill>
                            <a:latin typeface="Cambria Math" panose="02040503050406030204" pitchFamily="18" charset="0"/>
                            <a:ea typeface="黑体" pitchFamily="49" charset="-122"/>
                          </a:rPr>
                        </m:ctrlPr>
                      </m:dPr>
                      <m:e>
                        <m:sSub>
                          <m:sSubPr>
                            <m:ctrlPr>
                              <a:rPr lang="en-US" altLang="zh-CN" sz="2000" b="0" i="1" smtClean="0">
                                <a:solidFill>
                                  <a:srgbClr val="CC00CC"/>
                                </a:solidFill>
                                <a:latin typeface="Cambria Math" panose="02040503050406030204" pitchFamily="18" charset="0"/>
                                <a:ea typeface="黑体" pitchFamily="49" charset="-122"/>
                              </a:rPr>
                            </m:ctrlPr>
                          </m:sSubPr>
                          <m:e>
                            <m:r>
                              <a:rPr lang="en-US" altLang="zh-CN" sz="2000" b="0" i="1" smtClean="0">
                                <a:solidFill>
                                  <a:srgbClr val="CC00CC"/>
                                </a:solidFill>
                                <a:latin typeface="Cambria Math" panose="02040503050406030204" pitchFamily="18" charset="0"/>
                                <a:ea typeface="黑体" pitchFamily="49" charset="-122"/>
                              </a:rPr>
                              <m:t>𝑝</m:t>
                            </m:r>
                          </m:e>
                          <m:sub>
                            <m:r>
                              <a:rPr lang="en-US" altLang="zh-CN" sz="2000" b="0" i="1" smtClean="0">
                                <a:solidFill>
                                  <a:srgbClr val="CC00CC"/>
                                </a:solidFill>
                                <a:latin typeface="Cambria Math" panose="02040503050406030204" pitchFamily="18" charset="0"/>
                                <a:ea typeface="黑体" pitchFamily="49" charset="-122"/>
                              </a:rPr>
                              <m:t>1</m:t>
                            </m:r>
                          </m:sub>
                        </m:sSub>
                        <m:r>
                          <a:rPr lang="en-US" altLang="zh-CN" sz="2000" b="0" i="1" smtClean="0">
                            <a:solidFill>
                              <a:srgbClr val="CC00CC"/>
                            </a:solidFill>
                            <a:latin typeface="Cambria Math" panose="02040503050406030204" pitchFamily="18" charset="0"/>
                            <a:ea typeface="Cambria Math" panose="02040503050406030204" pitchFamily="18" charset="0"/>
                          </a:rPr>
                          <m:t>∧…∧</m:t>
                        </m:r>
                        <m:sSub>
                          <m:sSubPr>
                            <m:ctrlPr>
                              <a:rPr lang="en-US" altLang="zh-CN" sz="2000" b="0" i="1" smtClean="0">
                                <a:solidFill>
                                  <a:srgbClr val="CC00CC"/>
                                </a:solidFill>
                                <a:latin typeface="Cambria Math" panose="02040503050406030204" pitchFamily="18" charset="0"/>
                                <a:ea typeface="Cambria Math" panose="02040503050406030204" pitchFamily="18" charset="0"/>
                              </a:rPr>
                            </m:ctrlPr>
                          </m:sSubPr>
                          <m:e>
                            <m:r>
                              <a:rPr lang="en-US" altLang="zh-CN" sz="2000" b="0" i="1" smtClean="0">
                                <a:solidFill>
                                  <a:srgbClr val="CC00CC"/>
                                </a:solidFill>
                                <a:latin typeface="Cambria Math" panose="02040503050406030204" pitchFamily="18" charset="0"/>
                                <a:ea typeface="Cambria Math" panose="02040503050406030204" pitchFamily="18" charset="0"/>
                              </a:rPr>
                              <m:t>𝑝</m:t>
                            </m:r>
                          </m:e>
                          <m:sub>
                            <m:r>
                              <a:rPr lang="en-US" altLang="zh-CN" sz="2000" b="0" i="1" smtClean="0">
                                <a:solidFill>
                                  <a:srgbClr val="CC00CC"/>
                                </a:solidFill>
                                <a:latin typeface="Cambria Math" panose="02040503050406030204" pitchFamily="18" charset="0"/>
                                <a:ea typeface="Cambria Math" panose="02040503050406030204" pitchFamily="18" charset="0"/>
                              </a:rPr>
                              <m:t>𝑛</m:t>
                            </m:r>
                          </m:sub>
                        </m:sSub>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𝑞</m:t>
                        </m:r>
                      </m:e>
                    </m:d>
                    <m:r>
                      <a:rPr lang="en-US" altLang="zh-CN" sz="2000" b="0" i="1" smtClean="0">
                        <a:solidFill>
                          <a:srgbClr val="CC00CC"/>
                        </a:solidFill>
                        <a:latin typeface="Cambria Math" panose="02040503050406030204" pitchFamily="18" charset="0"/>
                        <a:ea typeface="Cambria Math" panose="02040503050406030204" pitchFamily="18" charset="0"/>
                      </a:rPr>
                      <m:t>⊨</m:t>
                    </m:r>
                    <m:d>
                      <m:dPr>
                        <m:ctrlPr>
                          <a:rPr lang="en-US" altLang="zh-CN" sz="2000" b="0" i="1" smtClean="0">
                            <a:solidFill>
                              <a:srgbClr val="CC00CC"/>
                            </a:solidFill>
                            <a:latin typeface="Cambria Math" panose="02040503050406030204" pitchFamily="18" charset="0"/>
                            <a:ea typeface="Cambria Math" panose="02040503050406030204" pitchFamily="18" charset="0"/>
                          </a:rPr>
                        </m:ctrlPr>
                      </m:dPr>
                      <m:e>
                        <m:sSub>
                          <m:sSubPr>
                            <m:ctrlPr>
                              <a:rPr lang="en-US" altLang="zh-CN" sz="2000" b="0" i="1">
                                <a:solidFill>
                                  <a:srgbClr val="CC00CC"/>
                                </a:solidFill>
                                <a:latin typeface="Cambria Math" panose="02040503050406030204" pitchFamily="18" charset="0"/>
                                <a:ea typeface="黑体" pitchFamily="49" charset="-122"/>
                              </a:rPr>
                            </m:ctrlPr>
                          </m:sSub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1</m:t>
                            </m:r>
                          </m:sub>
                        </m:sSub>
                        <m:r>
                          <a:rPr lang="en-US" altLang="zh-CN" sz="2000" b="0" i="1">
                            <a:solidFill>
                              <a:srgbClr val="CC00CC"/>
                            </a:solidFill>
                            <a:latin typeface="Cambria Math" panose="02040503050406030204" pitchFamily="18" charset="0"/>
                            <a:ea typeface="Cambria Math" panose="02040503050406030204" pitchFamily="18" charset="0"/>
                          </a:rPr>
                          <m:t>∧…∧</m:t>
                        </m:r>
                        <m:sSub>
                          <m:sSubPr>
                            <m:ctrlPr>
                              <a:rPr lang="en-US" altLang="zh-CN" sz="2000" b="0" i="1">
                                <a:solidFill>
                                  <a:srgbClr val="CC00CC"/>
                                </a:solidFill>
                                <a:latin typeface="Cambria Math" panose="02040503050406030204" pitchFamily="18" charset="0"/>
                                <a:ea typeface="Cambria Math" panose="02040503050406030204" pitchFamily="18" charset="0"/>
                              </a:rPr>
                            </m:ctrlPr>
                          </m:sSubPr>
                          <m:e>
                            <m:r>
                              <a:rPr lang="en-US" altLang="zh-CN" sz="2000" b="0" i="1">
                                <a:solidFill>
                                  <a:srgbClr val="CC00CC"/>
                                </a:solidFill>
                                <a:latin typeface="Cambria Math" panose="02040503050406030204" pitchFamily="18" charset="0"/>
                                <a:ea typeface="Cambria Math" panose="02040503050406030204" pitchFamily="18" charset="0"/>
                              </a:rPr>
                              <m:t>𝑝</m:t>
                            </m:r>
                          </m:e>
                          <m:sub>
                            <m:r>
                              <a:rPr lang="en-US" altLang="zh-CN" sz="2000" b="0" i="1">
                                <a:solidFill>
                                  <a:srgbClr val="CC00CC"/>
                                </a:solidFill>
                                <a:latin typeface="Cambria Math" panose="02040503050406030204" pitchFamily="18" charset="0"/>
                                <a:ea typeface="Cambria Math" panose="02040503050406030204" pitchFamily="18" charset="0"/>
                              </a:rPr>
                              <m:t>𝑛</m:t>
                            </m:r>
                          </m:sub>
                        </m:sSub>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𝑞</m:t>
                        </m:r>
                      </m:e>
                    </m:d>
                    <m:r>
                      <a:rPr lang="zh-CN" altLang="en-US" sz="2000" b="0" i="1" smtClean="0">
                        <a:solidFill>
                          <a:srgbClr val="CC00CC"/>
                        </a:solidFill>
                        <a:latin typeface="Cambria Math" panose="02040503050406030204" pitchFamily="18" charset="0"/>
                        <a:ea typeface="Cambria Math" panose="02040503050406030204" pitchFamily="18" charset="0"/>
                      </a:rPr>
                      <m:t>𝜃</m:t>
                    </m:r>
                    <m:r>
                      <a:rPr lang="en-US" altLang="zh-CN" sz="2000" b="0" i="1" smtClean="0">
                        <a:solidFill>
                          <a:srgbClr val="CC00CC"/>
                        </a:solidFill>
                        <a:latin typeface="Cambria Math" panose="02040503050406030204" pitchFamily="18" charset="0"/>
                        <a:ea typeface="Cambria Math" panose="02040503050406030204" pitchFamily="18" charset="0"/>
                      </a:rPr>
                      <m:t>=(</m:t>
                    </m:r>
                    <m:sSub>
                      <m:sSubPr>
                        <m:ctrlPr>
                          <a:rPr lang="en-US" altLang="zh-CN" sz="2000" b="0" i="1">
                            <a:solidFill>
                              <a:srgbClr val="CC00CC"/>
                            </a:solidFill>
                            <a:latin typeface="Cambria Math" panose="02040503050406030204" pitchFamily="18" charset="0"/>
                            <a:ea typeface="黑体" pitchFamily="49" charset="-122"/>
                          </a:rPr>
                        </m:ctrlPr>
                      </m:sSub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1</m:t>
                        </m:r>
                      </m:sub>
                    </m:sSub>
                    <m:r>
                      <a:rPr lang="zh-CN" altLang="en-US" sz="2000" b="0" i="1" smtClean="0">
                        <a:solidFill>
                          <a:srgbClr val="CC00CC"/>
                        </a:solidFill>
                        <a:latin typeface="Cambria Math" panose="02040503050406030204" pitchFamily="18" charset="0"/>
                        <a:ea typeface="黑体" pitchFamily="49" charset="-122"/>
                      </a:rPr>
                      <m:t>𝜃</m:t>
                    </m:r>
                    <m:r>
                      <a:rPr lang="en-US" altLang="zh-CN" sz="2000" b="0" i="1">
                        <a:solidFill>
                          <a:srgbClr val="CC00CC"/>
                        </a:solidFill>
                        <a:latin typeface="Cambria Math" panose="02040503050406030204" pitchFamily="18" charset="0"/>
                        <a:ea typeface="Cambria Math" panose="02040503050406030204" pitchFamily="18" charset="0"/>
                      </a:rPr>
                      <m:t>∧…∧</m:t>
                    </m:r>
                    <m:sSub>
                      <m:sSubPr>
                        <m:ctrlPr>
                          <a:rPr lang="en-US" altLang="zh-CN" sz="2000" b="0" i="1">
                            <a:solidFill>
                              <a:srgbClr val="CC00CC"/>
                            </a:solidFill>
                            <a:latin typeface="Cambria Math" panose="02040503050406030204" pitchFamily="18" charset="0"/>
                            <a:ea typeface="Cambria Math" panose="02040503050406030204" pitchFamily="18" charset="0"/>
                          </a:rPr>
                        </m:ctrlPr>
                      </m:sSubPr>
                      <m:e>
                        <m:r>
                          <a:rPr lang="en-US" altLang="zh-CN" sz="2000" b="0" i="1">
                            <a:solidFill>
                              <a:srgbClr val="CC00CC"/>
                            </a:solidFill>
                            <a:latin typeface="Cambria Math" panose="02040503050406030204" pitchFamily="18" charset="0"/>
                            <a:ea typeface="Cambria Math" panose="02040503050406030204" pitchFamily="18" charset="0"/>
                          </a:rPr>
                          <m:t>𝑝</m:t>
                        </m:r>
                      </m:e>
                      <m:sub>
                        <m:r>
                          <a:rPr lang="en-US" altLang="zh-CN" sz="2000" b="0" i="1">
                            <a:solidFill>
                              <a:srgbClr val="CC00CC"/>
                            </a:solidFill>
                            <a:latin typeface="Cambria Math" panose="02040503050406030204" pitchFamily="18" charset="0"/>
                            <a:ea typeface="Cambria Math" panose="02040503050406030204" pitchFamily="18" charset="0"/>
                          </a:rPr>
                          <m:t>𝑛</m:t>
                        </m:r>
                      </m:sub>
                    </m:sSub>
                    <m:r>
                      <a:rPr lang="zh-CN" altLang="en-US" sz="2000" b="0" i="1" smtClean="0">
                        <a:solidFill>
                          <a:srgbClr val="CC00CC"/>
                        </a:solidFill>
                        <a:latin typeface="Cambria Math" panose="02040503050406030204" pitchFamily="18" charset="0"/>
                        <a:ea typeface="Cambria Math" panose="02040503050406030204" pitchFamily="18" charset="0"/>
                      </a:rPr>
                      <m:t>𝜃</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𝑞</m:t>
                    </m:r>
                    <m:r>
                      <m:rPr>
                        <m:sty m:val="p"/>
                      </m:rPr>
                      <a:rPr lang="el-GR" altLang="zh-CN" sz="2000" b="0" i="1" smtClean="0">
                        <a:solidFill>
                          <a:srgbClr val="CC00CC"/>
                        </a:solidFill>
                        <a:latin typeface="Cambria Math" panose="02040503050406030204" pitchFamily="18" charset="0"/>
                        <a:ea typeface="Cambria Math" panose="02040503050406030204" pitchFamily="18" charset="0"/>
                      </a:rPr>
                      <m:t>θ</m:t>
                    </m:r>
                    <m:r>
                      <a:rPr lang="en-US" altLang="zh-CN" sz="2000" b="0" i="0" smtClean="0">
                        <a:solidFill>
                          <a:srgbClr val="CC00CC"/>
                        </a:solidFill>
                        <a:latin typeface="Cambria Math" panose="02040503050406030204" pitchFamily="18" charset="0"/>
                        <a:ea typeface="Cambria Math" panose="02040503050406030204" pitchFamily="18" charset="0"/>
                      </a:rPr>
                      <m:t>)</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2. </a:t>
                </a:r>
                <a14:m>
                  <m:oMath xmlns:m="http://schemas.openxmlformats.org/officeDocument/2006/math">
                    <m:sSubSup>
                      <m:sSubSupPr>
                        <m:ctrlPr>
                          <a:rPr lang="en-US" altLang="zh-CN" sz="2000" b="0" i="1" smtClean="0">
                            <a:solidFill>
                              <a:srgbClr val="CC00CC"/>
                            </a:solidFill>
                            <a:latin typeface="Cambria Math" panose="02040503050406030204" pitchFamily="18" charset="0"/>
                            <a:ea typeface="黑体" pitchFamily="49" charset="-122"/>
                          </a:rPr>
                        </m:ctrlPr>
                      </m:sSubSupPr>
                      <m:e>
                        <m:r>
                          <a:rPr lang="en-US" altLang="zh-CN" sz="2000" b="0" i="1" smtClean="0">
                            <a:solidFill>
                              <a:srgbClr val="CC00CC"/>
                            </a:solidFill>
                            <a:latin typeface="Cambria Math" panose="02040503050406030204" pitchFamily="18" charset="0"/>
                            <a:ea typeface="黑体" pitchFamily="49" charset="-122"/>
                          </a:rPr>
                          <m:t>𝑝</m:t>
                        </m:r>
                      </m:e>
                      <m:sub>
                        <m:r>
                          <a:rPr lang="en-US" altLang="zh-CN" sz="2000" b="0" i="1" smtClean="0">
                            <a:solidFill>
                              <a:srgbClr val="CC00CC"/>
                            </a:solidFill>
                            <a:latin typeface="Cambria Math" panose="02040503050406030204" pitchFamily="18" charset="0"/>
                            <a:ea typeface="黑体" pitchFamily="49" charset="-122"/>
                          </a:rPr>
                          <m:t>1</m:t>
                        </m:r>
                      </m:sub>
                      <m:sup>
                        <m:r>
                          <a:rPr lang="en-US" altLang="zh-CN" sz="2000" b="0" i="1" smtClean="0">
                            <a:solidFill>
                              <a:srgbClr val="CC00CC"/>
                            </a:solidFill>
                            <a:latin typeface="Cambria Math" panose="02040503050406030204" pitchFamily="18" charset="0"/>
                            <a:ea typeface="黑体" pitchFamily="49" charset="-122"/>
                          </a:rPr>
                          <m:t>′</m:t>
                        </m:r>
                      </m:sup>
                    </m:sSubSup>
                    <m:r>
                      <a:rPr lang="en-US" altLang="zh-CN" sz="2000" b="0" i="1" smtClean="0">
                        <a:solidFill>
                          <a:srgbClr val="CC00CC"/>
                        </a:solidFill>
                        <a:latin typeface="Cambria Math" panose="02040503050406030204" pitchFamily="18" charset="0"/>
                        <a:ea typeface="黑体" pitchFamily="49" charset="-122"/>
                      </a:rPr>
                      <m:t>,…,</m:t>
                    </m:r>
                    <m:sSubSup>
                      <m:sSubSupPr>
                        <m:ctrlPr>
                          <a:rPr lang="en-US" altLang="zh-CN" sz="2000" b="0" i="1" smtClean="0">
                            <a:solidFill>
                              <a:srgbClr val="CC00CC"/>
                            </a:solidFill>
                            <a:latin typeface="Cambria Math" panose="02040503050406030204" pitchFamily="18" charset="0"/>
                            <a:ea typeface="黑体" pitchFamily="49" charset="-122"/>
                          </a:rPr>
                        </m:ctrlPr>
                      </m:sSubSupPr>
                      <m:e>
                        <m:r>
                          <a:rPr lang="en-US" altLang="zh-CN" sz="2000" b="0" i="1" smtClean="0">
                            <a:solidFill>
                              <a:srgbClr val="CC00CC"/>
                            </a:solidFill>
                            <a:latin typeface="Cambria Math" panose="02040503050406030204" pitchFamily="18" charset="0"/>
                            <a:ea typeface="黑体" pitchFamily="49" charset="-122"/>
                          </a:rPr>
                          <m:t>𝑝</m:t>
                        </m:r>
                      </m:e>
                      <m:sub>
                        <m:r>
                          <a:rPr lang="en-US" altLang="zh-CN" sz="2000" b="0" i="1" smtClean="0">
                            <a:solidFill>
                              <a:srgbClr val="CC00CC"/>
                            </a:solidFill>
                            <a:latin typeface="Cambria Math" panose="02040503050406030204" pitchFamily="18" charset="0"/>
                            <a:ea typeface="黑体" pitchFamily="49" charset="-122"/>
                          </a:rPr>
                          <m:t>𝑛</m:t>
                        </m:r>
                      </m:sub>
                      <m:sup>
                        <m:r>
                          <a:rPr lang="en-US" altLang="zh-CN" sz="2000" b="0" i="1" smtClean="0">
                            <a:solidFill>
                              <a:srgbClr val="CC00CC"/>
                            </a:solidFill>
                            <a:latin typeface="Cambria Math" panose="02040503050406030204" pitchFamily="18" charset="0"/>
                            <a:ea typeface="黑体" pitchFamily="49" charset="-122"/>
                          </a:rPr>
                          <m:t>′</m:t>
                        </m:r>
                      </m:sup>
                    </m:sSubSup>
                    <m:r>
                      <a:rPr lang="en-US" altLang="zh-CN" sz="2000" b="0" i="1" smtClean="0">
                        <a:solidFill>
                          <a:srgbClr val="CC00CC"/>
                        </a:solidFill>
                        <a:latin typeface="Cambria Math" panose="02040503050406030204" pitchFamily="18" charset="0"/>
                        <a:ea typeface="Cambria Math" panose="02040503050406030204" pitchFamily="18" charset="0"/>
                      </a:rPr>
                      <m:t>⊨</m:t>
                    </m:r>
                    <m:sSubSup>
                      <m:sSubSupPr>
                        <m:ctrlPr>
                          <a:rPr lang="en-US" altLang="zh-CN" sz="2000" b="0" i="1">
                            <a:solidFill>
                              <a:srgbClr val="CC00CC"/>
                            </a:solidFill>
                            <a:latin typeface="Cambria Math" panose="02040503050406030204" pitchFamily="18" charset="0"/>
                            <a:ea typeface="黑体" pitchFamily="49" charset="-122"/>
                          </a:rPr>
                        </m:ctrlPr>
                      </m:sSubSup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1</m:t>
                        </m:r>
                      </m:sub>
                      <m:sup>
                        <m:r>
                          <a:rPr lang="en-US" altLang="zh-CN" sz="2000" b="0" i="1">
                            <a:solidFill>
                              <a:srgbClr val="CC00CC"/>
                            </a:solidFill>
                            <a:latin typeface="Cambria Math" panose="02040503050406030204" pitchFamily="18" charset="0"/>
                            <a:ea typeface="黑体" pitchFamily="49" charset="-122"/>
                          </a:rPr>
                          <m:t>′</m:t>
                        </m:r>
                      </m:sup>
                    </m:sSubSup>
                    <m:r>
                      <a:rPr lang="en-US" altLang="zh-CN" sz="2000" b="0" i="1" smtClean="0">
                        <a:solidFill>
                          <a:srgbClr val="CC00CC"/>
                        </a:solidFill>
                        <a:latin typeface="Cambria Math" panose="02040503050406030204" pitchFamily="18" charset="0"/>
                        <a:ea typeface="黑体" pitchFamily="49" charset="-122"/>
                      </a:rPr>
                      <m:t>∧</m:t>
                    </m:r>
                    <m:r>
                      <a:rPr lang="en-US" altLang="zh-CN" sz="2000" b="0" i="1">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Cambria Math" panose="02040503050406030204" pitchFamily="18" charset="0"/>
                      </a:rPr>
                      <m:t>∧</m:t>
                    </m:r>
                    <m:sSubSup>
                      <m:sSubSupPr>
                        <m:ctrlPr>
                          <a:rPr lang="en-US" altLang="zh-CN" sz="2000" b="0" i="1">
                            <a:solidFill>
                              <a:srgbClr val="CC00CC"/>
                            </a:solidFill>
                            <a:latin typeface="Cambria Math" panose="02040503050406030204" pitchFamily="18" charset="0"/>
                            <a:ea typeface="黑体" pitchFamily="49" charset="-122"/>
                          </a:rPr>
                        </m:ctrlPr>
                      </m:sSubSup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𝑛</m:t>
                        </m:r>
                      </m:sub>
                      <m:sup>
                        <m:r>
                          <a:rPr lang="en-US" altLang="zh-CN" sz="2000" b="0" i="1">
                            <a:solidFill>
                              <a:srgbClr val="CC00CC"/>
                            </a:solidFill>
                            <a:latin typeface="Cambria Math" panose="02040503050406030204" pitchFamily="18" charset="0"/>
                            <a:ea typeface="黑体" pitchFamily="49" charset="-122"/>
                          </a:rPr>
                          <m:t>′</m:t>
                        </m:r>
                      </m:sup>
                    </m:sSubSup>
                    <m:r>
                      <a:rPr lang="en-US" altLang="zh-CN" sz="2000" b="0" i="1" smtClean="0">
                        <a:solidFill>
                          <a:srgbClr val="CC00CC"/>
                        </a:solidFill>
                        <a:latin typeface="Cambria Math" panose="02040503050406030204" pitchFamily="18" charset="0"/>
                        <a:ea typeface="Cambria Math" panose="02040503050406030204" pitchFamily="18" charset="0"/>
                      </a:rPr>
                      <m:t>⊨</m:t>
                    </m:r>
                    <m:sSubSup>
                      <m:sSubSupPr>
                        <m:ctrlPr>
                          <a:rPr lang="en-US" altLang="zh-CN" sz="2000" b="0" i="1">
                            <a:solidFill>
                              <a:srgbClr val="CC00CC"/>
                            </a:solidFill>
                            <a:latin typeface="Cambria Math" panose="02040503050406030204" pitchFamily="18" charset="0"/>
                            <a:ea typeface="黑体" pitchFamily="49" charset="-122"/>
                          </a:rPr>
                        </m:ctrlPr>
                      </m:sSubSup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1</m:t>
                        </m:r>
                      </m:sub>
                      <m:sup>
                        <m:r>
                          <a:rPr lang="en-US" altLang="zh-CN" sz="2000" b="0" i="1">
                            <a:solidFill>
                              <a:srgbClr val="CC00CC"/>
                            </a:solidFill>
                            <a:latin typeface="Cambria Math" panose="02040503050406030204" pitchFamily="18" charset="0"/>
                            <a:ea typeface="黑体" pitchFamily="49" charset="-122"/>
                          </a:rPr>
                          <m:t>′</m:t>
                        </m:r>
                      </m:sup>
                    </m:sSubSup>
                    <m:r>
                      <a:rPr lang="zh-CN" altLang="en-US" sz="2000" b="0" i="1" smtClean="0">
                        <a:solidFill>
                          <a:srgbClr val="CC00CC"/>
                        </a:solidFill>
                        <a:latin typeface="Cambria Math" panose="02040503050406030204" pitchFamily="18" charset="0"/>
                        <a:ea typeface="黑体" pitchFamily="49" charset="-122"/>
                      </a:rPr>
                      <m:t>𝜃</m:t>
                    </m:r>
                    <m:r>
                      <a:rPr lang="en-US" altLang="zh-CN" sz="2000" b="0" i="1">
                        <a:solidFill>
                          <a:srgbClr val="CC00CC"/>
                        </a:solidFill>
                        <a:latin typeface="Cambria Math" panose="02040503050406030204" pitchFamily="18" charset="0"/>
                        <a:ea typeface="黑体" pitchFamily="49" charset="-122"/>
                      </a:rPr>
                      <m:t>∧…</m:t>
                    </m:r>
                    <m:r>
                      <a:rPr lang="en-US" altLang="zh-CN" sz="2000" b="0" i="1">
                        <a:solidFill>
                          <a:srgbClr val="CC00CC"/>
                        </a:solidFill>
                        <a:latin typeface="Cambria Math" panose="02040503050406030204" pitchFamily="18" charset="0"/>
                        <a:ea typeface="Cambria Math" panose="02040503050406030204" pitchFamily="18" charset="0"/>
                      </a:rPr>
                      <m:t>∧</m:t>
                    </m:r>
                    <m:sSubSup>
                      <m:sSubSupPr>
                        <m:ctrlPr>
                          <a:rPr lang="en-US" altLang="zh-CN" sz="2000" b="0" i="1">
                            <a:solidFill>
                              <a:srgbClr val="CC00CC"/>
                            </a:solidFill>
                            <a:latin typeface="Cambria Math" panose="02040503050406030204" pitchFamily="18" charset="0"/>
                            <a:ea typeface="黑体" pitchFamily="49" charset="-122"/>
                          </a:rPr>
                        </m:ctrlPr>
                      </m:sSubSupPr>
                      <m:e>
                        <m:r>
                          <a:rPr lang="en-US" altLang="zh-CN" sz="2000" b="0" i="1">
                            <a:solidFill>
                              <a:srgbClr val="CC00CC"/>
                            </a:solidFill>
                            <a:latin typeface="Cambria Math" panose="02040503050406030204" pitchFamily="18" charset="0"/>
                            <a:ea typeface="黑体" pitchFamily="49" charset="-122"/>
                          </a:rPr>
                          <m:t>𝑝</m:t>
                        </m:r>
                      </m:e>
                      <m:sub>
                        <m:r>
                          <a:rPr lang="en-US" altLang="zh-CN" sz="2000" b="0" i="1">
                            <a:solidFill>
                              <a:srgbClr val="CC00CC"/>
                            </a:solidFill>
                            <a:latin typeface="Cambria Math" panose="02040503050406030204" pitchFamily="18" charset="0"/>
                            <a:ea typeface="黑体" pitchFamily="49" charset="-122"/>
                          </a:rPr>
                          <m:t>𝑛</m:t>
                        </m:r>
                      </m:sub>
                      <m:sup>
                        <m:r>
                          <a:rPr lang="en-US" altLang="zh-CN" sz="2000" b="0" i="1">
                            <a:solidFill>
                              <a:srgbClr val="CC00CC"/>
                            </a:solidFill>
                            <a:latin typeface="Cambria Math" panose="02040503050406030204" pitchFamily="18" charset="0"/>
                            <a:ea typeface="黑体" pitchFamily="49" charset="-122"/>
                          </a:rPr>
                          <m:t>′</m:t>
                        </m:r>
                      </m:sup>
                    </m:sSubSup>
                    <m:r>
                      <a:rPr lang="zh-CN" altLang="en-US" sz="2000" b="0" i="1" smtClean="0">
                        <a:solidFill>
                          <a:srgbClr val="CC00CC"/>
                        </a:solidFill>
                        <a:latin typeface="Cambria Math" panose="02040503050406030204" pitchFamily="18" charset="0"/>
                        <a:ea typeface="黑体" pitchFamily="49" charset="-122"/>
                      </a:rPr>
                      <m:t>𝜃</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3. From 1 and 2</a:t>
                </a:r>
                <a:r>
                  <a:rPr lang="en-US" altLang="zh-CN" sz="2000" b="0" dirty="0">
                    <a:solidFill>
                      <a:srgbClr val="CC00CC"/>
                    </a:solidFill>
                    <a:latin typeface="Arial" pitchFamily="34" charset="0"/>
                    <a:ea typeface="黑体" pitchFamily="49" charset="-122"/>
                  </a:rPr>
                  <a:t>,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𝑞</m:t>
                    </m:r>
                    <m:r>
                      <a:rPr lang="zh-CN" altLang="en-US" sz="2000" b="0" i="1" smtClean="0">
                        <a:solidFill>
                          <a:srgbClr val="CC00CC"/>
                        </a:solidFill>
                        <a:latin typeface="Cambria Math" panose="02040503050406030204" pitchFamily="18" charset="0"/>
                        <a:ea typeface="黑体" pitchFamily="49" charset="-122"/>
                      </a:rPr>
                      <m:t>𝜃</m:t>
                    </m:r>
                  </m:oMath>
                </a14:m>
                <a:r>
                  <a:rPr lang="en-US" altLang="zh-CN" sz="2000" b="0" dirty="0">
                    <a:latin typeface="Arial" pitchFamily="34" charset="0"/>
                    <a:ea typeface="黑体" pitchFamily="49" charset="-122"/>
                  </a:rPr>
                  <a:t> follows by ordinary Modus Ponens</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229600" cy="4790157"/>
              </a:xfrm>
              <a:blipFill>
                <a:blip r:embed="rId3"/>
                <a:stretch>
                  <a:fillRect t="-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B69D44E-D1CF-4A38-8B67-8F06FAD4FDF3}"/>
                  </a:ext>
                </a:extLst>
              </p:cNvPr>
              <p:cNvSpPr txBox="1"/>
              <p:nvPr/>
            </p:nvSpPr>
            <p:spPr>
              <a:xfrm>
                <a:off x="1413237" y="1772816"/>
                <a:ext cx="49993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CC00CC"/>
                              </a:solidFill>
                              <a:latin typeface="Cambria Math" panose="02040503050406030204" pitchFamily="18" charset="0"/>
                              <a:ea typeface="黑体" pitchFamily="49" charset="-122"/>
                            </a:rPr>
                          </m:ctrlPr>
                        </m:sSubSupPr>
                        <m:e>
                          <m:r>
                            <a:rPr lang="en-US" altLang="zh-CN" sz="2400" i="1">
                              <a:solidFill>
                                <a:srgbClr val="CC00CC"/>
                              </a:solidFill>
                              <a:latin typeface="Cambria Math" panose="02040503050406030204" pitchFamily="18" charset="0"/>
                              <a:ea typeface="黑体" pitchFamily="49" charset="-122"/>
                            </a:rPr>
                            <m:t>𝑝</m:t>
                          </m:r>
                        </m:e>
                        <m:sub>
                          <m:r>
                            <a:rPr lang="en-US" altLang="zh-CN" sz="2400" i="1">
                              <a:solidFill>
                                <a:srgbClr val="CC00CC"/>
                              </a:solidFill>
                              <a:latin typeface="Cambria Math" panose="02040503050406030204" pitchFamily="18" charset="0"/>
                              <a:ea typeface="黑体" pitchFamily="49" charset="-122"/>
                            </a:rPr>
                            <m:t>1</m:t>
                          </m:r>
                        </m:sub>
                        <m:sup>
                          <m:r>
                            <a:rPr lang="en-US" altLang="zh-CN" sz="2400" i="1">
                              <a:solidFill>
                                <a:srgbClr val="CC00CC"/>
                              </a:solidFill>
                              <a:latin typeface="Cambria Math" panose="02040503050406030204" pitchFamily="18" charset="0"/>
                              <a:ea typeface="黑体" pitchFamily="49" charset="-122"/>
                            </a:rPr>
                            <m:t>′</m:t>
                          </m:r>
                        </m:sup>
                      </m:sSubSup>
                      <m:r>
                        <a:rPr lang="en-US" altLang="zh-CN" sz="2400" i="1">
                          <a:solidFill>
                            <a:srgbClr val="CC00CC"/>
                          </a:solidFill>
                          <a:latin typeface="Cambria Math" panose="02040503050406030204" pitchFamily="18" charset="0"/>
                          <a:ea typeface="黑体" pitchFamily="49" charset="-122"/>
                        </a:rPr>
                        <m:t>,…,</m:t>
                      </m:r>
                      <m:sSubSup>
                        <m:sSubSupPr>
                          <m:ctrlPr>
                            <a:rPr lang="en-US" altLang="zh-CN" sz="2400" i="1">
                              <a:solidFill>
                                <a:srgbClr val="CC00CC"/>
                              </a:solidFill>
                              <a:latin typeface="Cambria Math" panose="02040503050406030204" pitchFamily="18" charset="0"/>
                              <a:ea typeface="黑体" pitchFamily="49" charset="-122"/>
                            </a:rPr>
                          </m:ctrlPr>
                        </m:sSubSupPr>
                        <m:e>
                          <m:r>
                            <a:rPr lang="en-US" altLang="zh-CN" sz="2400" i="1">
                              <a:solidFill>
                                <a:srgbClr val="CC00CC"/>
                              </a:solidFill>
                              <a:latin typeface="Cambria Math" panose="02040503050406030204" pitchFamily="18" charset="0"/>
                              <a:ea typeface="黑体" pitchFamily="49" charset="-122"/>
                            </a:rPr>
                            <m:t>𝑝</m:t>
                          </m:r>
                        </m:e>
                        <m:sub>
                          <m:r>
                            <a:rPr lang="en-US" altLang="zh-CN" sz="2400" i="1">
                              <a:solidFill>
                                <a:srgbClr val="CC00CC"/>
                              </a:solidFill>
                              <a:latin typeface="Cambria Math" panose="02040503050406030204" pitchFamily="18" charset="0"/>
                              <a:ea typeface="黑体" pitchFamily="49" charset="-122"/>
                            </a:rPr>
                            <m:t>𝑛</m:t>
                          </m:r>
                        </m:sub>
                        <m:sup>
                          <m:r>
                            <a:rPr lang="en-US" altLang="zh-CN" sz="2400" i="1">
                              <a:solidFill>
                                <a:srgbClr val="CC00CC"/>
                              </a:solidFill>
                              <a:latin typeface="Cambria Math" panose="02040503050406030204" pitchFamily="18" charset="0"/>
                              <a:ea typeface="黑体" pitchFamily="49" charset="-122"/>
                            </a:rPr>
                            <m:t>′</m:t>
                          </m:r>
                        </m:sup>
                      </m:sSubSup>
                      <m:r>
                        <a:rPr lang="en-US" altLang="zh-CN" sz="2400" b="0" i="1" smtClean="0">
                          <a:solidFill>
                            <a:srgbClr val="CC00CC"/>
                          </a:solidFill>
                          <a:latin typeface="Cambria Math" panose="02040503050406030204" pitchFamily="18" charset="0"/>
                          <a:ea typeface="黑体" pitchFamily="49" charset="-122"/>
                        </a:rPr>
                        <m:t>,  </m:t>
                      </m:r>
                      <m:d>
                        <m:dPr>
                          <m:ctrlPr>
                            <a:rPr lang="en-US" altLang="zh-CN" sz="2400" i="1">
                              <a:solidFill>
                                <a:srgbClr val="CC00CC"/>
                              </a:solidFill>
                              <a:latin typeface="Cambria Math" panose="02040503050406030204" pitchFamily="18" charset="0"/>
                              <a:ea typeface="Cambria Math" panose="02040503050406030204" pitchFamily="18" charset="0"/>
                            </a:rPr>
                          </m:ctrlPr>
                        </m:dPr>
                        <m:e>
                          <m:sSub>
                            <m:sSubPr>
                              <m:ctrlPr>
                                <a:rPr lang="en-US" altLang="zh-CN" sz="2400" i="1">
                                  <a:solidFill>
                                    <a:srgbClr val="CC00CC"/>
                                  </a:solidFill>
                                  <a:latin typeface="Cambria Math" panose="02040503050406030204" pitchFamily="18" charset="0"/>
                                  <a:ea typeface="黑体" pitchFamily="49" charset="-122"/>
                                </a:rPr>
                              </m:ctrlPr>
                            </m:sSubPr>
                            <m:e>
                              <m:r>
                                <a:rPr lang="en-US" altLang="zh-CN" sz="2400" i="1">
                                  <a:solidFill>
                                    <a:srgbClr val="CC00CC"/>
                                  </a:solidFill>
                                  <a:latin typeface="Cambria Math" panose="02040503050406030204" pitchFamily="18" charset="0"/>
                                  <a:ea typeface="黑体" pitchFamily="49" charset="-122"/>
                                </a:rPr>
                                <m:t>𝑝</m:t>
                              </m:r>
                            </m:e>
                            <m:sub>
                              <m:r>
                                <a:rPr lang="en-US" altLang="zh-CN" sz="2400" i="1">
                                  <a:solidFill>
                                    <a:srgbClr val="CC00CC"/>
                                  </a:solidFill>
                                  <a:latin typeface="Cambria Math" panose="02040503050406030204" pitchFamily="18" charset="0"/>
                                  <a:ea typeface="黑体" pitchFamily="49" charset="-122"/>
                                </a:rPr>
                                <m:t>1</m:t>
                              </m:r>
                            </m:sub>
                          </m:sSub>
                          <m:r>
                            <a:rPr lang="en-US" altLang="zh-CN" sz="2400" i="1">
                              <a:solidFill>
                                <a:srgbClr val="CC00CC"/>
                              </a:solidFill>
                              <a:latin typeface="Cambria Math" panose="02040503050406030204" pitchFamily="18" charset="0"/>
                              <a:ea typeface="Cambria Math" panose="02040503050406030204" pitchFamily="18" charset="0"/>
                            </a:rPr>
                            <m:t>∧…∧</m:t>
                          </m:r>
                          <m:sSub>
                            <m:sSubPr>
                              <m:ctrlPr>
                                <a:rPr lang="en-US" altLang="zh-CN" sz="2400" i="1">
                                  <a:solidFill>
                                    <a:srgbClr val="CC00CC"/>
                                  </a:solidFill>
                                  <a:latin typeface="Cambria Math" panose="02040503050406030204" pitchFamily="18" charset="0"/>
                                  <a:ea typeface="Cambria Math" panose="02040503050406030204" pitchFamily="18" charset="0"/>
                                </a:rPr>
                              </m:ctrlPr>
                            </m:sSubPr>
                            <m:e>
                              <m:r>
                                <a:rPr lang="en-US" altLang="zh-CN" sz="2400" i="1">
                                  <a:solidFill>
                                    <a:srgbClr val="CC00CC"/>
                                  </a:solidFill>
                                  <a:latin typeface="Cambria Math" panose="02040503050406030204" pitchFamily="18" charset="0"/>
                                  <a:ea typeface="Cambria Math" panose="02040503050406030204" pitchFamily="18" charset="0"/>
                                </a:rPr>
                                <m:t>𝑝</m:t>
                              </m:r>
                            </m:e>
                            <m:sub>
                              <m:r>
                                <a:rPr lang="en-US" altLang="zh-CN" sz="2400" i="1">
                                  <a:solidFill>
                                    <a:srgbClr val="CC00CC"/>
                                  </a:solidFill>
                                  <a:latin typeface="Cambria Math" panose="02040503050406030204" pitchFamily="18" charset="0"/>
                                  <a:ea typeface="Cambria Math" panose="02040503050406030204" pitchFamily="18" charset="0"/>
                                </a:rPr>
                                <m:t>𝑛</m:t>
                              </m:r>
                            </m:sub>
                          </m:sSub>
                          <m:r>
                            <a:rPr lang="en-US" altLang="zh-CN" sz="2400" i="1">
                              <a:solidFill>
                                <a:srgbClr val="CC00CC"/>
                              </a:solidFill>
                              <a:latin typeface="Cambria Math" panose="02040503050406030204" pitchFamily="18" charset="0"/>
                              <a:ea typeface="Cambria Math" panose="02040503050406030204" pitchFamily="18" charset="0"/>
                            </a:rPr>
                            <m:t>⇒</m:t>
                          </m:r>
                          <m:r>
                            <a:rPr lang="en-US" altLang="zh-CN" sz="2400" i="1">
                              <a:solidFill>
                                <a:srgbClr val="CC00CC"/>
                              </a:solidFill>
                              <a:latin typeface="Cambria Math" panose="02040503050406030204" pitchFamily="18" charset="0"/>
                              <a:ea typeface="Cambria Math" panose="02040503050406030204" pitchFamily="18" charset="0"/>
                            </a:rPr>
                            <m:t>𝑞</m:t>
                          </m:r>
                        </m:e>
                      </m:d>
                      <m:r>
                        <a:rPr lang="en-US" altLang="zh-CN" sz="2400" i="1" smtClean="0">
                          <a:solidFill>
                            <a:srgbClr val="CC00CC"/>
                          </a:solidFill>
                          <a:latin typeface="Cambria Math" panose="02040503050406030204" pitchFamily="18" charset="0"/>
                          <a:ea typeface="Cambria Math" panose="02040503050406030204" pitchFamily="18" charset="0"/>
                        </a:rPr>
                        <m:t>⊨</m:t>
                      </m:r>
                      <m:r>
                        <a:rPr lang="en-US" altLang="zh-CN" sz="2400" b="0" i="1" smtClean="0">
                          <a:solidFill>
                            <a:srgbClr val="CC00CC"/>
                          </a:solidFill>
                          <a:latin typeface="Cambria Math" panose="02040503050406030204" pitchFamily="18" charset="0"/>
                          <a:ea typeface="Cambria Math" panose="02040503050406030204" pitchFamily="18" charset="0"/>
                        </a:rPr>
                        <m:t>𝑞</m:t>
                      </m:r>
                      <m:r>
                        <a:rPr lang="zh-CN" altLang="en-US" sz="2400" b="0" i="1" smtClean="0">
                          <a:solidFill>
                            <a:srgbClr val="CC00CC"/>
                          </a:solidFill>
                          <a:latin typeface="Cambria Math" panose="02040503050406030204" pitchFamily="18" charset="0"/>
                          <a:ea typeface="Cambria Math" panose="02040503050406030204" pitchFamily="18" charset="0"/>
                        </a:rPr>
                        <m:t>𝜃</m:t>
                      </m:r>
                    </m:oMath>
                  </m:oMathPara>
                </a14:m>
                <a:endParaRPr lang="zh-CN" altLang="en-US" sz="2400" dirty="0"/>
              </a:p>
            </p:txBody>
          </p:sp>
        </mc:Choice>
        <mc:Fallback xmlns="">
          <p:sp>
            <p:nvSpPr>
              <p:cNvPr id="2" name="文本框 1">
                <a:extLst>
                  <a:ext uri="{FF2B5EF4-FFF2-40B4-BE49-F238E27FC236}">
                    <a16:creationId xmlns:a16="http://schemas.microsoft.com/office/drawing/2014/main" id="{9B69D44E-D1CF-4A38-8B67-8F06FAD4FDF3}"/>
                  </a:ext>
                </a:extLst>
              </p:cNvPr>
              <p:cNvSpPr txBox="1">
                <a:spLocks noRot="1" noChangeAspect="1" noMove="1" noResize="1" noEditPoints="1" noAdjustHandles="1" noChangeArrowheads="1" noChangeShapeType="1" noTextEdit="1"/>
              </p:cNvSpPr>
              <p:nvPr/>
            </p:nvSpPr>
            <p:spPr>
              <a:xfrm>
                <a:off x="1413237" y="1772816"/>
                <a:ext cx="4999382" cy="369332"/>
              </a:xfrm>
              <a:prstGeom prst="rect">
                <a:avLst/>
              </a:prstGeom>
              <a:blipFill>
                <a:blip r:embed="rId4"/>
                <a:stretch>
                  <a:fillRect l="-854" r="-610" b="-3000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636CB24-26E1-4FB0-998A-2DDE11A85931}"/>
              </a:ext>
            </a:extLst>
          </p:cNvPr>
          <p:cNvSpPr txBox="1"/>
          <p:nvPr/>
        </p:nvSpPr>
        <p:spPr>
          <a:xfrm>
            <a:off x="539552" y="4653136"/>
            <a:ext cx="7219925"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lang="en-US" altLang="zh-CN" dirty="0">
                <a:solidFill>
                  <a:srgbClr val="FF0000"/>
                </a:solidFill>
              </a:rPr>
              <a:t>The conclusion follows with the soundness of ordinary Modus Ponens </a:t>
            </a:r>
            <a:endParaRPr kumimoji="0" lang="zh-CN" altLang="en-US" sz="2800" b="0" i="0" u="none" strike="noStrike" cap="none" spc="0" normalizeH="0" baseline="0" dirty="0">
              <a:ln>
                <a:noFill/>
              </a:ln>
              <a:solidFill>
                <a:srgbClr val="FF0000"/>
              </a:solidFill>
              <a:effectLst/>
              <a:uFill>
                <a:solidFill>
                  <a:srgbClr val="000000"/>
                </a:solidFill>
              </a:uFill>
              <a:sym typeface="Lucida Bright"/>
            </a:endParaRPr>
          </a:p>
        </p:txBody>
      </p:sp>
      <p:sp>
        <p:nvSpPr>
          <p:cNvPr id="3" name="灯片编号占位符 2">
            <a:extLst>
              <a:ext uri="{FF2B5EF4-FFF2-40B4-BE49-F238E27FC236}">
                <a16:creationId xmlns:a16="http://schemas.microsoft.com/office/drawing/2014/main" id="{2204D76E-84B6-4A1B-A9B3-7F8F30231D93}"/>
              </a:ext>
            </a:extLst>
          </p:cNvPr>
          <p:cNvSpPr>
            <a:spLocks noGrp="1"/>
          </p:cNvSpPr>
          <p:nvPr>
            <p:ph type="sldNum" sz="quarter" idx="12"/>
          </p:nvPr>
        </p:nvSpPr>
        <p:spPr/>
        <p:txBody>
          <a:bodyPr/>
          <a:lstStyle/>
          <a:p>
            <a:fld id="{F58209B2-4306-46CD-9424-9DB79656E1A9}" type="slidenum">
              <a:rPr lang="zh-CN" altLang="en-US" smtClean="0"/>
              <a:pPr/>
              <a:t>29</a:t>
            </a:fld>
            <a:endParaRPr lang="zh-CN" altLang="en-US"/>
          </a:p>
        </p:txBody>
      </p:sp>
    </p:spTree>
    <p:extLst>
      <p:ext uri="{BB962C8B-B14F-4D97-AF65-F5344CB8AC3E}">
        <p14:creationId xmlns:p14="http://schemas.microsoft.com/office/powerpoint/2010/main" val="8753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7FF58F-53DE-48BF-AAA2-33575EF67F81}"/>
              </a:ext>
            </a:extLst>
          </p:cNvPr>
          <p:cNvSpPr>
            <a:spLocks noGrp="1"/>
          </p:cNvSpPr>
          <p:nvPr>
            <p:ph type="body" idx="1"/>
          </p:nvPr>
        </p:nvSpPr>
        <p:spPr/>
        <p:txBody>
          <a:bodyPr/>
          <a:lstStyle/>
          <a:p>
            <a:r>
              <a:rPr lang="en-US" altLang="zh-CN" sz="2800" dirty="0">
                <a:solidFill>
                  <a:srgbClr val="C00000"/>
                </a:solidFill>
              </a:rPr>
              <a:t>First-Order Logic: Inference</a:t>
            </a:r>
            <a:endParaRPr lang="zh-CN" altLang="en-US" sz="2800" dirty="0">
              <a:solidFill>
                <a:srgbClr val="C00000"/>
              </a:solidFill>
            </a:endParaRPr>
          </a:p>
          <a:p>
            <a:endParaRPr lang="zh-CN" altLang="en-US" dirty="0"/>
          </a:p>
        </p:txBody>
      </p:sp>
      <p:sp>
        <p:nvSpPr>
          <p:cNvPr id="6" name="灯片编号占位符 5">
            <a:extLst>
              <a:ext uri="{FF2B5EF4-FFF2-40B4-BE49-F238E27FC236}">
                <a16:creationId xmlns:a16="http://schemas.microsoft.com/office/drawing/2014/main" id="{FA95B935-C4E2-4AFF-A83A-ED2224DFA4B1}"/>
              </a:ext>
            </a:extLst>
          </p:cNvPr>
          <p:cNvSpPr>
            <a:spLocks noGrp="1"/>
          </p:cNvSpPr>
          <p:nvPr>
            <p:ph type="sldNum" sz="quarter" idx="12"/>
          </p:nvPr>
        </p:nvSpPr>
        <p:spPr/>
        <p:txBody>
          <a:bodyPr/>
          <a:lstStyle/>
          <a:p>
            <a:fld id="{F58209B2-4306-46CD-9424-9DB79656E1A9}" type="slidenum">
              <a:rPr lang="zh-CN" altLang="en-US" smtClean="0"/>
              <a:pPr/>
              <a:t>3</a:t>
            </a:fld>
            <a:endParaRPr lang="zh-CN" altLang="en-US"/>
          </a:p>
        </p:txBody>
      </p:sp>
    </p:spTree>
    <p:extLst>
      <p:ext uri="{BB962C8B-B14F-4D97-AF65-F5344CB8AC3E}">
        <p14:creationId xmlns:p14="http://schemas.microsoft.com/office/powerpoint/2010/main" val="24010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Forward chaining algorithm </a:t>
            </a:r>
          </a:p>
        </p:txBody>
      </p:sp>
      <p:pic>
        <p:nvPicPr>
          <p:cNvPr id="8" name="droppedImage.pdf">
            <a:extLst>
              <a:ext uri="{FF2B5EF4-FFF2-40B4-BE49-F238E27FC236}">
                <a16:creationId xmlns:a16="http://schemas.microsoft.com/office/drawing/2014/main" id="{8B0DBDF0-5A8E-4FE1-BFFC-F3A677A9FE26}"/>
              </a:ext>
            </a:extLst>
          </p:cNvPr>
          <p:cNvPicPr>
            <a:picLocks noChangeAspect="1"/>
          </p:cNvPicPr>
          <p:nvPr/>
        </p:nvPicPr>
        <p:blipFill>
          <a:blip r:embed="rId3"/>
          <a:stretch>
            <a:fillRect/>
          </a:stretch>
        </p:blipFill>
        <p:spPr>
          <a:xfrm>
            <a:off x="303943" y="1196752"/>
            <a:ext cx="8813801" cy="4981713"/>
          </a:xfrm>
          <a:prstGeom prst="rect">
            <a:avLst/>
          </a:prstGeom>
          <a:ln w="12700">
            <a:miter lim="400000"/>
          </a:ln>
        </p:spPr>
      </p:pic>
      <p:sp>
        <p:nvSpPr>
          <p:cNvPr id="9" name="灯片编号占位符 8">
            <a:extLst>
              <a:ext uri="{FF2B5EF4-FFF2-40B4-BE49-F238E27FC236}">
                <a16:creationId xmlns:a16="http://schemas.microsoft.com/office/drawing/2014/main" id="{667150AA-CC15-4256-88E8-B972F97894E9}"/>
              </a:ext>
            </a:extLst>
          </p:cNvPr>
          <p:cNvSpPr>
            <a:spLocks noGrp="1"/>
          </p:cNvSpPr>
          <p:nvPr>
            <p:ph type="sldNum" sz="quarter" idx="12"/>
          </p:nvPr>
        </p:nvSpPr>
        <p:spPr/>
        <p:txBody>
          <a:bodyPr/>
          <a:lstStyle/>
          <a:p>
            <a:fld id="{F58209B2-4306-46CD-9424-9DB79656E1A9}" type="slidenum">
              <a:rPr lang="zh-CN" altLang="en-US" smtClean="0"/>
              <a:pPr/>
              <a:t>30</a:t>
            </a:fld>
            <a:endParaRPr lang="zh-CN" altLang="en-US"/>
          </a:p>
        </p:txBody>
      </p:sp>
    </p:spTree>
    <p:extLst>
      <p:ext uri="{BB962C8B-B14F-4D97-AF65-F5344CB8AC3E}">
        <p14:creationId xmlns:p14="http://schemas.microsoft.com/office/powerpoint/2010/main" val="1784794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454E1866-D088-4953-9145-D4363CDE2B67}"/>
              </a:ext>
            </a:extLst>
          </p:cNvPr>
          <p:cNvSpPr/>
          <p:nvPr/>
        </p:nvSpPr>
        <p:spPr bwMode="auto">
          <a:xfrm>
            <a:off x="3635895" y="980683"/>
            <a:ext cx="4610087" cy="3505138"/>
          </a:xfrm>
          <a:prstGeom prst="roundRect">
            <a:avLst>
              <a:gd name="adj" fmla="val 10053"/>
            </a:avLst>
          </a:prstGeom>
          <a:solidFill>
            <a:srgbClr val="E9E7F2"/>
          </a:soli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a typeface="宋体" pitchFamily="2" charset="-122"/>
            </a:endParaRPr>
          </a:p>
        </p:txBody>
      </p:sp>
      <p:sp>
        <p:nvSpPr>
          <p:cNvPr id="3" name="矩形: 圆角 2">
            <a:extLst>
              <a:ext uri="{FF2B5EF4-FFF2-40B4-BE49-F238E27FC236}">
                <a16:creationId xmlns:a16="http://schemas.microsoft.com/office/drawing/2014/main" id="{4B49BAD0-80D3-4839-8345-7194F5B74E59}"/>
              </a:ext>
            </a:extLst>
          </p:cNvPr>
          <p:cNvSpPr/>
          <p:nvPr/>
        </p:nvSpPr>
        <p:spPr bwMode="auto">
          <a:xfrm>
            <a:off x="87335" y="1606215"/>
            <a:ext cx="3312368" cy="2016224"/>
          </a:xfrm>
          <a:prstGeom prst="roundRect">
            <a:avLst>
              <a:gd name="adj" fmla="val 10053"/>
            </a:avLst>
          </a:prstGeom>
          <a:solidFill>
            <a:srgbClr val="E9E7F2"/>
          </a:soli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a typeface="宋体" pitchFamily="2" charset="-122"/>
            </a:endParaRPr>
          </a:p>
        </p:txBody>
      </p:sp>
      <p:sp>
        <p:nvSpPr>
          <p:cNvPr id="4" name="标题 3"/>
          <p:cNvSpPr>
            <a:spLocks noGrp="1"/>
          </p:cNvSpPr>
          <p:nvPr>
            <p:ph type="title"/>
          </p:nvPr>
        </p:nvSpPr>
        <p:spPr/>
        <p:txBody>
          <a:bodyPr/>
          <a:lstStyle/>
          <a:p>
            <a:r>
              <a:rPr lang="en-US" altLang="zh-CN" sz="4000" dirty="0">
                <a:latin typeface="+mn-lt"/>
              </a:rPr>
              <a:t>Forward chaining proof </a:t>
            </a:r>
          </a:p>
        </p:txBody>
      </p:sp>
      <p:sp>
        <p:nvSpPr>
          <p:cNvPr id="7" name="灯片编号占位符 6">
            <a:extLst>
              <a:ext uri="{FF2B5EF4-FFF2-40B4-BE49-F238E27FC236}">
                <a16:creationId xmlns:a16="http://schemas.microsoft.com/office/drawing/2014/main" id="{0B540BF5-0073-4C2A-8D72-A1E897DF6D6D}"/>
              </a:ext>
            </a:extLst>
          </p:cNvPr>
          <p:cNvSpPr>
            <a:spLocks noGrp="1"/>
          </p:cNvSpPr>
          <p:nvPr>
            <p:ph type="sldNum" sz="quarter" idx="12"/>
          </p:nvPr>
        </p:nvSpPr>
        <p:spPr/>
        <p:txBody>
          <a:bodyPr/>
          <a:lstStyle/>
          <a:p>
            <a:fld id="{F58209B2-4306-46CD-9424-9DB79656E1A9}" type="slidenum">
              <a:rPr lang="zh-CN" altLang="en-US" smtClean="0"/>
              <a:pPr/>
              <a:t>31</a:t>
            </a:fld>
            <a:endParaRPr lang="zh-CN" altLang="en-US"/>
          </a:p>
        </p:txBody>
      </p:sp>
      <p:sp>
        <p:nvSpPr>
          <p:cNvPr id="2" name="矩形: 圆角 1">
            <a:extLst>
              <a:ext uri="{FF2B5EF4-FFF2-40B4-BE49-F238E27FC236}">
                <a16:creationId xmlns:a16="http://schemas.microsoft.com/office/drawing/2014/main" id="{82B1DD20-C969-482B-8945-304FB07F5FB5}"/>
              </a:ext>
            </a:extLst>
          </p:cNvPr>
          <p:cNvSpPr/>
          <p:nvPr/>
        </p:nvSpPr>
        <p:spPr bwMode="auto">
          <a:xfrm>
            <a:off x="87335" y="1390191"/>
            <a:ext cx="3312368" cy="436910"/>
          </a:xfrm>
          <a:prstGeom prst="roundRect">
            <a:avLst/>
          </a:prstGeom>
          <a:solidFill>
            <a:srgbClr val="272982"/>
          </a:solidFill>
          <a:ln w="9525" cap="flat" cmpd="sng" algn="ctr">
            <a:solidFill>
              <a:schemeClr val="accent1"/>
            </a:solidFill>
            <a:prstDash val="solid"/>
            <a:round/>
            <a:headEnd type="none" w="med" len="med"/>
            <a:tailEnd type="none" w="med" len="med"/>
          </a:ln>
          <a:effectLst>
            <a:outerShdw blurRad="50800" dist="38100" dir="16200000"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FFFFFF"/>
                </a:solidFill>
                <a:effectLst/>
                <a:latin typeface="Arial" charset="0"/>
                <a:ea typeface="宋体" pitchFamily="2" charset="-122"/>
              </a:rPr>
              <a:t>Facts</a:t>
            </a:r>
            <a:endParaRPr kumimoji="0" lang="zh-CN" altLang="en-US" b="0" i="0" u="none" strike="noStrike" cap="none" normalizeH="0" baseline="0" dirty="0">
              <a:ln>
                <a:noFill/>
              </a:ln>
              <a:solidFill>
                <a:srgbClr val="FFFFFF"/>
              </a:solidFill>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43D243F-34B9-4F5E-99B5-A6D1E4550931}"/>
                  </a:ext>
                </a:extLst>
              </p:cNvPr>
              <p:cNvSpPr txBox="1"/>
              <p:nvPr/>
            </p:nvSpPr>
            <p:spPr>
              <a:xfrm>
                <a:off x="267913" y="1858459"/>
                <a:ext cx="2430041" cy="369332"/>
              </a:xfrm>
              <a:prstGeom prst="rect">
                <a:avLst/>
              </a:prstGeom>
              <a:noFill/>
            </p:spPr>
            <p:txBody>
              <a:bodyPr wrap="square">
                <a:spAutoFit/>
              </a:bodyPr>
              <a:lstStyle/>
              <a:p>
                <a14:m>
                  <m:oMath xmlns:m="http://schemas.openxmlformats.org/officeDocument/2006/math">
                    <m:r>
                      <m:rPr>
                        <m:nor/>
                      </m:rPr>
                      <a:rPr lang="zh-CN" altLang="en-US" smtClean="0">
                        <a:solidFill>
                          <a:srgbClr val="FF0000"/>
                        </a:solidFill>
                      </a:rPr>
                      <m:t> </m:t>
                    </m:r>
                    <m:r>
                      <m:rPr>
                        <m:nor/>
                      </m:rPr>
                      <a:rPr lang="zh-CN" altLang="en-US" i="1" smtClean="0">
                        <a:solidFill>
                          <a:srgbClr val="FF0000"/>
                        </a:solidFill>
                      </a:rPr>
                      <m:t>Owns</m:t>
                    </m:r>
                    <m:r>
                      <m:rPr>
                        <m:nor/>
                      </m:rPr>
                      <a:rPr lang="zh-CN" altLang="en-US" i="1" smtClean="0">
                        <a:solidFill>
                          <a:srgbClr val="FF0000"/>
                        </a:solidFill>
                      </a:rPr>
                      <m:t>(</m:t>
                    </m:r>
                    <m:r>
                      <m:rPr>
                        <m:nor/>
                      </m:rPr>
                      <a:rPr lang="zh-CN" altLang="en-US" i="1" smtClean="0">
                        <a:solidFill>
                          <a:srgbClr val="FF0000"/>
                        </a:solidFill>
                      </a:rPr>
                      <m:t>Nono</m:t>
                    </m:r>
                    <m:r>
                      <m:rPr>
                        <m:nor/>
                      </m:rPr>
                      <a:rPr lang="zh-CN" altLang="en-US" i="1" smtClean="0">
                        <a:solidFill>
                          <a:srgbClr val="FF0000"/>
                        </a:solidFill>
                      </a:rPr>
                      <m:t>, </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𝑀</m:t>
                        </m:r>
                      </m:e>
                      <m:sub>
                        <m:r>
                          <a:rPr lang="zh-CN" altLang="en-US" i="1">
                            <a:solidFill>
                              <a:srgbClr val="FF0000"/>
                            </a:solidFill>
                            <a:latin typeface="Cambria Math" panose="02040503050406030204" pitchFamily="18" charset="0"/>
                          </a:rPr>
                          <m:t>1</m:t>
                        </m:r>
                      </m:sub>
                    </m:sSub>
                  </m:oMath>
                </a14:m>
                <a:r>
                  <a:rPr lang="en-US" altLang="zh-CN" i="1" dirty="0">
                    <a:solidFill>
                      <a:srgbClr val="FF0000"/>
                    </a:solidFill>
                  </a:rPr>
                  <a:t>)</a:t>
                </a:r>
                <a:endParaRPr lang="zh-CN" altLang="en-US" i="1" dirty="0">
                  <a:solidFill>
                    <a:srgbClr val="FF0000"/>
                  </a:solidFill>
                </a:endParaRPr>
              </a:p>
            </p:txBody>
          </p:sp>
        </mc:Choice>
        <mc:Fallback xmlns="">
          <p:sp>
            <p:nvSpPr>
              <p:cNvPr id="8" name="文本框 7">
                <a:extLst>
                  <a:ext uri="{FF2B5EF4-FFF2-40B4-BE49-F238E27FC236}">
                    <a16:creationId xmlns:a16="http://schemas.microsoft.com/office/drawing/2014/main" id="{243D243F-34B9-4F5E-99B5-A6D1E4550931}"/>
                  </a:ext>
                </a:extLst>
              </p:cNvPr>
              <p:cNvSpPr txBox="1">
                <a:spLocks noRot="1" noChangeAspect="1" noMove="1" noResize="1" noEditPoints="1" noAdjustHandles="1" noChangeArrowheads="1" noChangeShapeType="1" noTextEdit="1"/>
              </p:cNvSpPr>
              <p:nvPr/>
            </p:nvSpPr>
            <p:spPr>
              <a:xfrm>
                <a:off x="267913" y="1858459"/>
                <a:ext cx="2430041" cy="369332"/>
              </a:xfrm>
              <a:prstGeom prst="rect">
                <a:avLst/>
              </a:prstGeom>
              <a:blipFill>
                <a:blip r:embed="rId3"/>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850B668-3A44-469F-8FCA-C3D5632D0748}"/>
                  </a:ext>
                </a:extLst>
              </p:cNvPr>
              <p:cNvSpPr txBox="1"/>
              <p:nvPr/>
            </p:nvSpPr>
            <p:spPr>
              <a:xfrm>
                <a:off x="266821" y="2242385"/>
                <a:ext cx="68246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zh-CN" altLang="en-US" i="1" smtClean="0">
                          <a:solidFill>
                            <a:srgbClr val="FF0000"/>
                          </a:solidFill>
                        </a:rPr>
                        <m:t> </m:t>
                      </m:r>
                      <m:r>
                        <m:rPr>
                          <m:nor/>
                        </m:rPr>
                        <a:rPr lang="zh-CN" altLang="en-US" i="1" smtClean="0">
                          <a:solidFill>
                            <a:srgbClr val="FF0000"/>
                          </a:solidFill>
                        </a:rPr>
                        <m:t>Missile</m:t>
                      </m:r>
                      <m:r>
                        <m:rPr>
                          <m:nor/>
                        </m:rPr>
                        <a:rPr lang="zh-CN" altLang="en-US" i="1" smtClean="0">
                          <a:solidFill>
                            <a:srgbClr val="FF0000"/>
                          </a:solidFill>
                        </a:rPr>
                        <m:t> </m:t>
                      </m:r>
                      <m:d>
                        <m:dPr>
                          <m:ctrlPr>
                            <a:rPr lang="zh-CN" altLang="en-US" i="1">
                              <a:solidFill>
                                <a:srgbClr val="FF0000"/>
                              </a:solidFill>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𝑀</m:t>
                              </m:r>
                            </m:e>
                            <m:sub>
                              <m:r>
                                <a:rPr lang="zh-CN" altLang="en-US" i="1">
                                  <a:solidFill>
                                    <a:srgbClr val="FF0000"/>
                                  </a:solidFill>
                                  <a:latin typeface="Cambria Math" panose="02040503050406030204" pitchFamily="18" charset="0"/>
                                </a:rPr>
                                <m:t>1</m:t>
                              </m:r>
                            </m:sub>
                          </m:sSub>
                        </m:e>
                      </m:d>
                    </m:oMath>
                  </m:oMathPara>
                </a14:m>
                <a:endParaRPr lang="zh-CN" altLang="en-US" i="1" dirty="0">
                  <a:solidFill>
                    <a:srgbClr val="FF0000"/>
                  </a:solidFill>
                </a:endParaRPr>
              </a:p>
            </p:txBody>
          </p:sp>
        </mc:Choice>
        <mc:Fallback xmlns="">
          <p:sp>
            <p:nvSpPr>
              <p:cNvPr id="10" name="文本框 9">
                <a:extLst>
                  <a:ext uri="{FF2B5EF4-FFF2-40B4-BE49-F238E27FC236}">
                    <a16:creationId xmlns:a16="http://schemas.microsoft.com/office/drawing/2014/main" id="{8850B668-3A44-469F-8FCA-C3D5632D0748}"/>
                  </a:ext>
                </a:extLst>
              </p:cNvPr>
              <p:cNvSpPr txBox="1">
                <a:spLocks noRot="1" noChangeAspect="1" noMove="1" noResize="1" noEditPoints="1" noAdjustHandles="1" noChangeArrowheads="1" noChangeShapeType="1" noTextEdit="1"/>
              </p:cNvSpPr>
              <p:nvPr/>
            </p:nvSpPr>
            <p:spPr>
              <a:xfrm>
                <a:off x="266821" y="2242385"/>
                <a:ext cx="6824662" cy="369332"/>
              </a:xfrm>
              <a:prstGeom prst="rect">
                <a:avLst/>
              </a:prstGeom>
              <a:blipFill>
                <a:blip r:embed="rId4"/>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B15DB01-4D18-4677-92E5-2E4A934FB723}"/>
                  </a:ext>
                </a:extLst>
              </p:cNvPr>
              <p:cNvSpPr txBox="1"/>
              <p:nvPr/>
            </p:nvSpPr>
            <p:spPr>
              <a:xfrm>
                <a:off x="375367" y="2706005"/>
                <a:ext cx="18017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𝐴𝑚𝑒𝑟𝑖𝑐𝑎𝑛</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𝑊𝑒𝑠𝑡</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11" name="文本框 10">
                <a:extLst>
                  <a:ext uri="{FF2B5EF4-FFF2-40B4-BE49-F238E27FC236}">
                    <a16:creationId xmlns:a16="http://schemas.microsoft.com/office/drawing/2014/main" id="{6B15DB01-4D18-4677-92E5-2E4A934FB723}"/>
                  </a:ext>
                </a:extLst>
              </p:cNvPr>
              <p:cNvSpPr txBox="1">
                <a:spLocks noRot="1" noChangeAspect="1" noMove="1" noResize="1" noEditPoints="1" noAdjustHandles="1" noChangeArrowheads="1" noChangeShapeType="1" noTextEdit="1"/>
              </p:cNvSpPr>
              <p:nvPr/>
            </p:nvSpPr>
            <p:spPr>
              <a:xfrm>
                <a:off x="375367" y="2706005"/>
                <a:ext cx="1801775" cy="276999"/>
              </a:xfrm>
              <a:prstGeom prst="rect">
                <a:avLst/>
              </a:prstGeom>
              <a:blipFill>
                <a:blip r:embed="rId5"/>
                <a:stretch>
                  <a:fillRect l="-2373" r="-4068"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5B95A6C-D280-419C-8252-BDDB862E546B}"/>
                  </a:ext>
                </a:extLst>
              </p:cNvPr>
              <p:cNvSpPr txBox="1"/>
              <p:nvPr/>
            </p:nvSpPr>
            <p:spPr>
              <a:xfrm>
                <a:off x="373432" y="3164222"/>
                <a:ext cx="2491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𝐸𝑛𝑒𝑚𝑦</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𝑁𝑜𝑛𝑜</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𝐴𝑚𝑒𝑟𝑖𝑐𝑎</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12" name="文本框 11">
                <a:extLst>
                  <a:ext uri="{FF2B5EF4-FFF2-40B4-BE49-F238E27FC236}">
                    <a16:creationId xmlns:a16="http://schemas.microsoft.com/office/drawing/2014/main" id="{65B95A6C-D280-419C-8252-BDDB862E546B}"/>
                  </a:ext>
                </a:extLst>
              </p:cNvPr>
              <p:cNvSpPr txBox="1">
                <a:spLocks noRot="1" noChangeAspect="1" noMove="1" noResize="1" noEditPoints="1" noAdjustHandles="1" noChangeArrowheads="1" noChangeShapeType="1" noTextEdit="1"/>
              </p:cNvSpPr>
              <p:nvPr/>
            </p:nvSpPr>
            <p:spPr>
              <a:xfrm>
                <a:off x="373432" y="3164222"/>
                <a:ext cx="2491323" cy="276999"/>
              </a:xfrm>
              <a:prstGeom prst="rect">
                <a:avLst/>
              </a:prstGeom>
              <a:blipFill>
                <a:blip r:embed="rId6"/>
                <a:stretch>
                  <a:fillRect l="-2445" r="-2689" b="-34783"/>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8DB3B454-B5C1-45D7-84A7-1FDE1219CD55}"/>
              </a:ext>
            </a:extLst>
          </p:cNvPr>
          <p:cNvSpPr/>
          <p:nvPr/>
        </p:nvSpPr>
        <p:spPr bwMode="auto">
          <a:xfrm>
            <a:off x="3635896" y="986810"/>
            <a:ext cx="4610086" cy="436910"/>
          </a:xfrm>
          <a:prstGeom prst="roundRect">
            <a:avLst/>
          </a:prstGeom>
          <a:solidFill>
            <a:srgbClr val="272982"/>
          </a:solidFill>
          <a:ln w="9525" cap="flat" cmpd="sng" algn="ctr">
            <a:solidFill>
              <a:schemeClr val="accent1"/>
            </a:solidFill>
            <a:prstDash val="solid"/>
            <a:round/>
            <a:headEnd type="none" w="med" len="med"/>
            <a:tailEnd type="none" w="med" len="med"/>
          </a:ln>
          <a:effectLst>
            <a:outerShdw blurRad="50800" dist="38100" dir="16200000"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FFFFFF"/>
                </a:solidFill>
                <a:effectLst/>
                <a:latin typeface="Arial" charset="0"/>
                <a:ea typeface="宋体" pitchFamily="2" charset="-122"/>
              </a:rPr>
              <a:t>Implications</a:t>
            </a:r>
            <a:endParaRPr kumimoji="0" lang="zh-CN" altLang="en-US" b="0" i="0" u="none" strike="noStrike" cap="none" normalizeH="0" baseline="0" dirty="0">
              <a:ln>
                <a:noFill/>
              </a:ln>
              <a:solidFill>
                <a:srgbClr val="FFFFFF"/>
              </a:solidFill>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44AD710-D6B5-4370-A7D0-4358DB9ED2D5}"/>
                  </a:ext>
                </a:extLst>
              </p:cNvPr>
              <p:cNvSpPr txBox="1"/>
              <p:nvPr/>
            </p:nvSpPr>
            <p:spPr>
              <a:xfrm>
                <a:off x="3968969" y="1444775"/>
                <a:ext cx="4956350" cy="5476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solidFill>
                            <a:srgbClr val="FF0000"/>
                          </a:solidFill>
                          <a:latin typeface="Cambria Math" panose="02040503050406030204" pitchFamily="18" charset="0"/>
                        </a:rPr>
                        <m:t>𝐴𝑚𝑒𝑟𝑖𝑐𝑎𝑛</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𝑊𝑒𝑎𝑝𝑜𝑛</m:t>
                      </m:r>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ea typeface="Cambria Math" panose="02040503050406030204" pitchFamily="18" charset="0"/>
                            </a:rPr>
                            <m:t>𝑦</m:t>
                          </m:r>
                        </m:e>
                      </m:d>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𝑆𝑒𝑙𝑙𝑠</m:t>
                      </m:r>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𝑦</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𝑧</m:t>
                          </m:r>
                        </m:e>
                      </m:d>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𝐻𝑜𝑠𝑡𝑖𝑙𝑒</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𝑧</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𝐶𝑟𝑖𝑚𝑖𝑛𝑎𝑙</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17" name="文本框 16">
                <a:extLst>
                  <a:ext uri="{FF2B5EF4-FFF2-40B4-BE49-F238E27FC236}">
                    <a16:creationId xmlns:a16="http://schemas.microsoft.com/office/drawing/2014/main" id="{F44AD710-D6B5-4370-A7D0-4358DB9ED2D5}"/>
                  </a:ext>
                </a:extLst>
              </p:cNvPr>
              <p:cNvSpPr txBox="1">
                <a:spLocks noRot="1" noChangeAspect="1" noMove="1" noResize="1" noEditPoints="1" noAdjustHandles="1" noChangeArrowheads="1" noChangeShapeType="1" noTextEdit="1"/>
              </p:cNvSpPr>
              <p:nvPr/>
            </p:nvSpPr>
            <p:spPr>
              <a:xfrm>
                <a:off x="3968969" y="1444775"/>
                <a:ext cx="4956350" cy="547650"/>
              </a:xfrm>
              <a:prstGeom prst="rect">
                <a:avLst/>
              </a:prstGeom>
              <a:blipFill>
                <a:blip r:embed="rId7"/>
                <a:stretch>
                  <a:fillRect l="-17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F8E1481-6C00-474F-BF96-14798A6CBDD5}"/>
                  </a:ext>
                </a:extLst>
              </p:cNvPr>
              <p:cNvSpPr txBox="1"/>
              <p:nvPr/>
            </p:nvSpPr>
            <p:spPr>
              <a:xfrm>
                <a:off x="3968969" y="2352486"/>
                <a:ext cx="4224250" cy="5476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solidFill>
                            <a:srgbClr val="FF0000"/>
                          </a:solidFill>
                          <a:latin typeface="Cambria Math" panose="02040503050406030204" pitchFamily="18" charset="0"/>
                        </a:rPr>
                        <m:t>𝑀𝑖𝑠𝑠𝑖𝑙𝑒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𝑂𝑤𝑛𝑠</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𝑁𝑜𝑛𝑜</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𝑆𝑒𝑙𝑙𝑠</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𝑊𝑒𝑠𝑡</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𝑁𝑜𝑛𝑜</m:t>
                      </m:r>
                      <m:r>
                        <a:rPr lang="en-US" altLang="zh-CN" b="0"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18" name="文本框 17">
                <a:extLst>
                  <a:ext uri="{FF2B5EF4-FFF2-40B4-BE49-F238E27FC236}">
                    <a16:creationId xmlns:a16="http://schemas.microsoft.com/office/drawing/2014/main" id="{3F8E1481-6C00-474F-BF96-14798A6CBDD5}"/>
                  </a:ext>
                </a:extLst>
              </p:cNvPr>
              <p:cNvSpPr txBox="1">
                <a:spLocks noRot="1" noChangeAspect="1" noMove="1" noResize="1" noEditPoints="1" noAdjustHandles="1" noChangeArrowheads="1" noChangeShapeType="1" noTextEdit="1"/>
              </p:cNvSpPr>
              <p:nvPr/>
            </p:nvSpPr>
            <p:spPr>
              <a:xfrm>
                <a:off x="3968969" y="2352486"/>
                <a:ext cx="4224250" cy="547650"/>
              </a:xfrm>
              <a:prstGeom prst="rect">
                <a:avLst/>
              </a:prstGeom>
              <a:blipFill>
                <a:blip r:embed="rId8"/>
                <a:stretch>
                  <a:fillRect l="-202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3EA6394-3F0C-41A0-AD6E-C665CBEC1B3C}"/>
                  </a:ext>
                </a:extLst>
              </p:cNvPr>
              <p:cNvSpPr txBox="1"/>
              <p:nvPr/>
            </p:nvSpPr>
            <p:spPr>
              <a:xfrm>
                <a:off x="3914080" y="3142507"/>
                <a:ext cx="26391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𝑀𝑖𝑠𝑠𝑖𝑙𝑒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𝑊𝑒𝑎𝑝𝑜𝑛</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19" name="文本框 18">
                <a:extLst>
                  <a:ext uri="{FF2B5EF4-FFF2-40B4-BE49-F238E27FC236}">
                    <a16:creationId xmlns:a16="http://schemas.microsoft.com/office/drawing/2014/main" id="{53EA6394-3F0C-41A0-AD6E-C665CBEC1B3C}"/>
                  </a:ext>
                </a:extLst>
              </p:cNvPr>
              <p:cNvSpPr txBox="1">
                <a:spLocks noRot="1" noChangeAspect="1" noMove="1" noResize="1" noEditPoints="1" noAdjustHandles="1" noChangeArrowheads="1" noChangeShapeType="1" noTextEdit="1"/>
              </p:cNvSpPr>
              <p:nvPr/>
            </p:nvSpPr>
            <p:spPr>
              <a:xfrm>
                <a:off x="3914080" y="3142507"/>
                <a:ext cx="2639120" cy="276999"/>
              </a:xfrm>
              <a:prstGeom prst="rect">
                <a:avLst/>
              </a:prstGeom>
              <a:blipFill>
                <a:blip r:embed="rId9"/>
                <a:stretch>
                  <a:fillRect l="-1617" t="-2222" r="-2540"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D3481DD-B63D-40C4-BAC4-94BD51DABB80}"/>
                  </a:ext>
                </a:extLst>
              </p:cNvPr>
              <p:cNvSpPr txBox="1"/>
              <p:nvPr/>
            </p:nvSpPr>
            <p:spPr>
              <a:xfrm>
                <a:off x="3910603" y="3710945"/>
                <a:ext cx="34751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𝐸𝑛𝑒𝑚𝑦</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𝐴𝑚𝑒𝑟𝑖𝑐𝑎</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𝐻𝑜𝑠𝑡𝑖𝑙𝑒</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20" name="文本框 19">
                <a:extLst>
                  <a:ext uri="{FF2B5EF4-FFF2-40B4-BE49-F238E27FC236}">
                    <a16:creationId xmlns:a16="http://schemas.microsoft.com/office/drawing/2014/main" id="{ED3481DD-B63D-40C4-BAC4-94BD51DABB80}"/>
                  </a:ext>
                </a:extLst>
              </p:cNvPr>
              <p:cNvSpPr txBox="1">
                <a:spLocks noRot="1" noChangeAspect="1" noMove="1" noResize="1" noEditPoints="1" noAdjustHandles="1" noChangeArrowheads="1" noChangeShapeType="1" noTextEdit="1"/>
              </p:cNvSpPr>
              <p:nvPr/>
            </p:nvSpPr>
            <p:spPr>
              <a:xfrm>
                <a:off x="3910603" y="3710945"/>
                <a:ext cx="3475117" cy="276999"/>
              </a:xfrm>
              <a:prstGeom prst="rect">
                <a:avLst/>
              </a:prstGeom>
              <a:blipFill>
                <a:blip r:embed="rId10"/>
                <a:stretch>
                  <a:fillRect l="-1754" r="-1754"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4">
                <a:extLst>
                  <a:ext uri="{FF2B5EF4-FFF2-40B4-BE49-F238E27FC236}">
                    <a16:creationId xmlns:a16="http://schemas.microsoft.com/office/drawing/2014/main" id="{7FA300E4-7A8C-4F91-BAD3-97A3C7748158}"/>
                  </a:ext>
                </a:extLst>
              </p:cNvPr>
              <p:cNvSpPr>
                <a:spLocks noGrp="1"/>
              </p:cNvSpPr>
              <p:nvPr>
                <p:ph idx="1"/>
              </p:nvPr>
            </p:nvSpPr>
            <p:spPr>
              <a:xfrm>
                <a:off x="87335" y="4629431"/>
                <a:ext cx="8229600" cy="3861296"/>
              </a:xfrm>
            </p:spPr>
            <p:txBody>
              <a:bodyPr/>
              <a:lstStyle/>
              <a:p>
                <a:pPr>
                  <a:spcBef>
                    <a:spcPts val="0"/>
                  </a:spcBef>
                </a:pPr>
                <a14:m>
                  <m:oMath xmlns:m="http://schemas.openxmlformats.org/officeDocument/2006/math">
                    <m:sSup>
                      <m:sSupPr>
                        <m:ctrlPr>
                          <a:rPr lang="en-US" altLang="zh-CN" sz="1800" b="0" i="1" dirty="0" smtClean="0">
                            <a:latin typeface="Cambria Math" panose="02040503050406030204" pitchFamily="18" charset="0"/>
                            <a:ea typeface="黑体" pitchFamily="49" charset="-122"/>
                          </a:rPr>
                        </m:ctrlPr>
                      </m:sSupPr>
                      <m:e>
                        <m:r>
                          <a:rPr lang="en-US" altLang="zh-CN" sz="1800" b="0" i="1" dirty="0" smtClean="0">
                            <a:latin typeface="Cambria Math" panose="02040503050406030204" pitchFamily="18" charset="0"/>
                            <a:ea typeface="黑体" pitchFamily="49" charset="-122"/>
                          </a:rPr>
                          <m:t>1</m:t>
                        </m:r>
                      </m:e>
                      <m:sup>
                        <m:r>
                          <a:rPr lang="en-US" altLang="zh-CN" sz="1800" b="0" i="1" dirty="0" smtClean="0">
                            <a:latin typeface="Cambria Math" panose="02040503050406030204" pitchFamily="18" charset="0"/>
                            <a:ea typeface="黑体" pitchFamily="49" charset="-122"/>
                          </a:rPr>
                          <m:t>𝑠𝑡</m:t>
                        </m:r>
                      </m:sup>
                    </m:sSup>
                  </m:oMath>
                </a14:m>
                <a:r>
                  <a:rPr lang="en-US" altLang="zh-CN" sz="1800" b="0" dirty="0">
                    <a:latin typeface="Arial" pitchFamily="34" charset="0"/>
                    <a:ea typeface="黑体" pitchFamily="49" charset="-122"/>
                  </a:rPr>
                  <a:t> iteration, </a:t>
                </a:r>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5</m:t>
                        </m:r>
                      </m:sub>
                    </m:sSub>
                  </m:oMath>
                </a14:m>
                <a:r>
                  <a:rPr lang="en-US" altLang="zh-CN" sz="1800" b="0" dirty="0">
                    <a:solidFill>
                      <a:schemeClr val="tx1"/>
                    </a:solidFill>
                    <a:latin typeface="Arial" pitchFamily="34" charset="0"/>
                    <a:ea typeface="黑体" pitchFamily="49" charset="-122"/>
                  </a:rPr>
                  <a:t> </a:t>
                </a:r>
                <a:r>
                  <a:rPr lang="en-US" altLang="zh-CN" sz="1800" b="0" dirty="0">
                    <a:latin typeface="Arial" pitchFamily="34" charset="0"/>
                    <a:ea typeface="黑体" pitchFamily="49" charset="-122"/>
                  </a:rPr>
                  <a:t>has unsatisfied premises</a:t>
                </a:r>
              </a:p>
              <a:p>
                <a:pPr marL="0" indent="0">
                  <a:spcBef>
                    <a:spcPts val="0"/>
                  </a:spcBef>
                  <a:buNone/>
                </a:pPr>
                <a:r>
                  <a:rPr lang="en-US" altLang="zh-CN" sz="1800" b="0" dirty="0">
                    <a:latin typeface="Arial" pitchFamily="34" charset="0"/>
                    <a:ea typeface="黑体" pitchFamily="49" charset="-122"/>
                  </a:rPr>
                  <a:t>     </a:t>
                </a:r>
                <a14:m>
                  <m:oMath xmlns:m="http://schemas.openxmlformats.org/officeDocument/2006/math">
                    <m:sSub>
                      <m:sSubPr>
                        <m:ctrlPr>
                          <a:rPr lang="en-US" altLang="zh-CN" sz="1800" b="0" i="1" smtClean="0">
                            <a:latin typeface="Cambria Math" panose="02040503050406030204" pitchFamily="18" charset="0"/>
                            <a:ea typeface="黑体" pitchFamily="49" charset="-122"/>
                          </a:rPr>
                        </m:ctrlPr>
                      </m:sSubPr>
                      <m:e>
                        <m:r>
                          <a:rPr lang="en-US" altLang="zh-CN" sz="1800" b="0" i="1" smtClean="0">
                            <a:latin typeface="Cambria Math" panose="02040503050406030204" pitchFamily="18" charset="0"/>
                            <a:ea typeface="黑体" pitchFamily="49" charset="-122"/>
                          </a:rPr>
                          <m:t>𝑅</m:t>
                        </m:r>
                      </m:e>
                      <m:sub>
                        <m:r>
                          <a:rPr lang="en-US" altLang="zh-CN" sz="1800" b="0" i="1" smtClean="0">
                            <a:latin typeface="Cambria Math" panose="02040503050406030204" pitchFamily="18" charset="0"/>
                            <a:ea typeface="黑体" pitchFamily="49" charset="-122"/>
                          </a:rPr>
                          <m:t>6</m:t>
                        </m:r>
                      </m:sub>
                    </m:sSub>
                  </m:oMath>
                </a14:m>
                <a:r>
                  <a:rPr lang="en-US" altLang="zh-CN" sz="1800" b="0" dirty="0">
                    <a:latin typeface="Arial" pitchFamily="34" charset="0"/>
                    <a:ea typeface="黑体" pitchFamily="49" charset="-122"/>
                  </a:rPr>
                  <a:t> is satisfied with </a:t>
                </a:r>
                <a14:m>
                  <m:oMath xmlns:m="http://schemas.openxmlformats.org/officeDocument/2006/math">
                    <m:d>
                      <m:dPr>
                        <m:begChr m:val="{"/>
                        <m:endChr m:val="}"/>
                        <m:ctrlPr>
                          <a:rPr lang="en-US" altLang="zh-CN" sz="1800" b="0" i="1" smtClean="0">
                            <a:solidFill>
                              <a:srgbClr val="FF0000"/>
                            </a:solidFill>
                            <a:latin typeface="Cambria Math" panose="02040503050406030204" pitchFamily="18" charset="0"/>
                            <a:ea typeface="黑体" pitchFamily="49" charset="-122"/>
                          </a:rPr>
                        </m:ctrlPr>
                      </m:dPr>
                      <m:e>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𝑥</m:t>
                            </m:r>
                          </m:num>
                          <m:den>
                            <m:sSub>
                              <m:sSubPr>
                                <m:ctrlPr>
                                  <a:rPr lang="en-US" altLang="zh-CN" sz="1800" b="0" i="1" smtClean="0">
                                    <a:solidFill>
                                      <a:srgbClr val="FF0000"/>
                                    </a:solidFill>
                                    <a:latin typeface="Cambria Math" panose="02040503050406030204" pitchFamily="18" charset="0"/>
                                    <a:ea typeface="黑体" pitchFamily="49" charset="-122"/>
                                  </a:rPr>
                                </m:ctrlPr>
                              </m:sSubPr>
                              <m:e>
                                <m:r>
                                  <a:rPr lang="en-US" altLang="zh-CN" sz="1800" b="0" i="1" smtClean="0">
                                    <a:solidFill>
                                      <a:srgbClr val="FF0000"/>
                                    </a:solidFill>
                                    <a:latin typeface="Cambria Math" panose="02040503050406030204" pitchFamily="18" charset="0"/>
                                    <a:ea typeface="黑体" pitchFamily="49" charset="-122"/>
                                  </a:rPr>
                                  <m:t>𝑀</m:t>
                                </m:r>
                              </m:e>
                              <m:sub>
                                <m:r>
                                  <a:rPr lang="en-US" altLang="zh-CN" sz="1800" b="0" i="1" smtClean="0">
                                    <a:solidFill>
                                      <a:srgbClr val="FF0000"/>
                                    </a:solidFill>
                                    <a:latin typeface="Cambria Math" panose="02040503050406030204" pitchFamily="18" charset="0"/>
                                    <a:ea typeface="黑体" pitchFamily="49" charset="-122"/>
                                  </a:rPr>
                                  <m:t>1</m:t>
                                </m:r>
                              </m:sub>
                            </m:sSub>
                          </m:den>
                        </m:f>
                      </m:e>
                    </m:d>
                    <m:r>
                      <a:rPr lang="en-US" altLang="zh-CN" sz="1800" b="0" i="1" smtClean="0">
                        <a:solidFill>
                          <a:srgbClr val="FF0000"/>
                        </a:solidFill>
                        <a:latin typeface="Cambria Math" panose="02040503050406030204" pitchFamily="18" charset="0"/>
                        <a:ea typeface="黑体" pitchFamily="49" charset="-122"/>
                      </a:rPr>
                      <m:t>, </m:t>
                    </m:r>
                    <m:r>
                      <a:rPr lang="en-US" altLang="zh-CN" sz="1800" b="0" i="1" smtClean="0">
                        <a:solidFill>
                          <a:srgbClr val="FF0000"/>
                        </a:solidFill>
                        <a:latin typeface="Cambria Math" panose="02040503050406030204" pitchFamily="18" charset="0"/>
                        <a:ea typeface="黑体" pitchFamily="49" charset="-122"/>
                      </a:rPr>
                      <m:t>𝑆𝑒𝑙𝑙𝑠</m:t>
                    </m:r>
                    <m:r>
                      <a:rPr lang="en-US" altLang="zh-CN" sz="1800" b="0" i="1" smtClean="0">
                        <a:solidFill>
                          <a:srgbClr val="FF0000"/>
                        </a:solidFill>
                        <a:latin typeface="Cambria Math" panose="02040503050406030204" pitchFamily="18" charset="0"/>
                        <a:ea typeface="黑体" pitchFamily="49" charset="-122"/>
                      </a:rPr>
                      <m:t> (</m:t>
                    </m:r>
                    <m:r>
                      <a:rPr lang="en-US" altLang="zh-CN" sz="1800" b="0" i="1" smtClean="0">
                        <a:solidFill>
                          <a:srgbClr val="FF0000"/>
                        </a:solidFill>
                        <a:latin typeface="Cambria Math" panose="02040503050406030204" pitchFamily="18" charset="0"/>
                        <a:ea typeface="黑体" pitchFamily="49" charset="-122"/>
                      </a:rPr>
                      <m:t>𝑊𝑒𝑠𝑡</m:t>
                    </m:r>
                    <m:r>
                      <a:rPr lang="en-US" altLang="zh-CN" sz="1800" b="0" i="1" smtClean="0">
                        <a:solidFill>
                          <a:srgbClr val="FF0000"/>
                        </a:solidFill>
                        <a:latin typeface="Cambria Math" panose="02040503050406030204" pitchFamily="18" charset="0"/>
                        <a:ea typeface="黑体" pitchFamily="49" charset="-122"/>
                      </a:rPr>
                      <m:t>, </m:t>
                    </m:r>
                    <m:sSub>
                      <m:sSubPr>
                        <m:ctrlPr>
                          <a:rPr lang="en-US" altLang="zh-CN" sz="1800" b="0" i="1" smtClean="0">
                            <a:solidFill>
                              <a:srgbClr val="FF0000"/>
                            </a:solidFill>
                            <a:latin typeface="Cambria Math" panose="02040503050406030204" pitchFamily="18" charset="0"/>
                            <a:ea typeface="黑体" pitchFamily="49" charset="-122"/>
                          </a:rPr>
                        </m:ctrlPr>
                      </m:sSubPr>
                      <m:e>
                        <m:r>
                          <a:rPr lang="en-US" altLang="zh-CN" sz="1800" b="0" i="1" smtClean="0">
                            <a:solidFill>
                              <a:srgbClr val="FF0000"/>
                            </a:solidFill>
                            <a:latin typeface="Cambria Math" panose="02040503050406030204" pitchFamily="18" charset="0"/>
                            <a:ea typeface="黑体" pitchFamily="49" charset="-122"/>
                          </a:rPr>
                          <m:t>𝑀</m:t>
                        </m:r>
                      </m:e>
                      <m:sub>
                        <m:r>
                          <a:rPr lang="en-US" altLang="zh-CN" sz="1800" b="0" i="1" smtClean="0">
                            <a:solidFill>
                              <a:srgbClr val="FF0000"/>
                            </a:solidFill>
                            <a:latin typeface="Cambria Math" panose="02040503050406030204" pitchFamily="18" charset="0"/>
                            <a:ea typeface="黑体" pitchFamily="49" charset="-122"/>
                          </a:rPr>
                          <m:t>1</m:t>
                        </m:r>
                      </m:sub>
                    </m:sSub>
                    <m:r>
                      <a:rPr lang="en-US" altLang="zh-CN" sz="1800" b="0" i="1" smtClean="0">
                        <a:solidFill>
                          <a:srgbClr val="FF0000"/>
                        </a:solidFill>
                        <a:latin typeface="Cambria Math" panose="02040503050406030204" pitchFamily="18" charset="0"/>
                        <a:ea typeface="黑体" pitchFamily="49" charset="-122"/>
                      </a:rPr>
                      <m:t>,</m:t>
                    </m:r>
                    <m:r>
                      <a:rPr lang="en-US" altLang="zh-CN" sz="1800" b="0" i="1" smtClean="0">
                        <a:solidFill>
                          <a:srgbClr val="FF0000"/>
                        </a:solidFill>
                        <a:latin typeface="Cambria Math" panose="02040503050406030204" pitchFamily="18" charset="0"/>
                        <a:ea typeface="黑体" pitchFamily="49" charset="-122"/>
                      </a:rPr>
                      <m:t>𝑁𝑜𝑛𝑜</m:t>
                    </m:r>
                    <m:r>
                      <a:rPr lang="en-US" altLang="zh-CN" sz="1800" b="0" i="1" smtClean="0">
                        <a:solidFill>
                          <a:srgbClr val="FF0000"/>
                        </a:solidFill>
                        <a:latin typeface="Cambria Math" panose="02040503050406030204" pitchFamily="18" charset="0"/>
                        <a:ea typeface="黑体" pitchFamily="49" charset="-122"/>
                      </a:rPr>
                      <m:t>)</m:t>
                    </m:r>
                  </m:oMath>
                </a14:m>
                <a:r>
                  <a:rPr lang="en-US" altLang="zh-CN" sz="1800" b="0" dirty="0">
                    <a:solidFill>
                      <a:srgbClr val="FF0000"/>
                    </a:solidFill>
                    <a:latin typeface="Arial" pitchFamily="34" charset="0"/>
                    <a:ea typeface="黑体" pitchFamily="49" charset="-122"/>
                  </a:rPr>
                  <a:t> </a:t>
                </a:r>
                <a:r>
                  <a:rPr lang="en-US" altLang="zh-CN" sz="1800" b="0" dirty="0">
                    <a:latin typeface="Arial" pitchFamily="34" charset="0"/>
                    <a:ea typeface="黑体" pitchFamily="49" charset="-122"/>
                  </a:rPr>
                  <a:t>is added.</a:t>
                </a:r>
              </a:p>
              <a:p>
                <a:pPr marL="0" indent="0">
                  <a:spcBef>
                    <a:spcPts val="0"/>
                  </a:spcBef>
                  <a:buNone/>
                </a:pPr>
                <a:r>
                  <a:rPr lang="en-US" altLang="zh-CN" sz="1800" b="0" dirty="0">
                    <a:latin typeface="Arial" pitchFamily="34" charset="0"/>
                    <a:ea typeface="黑体" pitchFamily="49" charset="-122"/>
                  </a:rPr>
                  <a:t>     </a:t>
                </a:r>
                <a14:m>
                  <m:oMath xmlns:m="http://schemas.openxmlformats.org/officeDocument/2006/math">
                    <m:sSub>
                      <m:sSubPr>
                        <m:ctrlPr>
                          <a:rPr lang="en-US" altLang="zh-CN" sz="1800" b="0" i="1" smtClean="0">
                            <a:latin typeface="Cambria Math" panose="02040503050406030204" pitchFamily="18" charset="0"/>
                            <a:ea typeface="黑体" pitchFamily="49" charset="-122"/>
                          </a:rPr>
                        </m:ctrlPr>
                      </m:sSubPr>
                      <m:e>
                        <m:r>
                          <a:rPr lang="en-US" altLang="zh-CN" sz="1800" b="0" i="1" smtClean="0">
                            <a:latin typeface="Cambria Math" panose="02040503050406030204" pitchFamily="18" charset="0"/>
                            <a:ea typeface="黑体" pitchFamily="49" charset="-122"/>
                          </a:rPr>
                          <m:t>𝑅</m:t>
                        </m:r>
                      </m:e>
                      <m:sub>
                        <m:r>
                          <a:rPr lang="en-US" altLang="zh-CN" sz="1800" b="0" i="1" smtClean="0">
                            <a:latin typeface="Cambria Math" panose="02040503050406030204" pitchFamily="18" charset="0"/>
                            <a:ea typeface="黑体" pitchFamily="49" charset="-122"/>
                          </a:rPr>
                          <m:t>7</m:t>
                        </m:r>
                      </m:sub>
                    </m:sSub>
                  </m:oMath>
                </a14:m>
                <a:r>
                  <a:rPr lang="en-US" altLang="zh-CN" sz="1800" b="0" dirty="0">
                    <a:latin typeface="Arial" pitchFamily="34" charset="0"/>
                    <a:ea typeface="黑体" pitchFamily="49" charset="-122"/>
                  </a:rPr>
                  <a:t> is satisfied with </a:t>
                </a:r>
                <a14:m>
                  <m:oMath xmlns:m="http://schemas.openxmlformats.org/officeDocument/2006/math">
                    <m:d>
                      <m:dPr>
                        <m:begChr m:val="{"/>
                        <m:endChr m:val="}"/>
                        <m:ctrlPr>
                          <a:rPr lang="en-US" altLang="zh-CN" sz="1800" b="0" i="1" smtClean="0">
                            <a:solidFill>
                              <a:srgbClr val="FF0000"/>
                            </a:solidFill>
                            <a:latin typeface="Cambria Math" panose="02040503050406030204" pitchFamily="18" charset="0"/>
                            <a:ea typeface="黑体" pitchFamily="49" charset="-122"/>
                          </a:rPr>
                        </m:ctrlPr>
                      </m:dPr>
                      <m:e>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𝑥</m:t>
                            </m:r>
                          </m:num>
                          <m:den>
                            <m:sSub>
                              <m:sSubPr>
                                <m:ctrlPr>
                                  <a:rPr lang="en-US" altLang="zh-CN" sz="1800" b="0" i="1" smtClean="0">
                                    <a:solidFill>
                                      <a:srgbClr val="FF0000"/>
                                    </a:solidFill>
                                    <a:latin typeface="Cambria Math" panose="02040503050406030204" pitchFamily="18" charset="0"/>
                                    <a:ea typeface="黑体" pitchFamily="49" charset="-122"/>
                                  </a:rPr>
                                </m:ctrlPr>
                              </m:sSubPr>
                              <m:e>
                                <m:r>
                                  <a:rPr lang="en-US" altLang="zh-CN" sz="1800" b="0" i="1" smtClean="0">
                                    <a:solidFill>
                                      <a:srgbClr val="FF0000"/>
                                    </a:solidFill>
                                    <a:latin typeface="Cambria Math" panose="02040503050406030204" pitchFamily="18" charset="0"/>
                                    <a:ea typeface="黑体" pitchFamily="49" charset="-122"/>
                                  </a:rPr>
                                  <m:t>𝑀</m:t>
                                </m:r>
                              </m:e>
                              <m:sub>
                                <m:r>
                                  <a:rPr lang="en-US" altLang="zh-CN" sz="1800" b="0" i="1" smtClean="0">
                                    <a:solidFill>
                                      <a:srgbClr val="FF0000"/>
                                    </a:solidFill>
                                    <a:latin typeface="Cambria Math" panose="02040503050406030204" pitchFamily="18" charset="0"/>
                                    <a:ea typeface="黑体" pitchFamily="49" charset="-122"/>
                                  </a:rPr>
                                  <m:t>1</m:t>
                                </m:r>
                              </m:sub>
                            </m:sSub>
                          </m:den>
                        </m:f>
                      </m:e>
                    </m:d>
                    <m:r>
                      <a:rPr lang="en-US" altLang="zh-CN" sz="1800" b="0" i="1" smtClean="0">
                        <a:solidFill>
                          <a:srgbClr val="FF0000"/>
                        </a:solidFill>
                        <a:latin typeface="Cambria Math" panose="02040503050406030204" pitchFamily="18" charset="0"/>
                        <a:ea typeface="黑体" pitchFamily="49" charset="-122"/>
                      </a:rPr>
                      <m:t>, </m:t>
                    </m:r>
                    <m:r>
                      <a:rPr lang="en-US" altLang="zh-CN" sz="1800" b="0" i="1" smtClean="0">
                        <a:solidFill>
                          <a:srgbClr val="FF0000"/>
                        </a:solidFill>
                        <a:latin typeface="Cambria Math" panose="02040503050406030204" pitchFamily="18" charset="0"/>
                        <a:ea typeface="黑体" pitchFamily="49" charset="-122"/>
                      </a:rPr>
                      <m:t>𝑊𝑒𝑎𝑝𝑜𝑛</m:t>
                    </m:r>
                    <m:r>
                      <a:rPr lang="en-US" altLang="zh-CN" sz="1800" b="0" i="1" smtClean="0">
                        <a:solidFill>
                          <a:srgbClr val="FF0000"/>
                        </a:solidFill>
                        <a:latin typeface="Cambria Math" panose="02040503050406030204" pitchFamily="18" charset="0"/>
                        <a:ea typeface="黑体" pitchFamily="49" charset="-122"/>
                      </a:rPr>
                      <m:t>(</m:t>
                    </m:r>
                    <m:sSub>
                      <m:sSubPr>
                        <m:ctrlPr>
                          <a:rPr lang="en-US" altLang="zh-CN" sz="1800" b="0" i="1" smtClean="0">
                            <a:solidFill>
                              <a:srgbClr val="FF0000"/>
                            </a:solidFill>
                            <a:latin typeface="Cambria Math" panose="02040503050406030204" pitchFamily="18" charset="0"/>
                            <a:ea typeface="黑体" pitchFamily="49" charset="-122"/>
                          </a:rPr>
                        </m:ctrlPr>
                      </m:sSubPr>
                      <m:e>
                        <m:r>
                          <a:rPr lang="en-US" altLang="zh-CN" sz="1800" b="0" i="1" smtClean="0">
                            <a:solidFill>
                              <a:srgbClr val="FF0000"/>
                            </a:solidFill>
                            <a:latin typeface="Cambria Math" panose="02040503050406030204" pitchFamily="18" charset="0"/>
                            <a:ea typeface="黑体" pitchFamily="49" charset="-122"/>
                          </a:rPr>
                          <m:t>𝑀</m:t>
                        </m:r>
                      </m:e>
                      <m:sub>
                        <m:r>
                          <a:rPr lang="en-US" altLang="zh-CN" sz="1800" b="0" i="1" smtClean="0">
                            <a:solidFill>
                              <a:srgbClr val="FF0000"/>
                            </a:solidFill>
                            <a:latin typeface="Cambria Math" panose="02040503050406030204" pitchFamily="18" charset="0"/>
                            <a:ea typeface="黑体" pitchFamily="49" charset="-122"/>
                          </a:rPr>
                          <m:t>1</m:t>
                        </m:r>
                      </m:sub>
                    </m:sSub>
                    <m:r>
                      <a:rPr lang="en-US" altLang="zh-CN" sz="1800" b="0" i="1" smtClean="0">
                        <a:solidFill>
                          <a:srgbClr val="FF0000"/>
                        </a:solidFill>
                        <a:latin typeface="Cambria Math" panose="02040503050406030204" pitchFamily="18" charset="0"/>
                        <a:ea typeface="黑体" pitchFamily="49" charset="-122"/>
                      </a:rPr>
                      <m:t>)</m:t>
                    </m:r>
                  </m:oMath>
                </a14:m>
                <a:r>
                  <a:rPr lang="en-US" altLang="zh-CN" sz="1800" b="0" dirty="0">
                    <a:latin typeface="Arial" pitchFamily="34" charset="0"/>
                    <a:ea typeface="黑体" pitchFamily="49" charset="-122"/>
                  </a:rPr>
                  <a:t> is added.  </a:t>
                </a:r>
              </a:p>
              <a:p>
                <a:pPr marL="0" indent="0">
                  <a:spcBef>
                    <a:spcPts val="0"/>
                  </a:spcBef>
                  <a:buNone/>
                </a:pPr>
                <a:r>
                  <a:rPr lang="en-US" altLang="zh-CN" sz="1800" b="0" dirty="0">
                    <a:latin typeface="Arial" pitchFamily="34" charset="0"/>
                    <a:ea typeface="黑体" pitchFamily="49" charset="-122"/>
                  </a:rPr>
                  <a:t>     </a:t>
                </a:r>
                <a14:m>
                  <m:oMath xmlns:m="http://schemas.openxmlformats.org/officeDocument/2006/math">
                    <m:sSub>
                      <m:sSubPr>
                        <m:ctrlPr>
                          <a:rPr lang="en-US" altLang="zh-CN" sz="1800" b="0" i="1" smtClean="0">
                            <a:latin typeface="Cambria Math" panose="02040503050406030204" pitchFamily="18" charset="0"/>
                            <a:ea typeface="黑体" pitchFamily="49" charset="-122"/>
                          </a:rPr>
                        </m:ctrlPr>
                      </m:sSubPr>
                      <m:e>
                        <m:r>
                          <a:rPr lang="en-US" altLang="zh-CN" sz="1800" b="0" i="1" smtClean="0">
                            <a:latin typeface="Cambria Math" panose="02040503050406030204" pitchFamily="18" charset="0"/>
                            <a:ea typeface="黑体" pitchFamily="49" charset="-122"/>
                          </a:rPr>
                          <m:t>𝑅</m:t>
                        </m:r>
                      </m:e>
                      <m:sub>
                        <m:r>
                          <a:rPr lang="en-US" altLang="zh-CN" sz="1800" b="0" i="1" smtClean="0">
                            <a:latin typeface="Cambria Math" panose="02040503050406030204" pitchFamily="18" charset="0"/>
                            <a:ea typeface="黑体" pitchFamily="49" charset="-122"/>
                          </a:rPr>
                          <m:t>8</m:t>
                        </m:r>
                      </m:sub>
                    </m:sSub>
                  </m:oMath>
                </a14:m>
                <a:r>
                  <a:rPr lang="en-US" altLang="zh-CN" sz="1800" b="0" dirty="0">
                    <a:latin typeface="Arial" pitchFamily="34" charset="0"/>
                    <a:ea typeface="黑体" pitchFamily="49" charset="-122"/>
                  </a:rPr>
                  <a:t> is satisfied with </a:t>
                </a:r>
                <a14:m>
                  <m:oMath xmlns:m="http://schemas.openxmlformats.org/officeDocument/2006/math">
                    <m:d>
                      <m:dPr>
                        <m:begChr m:val="{"/>
                        <m:endChr m:val="}"/>
                        <m:ctrlPr>
                          <a:rPr lang="en-US" altLang="zh-CN" sz="1800" b="0" i="1" smtClean="0">
                            <a:solidFill>
                              <a:srgbClr val="FF0000"/>
                            </a:solidFill>
                            <a:latin typeface="Cambria Math" panose="02040503050406030204" pitchFamily="18" charset="0"/>
                            <a:ea typeface="黑体" pitchFamily="49" charset="-122"/>
                          </a:rPr>
                        </m:ctrlPr>
                      </m:dPr>
                      <m:e>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𝑥</m:t>
                            </m:r>
                          </m:num>
                          <m:den>
                            <m:r>
                              <a:rPr lang="en-US" altLang="zh-CN" sz="1800" b="0" i="1" smtClean="0">
                                <a:solidFill>
                                  <a:srgbClr val="FF0000"/>
                                </a:solidFill>
                                <a:latin typeface="Cambria Math" panose="02040503050406030204" pitchFamily="18" charset="0"/>
                                <a:ea typeface="黑体" pitchFamily="49" charset="-122"/>
                              </a:rPr>
                              <m:t>𝑁𝑜𝑛𝑜</m:t>
                            </m:r>
                          </m:den>
                        </m:f>
                      </m:e>
                    </m:d>
                    <m:r>
                      <a:rPr lang="en-US" altLang="zh-CN" sz="1800" b="0" i="1" smtClean="0">
                        <a:solidFill>
                          <a:srgbClr val="FF0000"/>
                        </a:solidFill>
                        <a:latin typeface="Cambria Math" panose="02040503050406030204" pitchFamily="18" charset="0"/>
                        <a:ea typeface="黑体" pitchFamily="49" charset="-122"/>
                      </a:rPr>
                      <m:t>, </m:t>
                    </m:r>
                    <m:r>
                      <a:rPr lang="en-US" altLang="zh-CN" sz="1800" b="0" i="1" smtClean="0">
                        <a:solidFill>
                          <a:srgbClr val="FF0000"/>
                        </a:solidFill>
                        <a:latin typeface="Cambria Math" panose="02040503050406030204" pitchFamily="18" charset="0"/>
                        <a:ea typeface="黑体" pitchFamily="49" charset="-122"/>
                      </a:rPr>
                      <m:t>𝐻𝑜𝑠𝑡𝑖𝑙𝑒</m:t>
                    </m:r>
                    <m:r>
                      <a:rPr lang="en-US" altLang="zh-CN" sz="1800" b="0" i="1" smtClean="0">
                        <a:solidFill>
                          <a:srgbClr val="FF0000"/>
                        </a:solidFill>
                        <a:latin typeface="Cambria Math" panose="02040503050406030204" pitchFamily="18" charset="0"/>
                        <a:ea typeface="黑体" pitchFamily="49" charset="-122"/>
                      </a:rPr>
                      <m:t>(</m:t>
                    </m:r>
                    <m:r>
                      <a:rPr lang="en-US" altLang="zh-CN" sz="1800" b="0" i="1" smtClean="0">
                        <a:solidFill>
                          <a:srgbClr val="FF0000"/>
                        </a:solidFill>
                        <a:latin typeface="Cambria Math" panose="02040503050406030204" pitchFamily="18" charset="0"/>
                        <a:ea typeface="黑体" pitchFamily="49" charset="-122"/>
                      </a:rPr>
                      <m:t>𝑁𝑜𝑛𝑜</m:t>
                    </m:r>
                    <m:r>
                      <a:rPr lang="en-US" altLang="zh-CN" sz="1800" b="0" i="1" smtClean="0">
                        <a:solidFill>
                          <a:srgbClr val="FF0000"/>
                        </a:solidFill>
                        <a:latin typeface="Cambria Math" panose="02040503050406030204" pitchFamily="18" charset="0"/>
                        <a:ea typeface="黑体" pitchFamily="49" charset="-122"/>
                      </a:rPr>
                      <m:t>)</m:t>
                    </m:r>
                  </m:oMath>
                </a14:m>
                <a:r>
                  <a:rPr lang="en-US" altLang="zh-CN" sz="1800" b="0" dirty="0">
                    <a:latin typeface="Arial" pitchFamily="34" charset="0"/>
                    <a:ea typeface="黑体" pitchFamily="49" charset="-122"/>
                  </a:rPr>
                  <a:t> is added.</a:t>
                </a:r>
              </a:p>
              <a:p>
                <a:pPr>
                  <a:spcBef>
                    <a:spcPts val="0"/>
                  </a:spcBef>
                </a:pPr>
                <a14:m>
                  <m:oMath xmlns:m="http://schemas.openxmlformats.org/officeDocument/2006/math">
                    <m:sSup>
                      <m:sSupPr>
                        <m:ctrlPr>
                          <a:rPr lang="en-US" altLang="zh-CN" sz="1800" b="0" i="1" dirty="0" smtClean="0">
                            <a:latin typeface="Cambria Math" panose="02040503050406030204" pitchFamily="18" charset="0"/>
                            <a:ea typeface="黑体" pitchFamily="49" charset="-122"/>
                          </a:rPr>
                        </m:ctrlPr>
                      </m:sSupPr>
                      <m:e>
                        <m:r>
                          <a:rPr lang="en-US" altLang="zh-CN" sz="1800" b="0" i="1" dirty="0" smtClean="0">
                            <a:latin typeface="Cambria Math" panose="02040503050406030204" pitchFamily="18" charset="0"/>
                            <a:ea typeface="黑体" pitchFamily="49" charset="-122"/>
                          </a:rPr>
                          <m:t>2</m:t>
                        </m:r>
                      </m:e>
                      <m:sup>
                        <m:r>
                          <a:rPr lang="en-US" altLang="zh-CN" sz="1800" b="0" i="1" dirty="0" smtClean="0">
                            <a:latin typeface="Cambria Math" panose="02040503050406030204" pitchFamily="18" charset="0"/>
                            <a:ea typeface="黑体" pitchFamily="49" charset="-122"/>
                          </a:rPr>
                          <m:t>𝑛𝑑</m:t>
                        </m:r>
                      </m:sup>
                    </m:sSup>
                  </m:oMath>
                </a14:m>
                <a:r>
                  <a:rPr lang="en-US" altLang="zh-CN" sz="1800" b="0" dirty="0">
                    <a:latin typeface="Arial" pitchFamily="34" charset="0"/>
                    <a:ea typeface="黑体" pitchFamily="49" charset="-122"/>
                  </a:rPr>
                  <a:t> iteration, </a:t>
                </a:r>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5</m:t>
                        </m:r>
                      </m:sub>
                    </m:sSub>
                  </m:oMath>
                </a14:m>
                <a:r>
                  <a:rPr lang="en-US" altLang="zh-CN" sz="1800" b="0" dirty="0">
                    <a:solidFill>
                      <a:schemeClr val="tx1"/>
                    </a:solidFill>
                    <a:latin typeface="Arial" pitchFamily="34" charset="0"/>
                    <a:ea typeface="黑体" pitchFamily="49" charset="-122"/>
                  </a:rPr>
                  <a:t> </a:t>
                </a:r>
                <a:r>
                  <a:rPr lang="en-US" altLang="zh-CN" sz="1800" b="0" dirty="0">
                    <a:latin typeface="Arial" pitchFamily="34" charset="0"/>
                    <a:ea typeface="黑体" pitchFamily="49" charset="-122"/>
                  </a:rPr>
                  <a:t>is satisfied with </a:t>
                </a:r>
                <a14:m>
                  <m:oMath xmlns:m="http://schemas.openxmlformats.org/officeDocument/2006/math">
                    <m:d>
                      <m:dPr>
                        <m:begChr m:val="{"/>
                        <m:endChr m:val="}"/>
                        <m:ctrlPr>
                          <a:rPr lang="en-US" altLang="zh-CN" sz="1800" b="0" i="1" smtClean="0">
                            <a:solidFill>
                              <a:srgbClr val="FF0000"/>
                            </a:solidFill>
                            <a:latin typeface="Cambria Math" panose="02040503050406030204" pitchFamily="18" charset="0"/>
                            <a:ea typeface="黑体" pitchFamily="49" charset="-122"/>
                          </a:rPr>
                        </m:ctrlPr>
                      </m:dPr>
                      <m:e>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𝑥</m:t>
                            </m:r>
                          </m:num>
                          <m:den>
                            <m:r>
                              <a:rPr lang="en-US" altLang="zh-CN" sz="1800" b="0" i="1" smtClean="0">
                                <a:solidFill>
                                  <a:srgbClr val="FF0000"/>
                                </a:solidFill>
                                <a:latin typeface="Cambria Math" panose="02040503050406030204" pitchFamily="18" charset="0"/>
                                <a:ea typeface="黑体" pitchFamily="49" charset="-122"/>
                              </a:rPr>
                              <m:t>𝑊𝑒𝑠𝑡</m:t>
                            </m:r>
                          </m:den>
                        </m:f>
                        <m:r>
                          <a:rPr lang="en-US" altLang="zh-CN" sz="1800" b="0" i="1" smtClean="0">
                            <a:solidFill>
                              <a:srgbClr val="FF0000"/>
                            </a:solidFill>
                            <a:latin typeface="Cambria Math" panose="02040503050406030204" pitchFamily="18" charset="0"/>
                            <a:ea typeface="黑体" pitchFamily="49" charset="-122"/>
                          </a:rPr>
                          <m:t>,</m:t>
                        </m:r>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𝑦</m:t>
                            </m:r>
                          </m:num>
                          <m:den>
                            <m:sSub>
                              <m:sSubPr>
                                <m:ctrlPr>
                                  <a:rPr lang="en-US" altLang="zh-CN" sz="1800" b="0" i="1" smtClean="0">
                                    <a:solidFill>
                                      <a:srgbClr val="FF0000"/>
                                    </a:solidFill>
                                    <a:latin typeface="Cambria Math" panose="02040503050406030204" pitchFamily="18" charset="0"/>
                                    <a:ea typeface="黑体" pitchFamily="49" charset="-122"/>
                                  </a:rPr>
                                </m:ctrlPr>
                              </m:sSubPr>
                              <m:e>
                                <m:r>
                                  <a:rPr lang="en-US" altLang="zh-CN" sz="1800" b="0" i="1" smtClean="0">
                                    <a:solidFill>
                                      <a:srgbClr val="FF0000"/>
                                    </a:solidFill>
                                    <a:latin typeface="Cambria Math" panose="02040503050406030204" pitchFamily="18" charset="0"/>
                                    <a:ea typeface="黑体" pitchFamily="49" charset="-122"/>
                                  </a:rPr>
                                  <m:t>𝑀</m:t>
                                </m:r>
                              </m:e>
                              <m:sub>
                                <m:r>
                                  <a:rPr lang="en-US" altLang="zh-CN" sz="1800" b="0" i="1" smtClean="0">
                                    <a:solidFill>
                                      <a:srgbClr val="FF0000"/>
                                    </a:solidFill>
                                    <a:latin typeface="Cambria Math" panose="02040503050406030204" pitchFamily="18" charset="0"/>
                                    <a:ea typeface="黑体" pitchFamily="49" charset="-122"/>
                                  </a:rPr>
                                  <m:t>1</m:t>
                                </m:r>
                              </m:sub>
                            </m:sSub>
                          </m:den>
                        </m:f>
                        <m:r>
                          <a:rPr lang="en-US" altLang="zh-CN" sz="1800" b="0" i="1" smtClean="0">
                            <a:solidFill>
                              <a:srgbClr val="FF0000"/>
                            </a:solidFill>
                            <a:latin typeface="Cambria Math" panose="02040503050406030204" pitchFamily="18" charset="0"/>
                            <a:ea typeface="黑体" pitchFamily="49" charset="-122"/>
                          </a:rPr>
                          <m:t>,</m:t>
                        </m:r>
                        <m:f>
                          <m:fPr>
                            <m:type m:val="lin"/>
                            <m:ctrlPr>
                              <a:rPr lang="en-US" altLang="zh-CN" sz="1800" b="0" i="1" smtClean="0">
                                <a:solidFill>
                                  <a:srgbClr val="FF0000"/>
                                </a:solidFill>
                                <a:latin typeface="Cambria Math" panose="02040503050406030204" pitchFamily="18" charset="0"/>
                                <a:ea typeface="黑体" pitchFamily="49" charset="-122"/>
                              </a:rPr>
                            </m:ctrlPr>
                          </m:fPr>
                          <m:num>
                            <m:r>
                              <a:rPr lang="en-US" altLang="zh-CN" sz="1800" b="0" i="1" smtClean="0">
                                <a:solidFill>
                                  <a:srgbClr val="FF0000"/>
                                </a:solidFill>
                                <a:latin typeface="Cambria Math" panose="02040503050406030204" pitchFamily="18" charset="0"/>
                                <a:ea typeface="黑体" pitchFamily="49" charset="-122"/>
                              </a:rPr>
                              <m:t>𝑧</m:t>
                            </m:r>
                          </m:num>
                          <m:den>
                            <m:r>
                              <a:rPr lang="en-US" altLang="zh-CN" sz="1800" b="0" i="1" smtClean="0">
                                <a:solidFill>
                                  <a:srgbClr val="FF0000"/>
                                </a:solidFill>
                                <a:latin typeface="Cambria Math" panose="02040503050406030204" pitchFamily="18" charset="0"/>
                                <a:ea typeface="黑体" pitchFamily="49" charset="-122"/>
                              </a:rPr>
                              <m:t>𝑁𝑜𝑛𝑜</m:t>
                            </m:r>
                          </m:den>
                        </m:f>
                      </m:e>
                    </m:d>
                    <m:r>
                      <a:rPr lang="en-US" altLang="zh-CN" sz="1800" b="0" i="1" smtClean="0">
                        <a:solidFill>
                          <a:srgbClr val="FF0000"/>
                        </a:solidFill>
                        <a:latin typeface="Cambria Math" panose="02040503050406030204" pitchFamily="18" charset="0"/>
                        <a:ea typeface="黑体" pitchFamily="49" charset="-122"/>
                      </a:rPr>
                      <m:t>,  </m:t>
                    </m:r>
                    <m:r>
                      <a:rPr lang="en-US" altLang="zh-CN" sz="1800" b="0" i="1" smtClean="0">
                        <a:solidFill>
                          <a:srgbClr val="FF0000"/>
                        </a:solidFill>
                        <a:latin typeface="Cambria Math" panose="02040503050406030204" pitchFamily="18" charset="0"/>
                        <a:ea typeface="黑体" pitchFamily="49" charset="-122"/>
                      </a:rPr>
                      <m:t>𝐶𝑟𝑖𝑚𝑖𝑛𝑎𝑙</m:t>
                    </m:r>
                    <m:r>
                      <a:rPr lang="en-US" altLang="zh-CN" sz="1800" b="0" i="1" smtClean="0">
                        <a:solidFill>
                          <a:srgbClr val="FF0000"/>
                        </a:solidFill>
                        <a:latin typeface="Cambria Math" panose="02040503050406030204" pitchFamily="18" charset="0"/>
                        <a:ea typeface="黑体" pitchFamily="49" charset="-122"/>
                      </a:rPr>
                      <m:t>(</m:t>
                    </m:r>
                    <m:r>
                      <a:rPr lang="en-US" altLang="zh-CN" sz="1800" b="0" i="1" smtClean="0">
                        <a:solidFill>
                          <a:srgbClr val="FF0000"/>
                        </a:solidFill>
                        <a:latin typeface="Cambria Math" panose="02040503050406030204" pitchFamily="18" charset="0"/>
                        <a:ea typeface="黑体" pitchFamily="49" charset="-122"/>
                      </a:rPr>
                      <m:t>𝑊𝑒𝑠𝑡</m:t>
                    </m:r>
                    <m:r>
                      <a:rPr lang="en-US" altLang="zh-CN" sz="1800" b="0" i="1" smtClean="0">
                        <a:solidFill>
                          <a:srgbClr val="FF0000"/>
                        </a:solidFill>
                        <a:latin typeface="Cambria Math" panose="02040503050406030204" pitchFamily="18" charset="0"/>
                        <a:ea typeface="黑体" pitchFamily="49" charset="-122"/>
                      </a:rPr>
                      <m:t>)</m:t>
                    </m:r>
                  </m:oMath>
                </a14:m>
                <a:r>
                  <a:rPr lang="en-US" altLang="zh-CN" sz="1800" b="0" dirty="0">
                    <a:latin typeface="Arial" pitchFamily="34" charset="0"/>
                    <a:ea typeface="黑体" pitchFamily="49" charset="-122"/>
                  </a:rPr>
                  <a:t> is added</a:t>
                </a: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p:txBody>
          </p:sp>
        </mc:Choice>
        <mc:Fallback xmlns="">
          <p:sp>
            <p:nvSpPr>
              <p:cNvPr id="21" name="内容占位符 4">
                <a:extLst>
                  <a:ext uri="{FF2B5EF4-FFF2-40B4-BE49-F238E27FC236}">
                    <a16:creationId xmlns:a16="http://schemas.microsoft.com/office/drawing/2014/main" id="{7FA300E4-7A8C-4F91-BAD3-97A3C7748158}"/>
                  </a:ext>
                </a:extLst>
              </p:cNvPr>
              <p:cNvSpPr>
                <a:spLocks noGrp="1" noRot="1" noChangeAspect="1" noMove="1" noResize="1" noEditPoints="1" noAdjustHandles="1" noChangeArrowheads="1" noChangeShapeType="1" noTextEdit="1"/>
              </p:cNvSpPr>
              <p:nvPr>
                <p:ph idx="1"/>
              </p:nvPr>
            </p:nvSpPr>
            <p:spPr>
              <a:xfrm>
                <a:off x="87335" y="4629431"/>
                <a:ext cx="8229600" cy="3861296"/>
              </a:xfrm>
              <a:blipFill>
                <a:blip r:embed="rId11"/>
                <a:stretch>
                  <a:fillRect t="-3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5B029F5-0CE2-4A63-92D7-77F62607C5AF}"/>
                  </a:ext>
                </a:extLst>
              </p:cNvPr>
              <p:cNvSpPr txBox="1"/>
              <p:nvPr/>
            </p:nvSpPr>
            <p:spPr>
              <a:xfrm>
                <a:off x="3557621" y="3646530"/>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8</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2" name="文本框 21">
                <a:extLst>
                  <a:ext uri="{FF2B5EF4-FFF2-40B4-BE49-F238E27FC236}">
                    <a16:creationId xmlns:a16="http://schemas.microsoft.com/office/drawing/2014/main" id="{C5B029F5-0CE2-4A63-92D7-77F62607C5AF}"/>
                  </a:ext>
                </a:extLst>
              </p:cNvPr>
              <p:cNvSpPr txBox="1">
                <a:spLocks noRot="1" noChangeAspect="1" noMove="1" noResize="1" noEditPoints="1" noAdjustHandles="1" noChangeArrowheads="1" noChangeShapeType="1" noTextEdit="1"/>
              </p:cNvSpPr>
              <p:nvPr/>
            </p:nvSpPr>
            <p:spPr>
              <a:xfrm>
                <a:off x="3557621" y="3646530"/>
                <a:ext cx="504056"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F9A9C82-E92B-4BF8-AE87-C48058A3400A}"/>
                  </a:ext>
                </a:extLst>
              </p:cNvPr>
              <p:cNvSpPr txBox="1"/>
              <p:nvPr/>
            </p:nvSpPr>
            <p:spPr>
              <a:xfrm>
                <a:off x="3580281" y="1521618"/>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5</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3" name="文本框 22">
                <a:extLst>
                  <a:ext uri="{FF2B5EF4-FFF2-40B4-BE49-F238E27FC236}">
                    <a16:creationId xmlns:a16="http://schemas.microsoft.com/office/drawing/2014/main" id="{8F9A9C82-E92B-4BF8-AE87-C48058A3400A}"/>
                  </a:ext>
                </a:extLst>
              </p:cNvPr>
              <p:cNvSpPr txBox="1">
                <a:spLocks noRot="1" noChangeAspect="1" noMove="1" noResize="1" noEditPoints="1" noAdjustHandles="1" noChangeArrowheads="1" noChangeShapeType="1" noTextEdit="1"/>
              </p:cNvSpPr>
              <p:nvPr/>
            </p:nvSpPr>
            <p:spPr>
              <a:xfrm>
                <a:off x="3580281" y="1521618"/>
                <a:ext cx="504056" cy="369332"/>
              </a:xfrm>
              <a:prstGeom prst="rect">
                <a:avLst/>
              </a:prstGeom>
              <a:blipFill>
                <a:blip r:embed="rId13"/>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8B6AF6-37EE-47CD-AB9F-EF4A1A1D448B}"/>
                  </a:ext>
                </a:extLst>
              </p:cNvPr>
              <p:cNvSpPr txBox="1"/>
              <p:nvPr/>
            </p:nvSpPr>
            <p:spPr>
              <a:xfrm>
                <a:off x="3576146" y="2352486"/>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6</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4" name="文本框 23">
                <a:extLst>
                  <a:ext uri="{FF2B5EF4-FFF2-40B4-BE49-F238E27FC236}">
                    <a16:creationId xmlns:a16="http://schemas.microsoft.com/office/drawing/2014/main" id="{928B6AF6-37EE-47CD-AB9F-EF4A1A1D448B}"/>
                  </a:ext>
                </a:extLst>
              </p:cNvPr>
              <p:cNvSpPr txBox="1">
                <a:spLocks noRot="1" noChangeAspect="1" noMove="1" noResize="1" noEditPoints="1" noAdjustHandles="1" noChangeArrowheads="1" noChangeShapeType="1" noTextEdit="1"/>
              </p:cNvSpPr>
              <p:nvPr/>
            </p:nvSpPr>
            <p:spPr>
              <a:xfrm>
                <a:off x="3576146" y="2352486"/>
                <a:ext cx="504056" cy="369332"/>
              </a:xfrm>
              <a:prstGeom prst="rect">
                <a:avLst/>
              </a:prstGeom>
              <a:blipFill>
                <a:blip r:embed="rId14"/>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D2E7B33-8492-436D-95CE-824EFEA3902D}"/>
                  </a:ext>
                </a:extLst>
              </p:cNvPr>
              <p:cNvSpPr txBox="1"/>
              <p:nvPr/>
            </p:nvSpPr>
            <p:spPr>
              <a:xfrm>
                <a:off x="3575922" y="3085142"/>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7</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5" name="文本框 24">
                <a:extLst>
                  <a:ext uri="{FF2B5EF4-FFF2-40B4-BE49-F238E27FC236}">
                    <a16:creationId xmlns:a16="http://schemas.microsoft.com/office/drawing/2014/main" id="{0D2E7B33-8492-436D-95CE-824EFEA3902D}"/>
                  </a:ext>
                </a:extLst>
              </p:cNvPr>
              <p:cNvSpPr txBox="1">
                <a:spLocks noRot="1" noChangeAspect="1" noMove="1" noResize="1" noEditPoints="1" noAdjustHandles="1" noChangeArrowheads="1" noChangeShapeType="1" noTextEdit="1"/>
              </p:cNvSpPr>
              <p:nvPr/>
            </p:nvSpPr>
            <p:spPr>
              <a:xfrm>
                <a:off x="3575922" y="3085142"/>
                <a:ext cx="5040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2C8F795-EE87-491A-9C2F-75B5A51142B8}"/>
                  </a:ext>
                </a:extLst>
              </p:cNvPr>
              <p:cNvSpPr txBox="1"/>
              <p:nvPr/>
            </p:nvSpPr>
            <p:spPr>
              <a:xfrm>
                <a:off x="0" y="1846775"/>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1</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6" name="文本框 25">
                <a:extLst>
                  <a:ext uri="{FF2B5EF4-FFF2-40B4-BE49-F238E27FC236}">
                    <a16:creationId xmlns:a16="http://schemas.microsoft.com/office/drawing/2014/main" id="{92C8F795-EE87-491A-9C2F-75B5A51142B8}"/>
                  </a:ext>
                </a:extLst>
              </p:cNvPr>
              <p:cNvSpPr txBox="1">
                <a:spLocks noRot="1" noChangeAspect="1" noMove="1" noResize="1" noEditPoints="1" noAdjustHandles="1" noChangeArrowheads="1" noChangeShapeType="1" noTextEdit="1"/>
              </p:cNvSpPr>
              <p:nvPr/>
            </p:nvSpPr>
            <p:spPr>
              <a:xfrm>
                <a:off x="0" y="1846775"/>
                <a:ext cx="504056"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8F91D39-2127-4D99-A6B0-4529844FE290}"/>
                  </a:ext>
                </a:extLst>
              </p:cNvPr>
              <p:cNvSpPr txBox="1"/>
              <p:nvPr/>
            </p:nvSpPr>
            <p:spPr>
              <a:xfrm>
                <a:off x="14793" y="2228661"/>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2</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7" name="文本框 26">
                <a:extLst>
                  <a:ext uri="{FF2B5EF4-FFF2-40B4-BE49-F238E27FC236}">
                    <a16:creationId xmlns:a16="http://schemas.microsoft.com/office/drawing/2014/main" id="{18F91D39-2127-4D99-A6B0-4529844FE290}"/>
                  </a:ext>
                </a:extLst>
              </p:cNvPr>
              <p:cNvSpPr txBox="1">
                <a:spLocks noRot="1" noChangeAspect="1" noMove="1" noResize="1" noEditPoints="1" noAdjustHandles="1" noChangeArrowheads="1" noChangeShapeType="1" noTextEdit="1"/>
              </p:cNvSpPr>
              <p:nvPr/>
            </p:nvSpPr>
            <p:spPr>
              <a:xfrm>
                <a:off x="14793" y="2228661"/>
                <a:ext cx="504056" cy="369332"/>
              </a:xfrm>
              <a:prstGeom prst="rect">
                <a:avLst/>
              </a:prstGeom>
              <a:blipFill>
                <a:blip r:embed="rId17"/>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A9B4169-5F0A-46CB-AC92-94586768DC48}"/>
                  </a:ext>
                </a:extLst>
              </p:cNvPr>
              <p:cNvSpPr txBox="1"/>
              <p:nvPr/>
            </p:nvSpPr>
            <p:spPr>
              <a:xfrm>
                <a:off x="2661" y="2656694"/>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3</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8" name="文本框 27">
                <a:extLst>
                  <a:ext uri="{FF2B5EF4-FFF2-40B4-BE49-F238E27FC236}">
                    <a16:creationId xmlns:a16="http://schemas.microsoft.com/office/drawing/2014/main" id="{5A9B4169-5F0A-46CB-AC92-94586768DC48}"/>
                  </a:ext>
                </a:extLst>
              </p:cNvPr>
              <p:cNvSpPr txBox="1">
                <a:spLocks noRot="1" noChangeAspect="1" noMove="1" noResize="1" noEditPoints="1" noAdjustHandles="1" noChangeArrowheads="1" noChangeShapeType="1" noTextEdit="1"/>
              </p:cNvSpPr>
              <p:nvPr/>
            </p:nvSpPr>
            <p:spPr>
              <a:xfrm>
                <a:off x="2661" y="2656694"/>
                <a:ext cx="504056" cy="369332"/>
              </a:xfrm>
              <a:prstGeom prst="rect">
                <a:avLst/>
              </a:prstGeom>
              <a:blipFill>
                <a:blip r:embed="rId1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8B0551B-582C-4AFF-9555-4B46B426621E}"/>
                  </a:ext>
                </a:extLst>
              </p:cNvPr>
              <p:cNvSpPr txBox="1"/>
              <p:nvPr/>
            </p:nvSpPr>
            <p:spPr>
              <a:xfrm>
                <a:off x="14793" y="3122304"/>
                <a:ext cx="504056" cy="369332"/>
              </a:xfrm>
              <a:prstGeom prst="rect">
                <a:avLst/>
              </a:prstGeom>
              <a:noFill/>
            </p:spPr>
            <p:txBody>
              <a:bodyPr wrap="square">
                <a:spAutoFit/>
              </a:bodyPr>
              <a:lstStyle/>
              <a:p>
                <a14:m>
                  <m:oMath xmlns:m="http://schemas.openxmlformats.org/officeDocument/2006/math">
                    <m:sSub>
                      <m:sSubPr>
                        <m:ctrlPr>
                          <a:rPr lang="en-US" altLang="zh-CN" sz="1800" b="0" i="1" smtClean="0">
                            <a:solidFill>
                              <a:schemeClr val="tx1"/>
                            </a:solidFill>
                            <a:latin typeface="Cambria Math" panose="02040503050406030204" pitchFamily="18" charset="0"/>
                            <a:ea typeface="黑体" pitchFamily="49" charset="-122"/>
                          </a:rPr>
                        </m:ctrlPr>
                      </m:sSubPr>
                      <m:e>
                        <m:r>
                          <a:rPr lang="en-US" altLang="zh-CN" sz="1800" b="0" i="1" smtClean="0">
                            <a:solidFill>
                              <a:schemeClr val="tx1"/>
                            </a:solidFill>
                            <a:latin typeface="Cambria Math" panose="02040503050406030204" pitchFamily="18" charset="0"/>
                            <a:ea typeface="黑体" pitchFamily="49" charset="-122"/>
                          </a:rPr>
                          <m:t>𝑅</m:t>
                        </m:r>
                      </m:e>
                      <m:sub>
                        <m:r>
                          <a:rPr lang="en-US" altLang="zh-CN" sz="1800" b="0" i="1" smtClean="0">
                            <a:solidFill>
                              <a:schemeClr val="tx1"/>
                            </a:solidFill>
                            <a:latin typeface="Cambria Math" panose="02040503050406030204" pitchFamily="18" charset="0"/>
                            <a:ea typeface="黑体" pitchFamily="49" charset="-122"/>
                          </a:rPr>
                          <m:t>4</m:t>
                        </m:r>
                      </m:sub>
                    </m:sSub>
                  </m:oMath>
                </a14:m>
                <a:r>
                  <a:rPr lang="en-US" altLang="zh-CN" sz="1800" b="0" dirty="0">
                    <a:solidFill>
                      <a:schemeClr val="tx1"/>
                    </a:solidFill>
                    <a:latin typeface="Arial" pitchFamily="34" charset="0"/>
                    <a:ea typeface="黑体" pitchFamily="49" charset="-122"/>
                  </a:rPr>
                  <a:t> </a:t>
                </a:r>
                <a:endParaRPr lang="zh-CN" altLang="en-US" dirty="0"/>
              </a:p>
            </p:txBody>
          </p:sp>
        </mc:Choice>
        <mc:Fallback xmlns="">
          <p:sp>
            <p:nvSpPr>
              <p:cNvPr id="29" name="文本框 28">
                <a:extLst>
                  <a:ext uri="{FF2B5EF4-FFF2-40B4-BE49-F238E27FC236}">
                    <a16:creationId xmlns:a16="http://schemas.microsoft.com/office/drawing/2014/main" id="{E8B0551B-582C-4AFF-9555-4B46B426621E}"/>
                  </a:ext>
                </a:extLst>
              </p:cNvPr>
              <p:cNvSpPr txBox="1">
                <a:spLocks noRot="1" noChangeAspect="1" noMove="1" noResize="1" noEditPoints="1" noAdjustHandles="1" noChangeArrowheads="1" noChangeShapeType="1" noTextEdit="1"/>
              </p:cNvSpPr>
              <p:nvPr/>
            </p:nvSpPr>
            <p:spPr>
              <a:xfrm>
                <a:off x="14793" y="3122304"/>
                <a:ext cx="504056" cy="369332"/>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065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Forward chaining proof </a:t>
            </a:r>
          </a:p>
        </p:txBody>
      </p:sp>
      <p:pic>
        <p:nvPicPr>
          <p:cNvPr id="9" name="droppedImage.pdf">
            <a:extLst>
              <a:ext uri="{FF2B5EF4-FFF2-40B4-BE49-F238E27FC236}">
                <a16:creationId xmlns:a16="http://schemas.microsoft.com/office/drawing/2014/main" id="{1FA62B90-B53F-4224-92FB-0B60ED6B1614}"/>
              </a:ext>
            </a:extLst>
          </p:cNvPr>
          <p:cNvPicPr>
            <a:picLocks noChangeAspect="1"/>
          </p:cNvPicPr>
          <p:nvPr/>
        </p:nvPicPr>
        <p:blipFill>
          <a:blip r:embed="rId3"/>
          <a:stretch>
            <a:fillRect/>
          </a:stretch>
        </p:blipFill>
        <p:spPr>
          <a:xfrm>
            <a:off x="290141" y="1844824"/>
            <a:ext cx="8396659" cy="3714652"/>
          </a:xfrm>
          <a:prstGeom prst="rect">
            <a:avLst/>
          </a:prstGeom>
          <a:ln w="12700">
            <a:miter lim="400000"/>
          </a:ln>
        </p:spPr>
      </p:pic>
      <p:sp>
        <p:nvSpPr>
          <p:cNvPr id="10" name="灯片编号占位符 9">
            <a:extLst>
              <a:ext uri="{FF2B5EF4-FFF2-40B4-BE49-F238E27FC236}">
                <a16:creationId xmlns:a16="http://schemas.microsoft.com/office/drawing/2014/main" id="{FB3E5839-5EEA-47C1-8C89-CC2DD7989D68}"/>
              </a:ext>
            </a:extLst>
          </p:cNvPr>
          <p:cNvSpPr>
            <a:spLocks noGrp="1"/>
          </p:cNvSpPr>
          <p:nvPr>
            <p:ph type="sldNum" sz="quarter" idx="12"/>
          </p:nvPr>
        </p:nvSpPr>
        <p:spPr/>
        <p:txBody>
          <a:bodyPr/>
          <a:lstStyle/>
          <a:p>
            <a:fld id="{F58209B2-4306-46CD-9424-9DB79656E1A9}" type="slidenum">
              <a:rPr lang="zh-CN" altLang="en-US" smtClean="0"/>
              <a:pPr/>
              <a:t>32</a:t>
            </a:fld>
            <a:endParaRPr lang="zh-CN" altLang="en-US"/>
          </a:p>
        </p:txBody>
      </p:sp>
    </p:spTree>
    <p:extLst>
      <p:ext uri="{BB962C8B-B14F-4D97-AF65-F5344CB8AC3E}">
        <p14:creationId xmlns:p14="http://schemas.microsoft.com/office/powerpoint/2010/main" val="384429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Properties of forward chaining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199" y="1340768"/>
                <a:ext cx="8229601" cy="4790157"/>
              </a:xfrm>
            </p:spPr>
            <p:txBody>
              <a:bodyPr/>
              <a:lstStyle/>
              <a:p>
                <a:pPr>
                  <a:spcBef>
                    <a:spcPts val="600"/>
                  </a:spcBef>
                </a:pPr>
                <a:r>
                  <a:rPr lang="en-US" altLang="zh-CN" sz="2000" b="0" dirty="0">
                    <a:latin typeface="Arial" pitchFamily="34" charset="0"/>
                    <a:ea typeface="黑体" pitchFamily="49" charset="-122"/>
                  </a:rPr>
                  <a:t>Sound and complete for first-order definite clauses</a:t>
                </a:r>
              </a:p>
              <a:p>
                <a:pPr marL="0" indent="0">
                  <a:spcBef>
                    <a:spcPts val="600"/>
                  </a:spcBef>
                  <a:buNone/>
                </a:pPr>
                <a:r>
                  <a:rPr lang="en-US" altLang="zh-CN" sz="2000" b="0" dirty="0">
                    <a:latin typeface="Arial" pitchFamily="34" charset="0"/>
                    <a:ea typeface="黑体" pitchFamily="49" charset="-122"/>
                  </a:rPr>
                  <a:t>     (proof similar to propositional proof)</a:t>
                </a:r>
              </a:p>
              <a:p>
                <a:pPr>
                  <a:spcBef>
                    <a:spcPts val="1200"/>
                  </a:spcBef>
                </a:pPr>
                <a:r>
                  <a:rPr lang="en-US" altLang="zh-CN" sz="2000" b="0" dirty="0">
                    <a:latin typeface="Arial" pitchFamily="34" charset="0"/>
                    <a:ea typeface="黑体" pitchFamily="49" charset="-122"/>
                  </a:rPr>
                  <a:t>May not terminate in general if </a:t>
                </a:r>
                <a14:m>
                  <m:oMath xmlns:m="http://schemas.openxmlformats.org/officeDocument/2006/math">
                    <m:r>
                      <a:rPr lang="zh-CN" altLang="en-US" sz="2000" b="0" i="1" smtClean="0">
                        <a:solidFill>
                          <a:srgbClr val="CC00CC"/>
                        </a:solidFill>
                        <a:latin typeface="Cambria Math" panose="02040503050406030204" pitchFamily="18" charset="0"/>
                        <a:ea typeface="黑体" pitchFamily="49" charset="-122"/>
                      </a:rPr>
                      <m:t>𝛼</m:t>
                    </m:r>
                  </m:oMath>
                </a14:m>
                <a:r>
                  <a:rPr lang="en-US" altLang="zh-CN" sz="2000" b="0" dirty="0">
                    <a:latin typeface="Arial" pitchFamily="34" charset="0"/>
                    <a:ea typeface="黑体" pitchFamily="49" charset="-122"/>
                  </a:rPr>
                  <a:t> is not entailed</a:t>
                </a:r>
              </a:p>
              <a:p>
                <a:pPr>
                  <a:spcBef>
                    <a:spcPts val="1200"/>
                  </a:spcBef>
                </a:pPr>
                <a:r>
                  <a:rPr lang="en-US" altLang="zh-CN" sz="2000" b="0" dirty="0">
                    <a:latin typeface="Arial" pitchFamily="34" charset="0"/>
                    <a:ea typeface="黑体" pitchFamily="49" charset="-122"/>
                  </a:rPr>
                  <a:t>This is unavoidable: entailment with definite clauses is semi-decidable</a:t>
                </a: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a:p>
                <a:pPr>
                  <a:spcBef>
                    <a:spcPts val="1200"/>
                  </a:spcBef>
                </a:pPr>
                <a:r>
                  <a:rPr lang="en-US" altLang="zh-CN" sz="2000" b="0" dirty="0">
                    <a:solidFill>
                      <a:srgbClr val="0000FF"/>
                    </a:solidFill>
                    <a:latin typeface="Arial" pitchFamily="34" charset="0"/>
                    <a:ea typeface="黑体" pitchFamily="49" charset="-122"/>
                  </a:rPr>
                  <a:t>Datalog</a:t>
                </a:r>
                <a:r>
                  <a:rPr lang="en-US" altLang="zh-CN" sz="2000" b="0" dirty="0">
                    <a:latin typeface="Arial" pitchFamily="34" charset="0"/>
                    <a:ea typeface="黑体" pitchFamily="49" charset="-122"/>
                  </a:rPr>
                  <a:t> = first-order definite clauses + </a:t>
                </a:r>
                <a:r>
                  <a:rPr lang="en-US" altLang="zh-CN" sz="2000" b="0" dirty="0">
                    <a:solidFill>
                      <a:srgbClr val="C00000"/>
                    </a:solidFill>
                    <a:latin typeface="Arial" pitchFamily="34" charset="0"/>
                    <a:ea typeface="黑体" pitchFamily="49" charset="-122"/>
                  </a:rPr>
                  <a:t>no functions</a:t>
                </a:r>
                <a:r>
                  <a:rPr lang="en-US" altLang="zh-CN" sz="2000" b="0" dirty="0">
                    <a:latin typeface="Arial" pitchFamily="34" charset="0"/>
                    <a:ea typeface="黑体" pitchFamily="49" charset="-122"/>
                  </a:rPr>
                  <a:t>(e.g., crime KB)</a:t>
                </a:r>
              </a:p>
              <a:p>
                <a:pPr>
                  <a:spcBef>
                    <a:spcPts val="1200"/>
                  </a:spcBef>
                </a:pPr>
                <a:r>
                  <a:rPr lang="en-US" altLang="zh-CN" sz="2000" b="0" dirty="0">
                    <a:latin typeface="Arial" pitchFamily="34" charset="0"/>
                    <a:ea typeface="黑体" pitchFamily="49" charset="-122"/>
                  </a:rPr>
                  <a:t>FC terminates for </a:t>
                </a:r>
                <a:r>
                  <a:rPr lang="en-US" altLang="zh-CN" sz="2000" b="0" dirty="0" err="1">
                    <a:latin typeface="Arial" pitchFamily="34" charset="0"/>
                    <a:ea typeface="黑体" pitchFamily="49" charset="-122"/>
                  </a:rPr>
                  <a:t>Datalog</a:t>
                </a:r>
                <a:r>
                  <a:rPr lang="en-US" altLang="zh-CN" sz="2000" b="0" dirty="0">
                    <a:latin typeface="Arial" pitchFamily="34" charset="0"/>
                    <a:ea typeface="黑体" pitchFamily="49" charset="-122"/>
                  </a:rPr>
                  <a:t> in poly iterations</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199" y="1340768"/>
                <a:ext cx="8229601" cy="4790157"/>
              </a:xfrm>
              <a:blipFill>
                <a:blip r:embed="rId3"/>
                <a:stretch>
                  <a:fillRect t="-636"/>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6B6938CC-332D-430F-BD0C-AE2F9B09425D}"/>
              </a:ext>
            </a:extLst>
          </p:cNvPr>
          <p:cNvSpPr>
            <a:spLocks noGrp="1"/>
          </p:cNvSpPr>
          <p:nvPr>
            <p:ph type="sldNum" sz="quarter" idx="12"/>
          </p:nvPr>
        </p:nvSpPr>
        <p:spPr/>
        <p:txBody>
          <a:bodyPr/>
          <a:lstStyle/>
          <a:p>
            <a:fld id="{F58209B2-4306-46CD-9424-9DB79656E1A9}" type="slidenum">
              <a:rPr lang="zh-CN" altLang="en-US" smtClean="0"/>
              <a:pPr/>
              <a:t>33</a:t>
            </a:fld>
            <a:endParaRPr lang="zh-CN" altLang="en-US"/>
          </a:p>
        </p:txBody>
      </p:sp>
    </p:spTree>
    <p:extLst>
      <p:ext uri="{BB962C8B-B14F-4D97-AF65-F5344CB8AC3E}">
        <p14:creationId xmlns:p14="http://schemas.microsoft.com/office/powerpoint/2010/main" val="3017080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Efficiency of forward chaining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199" y="1340768"/>
                <a:ext cx="8229601" cy="4790157"/>
              </a:xfrm>
            </p:spPr>
            <p:txBody>
              <a:bodyPr/>
              <a:lstStyle/>
              <a:p>
                <a:pPr>
                  <a:spcBef>
                    <a:spcPts val="600"/>
                  </a:spcBef>
                </a:pPr>
                <a:r>
                  <a:rPr lang="en-US" altLang="zh-CN" sz="2000" b="0" dirty="0">
                    <a:latin typeface="Arial" pitchFamily="34" charset="0"/>
                    <a:ea typeface="黑体" pitchFamily="49" charset="-122"/>
                  </a:rPr>
                  <a:t>Simple observation: no need to match a rule on iteration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𝑘</m:t>
                    </m:r>
                  </m:oMath>
                </a14:m>
                <a:r>
                  <a:rPr lang="en-US" altLang="zh-CN" sz="2000" b="0" dirty="0">
                    <a:latin typeface="Arial" pitchFamily="34" charset="0"/>
                    <a:ea typeface="黑体" pitchFamily="49" charset="-122"/>
                  </a:rPr>
                  <a:t> if a premise wasn’t added on iteration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𝑘</m:t>
                    </m:r>
                    <m:r>
                      <a:rPr lang="en-US" altLang="zh-CN" sz="2000" b="0" i="1" smtClean="0">
                        <a:solidFill>
                          <a:srgbClr val="CC00CC"/>
                        </a:solidFill>
                        <a:latin typeface="Cambria Math" panose="02040503050406030204" pitchFamily="18" charset="0"/>
                        <a:ea typeface="黑体" pitchFamily="49" charset="-122"/>
                      </a:rPr>
                      <m:t>−1</m:t>
                    </m:r>
                  </m:oMath>
                </a14:m>
                <a:endParaRPr lang="en-US" altLang="zh-CN" sz="2000" b="0" dirty="0">
                  <a:latin typeface="Arial" pitchFamily="34" charset="0"/>
                  <a:ea typeface="黑体" pitchFamily="49" charset="-122"/>
                </a:endParaRPr>
              </a:p>
              <a:p>
                <a:pPr marL="0" indent="0">
                  <a:spcBef>
                    <a:spcPts val="600"/>
                  </a:spcBef>
                  <a:buNone/>
                </a:pPr>
                <a:r>
                  <a:rPr lang="en-US" altLang="zh-CN" sz="2000" b="0" dirty="0">
                    <a:ea typeface="Cambria Math" panose="02040503050406030204" pitchFamily="18" charset="0"/>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match each rule whose premise contains a newly added literal</a:t>
                </a:r>
              </a:p>
              <a:p>
                <a:pPr>
                  <a:spcBef>
                    <a:spcPts val="600"/>
                  </a:spcBef>
                </a:pPr>
                <a:r>
                  <a:rPr lang="en-US" altLang="zh-CN" sz="2000" b="0" dirty="0">
                    <a:latin typeface="Arial" pitchFamily="34" charset="0"/>
                    <a:ea typeface="黑体" pitchFamily="49" charset="-122"/>
                  </a:rPr>
                  <a:t>Matching itself can be expensive</a:t>
                </a:r>
              </a:p>
              <a:p>
                <a:pPr>
                  <a:spcBef>
                    <a:spcPts val="600"/>
                  </a:spcBef>
                </a:pPr>
                <a:r>
                  <a:rPr lang="en-US" altLang="zh-CN" sz="2000" b="0" dirty="0">
                    <a:solidFill>
                      <a:srgbClr val="0000FF"/>
                    </a:solidFill>
                    <a:latin typeface="Arial" pitchFamily="34" charset="0"/>
                    <a:ea typeface="黑体" pitchFamily="49" charset="-122"/>
                  </a:rPr>
                  <a:t>Database indexing </a:t>
                </a:r>
                <a:r>
                  <a:rPr lang="en-US" altLang="zh-CN" sz="2000" b="0" dirty="0">
                    <a:latin typeface="Arial" pitchFamily="34" charset="0"/>
                    <a:ea typeface="黑体" pitchFamily="49" charset="-122"/>
                  </a:rPr>
                  <a:t>allows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𝑂</m:t>
                    </m:r>
                    <m:r>
                      <a:rPr lang="en-US" altLang="zh-CN" sz="2000" b="0" i="1" smtClean="0">
                        <a:solidFill>
                          <a:srgbClr val="CC00CC"/>
                        </a:solidFill>
                        <a:latin typeface="Cambria Math" panose="02040503050406030204" pitchFamily="18" charset="0"/>
                        <a:ea typeface="黑体" pitchFamily="49" charset="-122"/>
                      </a:rPr>
                      <m:t>(1)</m:t>
                    </m:r>
                  </m:oMath>
                </a14:m>
                <a:r>
                  <a:rPr lang="en-US" altLang="zh-CN" sz="2000" b="0" dirty="0">
                    <a:solidFill>
                      <a:srgbClr val="CC00CC"/>
                    </a:solidFill>
                    <a:latin typeface="Arial" pitchFamily="34" charset="0"/>
                    <a:ea typeface="黑体" pitchFamily="49" charset="-122"/>
                  </a:rPr>
                  <a:t> </a:t>
                </a:r>
                <a:r>
                  <a:rPr lang="en-US" altLang="zh-CN" sz="2000" b="0" dirty="0">
                    <a:latin typeface="Arial" pitchFamily="34" charset="0"/>
                    <a:ea typeface="黑体" pitchFamily="49" charset="-122"/>
                  </a:rPr>
                  <a:t>retrieval of known facts </a:t>
                </a:r>
              </a:p>
              <a:p>
                <a:pPr marL="0" indent="0">
                  <a:spcBef>
                    <a:spcPts val="600"/>
                  </a:spcBef>
                  <a:buNone/>
                </a:pPr>
                <a:r>
                  <a:rPr lang="en-US" altLang="zh-CN" sz="2000" b="0" dirty="0">
                    <a:latin typeface="Arial" pitchFamily="34" charset="0"/>
                    <a:ea typeface="黑体" pitchFamily="49" charset="-122"/>
                  </a:rPr>
                  <a:t>           e.g., query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𝑀𝑖𝑠𝑠𝑖𝑙𝑒</m:t>
                    </m:r>
                    <m:d>
                      <m:dPr>
                        <m:ctrlPr>
                          <a:rPr lang="en-US" altLang="zh-CN" sz="2000" b="0" i="1" smtClean="0">
                            <a:solidFill>
                              <a:srgbClr val="CC00CC"/>
                            </a:solidFill>
                            <a:latin typeface="Cambria Math" panose="02040503050406030204" pitchFamily="18" charset="0"/>
                            <a:ea typeface="黑体" pitchFamily="49" charset="-122"/>
                          </a:rPr>
                        </m:ctrlPr>
                      </m:dPr>
                      <m:e>
                        <m:r>
                          <a:rPr lang="en-US" altLang="zh-CN" sz="2000" b="0" i="1" smtClean="0">
                            <a:solidFill>
                              <a:srgbClr val="CC00CC"/>
                            </a:solidFill>
                            <a:latin typeface="Cambria Math" panose="02040503050406030204" pitchFamily="18" charset="0"/>
                            <a:ea typeface="黑体" pitchFamily="49" charset="-122"/>
                          </a:rPr>
                          <m:t>𝑥</m:t>
                        </m:r>
                      </m:e>
                    </m:d>
                  </m:oMath>
                </a14:m>
                <a:r>
                  <a:rPr lang="en-US" altLang="zh-CN" sz="2000" b="0" dirty="0">
                    <a:latin typeface="Arial" pitchFamily="34" charset="0"/>
                    <a:ea typeface="黑体" pitchFamily="49" charset="-122"/>
                  </a:rPr>
                  <a:t> retrives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𝑀𝑖𝑠𝑠𝑖𝑙𝑒</m:t>
                    </m:r>
                    <m:d>
                      <m:dPr>
                        <m:ctrlPr>
                          <a:rPr lang="en-US" altLang="zh-CN" sz="2000" b="0" i="1">
                            <a:solidFill>
                              <a:srgbClr val="CC00CC"/>
                            </a:solidFill>
                            <a:latin typeface="Cambria Math" panose="02040503050406030204" pitchFamily="18" charset="0"/>
                            <a:ea typeface="黑体" pitchFamily="49" charset="-122"/>
                          </a:rPr>
                        </m:ctrlPr>
                      </m:dPr>
                      <m:e>
                        <m:sSub>
                          <m:sSubPr>
                            <m:ctrlPr>
                              <a:rPr lang="en-US" altLang="zh-CN" sz="2000" b="0" i="1" smtClean="0">
                                <a:solidFill>
                                  <a:srgbClr val="CC00CC"/>
                                </a:solidFill>
                                <a:latin typeface="Cambria Math" panose="02040503050406030204" pitchFamily="18" charset="0"/>
                                <a:ea typeface="黑体" pitchFamily="49" charset="-122"/>
                              </a:rPr>
                            </m:ctrlPr>
                          </m:sSubPr>
                          <m:e>
                            <m:r>
                              <a:rPr lang="en-US" altLang="zh-CN" sz="2000" b="0" i="1" smtClean="0">
                                <a:solidFill>
                                  <a:srgbClr val="CC00CC"/>
                                </a:solidFill>
                                <a:latin typeface="Cambria Math" panose="02040503050406030204" pitchFamily="18" charset="0"/>
                                <a:ea typeface="黑体" pitchFamily="49" charset="-122"/>
                              </a:rPr>
                              <m:t>𝑀</m:t>
                            </m:r>
                          </m:e>
                          <m:sub>
                            <m:r>
                              <a:rPr lang="en-US" altLang="zh-CN" sz="2000" b="0" i="1" smtClean="0">
                                <a:solidFill>
                                  <a:srgbClr val="CC00CC"/>
                                </a:solidFill>
                                <a:latin typeface="Cambria Math" panose="02040503050406030204" pitchFamily="18" charset="0"/>
                                <a:ea typeface="黑体" pitchFamily="49" charset="-122"/>
                              </a:rPr>
                              <m:t>1</m:t>
                            </m:r>
                          </m:sub>
                        </m:sSub>
                      </m:e>
                    </m:d>
                  </m:oMath>
                </a14:m>
                <a:endParaRPr lang="en-US" altLang="zh-CN" sz="2000" b="0" dirty="0">
                  <a:latin typeface="Arial" pitchFamily="34" charset="0"/>
                  <a:ea typeface="黑体" pitchFamily="49" charset="-122"/>
                </a:endParaRPr>
              </a:p>
              <a:p>
                <a:pPr>
                  <a:spcBef>
                    <a:spcPts val="600"/>
                  </a:spcBef>
                </a:pPr>
                <a:r>
                  <a:rPr lang="en-US" altLang="zh-CN" sz="2000" b="0" dirty="0">
                    <a:latin typeface="Arial" pitchFamily="34" charset="0"/>
                    <a:ea typeface="黑体" pitchFamily="49" charset="-122"/>
                  </a:rPr>
                  <a:t>Matching conjunctive premise against known facts is NP-hard</a:t>
                </a:r>
              </a:p>
              <a:p>
                <a:pPr>
                  <a:spcBef>
                    <a:spcPts val="600"/>
                  </a:spcBef>
                </a:pPr>
                <a:r>
                  <a:rPr lang="en-US" altLang="zh-CN" sz="2000" b="0" dirty="0">
                    <a:latin typeface="Arial" pitchFamily="34" charset="0"/>
                    <a:ea typeface="黑体" pitchFamily="49" charset="-122"/>
                  </a:rPr>
                  <a:t>Forward chaining is widely used in </a:t>
                </a:r>
                <a:r>
                  <a:rPr lang="en-US" altLang="zh-CN" sz="2000" b="0" dirty="0">
                    <a:solidFill>
                      <a:srgbClr val="0000FF"/>
                    </a:solidFill>
                    <a:latin typeface="Arial" pitchFamily="34" charset="0"/>
                    <a:ea typeface="黑体" pitchFamily="49" charset="-122"/>
                  </a:rPr>
                  <a:t>deductive databases</a:t>
                </a:r>
              </a:p>
              <a:p>
                <a:pPr>
                  <a:spcBef>
                    <a:spcPts val="600"/>
                  </a:spcBef>
                </a:pPr>
                <a:endParaRPr lang="en-US" altLang="zh-CN" sz="2000" b="0" dirty="0">
                  <a:latin typeface="Arial" pitchFamily="34" charset="0"/>
                  <a:ea typeface="黑体" pitchFamily="49" charset="-122"/>
                </a:endParaRPr>
              </a:p>
              <a:p>
                <a:pPr>
                  <a:spcBef>
                    <a:spcPts val="600"/>
                  </a:spcBef>
                </a:pPr>
                <a:endParaRPr lang="en-US" altLang="zh-CN" sz="2000" b="0" dirty="0">
                  <a:latin typeface="Arial" pitchFamily="34" charset="0"/>
                  <a:ea typeface="黑体" pitchFamily="49" charset="-122"/>
                </a:endParaRPr>
              </a:p>
              <a:p>
                <a:pPr>
                  <a:spcBef>
                    <a:spcPts val="600"/>
                  </a:spcBef>
                </a:pPr>
                <a:endParaRPr lang="en-US" altLang="zh-CN" sz="20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199" y="1340768"/>
                <a:ext cx="8229601" cy="4790157"/>
              </a:xfrm>
              <a:blipFill>
                <a:blip r:embed="rId3"/>
                <a:stretch>
                  <a:fillRect t="-636" r="-741"/>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2ABAA0F9-E3F8-4A49-BC07-E230F5DE61CA}"/>
              </a:ext>
            </a:extLst>
          </p:cNvPr>
          <p:cNvSpPr>
            <a:spLocks noGrp="1"/>
          </p:cNvSpPr>
          <p:nvPr>
            <p:ph type="sldNum" sz="quarter" idx="12"/>
          </p:nvPr>
        </p:nvSpPr>
        <p:spPr/>
        <p:txBody>
          <a:bodyPr/>
          <a:lstStyle/>
          <a:p>
            <a:fld id="{F58209B2-4306-46CD-9424-9DB79656E1A9}" type="slidenum">
              <a:rPr lang="zh-CN" altLang="en-US" smtClean="0"/>
              <a:pPr/>
              <a:t>34</a:t>
            </a:fld>
            <a:endParaRPr lang="zh-CN" altLang="en-US"/>
          </a:p>
        </p:txBody>
      </p:sp>
    </p:spTree>
    <p:extLst>
      <p:ext uri="{BB962C8B-B14F-4D97-AF65-F5344CB8AC3E}">
        <p14:creationId xmlns:p14="http://schemas.microsoft.com/office/powerpoint/2010/main" val="722086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algorithm </a:t>
            </a:r>
          </a:p>
        </p:txBody>
      </p:sp>
      <p:pic>
        <p:nvPicPr>
          <p:cNvPr id="10" name="droppedImage.pdf">
            <a:extLst>
              <a:ext uri="{FF2B5EF4-FFF2-40B4-BE49-F238E27FC236}">
                <a16:creationId xmlns:a16="http://schemas.microsoft.com/office/drawing/2014/main" id="{BCBCE917-4856-49CC-8BE1-FE0E0D86D558}"/>
              </a:ext>
            </a:extLst>
          </p:cNvPr>
          <p:cNvPicPr>
            <a:picLocks noChangeAspect="1"/>
          </p:cNvPicPr>
          <p:nvPr/>
        </p:nvPicPr>
        <p:blipFill>
          <a:blip r:embed="rId3"/>
          <a:stretch>
            <a:fillRect/>
          </a:stretch>
        </p:blipFill>
        <p:spPr>
          <a:xfrm>
            <a:off x="395536" y="1556792"/>
            <a:ext cx="8092534" cy="4319488"/>
          </a:xfrm>
          <a:prstGeom prst="rect">
            <a:avLst/>
          </a:prstGeom>
          <a:ln w="12700">
            <a:miter lim="400000"/>
          </a:ln>
        </p:spPr>
      </p:pic>
      <p:sp>
        <p:nvSpPr>
          <p:cNvPr id="11" name="灯片编号占位符 10">
            <a:extLst>
              <a:ext uri="{FF2B5EF4-FFF2-40B4-BE49-F238E27FC236}">
                <a16:creationId xmlns:a16="http://schemas.microsoft.com/office/drawing/2014/main" id="{49F0DA43-779E-4DB6-AB6B-D9DDD9288388}"/>
              </a:ext>
            </a:extLst>
          </p:cNvPr>
          <p:cNvSpPr>
            <a:spLocks noGrp="1"/>
          </p:cNvSpPr>
          <p:nvPr>
            <p:ph type="sldNum" sz="quarter" idx="12"/>
          </p:nvPr>
        </p:nvSpPr>
        <p:spPr/>
        <p:txBody>
          <a:bodyPr/>
          <a:lstStyle/>
          <a:p>
            <a:fld id="{F58209B2-4306-46CD-9424-9DB79656E1A9}" type="slidenum">
              <a:rPr lang="zh-CN" altLang="en-US" smtClean="0"/>
              <a:pPr/>
              <a:t>35</a:t>
            </a:fld>
            <a:endParaRPr lang="zh-CN" altLang="en-US"/>
          </a:p>
        </p:txBody>
      </p:sp>
    </p:spTree>
    <p:extLst>
      <p:ext uri="{BB962C8B-B14F-4D97-AF65-F5344CB8AC3E}">
        <p14:creationId xmlns:p14="http://schemas.microsoft.com/office/powerpoint/2010/main" val="3648532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example </a:t>
            </a:r>
          </a:p>
        </p:txBody>
      </p:sp>
      <p:pic>
        <p:nvPicPr>
          <p:cNvPr id="18" name="droppedImage.pdf">
            <a:extLst>
              <a:ext uri="{FF2B5EF4-FFF2-40B4-BE49-F238E27FC236}">
                <a16:creationId xmlns:a16="http://schemas.microsoft.com/office/drawing/2014/main" id="{8744C6BA-3087-4F8B-BC25-339E809B0622}"/>
              </a:ext>
            </a:extLst>
          </p:cNvPr>
          <p:cNvPicPr>
            <a:picLocks noChangeAspect="1"/>
          </p:cNvPicPr>
          <p:nvPr/>
        </p:nvPicPr>
        <p:blipFill>
          <a:blip r:embed="rId3"/>
          <a:stretch>
            <a:fillRect/>
          </a:stretch>
        </p:blipFill>
        <p:spPr>
          <a:xfrm>
            <a:off x="1028700" y="1447800"/>
            <a:ext cx="7810500" cy="2184400"/>
          </a:xfrm>
          <a:prstGeom prst="rect">
            <a:avLst/>
          </a:prstGeom>
          <a:ln w="12700">
            <a:miter lim="400000"/>
          </a:ln>
        </p:spPr>
      </p:pic>
      <p:sp>
        <p:nvSpPr>
          <p:cNvPr id="7" name="灯片编号占位符 6">
            <a:extLst>
              <a:ext uri="{FF2B5EF4-FFF2-40B4-BE49-F238E27FC236}">
                <a16:creationId xmlns:a16="http://schemas.microsoft.com/office/drawing/2014/main" id="{BA01B72B-3408-406D-B07C-282B56E55F05}"/>
              </a:ext>
            </a:extLst>
          </p:cNvPr>
          <p:cNvSpPr>
            <a:spLocks noGrp="1"/>
          </p:cNvSpPr>
          <p:nvPr>
            <p:ph type="sldNum" sz="quarter" idx="12"/>
          </p:nvPr>
        </p:nvSpPr>
        <p:spPr/>
        <p:txBody>
          <a:bodyPr/>
          <a:lstStyle/>
          <a:p>
            <a:fld id="{F58209B2-4306-46CD-9424-9DB79656E1A9}" type="slidenum">
              <a:rPr lang="zh-CN" altLang="en-US" smtClean="0"/>
              <a:pPr/>
              <a:t>36</a:t>
            </a:fld>
            <a:endParaRPr lang="zh-CN" altLang="en-US"/>
          </a:p>
        </p:txBody>
      </p:sp>
    </p:spTree>
    <p:extLst>
      <p:ext uri="{BB962C8B-B14F-4D97-AF65-F5344CB8AC3E}">
        <p14:creationId xmlns:p14="http://schemas.microsoft.com/office/powerpoint/2010/main" val="2425329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example </a:t>
            </a:r>
          </a:p>
        </p:txBody>
      </p:sp>
      <p:pic>
        <p:nvPicPr>
          <p:cNvPr id="5" name="droppedImage.pdf">
            <a:extLst>
              <a:ext uri="{FF2B5EF4-FFF2-40B4-BE49-F238E27FC236}">
                <a16:creationId xmlns:a16="http://schemas.microsoft.com/office/drawing/2014/main" id="{BA167457-C859-4766-9DF6-862791C00B60}"/>
              </a:ext>
            </a:extLst>
          </p:cNvPr>
          <p:cNvPicPr>
            <a:picLocks noChangeAspect="1"/>
          </p:cNvPicPr>
          <p:nvPr/>
        </p:nvPicPr>
        <p:blipFill>
          <a:blip r:embed="rId3"/>
          <a:stretch>
            <a:fillRect/>
          </a:stretch>
        </p:blipFill>
        <p:spPr>
          <a:xfrm>
            <a:off x="977900" y="1308100"/>
            <a:ext cx="7924800" cy="3746500"/>
          </a:xfrm>
          <a:prstGeom prst="rect">
            <a:avLst/>
          </a:prstGeom>
          <a:ln w="12700">
            <a:miter lim="400000"/>
          </a:ln>
        </p:spPr>
      </p:pic>
      <p:sp>
        <p:nvSpPr>
          <p:cNvPr id="2" name="灯片编号占位符 1">
            <a:extLst>
              <a:ext uri="{FF2B5EF4-FFF2-40B4-BE49-F238E27FC236}">
                <a16:creationId xmlns:a16="http://schemas.microsoft.com/office/drawing/2014/main" id="{D0129D94-A9F3-4409-893E-09138CC42DE3}"/>
              </a:ext>
            </a:extLst>
          </p:cNvPr>
          <p:cNvSpPr>
            <a:spLocks noGrp="1"/>
          </p:cNvSpPr>
          <p:nvPr>
            <p:ph type="sldNum" sz="quarter" idx="12"/>
          </p:nvPr>
        </p:nvSpPr>
        <p:spPr/>
        <p:txBody>
          <a:bodyPr/>
          <a:lstStyle/>
          <a:p>
            <a:fld id="{F58209B2-4306-46CD-9424-9DB79656E1A9}" type="slidenum">
              <a:rPr lang="zh-CN" altLang="en-US" smtClean="0"/>
              <a:pPr/>
              <a:t>37</a:t>
            </a:fld>
            <a:endParaRPr lang="zh-CN" altLang="en-US"/>
          </a:p>
        </p:txBody>
      </p:sp>
    </p:spTree>
    <p:extLst>
      <p:ext uri="{BB962C8B-B14F-4D97-AF65-F5344CB8AC3E}">
        <p14:creationId xmlns:p14="http://schemas.microsoft.com/office/powerpoint/2010/main" val="1495783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example </a:t>
            </a:r>
          </a:p>
        </p:txBody>
      </p:sp>
      <p:pic>
        <p:nvPicPr>
          <p:cNvPr id="5" name="droppedImage.pdf">
            <a:extLst>
              <a:ext uri="{FF2B5EF4-FFF2-40B4-BE49-F238E27FC236}">
                <a16:creationId xmlns:a16="http://schemas.microsoft.com/office/drawing/2014/main" id="{36D323F3-FB5D-43FE-AB32-AC3A02113C46}"/>
              </a:ext>
            </a:extLst>
          </p:cNvPr>
          <p:cNvPicPr>
            <a:picLocks noChangeAspect="1"/>
          </p:cNvPicPr>
          <p:nvPr/>
        </p:nvPicPr>
        <p:blipFill>
          <a:blip r:embed="rId3"/>
          <a:stretch>
            <a:fillRect/>
          </a:stretch>
        </p:blipFill>
        <p:spPr>
          <a:xfrm>
            <a:off x="800100" y="1409700"/>
            <a:ext cx="7772400" cy="3771900"/>
          </a:xfrm>
          <a:prstGeom prst="rect">
            <a:avLst/>
          </a:prstGeom>
          <a:ln w="12700">
            <a:miter lim="400000"/>
          </a:ln>
        </p:spPr>
      </p:pic>
      <p:sp>
        <p:nvSpPr>
          <p:cNvPr id="2" name="灯片编号占位符 1">
            <a:extLst>
              <a:ext uri="{FF2B5EF4-FFF2-40B4-BE49-F238E27FC236}">
                <a16:creationId xmlns:a16="http://schemas.microsoft.com/office/drawing/2014/main" id="{B9A6A9E2-6B1B-4349-B27E-80E1CF71CDC2}"/>
              </a:ext>
            </a:extLst>
          </p:cNvPr>
          <p:cNvSpPr>
            <a:spLocks noGrp="1"/>
          </p:cNvSpPr>
          <p:nvPr>
            <p:ph type="sldNum" sz="quarter" idx="12"/>
          </p:nvPr>
        </p:nvSpPr>
        <p:spPr/>
        <p:txBody>
          <a:bodyPr/>
          <a:lstStyle/>
          <a:p>
            <a:fld id="{F58209B2-4306-46CD-9424-9DB79656E1A9}" type="slidenum">
              <a:rPr lang="zh-CN" altLang="en-US" smtClean="0"/>
              <a:pPr/>
              <a:t>38</a:t>
            </a:fld>
            <a:endParaRPr lang="zh-CN" altLang="en-US"/>
          </a:p>
        </p:txBody>
      </p:sp>
    </p:spTree>
    <p:extLst>
      <p:ext uri="{BB962C8B-B14F-4D97-AF65-F5344CB8AC3E}">
        <p14:creationId xmlns:p14="http://schemas.microsoft.com/office/powerpoint/2010/main" val="1878471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example </a:t>
            </a:r>
          </a:p>
        </p:txBody>
      </p:sp>
      <p:pic>
        <p:nvPicPr>
          <p:cNvPr id="5" name="droppedImage.pdf">
            <a:extLst>
              <a:ext uri="{FF2B5EF4-FFF2-40B4-BE49-F238E27FC236}">
                <a16:creationId xmlns:a16="http://schemas.microsoft.com/office/drawing/2014/main" id="{C9C42647-CCA3-4C31-A75A-25DCD9CB9C71}"/>
              </a:ext>
            </a:extLst>
          </p:cNvPr>
          <p:cNvPicPr>
            <a:picLocks noChangeAspect="1"/>
          </p:cNvPicPr>
          <p:nvPr/>
        </p:nvPicPr>
        <p:blipFill>
          <a:blip r:embed="rId3"/>
          <a:stretch>
            <a:fillRect/>
          </a:stretch>
        </p:blipFill>
        <p:spPr>
          <a:xfrm>
            <a:off x="723900" y="1397000"/>
            <a:ext cx="7670800" cy="3810000"/>
          </a:xfrm>
          <a:prstGeom prst="rect">
            <a:avLst/>
          </a:prstGeom>
          <a:ln w="12700">
            <a:miter lim="400000"/>
          </a:ln>
        </p:spPr>
      </p:pic>
      <p:sp>
        <p:nvSpPr>
          <p:cNvPr id="2" name="灯片编号占位符 1">
            <a:extLst>
              <a:ext uri="{FF2B5EF4-FFF2-40B4-BE49-F238E27FC236}">
                <a16:creationId xmlns:a16="http://schemas.microsoft.com/office/drawing/2014/main" id="{B80CA933-71EB-4153-86BF-4F9C26CE83EB}"/>
              </a:ext>
            </a:extLst>
          </p:cNvPr>
          <p:cNvSpPr>
            <a:spLocks noGrp="1"/>
          </p:cNvSpPr>
          <p:nvPr>
            <p:ph type="sldNum" sz="quarter" idx="12"/>
          </p:nvPr>
        </p:nvSpPr>
        <p:spPr/>
        <p:txBody>
          <a:bodyPr/>
          <a:lstStyle/>
          <a:p>
            <a:fld id="{F58209B2-4306-46CD-9424-9DB79656E1A9}" type="slidenum">
              <a:rPr lang="zh-CN" altLang="en-US" smtClean="0"/>
              <a:pPr/>
              <a:t>39</a:t>
            </a:fld>
            <a:endParaRPr lang="zh-CN" altLang="en-US"/>
          </a:p>
        </p:txBody>
      </p:sp>
    </p:spTree>
    <p:extLst>
      <p:ext uri="{BB962C8B-B14F-4D97-AF65-F5344CB8AC3E}">
        <p14:creationId xmlns:p14="http://schemas.microsoft.com/office/powerpoint/2010/main" val="3388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A brief history of reasoning </a:t>
            </a:r>
          </a:p>
        </p:txBody>
      </p:sp>
      <p:pic>
        <p:nvPicPr>
          <p:cNvPr id="6" name="droppedImage.pdf">
            <a:extLst>
              <a:ext uri="{FF2B5EF4-FFF2-40B4-BE49-F238E27FC236}">
                <a16:creationId xmlns:a16="http://schemas.microsoft.com/office/drawing/2014/main" id="{0000654B-40FD-41E6-A05D-C0BE5DE24C7E}"/>
              </a:ext>
            </a:extLst>
          </p:cNvPr>
          <p:cNvPicPr>
            <a:picLocks noChangeAspect="1"/>
          </p:cNvPicPr>
          <p:nvPr/>
        </p:nvPicPr>
        <p:blipFill>
          <a:blip r:embed="rId3"/>
          <a:stretch>
            <a:fillRect/>
          </a:stretch>
        </p:blipFill>
        <p:spPr>
          <a:xfrm>
            <a:off x="457200" y="1916832"/>
            <a:ext cx="8476228" cy="3744416"/>
          </a:xfrm>
          <a:prstGeom prst="rect">
            <a:avLst/>
          </a:prstGeom>
          <a:ln w="12700">
            <a:miter lim="400000"/>
          </a:ln>
        </p:spPr>
      </p:pic>
      <p:sp>
        <p:nvSpPr>
          <p:cNvPr id="7" name="灯片编号占位符 6">
            <a:extLst>
              <a:ext uri="{FF2B5EF4-FFF2-40B4-BE49-F238E27FC236}">
                <a16:creationId xmlns:a16="http://schemas.microsoft.com/office/drawing/2014/main" id="{C8C9CCA7-7783-47A7-B800-0A62430C7691}"/>
              </a:ext>
            </a:extLst>
          </p:cNvPr>
          <p:cNvSpPr>
            <a:spLocks noGrp="1"/>
          </p:cNvSpPr>
          <p:nvPr>
            <p:ph type="sldNum" sz="quarter" idx="12"/>
          </p:nvPr>
        </p:nvSpPr>
        <p:spPr/>
        <p:txBody>
          <a:bodyPr/>
          <a:lstStyle/>
          <a:p>
            <a:fld id="{F58209B2-4306-46CD-9424-9DB79656E1A9}" type="slidenum">
              <a:rPr lang="zh-CN" altLang="en-US" smtClean="0"/>
              <a:pPr/>
              <a:t>4</a:t>
            </a:fld>
            <a:endParaRPr lang="zh-CN" altLang="en-US"/>
          </a:p>
        </p:txBody>
      </p:sp>
    </p:spTree>
    <p:extLst>
      <p:ext uri="{BB962C8B-B14F-4D97-AF65-F5344CB8AC3E}">
        <p14:creationId xmlns:p14="http://schemas.microsoft.com/office/powerpoint/2010/main" val="618367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Backward chaining example </a:t>
            </a:r>
          </a:p>
        </p:txBody>
      </p:sp>
      <p:pic>
        <p:nvPicPr>
          <p:cNvPr id="5" name="droppedImage.pdf">
            <a:extLst>
              <a:ext uri="{FF2B5EF4-FFF2-40B4-BE49-F238E27FC236}">
                <a16:creationId xmlns:a16="http://schemas.microsoft.com/office/drawing/2014/main" id="{87C0505B-9A9B-447D-BCD8-4066D2F488B8}"/>
              </a:ext>
            </a:extLst>
          </p:cNvPr>
          <p:cNvPicPr>
            <a:picLocks noChangeAspect="1"/>
          </p:cNvPicPr>
          <p:nvPr/>
        </p:nvPicPr>
        <p:blipFill>
          <a:blip r:embed="rId3"/>
          <a:stretch>
            <a:fillRect/>
          </a:stretch>
        </p:blipFill>
        <p:spPr>
          <a:xfrm>
            <a:off x="749300" y="1346200"/>
            <a:ext cx="8128000" cy="3898900"/>
          </a:xfrm>
          <a:prstGeom prst="rect">
            <a:avLst/>
          </a:prstGeom>
          <a:ln w="12700">
            <a:miter lim="400000"/>
          </a:ln>
        </p:spPr>
      </p:pic>
      <p:sp>
        <p:nvSpPr>
          <p:cNvPr id="2" name="灯片编号占位符 1">
            <a:extLst>
              <a:ext uri="{FF2B5EF4-FFF2-40B4-BE49-F238E27FC236}">
                <a16:creationId xmlns:a16="http://schemas.microsoft.com/office/drawing/2014/main" id="{D57A75FF-DB41-48D4-A282-435C6F76CBF0}"/>
              </a:ext>
            </a:extLst>
          </p:cNvPr>
          <p:cNvSpPr>
            <a:spLocks noGrp="1"/>
          </p:cNvSpPr>
          <p:nvPr>
            <p:ph type="sldNum" sz="quarter" idx="12"/>
          </p:nvPr>
        </p:nvSpPr>
        <p:spPr/>
        <p:txBody>
          <a:bodyPr/>
          <a:lstStyle/>
          <a:p>
            <a:fld id="{F58209B2-4306-46CD-9424-9DB79656E1A9}" type="slidenum">
              <a:rPr lang="zh-CN" altLang="en-US" smtClean="0"/>
              <a:pPr/>
              <a:t>40</a:t>
            </a:fld>
            <a:endParaRPr lang="zh-CN" altLang="en-US"/>
          </a:p>
        </p:txBody>
      </p:sp>
    </p:spTree>
    <p:extLst>
      <p:ext uri="{BB962C8B-B14F-4D97-AF65-F5344CB8AC3E}">
        <p14:creationId xmlns:p14="http://schemas.microsoft.com/office/powerpoint/2010/main" val="2970051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Properties of backward chaining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35462" y="2276872"/>
                <a:ext cx="8229601" cy="3744416"/>
              </a:xfrm>
            </p:spPr>
            <p:txBody>
              <a:bodyPr/>
              <a:lstStyle/>
              <a:p>
                <a:pPr>
                  <a:spcBef>
                    <a:spcPts val="600"/>
                  </a:spcBef>
                </a:pPr>
                <a:r>
                  <a:rPr lang="en-US" altLang="zh-CN" sz="2000" b="0" dirty="0">
                    <a:latin typeface="Arial" pitchFamily="34" charset="0"/>
                    <a:ea typeface="黑体" pitchFamily="49" charset="-122"/>
                  </a:rPr>
                  <a:t>Depth-first recursive proof search: space is linear in size of proof</a:t>
                </a:r>
              </a:p>
              <a:p>
                <a:pPr>
                  <a:spcBef>
                    <a:spcPts val="600"/>
                  </a:spcBef>
                </a:pPr>
                <a:endParaRPr lang="en-US" altLang="zh-CN" sz="2000" b="0" dirty="0">
                  <a:latin typeface="Arial" pitchFamily="34" charset="0"/>
                  <a:ea typeface="黑体" pitchFamily="49" charset="-122"/>
                </a:endParaRPr>
              </a:p>
              <a:p>
                <a:pPr>
                  <a:spcBef>
                    <a:spcPts val="600"/>
                  </a:spcBef>
                </a:pPr>
                <a:r>
                  <a:rPr lang="en-US" altLang="zh-CN" sz="2000" b="0" dirty="0">
                    <a:latin typeface="Arial" pitchFamily="34" charset="0"/>
                    <a:ea typeface="黑体" pitchFamily="49" charset="-122"/>
                  </a:rPr>
                  <a:t>Incomplete due to infinite loops</a:t>
                </a:r>
              </a:p>
              <a:p>
                <a:pPr marL="0" indent="0">
                  <a:spcBef>
                    <a:spcPts val="600"/>
                  </a:spcBef>
                  <a:buNone/>
                </a:pPr>
                <a:r>
                  <a:rPr lang="en-US" altLang="zh-CN" sz="2000" b="0" dirty="0">
                    <a:latin typeface="Arial" pitchFamily="34" charset="0"/>
                    <a:ea typeface="黑体" pitchFamily="49" charset="-122"/>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fix by checking current goal against every goal on stack</a:t>
                </a:r>
              </a:p>
              <a:p>
                <a:pPr marL="0" indent="0">
                  <a:spcBef>
                    <a:spcPts val="600"/>
                  </a:spcBef>
                  <a:buNone/>
                </a:pPr>
                <a:endParaRPr lang="en-US" altLang="zh-CN" sz="2000" b="0" dirty="0">
                  <a:latin typeface="Arial" pitchFamily="34" charset="0"/>
                  <a:ea typeface="黑体" pitchFamily="49" charset="-122"/>
                </a:endParaRPr>
              </a:p>
              <a:p>
                <a:pPr>
                  <a:spcBef>
                    <a:spcPts val="600"/>
                  </a:spcBef>
                </a:pPr>
                <a:r>
                  <a:rPr lang="en-US" altLang="zh-CN" sz="2000" b="0" dirty="0">
                    <a:latin typeface="Arial" pitchFamily="34" charset="0"/>
                    <a:ea typeface="黑体" pitchFamily="49" charset="-122"/>
                  </a:rPr>
                  <a:t>Inefficient due to repeated sub-goals (both success and failure)</a:t>
                </a:r>
              </a:p>
              <a:p>
                <a:pPr marL="0" indent="0">
                  <a:spcBef>
                    <a:spcPts val="600"/>
                  </a:spcBef>
                  <a:buNone/>
                </a:pPr>
                <a:r>
                  <a:rPr lang="en-US" altLang="zh-CN" sz="2000" b="0" dirty="0">
                    <a:latin typeface="Arial" pitchFamily="34" charset="0"/>
                    <a:ea typeface="黑体" pitchFamily="49" charset="-122"/>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fix using caching of previous results (extra space!)</a:t>
                </a:r>
              </a:p>
              <a:p>
                <a:pPr marL="0" indent="0">
                  <a:spcBef>
                    <a:spcPts val="600"/>
                  </a:spcBef>
                  <a:buNone/>
                </a:pPr>
                <a:endParaRPr lang="en-US" altLang="zh-CN" sz="2000" b="0" dirty="0">
                  <a:latin typeface="Arial" pitchFamily="34" charset="0"/>
                  <a:ea typeface="黑体" pitchFamily="49" charset="-122"/>
                </a:endParaRPr>
              </a:p>
              <a:p>
                <a:pPr>
                  <a:spcBef>
                    <a:spcPts val="600"/>
                  </a:spcBef>
                </a:pPr>
                <a:r>
                  <a:rPr lang="en-US" altLang="zh-CN" sz="2000" b="0" dirty="0">
                    <a:latin typeface="Arial" pitchFamily="34" charset="0"/>
                    <a:ea typeface="黑体" pitchFamily="49" charset="-122"/>
                  </a:rPr>
                  <a:t>Widely used (without improvements !) for </a:t>
                </a:r>
                <a:r>
                  <a:rPr lang="en-US" altLang="zh-CN" sz="2000" b="0" dirty="0">
                    <a:solidFill>
                      <a:srgbClr val="0000FF"/>
                    </a:solidFill>
                    <a:latin typeface="Arial" pitchFamily="34" charset="0"/>
                    <a:ea typeface="黑体" pitchFamily="49" charset="-122"/>
                  </a:rPr>
                  <a:t>logic programming </a:t>
                </a:r>
              </a:p>
              <a:p>
                <a:pPr>
                  <a:spcBef>
                    <a:spcPts val="600"/>
                  </a:spcBef>
                </a:pPr>
                <a:endParaRPr lang="en-US" altLang="zh-CN" sz="2000" b="0" dirty="0">
                  <a:latin typeface="Arial" pitchFamily="34" charset="0"/>
                  <a:ea typeface="黑体" pitchFamily="49" charset="-122"/>
                </a:endParaRPr>
              </a:p>
              <a:p>
                <a:pPr>
                  <a:spcBef>
                    <a:spcPts val="600"/>
                  </a:spcBef>
                </a:pPr>
                <a:endParaRPr lang="en-US" altLang="zh-CN" sz="20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35462" y="2276872"/>
                <a:ext cx="8229601" cy="3744416"/>
              </a:xfrm>
              <a:blipFill>
                <a:blip r:embed="rId3"/>
                <a:stretch>
                  <a:fillRect t="-81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6735623-3072-4E2C-B5E8-B912346B5BBE}"/>
              </a:ext>
            </a:extLst>
          </p:cNvPr>
          <p:cNvSpPr>
            <a:spLocks noGrp="1"/>
          </p:cNvSpPr>
          <p:nvPr>
            <p:ph type="sldNum" sz="quarter" idx="12"/>
          </p:nvPr>
        </p:nvSpPr>
        <p:spPr/>
        <p:txBody>
          <a:bodyPr/>
          <a:lstStyle/>
          <a:p>
            <a:fld id="{F58209B2-4306-46CD-9424-9DB79656E1A9}" type="slidenum">
              <a:rPr lang="zh-CN" altLang="en-US" smtClean="0"/>
              <a:pPr/>
              <a:t>41</a:t>
            </a:fld>
            <a:endParaRPr lang="zh-CN" altLang="en-US"/>
          </a:p>
        </p:txBody>
      </p:sp>
      <p:sp>
        <p:nvSpPr>
          <p:cNvPr id="3" name="文本框 2">
            <a:extLst>
              <a:ext uri="{FF2B5EF4-FFF2-40B4-BE49-F238E27FC236}">
                <a16:creationId xmlns:a16="http://schemas.microsoft.com/office/drawing/2014/main" id="{F8CF0BF2-4A06-4EBF-8BAD-6111E2E2731A}"/>
              </a:ext>
            </a:extLst>
          </p:cNvPr>
          <p:cNvSpPr txBox="1"/>
          <p:nvPr/>
        </p:nvSpPr>
        <p:spPr>
          <a:xfrm>
            <a:off x="971600" y="1143667"/>
            <a:ext cx="7848872" cy="830997"/>
          </a:xfrm>
          <a:prstGeom prst="rect">
            <a:avLst/>
          </a:prstGeom>
          <a:noFill/>
        </p:spPr>
        <p:txBody>
          <a:bodyPr wrap="square" rtlCol="0">
            <a:spAutoFit/>
          </a:bodyPr>
          <a:lstStyle/>
          <a:p>
            <a:r>
              <a:rPr lang="en-US" altLang="zh-CN" sz="2400" dirty="0"/>
              <a:t>AND-OR search: AND for all premises; OR since the goal query can be proved by any rules</a:t>
            </a:r>
            <a:endParaRPr lang="zh-CN" altLang="en-US" sz="2400" dirty="0"/>
          </a:p>
        </p:txBody>
      </p:sp>
    </p:spTree>
    <p:extLst>
      <p:ext uri="{BB962C8B-B14F-4D97-AF65-F5344CB8AC3E}">
        <p14:creationId xmlns:p14="http://schemas.microsoft.com/office/powerpoint/2010/main" val="4270524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Homework</a:t>
            </a:r>
          </a:p>
        </p:txBody>
      </p:sp>
      <p:sp>
        <p:nvSpPr>
          <p:cNvPr id="5" name="内容占位符 4"/>
          <p:cNvSpPr>
            <a:spLocks noGrp="1"/>
          </p:cNvSpPr>
          <p:nvPr>
            <p:ph idx="1"/>
          </p:nvPr>
        </p:nvSpPr>
        <p:spPr>
          <a:xfrm>
            <a:off x="457199" y="1417638"/>
            <a:ext cx="8229601" cy="3744416"/>
          </a:xfrm>
        </p:spPr>
        <p:txBody>
          <a:bodyPr/>
          <a:lstStyle/>
          <a:p>
            <a:pPr>
              <a:spcBef>
                <a:spcPts val="600"/>
              </a:spcBef>
            </a:pPr>
            <a:r>
              <a:rPr lang="en-US" altLang="zh-CN" sz="2000" b="0" dirty="0">
                <a:latin typeface="Arial" pitchFamily="34" charset="0"/>
                <a:ea typeface="黑体" pitchFamily="49" charset="-122"/>
              </a:rPr>
              <a:t>Reading Chapter 8.4</a:t>
            </a:r>
          </a:p>
          <a:p>
            <a:pPr>
              <a:spcBef>
                <a:spcPts val="600"/>
              </a:spcBef>
            </a:pPr>
            <a:endParaRPr lang="en-US" altLang="zh-CN" sz="2000" b="0" dirty="0">
              <a:latin typeface="Arial" pitchFamily="34" charset="0"/>
              <a:ea typeface="黑体" pitchFamily="49" charset="-122"/>
            </a:endParaRPr>
          </a:p>
          <a:p>
            <a:pPr>
              <a:spcBef>
                <a:spcPts val="600"/>
              </a:spcBef>
            </a:pPr>
            <a:endParaRPr lang="en-US" altLang="zh-CN" sz="2000" b="0" dirty="0">
              <a:latin typeface="Arial" pitchFamily="34" charset="0"/>
              <a:ea typeface="黑体" pitchFamily="49" charset="-122"/>
            </a:endParaRPr>
          </a:p>
        </p:txBody>
      </p:sp>
      <p:sp>
        <p:nvSpPr>
          <p:cNvPr id="2" name="灯片编号占位符 1">
            <a:extLst>
              <a:ext uri="{FF2B5EF4-FFF2-40B4-BE49-F238E27FC236}">
                <a16:creationId xmlns:a16="http://schemas.microsoft.com/office/drawing/2014/main" id="{16735623-3072-4E2C-B5E8-B912346B5BBE}"/>
              </a:ext>
            </a:extLst>
          </p:cNvPr>
          <p:cNvSpPr>
            <a:spLocks noGrp="1"/>
          </p:cNvSpPr>
          <p:nvPr>
            <p:ph type="sldNum" sz="quarter" idx="12"/>
          </p:nvPr>
        </p:nvSpPr>
        <p:spPr/>
        <p:txBody>
          <a:bodyPr/>
          <a:lstStyle/>
          <a:p>
            <a:fld id="{F58209B2-4306-46CD-9424-9DB79656E1A9}" type="slidenum">
              <a:rPr lang="zh-CN" altLang="en-US" smtClean="0"/>
              <a:pPr/>
              <a:t>42</a:t>
            </a:fld>
            <a:endParaRPr lang="zh-CN" altLang="en-US"/>
          </a:p>
        </p:txBody>
      </p:sp>
      <p:pic>
        <p:nvPicPr>
          <p:cNvPr id="7" name="图片 6">
            <a:extLst>
              <a:ext uri="{FF2B5EF4-FFF2-40B4-BE49-F238E27FC236}">
                <a16:creationId xmlns:a16="http://schemas.microsoft.com/office/drawing/2014/main" id="{63BA713B-AEDD-4FF7-8B55-A59913C4E77C}"/>
              </a:ext>
            </a:extLst>
          </p:cNvPr>
          <p:cNvPicPr>
            <a:picLocks noChangeAspect="1"/>
          </p:cNvPicPr>
          <p:nvPr/>
        </p:nvPicPr>
        <p:blipFill>
          <a:blip r:embed="rId3"/>
          <a:stretch>
            <a:fillRect/>
          </a:stretch>
        </p:blipFill>
        <p:spPr>
          <a:xfrm>
            <a:off x="512293" y="2060848"/>
            <a:ext cx="7560840" cy="3741607"/>
          </a:xfrm>
          <a:prstGeom prst="rect">
            <a:avLst/>
          </a:prstGeom>
        </p:spPr>
      </p:pic>
    </p:spTree>
    <p:extLst>
      <p:ext uri="{BB962C8B-B14F-4D97-AF65-F5344CB8AC3E}">
        <p14:creationId xmlns:p14="http://schemas.microsoft.com/office/powerpoint/2010/main" val="3476972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D40AC78-B1D0-4520-93D3-A3BEC09E746D}"/>
              </a:ext>
            </a:extLst>
          </p:cNvPr>
          <p:cNvSpPr>
            <a:spLocks noGrp="1"/>
          </p:cNvSpPr>
          <p:nvPr>
            <p:ph type="body" idx="1"/>
          </p:nvPr>
        </p:nvSpPr>
        <p:spPr>
          <a:xfrm>
            <a:off x="685800" y="3645024"/>
            <a:ext cx="7772400" cy="1500187"/>
          </a:xfrm>
        </p:spPr>
        <p:txBody>
          <a:bodyPr/>
          <a:lstStyle/>
          <a:p>
            <a:r>
              <a:rPr lang="en-US" altLang="zh-CN" sz="3200" dirty="0">
                <a:solidFill>
                  <a:srgbClr val="C00000"/>
                </a:solidFill>
              </a:rPr>
              <a:t>Logic Programming: Prolog</a:t>
            </a:r>
            <a:endParaRPr lang="zh-CN" altLang="en-US" sz="3200" dirty="0">
              <a:solidFill>
                <a:srgbClr val="C00000"/>
              </a:solidFill>
            </a:endParaRPr>
          </a:p>
          <a:p>
            <a:endParaRPr lang="zh-CN" altLang="en-US" dirty="0"/>
          </a:p>
        </p:txBody>
      </p:sp>
      <p:sp>
        <p:nvSpPr>
          <p:cNvPr id="4" name="灯片编号占位符 3">
            <a:extLst>
              <a:ext uri="{FF2B5EF4-FFF2-40B4-BE49-F238E27FC236}">
                <a16:creationId xmlns:a16="http://schemas.microsoft.com/office/drawing/2014/main" id="{57B32281-6D97-4462-8258-9013BD589F0B}"/>
              </a:ext>
            </a:extLst>
          </p:cNvPr>
          <p:cNvSpPr>
            <a:spLocks noGrp="1"/>
          </p:cNvSpPr>
          <p:nvPr>
            <p:ph type="sldNum" sz="quarter" idx="12"/>
          </p:nvPr>
        </p:nvSpPr>
        <p:spPr/>
        <p:txBody>
          <a:bodyPr/>
          <a:lstStyle/>
          <a:p>
            <a:fld id="{F58209B2-4306-46CD-9424-9DB79656E1A9}" type="slidenum">
              <a:rPr lang="zh-CN" altLang="en-US" smtClean="0"/>
              <a:pPr/>
              <a:t>43</a:t>
            </a:fld>
            <a:endParaRPr lang="zh-CN" altLang="en-US"/>
          </a:p>
        </p:txBody>
      </p:sp>
    </p:spTree>
    <p:extLst>
      <p:ext uri="{BB962C8B-B14F-4D97-AF65-F5344CB8AC3E}">
        <p14:creationId xmlns:p14="http://schemas.microsoft.com/office/powerpoint/2010/main" val="2375267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Logic programming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417638"/>
                <a:ext cx="8229600" cy="4713287"/>
              </a:xfrm>
            </p:spPr>
            <p:txBody>
              <a:bodyPr/>
              <a:lstStyle/>
              <a:p>
                <a:r>
                  <a:rPr lang="en-US" altLang="zh-CN" sz="2000" b="0" dirty="0">
                    <a:latin typeface="Arial" pitchFamily="34" charset="0"/>
                    <a:ea typeface="黑体" pitchFamily="49" charset="-122"/>
                  </a:rPr>
                  <a:t>Sound bite: computation as inference on logical KBs</a:t>
                </a: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endParaRPr lang="en-US" altLang="zh-CN" sz="2000" b="0" dirty="0">
                  <a:latin typeface="Arial" pitchFamily="34" charset="0"/>
                  <a:ea typeface="黑体" pitchFamily="49" charset="-122"/>
                </a:endParaRPr>
              </a:p>
              <a:p>
                <a:r>
                  <a:rPr lang="en-US" altLang="zh-CN" sz="2000" b="0" dirty="0">
                    <a:latin typeface="Arial" pitchFamily="34" charset="0"/>
                    <a:ea typeface="黑体" pitchFamily="49" charset="-122"/>
                  </a:rPr>
                  <a:t>Should be easier to debug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𝐶𝑎𝑝𝑖𝑡𝑎𝑙</m:t>
                    </m:r>
                    <m:d>
                      <m:dPr>
                        <m:ctrlPr>
                          <a:rPr lang="en-US" altLang="zh-CN" sz="2000" b="0" i="1" smtClean="0">
                            <a:solidFill>
                              <a:srgbClr val="CC00CC"/>
                            </a:solidFill>
                            <a:latin typeface="Cambria Math" panose="02040503050406030204" pitchFamily="18" charset="0"/>
                            <a:ea typeface="黑体" pitchFamily="49" charset="-122"/>
                          </a:rPr>
                        </m:ctrlPr>
                      </m:dPr>
                      <m:e>
                        <m:r>
                          <a:rPr lang="en-US" altLang="zh-CN" sz="2000" b="0" i="1" smtClean="0">
                            <a:solidFill>
                              <a:srgbClr val="CC00CC"/>
                            </a:solidFill>
                            <a:latin typeface="Cambria Math" panose="02040503050406030204" pitchFamily="18" charset="0"/>
                            <a:ea typeface="黑体" pitchFamily="49" charset="-122"/>
                          </a:rPr>
                          <m:t>𝑁𝑒𝑤𝑌𝑜𝑟𝑘</m:t>
                        </m:r>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黑体" pitchFamily="49" charset="-122"/>
                          </a:rPr>
                          <m:t>𝑈𝑆</m:t>
                        </m:r>
                      </m:e>
                    </m:d>
                  </m:oMath>
                </a14:m>
                <a:r>
                  <a:rPr lang="en-US" altLang="zh-CN" sz="2000" b="0" dirty="0">
                    <a:latin typeface="Arial" pitchFamily="34" charset="0"/>
                    <a:ea typeface="黑体" pitchFamily="49" charset="-122"/>
                  </a:rPr>
                  <a:t> than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𝑥</m:t>
                    </m:r>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黑体" pitchFamily="49" charset="-122"/>
                      </a:rPr>
                      <m:t>𝑥</m:t>
                    </m:r>
                    <m:r>
                      <a:rPr lang="en-US" altLang="zh-CN" sz="2000" b="0" i="1" smtClean="0">
                        <a:solidFill>
                          <a:srgbClr val="CC00CC"/>
                        </a:solidFill>
                        <a:latin typeface="Cambria Math" panose="02040503050406030204" pitchFamily="18" charset="0"/>
                        <a:ea typeface="黑体" pitchFamily="49" charset="-122"/>
                      </a:rPr>
                      <m:t>+2</m:t>
                    </m:r>
                  </m:oMath>
                </a14:m>
                <a:endParaRPr lang="en-US" altLang="zh-CN" sz="2000" b="0" dirty="0">
                  <a:solidFill>
                    <a:srgbClr val="CC00CC"/>
                  </a:solidFill>
                  <a:latin typeface="Arial" pitchFamily="34" charset="0"/>
                  <a:ea typeface="黑体" pitchFamily="49" charset="-122"/>
                </a:endParaRPr>
              </a:p>
              <a:p>
                <a:endParaRPr lang="en-US" altLang="zh-CN"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417638"/>
                <a:ext cx="8229600" cy="4713287"/>
              </a:xfrm>
              <a:blipFill>
                <a:blip r:embed="rId3"/>
                <a:stretch>
                  <a:fillRect t="-647"/>
                </a:stretch>
              </a:blipFill>
            </p:spPr>
            <p:txBody>
              <a:bodyPr/>
              <a:lstStyle/>
              <a:p>
                <a:r>
                  <a:rPr lang="zh-CN" altLang="en-US">
                    <a:noFill/>
                  </a:rPr>
                  <a:t> </a:t>
                </a:r>
              </a:p>
            </p:txBody>
          </p:sp>
        </mc:Fallback>
      </mc:AlternateContent>
      <p:pic>
        <p:nvPicPr>
          <p:cNvPr id="6" name="droppedImage.pdf">
            <a:extLst>
              <a:ext uri="{FF2B5EF4-FFF2-40B4-BE49-F238E27FC236}">
                <a16:creationId xmlns:a16="http://schemas.microsoft.com/office/drawing/2014/main" id="{1F883DC4-32D0-4398-BC37-B09C8B433B80}"/>
              </a:ext>
            </a:extLst>
          </p:cNvPr>
          <p:cNvPicPr>
            <a:picLocks noChangeAspect="1"/>
          </p:cNvPicPr>
          <p:nvPr/>
        </p:nvPicPr>
        <p:blipFill rotWithShape="1">
          <a:blip r:embed="rId4"/>
          <a:srcRect t="12138" r="990" b="9836"/>
          <a:stretch/>
        </p:blipFill>
        <p:spPr>
          <a:xfrm>
            <a:off x="791580" y="1844824"/>
            <a:ext cx="7560840" cy="2800474"/>
          </a:xfrm>
          <a:prstGeom prst="rect">
            <a:avLst/>
          </a:prstGeom>
          <a:ln w="12700">
            <a:miter lim="400000"/>
          </a:ln>
        </p:spPr>
      </p:pic>
      <p:sp>
        <p:nvSpPr>
          <p:cNvPr id="2" name="灯片编号占位符 1">
            <a:extLst>
              <a:ext uri="{FF2B5EF4-FFF2-40B4-BE49-F238E27FC236}">
                <a16:creationId xmlns:a16="http://schemas.microsoft.com/office/drawing/2014/main" id="{87A6E16B-C422-4A11-9705-B1BC263C0D93}"/>
              </a:ext>
            </a:extLst>
          </p:cNvPr>
          <p:cNvSpPr>
            <a:spLocks noGrp="1"/>
          </p:cNvSpPr>
          <p:nvPr>
            <p:ph type="sldNum" sz="quarter" idx="12"/>
          </p:nvPr>
        </p:nvSpPr>
        <p:spPr/>
        <p:txBody>
          <a:bodyPr/>
          <a:lstStyle/>
          <a:p>
            <a:fld id="{F58209B2-4306-46CD-9424-9DB79656E1A9}" type="slidenum">
              <a:rPr lang="zh-CN" altLang="en-US" smtClean="0"/>
              <a:pPr/>
              <a:t>44</a:t>
            </a:fld>
            <a:endParaRPr lang="zh-CN" altLang="en-US"/>
          </a:p>
        </p:txBody>
      </p:sp>
    </p:spTree>
    <p:extLst>
      <p:ext uri="{BB962C8B-B14F-4D97-AF65-F5344CB8AC3E}">
        <p14:creationId xmlns:p14="http://schemas.microsoft.com/office/powerpoint/2010/main" val="2540305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Prolog systems</a:t>
            </a:r>
          </a:p>
        </p:txBody>
      </p:sp>
      <p:sp>
        <p:nvSpPr>
          <p:cNvPr id="2" name="灯片编号占位符 1">
            <a:extLst>
              <a:ext uri="{FF2B5EF4-FFF2-40B4-BE49-F238E27FC236}">
                <a16:creationId xmlns:a16="http://schemas.microsoft.com/office/drawing/2014/main" id="{71161B2A-3E95-4DFF-A5CD-BDD7D70ED16B}"/>
              </a:ext>
            </a:extLst>
          </p:cNvPr>
          <p:cNvSpPr>
            <a:spLocks noGrp="1"/>
          </p:cNvSpPr>
          <p:nvPr>
            <p:ph type="sldNum" sz="quarter" idx="12"/>
          </p:nvPr>
        </p:nvSpPr>
        <p:spPr/>
        <p:txBody>
          <a:bodyPr/>
          <a:lstStyle/>
          <a:p>
            <a:fld id="{F58209B2-4306-46CD-9424-9DB79656E1A9}" type="slidenum">
              <a:rPr lang="zh-CN" altLang="en-US" smtClean="0"/>
              <a:pPr/>
              <a:t>45</a:t>
            </a:fld>
            <a:endParaRPr lang="zh-CN" altLang="en-US"/>
          </a:p>
        </p:txBody>
      </p:sp>
      <p:pic>
        <p:nvPicPr>
          <p:cNvPr id="8" name="droppedImage.pdf">
            <a:extLst>
              <a:ext uri="{FF2B5EF4-FFF2-40B4-BE49-F238E27FC236}">
                <a16:creationId xmlns:a16="http://schemas.microsoft.com/office/drawing/2014/main" id="{28EB2758-DAD2-4FCB-A2C8-34EDD583706B}"/>
              </a:ext>
            </a:extLst>
          </p:cNvPr>
          <p:cNvPicPr>
            <a:picLocks noChangeAspect="1"/>
          </p:cNvPicPr>
          <p:nvPr/>
        </p:nvPicPr>
        <p:blipFill>
          <a:blip r:embed="rId3"/>
          <a:stretch>
            <a:fillRect/>
          </a:stretch>
        </p:blipFill>
        <p:spPr>
          <a:xfrm>
            <a:off x="457200" y="1196752"/>
            <a:ext cx="7920880" cy="4827413"/>
          </a:xfrm>
          <a:prstGeom prst="rect">
            <a:avLst/>
          </a:prstGeom>
          <a:ln w="12700">
            <a:miter lim="400000"/>
          </a:ln>
        </p:spPr>
      </p:pic>
    </p:spTree>
    <p:extLst>
      <p:ext uri="{BB962C8B-B14F-4D97-AF65-F5344CB8AC3E}">
        <p14:creationId xmlns:p14="http://schemas.microsoft.com/office/powerpoint/2010/main" val="1649545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Prolog examples </a:t>
            </a:r>
          </a:p>
        </p:txBody>
      </p:sp>
      <p:sp>
        <p:nvSpPr>
          <p:cNvPr id="8" name="内容占位符 7"/>
          <p:cNvSpPr>
            <a:spLocks noGrp="1"/>
          </p:cNvSpPr>
          <p:nvPr>
            <p:ph idx="1"/>
          </p:nvPr>
        </p:nvSpPr>
        <p:spPr>
          <a:xfrm>
            <a:off x="539552" y="994590"/>
            <a:ext cx="8229600" cy="5877272"/>
          </a:xfrm>
        </p:spPr>
        <p:txBody>
          <a:bodyPr/>
          <a:lstStyle/>
          <a:p>
            <a:r>
              <a:rPr lang="en-US" altLang="zh-CN" sz="2000" b="0" dirty="0">
                <a:latin typeface="Arial" panose="020B0604020202020204" pitchFamily="34" charset="0"/>
                <a:ea typeface="黑体" panose="02010609060101010101" pitchFamily="49" charset="-122"/>
              </a:rPr>
              <a:t>Depth-first search from a start state X:</a:t>
            </a:r>
          </a:p>
          <a:p>
            <a:endParaRPr lang="en-US" altLang="zh-CN" sz="2000" b="0" dirty="0">
              <a:latin typeface="Arial" panose="020B0604020202020204" pitchFamily="34" charset="0"/>
              <a:ea typeface="黑体" panose="02010609060101010101" pitchFamily="49" charset="-122"/>
            </a:endParaRPr>
          </a:p>
          <a:p>
            <a:pPr marL="0" indent="0">
              <a:buNone/>
            </a:pPr>
            <a:r>
              <a:rPr lang="en-US" altLang="zh-CN" sz="2000" b="0" dirty="0" err="1">
                <a:latin typeface="Arial" panose="020B0604020202020204" pitchFamily="34" charset="0"/>
                <a:ea typeface="黑体" panose="02010609060101010101" pitchFamily="49" charset="-122"/>
              </a:rPr>
              <a:t>dfs</a:t>
            </a:r>
            <a:r>
              <a:rPr lang="en-US" altLang="zh-CN" sz="2000" b="0" dirty="0">
                <a:latin typeface="Arial" panose="020B0604020202020204" pitchFamily="34" charset="0"/>
                <a:ea typeface="黑体" panose="02010609060101010101" pitchFamily="49" charset="-122"/>
              </a:rPr>
              <a:t>(X)  :— goal(x).</a:t>
            </a:r>
          </a:p>
          <a:p>
            <a:pPr marL="0" indent="0">
              <a:buNone/>
            </a:pPr>
            <a:r>
              <a:rPr lang="en-US" altLang="zh-CN" sz="2000" b="0" dirty="0" err="1">
                <a:latin typeface="Arial" panose="020B0604020202020204" pitchFamily="34" charset="0"/>
                <a:ea typeface="黑体" panose="02010609060101010101" pitchFamily="49" charset="-122"/>
              </a:rPr>
              <a:t>dfs</a:t>
            </a:r>
            <a:r>
              <a:rPr lang="en-US" altLang="zh-CN" sz="2000" b="0" dirty="0">
                <a:latin typeface="Arial" panose="020B0604020202020204" pitchFamily="34" charset="0"/>
                <a:ea typeface="黑体" panose="02010609060101010101" pitchFamily="49" charset="-122"/>
              </a:rPr>
              <a:t>(X)  :— successor(X,S),</a:t>
            </a:r>
            <a:r>
              <a:rPr lang="en-US" altLang="zh-CN" sz="2000" b="0" dirty="0" err="1">
                <a:latin typeface="Arial" panose="020B0604020202020204" pitchFamily="34" charset="0"/>
                <a:ea typeface="黑体" panose="02010609060101010101" pitchFamily="49" charset="-122"/>
              </a:rPr>
              <a:t>dfs</a:t>
            </a:r>
            <a:r>
              <a:rPr lang="en-US" altLang="zh-CN" sz="2000" b="0" dirty="0">
                <a:latin typeface="Arial" panose="020B0604020202020204" pitchFamily="34" charset="0"/>
                <a:ea typeface="黑体" panose="02010609060101010101" pitchFamily="49" charset="-122"/>
              </a:rPr>
              <a:t>(S).</a:t>
            </a:r>
          </a:p>
          <a:p>
            <a:pPr marL="0" indent="0">
              <a:buNone/>
            </a:pPr>
            <a:endParaRPr lang="en-US" altLang="zh-CN" sz="2000" b="0" dirty="0">
              <a:latin typeface="Arial" panose="020B0604020202020204" pitchFamily="34" charset="0"/>
              <a:ea typeface="黑体" panose="02010609060101010101" pitchFamily="49" charset="-122"/>
            </a:endParaRPr>
          </a:p>
          <a:p>
            <a:r>
              <a:rPr lang="en-US" altLang="zh-CN" sz="2000" b="0" dirty="0">
                <a:latin typeface="Arial" panose="020B0604020202020204" pitchFamily="34" charset="0"/>
                <a:ea typeface="黑体" panose="02010609060101010101" pitchFamily="49" charset="-122"/>
              </a:rPr>
              <a:t>No need to loop over S: successor succeeds for each</a:t>
            </a:r>
          </a:p>
          <a:p>
            <a:pPr marL="0" indent="0">
              <a:buNone/>
            </a:pPr>
            <a:endParaRPr lang="en-US" altLang="zh-CN" sz="2000" b="0" dirty="0">
              <a:latin typeface="Arial" panose="020B0604020202020204" pitchFamily="34" charset="0"/>
              <a:ea typeface="黑体" panose="02010609060101010101" pitchFamily="49" charset="-122"/>
            </a:endParaRPr>
          </a:p>
          <a:p>
            <a:r>
              <a:rPr lang="en-US" altLang="zh-CN" sz="2000" b="0" dirty="0">
                <a:latin typeface="Arial" panose="020B0604020202020204" pitchFamily="34" charset="0"/>
                <a:ea typeface="黑体" panose="02010609060101010101" pitchFamily="49" charset="-122"/>
              </a:rPr>
              <a:t>Appending two lists to produce a third:</a:t>
            </a:r>
          </a:p>
          <a:p>
            <a:endParaRPr lang="en-US" altLang="zh-CN" sz="2000" b="0" dirty="0">
              <a:latin typeface="Arial" panose="020B0604020202020204" pitchFamily="34" charset="0"/>
              <a:ea typeface="黑体" panose="02010609060101010101" pitchFamily="49" charset="-122"/>
            </a:endParaRPr>
          </a:p>
          <a:p>
            <a:pPr marL="0" indent="0">
              <a:buNone/>
            </a:pPr>
            <a:r>
              <a:rPr lang="en-US" altLang="zh-CN" sz="2000" b="0" dirty="0">
                <a:latin typeface="Arial" panose="020B0604020202020204" pitchFamily="34" charset="0"/>
                <a:ea typeface="黑体" panose="02010609060101010101" pitchFamily="49" charset="-122"/>
              </a:rPr>
              <a:t>append({}, Y, Y).</a:t>
            </a:r>
          </a:p>
          <a:p>
            <a:pPr marL="0" indent="0">
              <a:buNone/>
            </a:pPr>
            <a:r>
              <a:rPr lang="en-US" altLang="zh-CN" sz="2000" b="0" dirty="0">
                <a:latin typeface="Arial" panose="020B0604020202020204" pitchFamily="34" charset="0"/>
                <a:ea typeface="黑体" panose="02010609060101010101" pitchFamily="49" charset="-122"/>
              </a:rPr>
              <a:t>append( [X|L], Y, [X|Z])   :—  append(L, Y, Z).</a:t>
            </a:r>
          </a:p>
          <a:p>
            <a:pPr marL="0" indent="0">
              <a:buNone/>
            </a:pPr>
            <a:endParaRPr lang="en-US" altLang="zh-CN" sz="2000" b="0" dirty="0">
              <a:latin typeface="Arial" panose="020B0604020202020204" pitchFamily="34" charset="0"/>
              <a:ea typeface="黑体" panose="02010609060101010101" pitchFamily="49" charset="-122"/>
            </a:endParaRPr>
          </a:p>
          <a:p>
            <a:r>
              <a:rPr lang="en-US" altLang="zh-CN" sz="2000" b="0" dirty="0">
                <a:latin typeface="Arial" panose="020B0604020202020204" pitchFamily="34" charset="0"/>
                <a:ea typeface="黑体" panose="02010609060101010101" pitchFamily="49" charset="-122"/>
              </a:rPr>
              <a:t>Query: append(A, B, [1:2]) ?</a:t>
            </a:r>
          </a:p>
          <a:p>
            <a:r>
              <a:rPr lang="en-US" altLang="zh-CN" sz="2000" b="0" dirty="0">
                <a:latin typeface="Arial" panose="020B0604020202020204" pitchFamily="34" charset="0"/>
                <a:ea typeface="黑体" panose="02010609060101010101" pitchFamily="49" charset="-122"/>
              </a:rPr>
              <a:t>Answers: A=[]        B=[1, 2]</a:t>
            </a:r>
          </a:p>
          <a:p>
            <a:pPr marL="0" indent="0">
              <a:buNone/>
            </a:pPr>
            <a:r>
              <a:rPr lang="en-US" altLang="zh-CN" sz="2000" b="0" dirty="0">
                <a:latin typeface="Arial" panose="020B0604020202020204" pitchFamily="34" charset="0"/>
                <a:ea typeface="黑体" panose="02010609060101010101" pitchFamily="49" charset="-122"/>
              </a:rPr>
              <a:t>                     A=[1]      B=[2]</a:t>
            </a:r>
          </a:p>
          <a:p>
            <a:pPr marL="0" indent="0">
              <a:buNone/>
            </a:pPr>
            <a:r>
              <a:rPr lang="en-US" altLang="zh-CN" sz="2000" b="0" dirty="0">
                <a:latin typeface="Arial" panose="020B0604020202020204" pitchFamily="34" charset="0"/>
                <a:ea typeface="黑体" panose="02010609060101010101" pitchFamily="49" charset="-122"/>
              </a:rPr>
              <a:t>                     A=[1, 2]  B=[]</a:t>
            </a: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endParaRPr lang="en-US" altLang="zh-CN" sz="2000" b="0" dirty="0">
              <a:latin typeface="Arial" panose="020B0604020202020204" pitchFamily="34" charset="0"/>
              <a:ea typeface="黑体" panose="02010609060101010101" pitchFamily="49" charset="-122"/>
            </a:endParaRPr>
          </a:p>
          <a:p>
            <a:pPr lvl="1"/>
            <a:endParaRPr lang="zh-CN" altLang="en-US" sz="2800" b="0" dirty="0">
              <a:latin typeface="Arial" panose="020B0604020202020204" pitchFamily="34" charset="0"/>
              <a:ea typeface="黑体" panose="02010609060101010101" pitchFamily="49" charset="-122"/>
            </a:endParaRPr>
          </a:p>
        </p:txBody>
      </p:sp>
      <p:sp>
        <p:nvSpPr>
          <p:cNvPr id="2" name="灯片编号占位符 1">
            <a:extLst>
              <a:ext uri="{FF2B5EF4-FFF2-40B4-BE49-F238E27FC236}">
                <a16:creationId xmlns:a16="http://schemas.microsoft.com/office/drawing/2014/main" id="{5AFB1FE3-1AE9-4159-88BC-F630C3CD2930}"/>
              </a:ext>
            </a:extLst>
          </p:cNvPr>
          <p:cNvSpPr>
            <a:spLocks noGrp="1"/>
          </p:cNvSpPr>
          <p:nvPr>
            <p:ph type="sldNum" sz="quarter" idx="12"/>
          </p:nvPr>
        </p:nvSpPr>
        <p:spPr/>
        <p:txBody>
          <a:bodyPr/>
          <a:lstStyle/>
          <a:p>
            <a:fld id="{F58209B2-4306-46CD-9424-9DB79656E1A9}" type="slidenum">
              <a:rPr lang="zh-CN" altLang="en-US" smtClean="0"/>
              <a:pPr/>
              <a:t>46</a:t>
            </a:fld>
            <a:endParaRPr lang="zh-CN" altLang="en-US"/>
          </a:p>
        </p:txBody>
      </p:sp>
      <p:sp>
        <p:nvSpPr>
          <p:cNvPr id="3" name="文本框 2">
            <a:extLst>
              <a:ext uri="{FF2B5EF4-FFF2-40B4-BE49-F238E27FC236}">
                <a16:creationId xmlns:a16="http://schemas.microsoft.com/office/drawing/2014/main" id="{37285221-97D5-405B-8EAB-5DE323524FEF}"/>
              </a:ext>
            </a:extLst>
          </p:cNvPr>
          <p:cNvSpPr txBox="1"/>
          <p:nvPr/>
        </p:nvSpPr>
        <p:spPr>
          <a:xfrm>
            <a:off x="4139952" y="4275242"/>
            <a:ext cx="3600400" cy="369332"/>
          </a:xfrm>
          <a:prstGeom prst="rect">
            <a:avLst/>
          </a:prstGeom>
          <a:noFill/>
        </p:spPr>
        <p:txBody>
          <a:bodyPr wrap="square" rtlCol="0">
            <a:spAutoFit/>
          </a:bodyPr>
          <a:lstStyle/>
          <a:p>
            <a:r>
              <a:rPr lang="zh-CN" altLang="en-US" dirty="0">
                <a:solidFill>
                  <a:srgbClr val="FF0000"/>
                </a:solidFill>
              </a:rPr>
              <a:t>第二个</a:t>
            </a:r>
            <a:r>
              <a:rPr lang="en-US" altLang="zh-CN" dirty="0">
                <a:solidFill>
                  <a:srgbClr val="FF0000"/>
                </a:solidFill>
              </a:rPr>
              <a:t>input</a:t>
            </a:r>
            <a:r>
              <a:rPr lang="zh-CN" altLang="en-US" dirty="0">
                <a:solidFill>
                  <a:srgbClr val="FF0000"/>
                </a:solidFill>
              </a:rPr>
              <a:t>放到第一个的右边</a:t>
            </a:r>
          </a:p>
        </p:txBody>
      </p:sp>
    </p:spTree>
    <p:extLst>
      <p:ext uri="{BB962C8B-B14F-4D97-AF65-F5344CB8AC3E}">
        <p14:creationId xmlns:p14="http://schemas.microsoft.com/office/powerpoint/2010/main" val="1390644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Prolog systems</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229600" cy="4790157"/>
              </a:xfrm>
            </p:spPr>
            <p:txBody>
              <a:bodyPr/>
              <a:lstStyle/>
              <a:p>
                <a:pPr>
                  <a:spcBef>
                    <a:spcPts val="1200"/>
                  </a:spcBef>
                </a:pPr>
                <a:r>
                  <a:rPr lang="en-US" altLang="zh-CN" sz="2000" b="0" dirty="0">
                    <a:latin typeface="Arial" pitchFamily="34" charset="0"/>
                    <a:ea typeface="黑体" pitchFamily="49" charset="-122"/>
                  </a:rPr>
                  <a:t>Unification without the </a:t>
                </a:r>
                <a:r>
                  <a:rPr lang="en-US" altLang="zh-CN" sz="2000" b="0" dirty="0">
                    <a:solidFill>
                      <a:srgbClr val="0000FF"/>
                    </a:solidFill>
                    <a:latin typeface="Arial" pitchFamily="34" charset="0"/>
                    <a:ea typeface="黑体" pitchFamily="49" charset="-122"/>
                  </a:rPr>
                  <a:t>occur check</a:t>
                </a:r>
                <a:r>
                  <a:rPr lang="en-US" altLang="zh-CN" sz="2000" b="0" dirty="0">
                    <a:latin typeface="Arial" pitchFamily="34" charset="0"/>
                    <a:ea typeface="黑体" pitchFamily="49" charset="-122"/>
                  </a:rPr>
                  <a:t>, may results in unsound inferences. But almost never a problem in practice.</a:t>
                </a:r>
              </a:p>
              <a:p>
                <a:pPr>
                  <a:spcBef>
                    <a:spcPts val="1200"/>
                  </a:spcBef>
                </a:pPr>
                <a:r>
                  <a:rPr lang="en-US" altLang="zh-CN" sz="2000" b="0" dirty="0">
                    <a:latin typeface="Arial" pitchFamily="34" charset="0"/>
                    <a:ea typeface="黑体" pitchFamily="49" charset="-122"/>
                  </a:rPr>
                  <a:t>Depth-first, left-to-right backward chaining search with no checks for infinite recursion.</a:t>
                </a:r>
              </a:p>
              <a:p>
                <a:pPr>
                  <a:spcBef>
                    <a:spcPts val="1200"/>
                  </a:spcBef>
                </a:pPr>
                <a:r>
                  <a:rPr lang="en-US" altLang="zh-CN" sz="2000" b="0" dirty="0">
                    <a:latin typeface="Arial" pitchFamily="34" charset="0"/>
                    <a:ea typeface="黑体" pitchFamily="49" charset="-122"/>
                  </a:rPr>
                  <a:t>Built-in predicates for arithmetic etc., e.g.,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𝑋</m:t>
                    </m:r>
                    <m:r>
                      <a:rPr lang="en-US" altLang="zh-CN" sz="2000" b="0" i="1" smtClean="0">
                        <a:solidFill>
                          <a:srgbClr val="CC00CC"/>
                        </a:solidFill>
                        <a:latin typeface="Cambria Math" panose="02040503050406030204" pitchFamily="18" charset="0"/>
                        <a:ea typeface="黑体" pitchFamily="49" charset="-122"/>
                      </a:rPr>
                      <m:t> </m:t>
                    </m:r>
                    <m:r>
                      <a:rPr lang="en-US" altLang="zh-CN" sz="2000" b="0" i="1" smtClean="0">
                        <a:solidFill>
                          <a:srgbClr val="CC00CC"/>
                        </a:solidFill>
                        <a:latin typeface="Cambria Math" panose="02040503050406030204" pitchFamily="18" charset="0"/>
                        <a:ea typeface="黑体" pitchFamily="49" charset="-122"/>
                      </a:rPr>
                      <m:t>𝑖𝑠</m:t>
                    </m:r>
                    <m:r>
                      <a:rPr lang="en-US" altLang="zh-CN" sz="2000" b="0" i="1" smtClean="0">
                        <a:solidFill>
                          <a:srgbClr val="CC00CC"/>
                        </a:solidFill>
                        <a:latin typeface="Cambria Math" panose="02040503050406030204" pitchFamily="18" charset="0"/>
                        <a:ea typeface="黑体" pitchFamily="49" charset="-122"/>
                      </a:rPr>
                      <m:t> </m:t>
                    </m:r>
                    <m:r>
                      <a:rPr lang="en-US" altLang="zh-CN" sz="2000" b="0" i="1" smtClean="0">
                        <a:solidFill>
                          <a:srgbClr val="CC00CC"/>
                        </a:solidFill>
                        <a:latin typeface="Cambria Math" panose="02040503050406030204" pitchFamily="18" charset="0"/>
                        <a:ea typeface="黑体" pitchFamily="49" charset="-122"/>
                      </a:rPr>
                      <m:t>𝑌</m:t>
                    </m:r>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黑体" pitchFamily="49" charset="-122"/>
                      </a:rPr>
                      <m:t>𝑍</m:t>
                    </m:r>
                    <m:r>
                      <a:rPr lang="en-US" altLang="zh-CN" sz="2000" b="0" i="1" smtClean="0">
                        <a:solidFill>
                          <a:srgbClr val="CC00CC"/>
                        </a:solidFill>
                        <a:latin typeface="Cambria Math" panose="02040503050406030204" pitchFamily="18" charset="0"/>
                        <a:ea typeface="黑体" pitchFamily="49" charset="-122"/>
                      </a:rPr>
                      <m:t>+3</m:t>
                    </m:r>
                  </m:oMath>
                </a14:m>
                <a:r>
                  <a:rPr lang="en-US" altLang="zh-CN" sz="2000" b="0" dirty="0">
                    <a:latin typeface="Arial" pitchFamily="34" charset="0"/>
                    <a:ea typeface="黑体" pitchFamily="49" charset="-122"/>
                  </a:rPr>
                  <a:t>; no arbitrary equation solving. e.g.,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5 </m:t>
                    </m:r>
                    <m:r>
                      <a:rPr lang="en-US" altLang="zh-CN" sz="2000" b="0" i="1" smtClean="0">
                        <a:solidFill>
                          <a:srgbClr val="CC00CC"/>
                        </a:solidFill>
                        <a:latin typeface="Cambria Math" panose="02040503050406030204" pitchFamily="18" charset="0"/>
                        <a:ea typeface="黑体" pitchFamily="49" charset="-122"/>
                      </a:rPr>
                      <m:t>𝑖𝑠</m:t>
                    </m:r>
                    <m:r>
                      <a:rPr lang="en-US" altLang="zh-CN" sz="2000" b="0" i="1" smtClean="0">
                        <a:solidFill>
                          <a:srgbClr val="CC00CC"/>
                        </a:solidFill>
                        <a:latin typeface="Cambria Math" panose="02040503050406030204" pitchFamily="18" charset="0"/>
                        <a:ea typeface="黑体" pitchFamily="49" charset="-122"/>
                      </a:rPr>
                      <m:t> </m:t>
                    </m:r>
                    <m:r>
                      <a:rPr lang="en-US" altLang="zh-CN" sz="2000" b="0" i="1" smtClean="0">
                        <a:solidFill>
                          <a:srgbClr val="CC00CC"/>
                        </a:solidFill>
                        <a:latin typeface="Cambria Math" panose="02040503050406030204" pitchFamily="18" charset="0"/>
                        <a:ea typeface="黑体" pitchFamily="49" charset="-122"/>
                      </a:rPr>
                      <m:t>𝑋</m:t>
                    </m:r>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黑体" pitchFamily="49" charset="-122"/>
                      </a:rPr>
                      <m:t>𝑌</m:t>
                    </m:r>
                  </m:oMath>
                </a14:m>
                <a:r>
                  <a:rPr lang="en-US" altLang="zh-CN" sz="2000" b="0" dirty="0">
                    <a:solidFill>
                      <a:srgbClr val="CC00CC"/>
                    </a:solidFill>
                    <a:latin typeface="Arial" pitchFamily="34" charset="0"/>
                    <a:ea typeface="黑体" pitchFamily="49" charset="-122"/>
                  </a:rPr>
                  <a:t> </a:t>
                </a:r>
                <a:r>
                  <a:rPr lang="en-US" altLang="zh-CN" sz="2000" b="0" dirty="0">
                    <a:latin typeface="Arial" pitchFamily="34" charset="0"/>
                    <a:ea typeface="黑体" pitchFamily="49" charset="-122"/>
                  </a:rPr>
                  <a:t>fails</a:t>
                </a:r>
              </a:p>
              <a:p>
                <a:pPr>
                  <a:spcBef>
                    <a:spcPts val="1200"/>
                  </a:spcBef>
                </a:pPr>
                <a:r>
                  <a:rPr lang="en-US" altLang="zh-CN" sz="2000" b="0" dirty="0">
                    <a:solidFill>
                      <a:srgbClr val="0000FF"/>
                    </a:solidFill>
                    <a:latin typeface="Arial" pitchFamily="34" charset="0"/>
                    <a:ea typeface="黑体" pitchFamily="49" charset="-122"/>
                  </a:rPr>
                  <a:t>Database semantics </a:t>
                </a:r>
                <a:r>
                  <a:rPr lang="en-US" altLang="zh-CN" sz="2000" b="0" dirty="0">
                    <a:latin typeface="Arial" pitchFamily="34" charset="0"/>
                    <a:ea typeface="黑体" pitchFamily="49" charset="-122"/>
                  </a:rPr>
                  <a:t>instead of first-order semantics</a:t>
                </a:r>
              </a:p>
              <a:p>
                <a:pPr lvl="1">
                  <a:spcBef>
                    <a:spcPts val="1200"/>
                  </a:spcBef>
                </a:pPr>
                <a:r>
                  <a:rPr lang="en-US" altLang="zh-CN" sz="1600" b="0" dirty="0">
                    <a:solidFill>
                      <a:srgbClr val="0000FF"/>
                    </a:solidFill>
                    <a:latin typeface="Arial" pitchFamily="34" charset="0"/>
                    <a:ea typeface="黑体" pitchFamily="49" charset="-122"/>
                  </a:rPr>
                  <a:t>Closed-world assumption </a:t>
                </a:r>
                <a:r>
                  <a:rPr lang="en-US" altLang="zh-CN" sz="1600" b="0" dirty="0">
                    <a:latin typeface="Arial" pitchFamily="34" charset="0"/>
                    <a:ea typeface="黑体" pitchFamily="49" charset="-122"/>
                  </a:rPr>
                  <a:t>— anything not known to be true is false.</a:t>
                </a:r>
              </a:p>
              <a:p>
                <a:pPr lvl="1">
                  <a:spcBef>
                    <a:spcPts val="1200"/>
                  </a:spcBef>
                </a:pPr>
                <a:r>
                  <a:rPr lang="en-US" altLang="zh-CN" sz="1600" b="0" dirty="0">
                    <a:solidFill>
                      <a:srgbClr val="0000FF"/>
                    </a:solidFill>
                    <a:latin typeface="Arial" pitchFamily="34" charset="0"/>
                    <a:ea typeface="黑体" pitchFamily="49" charset="-122"/>
                  </a:rPr>
                  <a:t>Unique-names assumption</a:t>
                </a:r>
                <a:r>
                  <a:rPr lang="en-US" altLang="zh-CN" sz="1600" b="0" dirty="0">
                    <a:latin typeface="Arial" pitchFamily="34" charset="0"/>
                    <a:ea typeface="黑体" pitchFamily="49" charset="-122"/>
                  </a:rPr>
                  <a:t>— different names refer to distinct objects.</a:t>
                </a:r>
              </a:p>
              <a:p>
                <a:pPr lvl="1">
                  <a:spcBef>
                    <a:spcPts val="1200"/>
                  </a:spcBef>
                </a:pPr>
                <a:r>
                  <a:rPr lang="en-US" altLang="zh-CN" sz="1600" b="0" dirty="0">
                    <a:solidFill>
                      <a:srgbClr val="0000FF"/>
                    </a:solidFill>
                    <a:latin typeface="Arial" pitchFamily="34" charset="0"/>
                    <a:ea typeface="黑体" pitchFamily="49" charset="-122"/>
                  </a:rPr>
                  <a:t>Domain closure</a:t>
                </a:r>
                <a:r>
                  <a:rPr lang="en-US" altLang="zh-CN" sz="1600" b="0" dirty="0">
                    <a:latin typeface="Arial" pitchFamily="34" charset="0"/>
                    <a:ea typeface="黑体" pitchFamily="49" charset="-122"/>
                  </a:rPr>
                  <a:t>— only those mentioned exist in the domain.</a:t>
                </a:r>
              </a:p>
              <a:p>
                <a:pPr lvl="1">
                  <a:spcBef>
                    <a:spcPts val="1200"/>
                  </a:spcBef>
                </a:pPr>
                <a:endParaRPr lang="en-US" altLang="zh-CN" sz="24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229600" cy="4790157"/>
              </a:xfrm>
              <a:blipFill>
                <a:blip r:embed="rId3"/>
                <a:stretch>
                  <a:fillRect t="-636" r="-667"/>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1161B2A-3E95-4DFF-A5CD-BDD7D70ED16B}"/>
              </a:ext>
            </a:extLst>
          </p:cNvPr>
          <p:cNvSpPr>
            <a:spLocks noGrp="1"/>
          </p:cNvSpPr>
          <p:nvPr>
            <p:ph type="sldNum" sz="quarter" idx="12"/>
          </p:nvPr>
        </p:nvSpPr>
        <p:spPr/>
        <p:txBody>
          <a:bodyPr/>
          <a:lstStyle/>
          <a:p>
            <a:fld id="{F58209B2-4306-46CD-9424-9DB79656E1A9}" type="slidenum">
              <a:rPr lang="zh-CN" altLang="en-US" smtClean="0"/>
              <a:pPr/>
              <a:t>47</a:t>
            </a:fld>
            <a:endParaRPr lang="zh-CN" altLang="en-US"/>
          </a:p>
        </p:txBody>
      </p:sp>
    </p:spTree>
    <p:extLst>
      <p:ext uri="{BB962C8B-B14F-4D97-AF65-F5344CB8AC3E}">
        <p14:creationId xmlns:p14="http://schemas.microsoft.com/office/powerpoint/2010/main" val="2878769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Summary</a:t>
            </a:r>
          </a:p>
        </p:txBody>
      </p:sp>
      <mc:AlternateContent xmlns:mc="http://schemas.openxmlformats.org/markup-compatibility/2006" xmlns:a14="http://schemas.microsoft.com/office/drawing/2010/main">
        <mc:Choice Requires="a14">
          <p:sp>
            <p:nvSpPr>
              <p:cNvPr id="8" name="内容占位符 7"/>
              <p:cNvSpPr>
                <a:spLocks noGrp="1"/>
              </p:cNvSpPr>
              <p:nvPr>
                <p:ph idx="1"/>
              </p:nvPr>
            </p:nvSpPr>
            <p:spPr>
              <a:xfrm>
                <a:off x="457200" y="1268760"/>
                <a:ext cx="8229600" cy="4862165"/>
              </a:xfrm>
            </p:spPr>
            <p:txBody>
              <a:bodyPr/>
              <a:lstStyle/>
              <a:p>
                <a:r>
                  <a:rPr lang="en-US" altLang="zh-CN" sz="2000" b="0" dirty="0">
                    <a:latin typeface="Arial" panose="020B0604020202020204" pitchFamily="34" charset="0"/>
                    <a:ea typeface="黑体" panose="02010609060101010101" pitchFamily="49" charset="-122"/>
                  </a:rPr>
                  <a:t>For small domains, we can use </a:t>
                </a:r>
                <a:r>
                  <a:rPr lang="en-US" altLang="zh-CN" sz="2000" b="0" dirty="0">
                    <a:solidFill>
                      <a:srgbClr val="0000FF"/>
                    </a:solidFill>
                    <a:latin typeface="Arial" panose="020B0604020202020204" pitchFamily="34" charset="0"/>
                    <a:ea typeface="黑体" panose="02010609060101010101" pitchFamily="49" charset="-122"/>
                  </a:rPr>
                  <a:t>UI</a:t>
                </a:r>
                <a:r>
                  <a:rPr lang="en-US" altLang="zh-CN" sz="2000" b="0" dirty="0">
                    <a:latin typeface="Arial" panose="020B0604020202020204" pitchFamily="34" charset="0"/>
                    <a:ea typeface="黑体" panose="02010609060101010101" pitchFamily="49" charset="-122"/>
                  </a:rPr>
                  <a:t> and </a:t>
                </a:r>
                <a:r>
                  <a:rPr lang="en-US" altLang="zh-CN" sz="2000" b="0" dirty="0">
                    <a:solidFill>
                      <a:srgbClr val="0000FF"/>
                    </a:solidFill>
                    <a:latin typeface="Arial" panose="020B0604020202020204" pitchFamily="34" charset="0"/>
                    <a:ea typeface="黑体" panose="02010609060101010101" pitchFamily="49" charset="-122"/>
                  </a:rPr>
                  <a:t>EI</a:t>
                </a:r>
                <a:r>
                  <a:rPr lang="en-US" altLang="zh-CN" sz="2000" b="0" dirty="0">
                    <a:latin typeface="Arial" panose="020B0604020202020204" pitchFamily="34" charset="0"/>
                    <a:ea typeface="黑体" panose="02010609060101010101" pitchFamily="49" charset="-122"/>
                  </a:rPr>
                  <a:t> to </a:t>
                </a:r>
                <a:r>
                  <a:rPr lang="en-US" altLang="zh-CN" sz="2000" b="0" dirty="0">
                    <a:solidFill>
                      <a:srgbClr val="0000FF"/>
                    </a:solidFill>
                    <a:latin typeface="Arial" panose="020B0604020202020204" pitchFamily="34" charset="0"/>
                    <a:ea typeface="黑体" panose="02010609060101010101" pitchFamily="49" charset="-122"/>
                  </a:rPr>
                  <a:t>propositionalize</a:t>
                </a:r>
                <a:r>
                  <a:rPr lang="en-US" altLang="zh-CN" sz="2000" b="0" dirty="0">
                    <a:latin typeface="Arial" panose="020B0604020202020204" pitchFamily="34" charset="0"/>
                    <a:ea typeface="黑体" panose="02010609060101010101" pitchFamily="49" charset="-122"/>
                  </a:rPr>
                  <a:t> the problem</a:t>
                </a:r>
              </a:p>
              <a:p>
                <a:r>
                  <a:rPr lang="en-US" altLang="zh-CN" sz="2000" b="0" dirty="0">
                    <a:solidFill>
                      <a:srgbClr val="0000FF"/>
                    </a:solidFill>
                    <a:latin typeface="Arial" panose="020B0604020202020204" pitchFamily="34" charset="0"/>
                    <a:ea typeface="黑体" panose="02010609060101010101" pitchFamily="49" charset="-122"/>
                  </a:rPr>
                  <a:t>Unification</a:t>
                </a:r>
                <a:r>
                  <a:rPr lang="en-US" altLang="zh-CN" sz="2000" b="0" dirty="0">
                    <a:latin typeface="Arial" panose="020B0604020202020204" pitchFamily="34" charset="0"/>
                    <a:ea typeface="黑体" panose="02010609060101010101" pitchFamily="49" charset="-122"/>
                  </a:rPr>
                  <a:t> identifies proper substitutions, more efficient than instantiation.</a:t>
                </a:r>
              </a:p>
              <a:p>
                <a:r>
                  <a:rPr lang="en-US" altLang="zh-CN" sz="2000" b="0" dirty="0">
                    <a:latin typeface="Arial" panose="020B0604020202020204" pitchFamily="34" charset="0"/>
                    <a:ea typeface="黑体" panose="02010609060101010101" pitchFamily="49" charset="-122"/>
                  </a:rPr>
                  <a:t>Forward and backward chaining uses the </a:t>
                </a:r>
                <a:r>
                  <a:rPr lang="en-US" altLang="zh-CN" sz="2000" b="0" dirty="0">
                    <a:solidFill>
                      <a:srgbClr val="0000FF"/>
                    </a:solidFill>
                    <a:latin typeface="Arial" panose="020B0604020202020204" pitchFamily="34" charset="0"/>
                    <a:ea typeface="黑体" panose="02010609060101010101" pitchFamily="49" charset="-122"/>
                  </a:rPr>
                  <a:t>generalized Modus Ponens</a:t>
                </a:r>
                <a:r>
                  <a:rPr lang="en-US" altLang="zh-CN" sz="2000" b="0" dirty="0">
                    <a:latin typeface="Arial" panose="020B0604020202020204" pitchFamily="34" charset="0"/>
                    <a:ea typeface="黑体" panose="02010609060101010101" pitchFamily="49" charset="-122"/>
                  </a:rPr>
                  <a:t> on a sets of </a:t>
                </a:r>
                <a:r>
                  <a:rPr lang="en-US" altLang="zh-CN" sz="2000" b="0" dirty="0">
                    <a:solidFill>
                      <a:srgbClr val="0000FF"/>
                    </a:solidFill>
                    <a:latin typeface="Arial" panose="020B0604020202020204" pitchFamily="34" charset="0"/>
                    <a:ea typeface="黑体" panose="02010609060101010101" pitchFamily="49" charset="-122"/>
                  </a:rPr>
                  <a:t>definite clauses</a:t>
                </a:r>
                <a:r>
                  <a:rPr lang="en-US" altLang="zh-CN" sz="2000" b="0" dirty="0">
                    <a:latin typeface="Arial" panose="020B0604020202020204" pitchFamily="34" charset="0"/>
                    <a:ea typeface="黑体" panose="02010609060101010101" pitchFamily="49" charset="-122"/>
                  </a:rPr>
                  <a:t>.</a:t>
                </a:r>
              </a:p>
              <a:p>
                <a:r>
                  <a:rPr lang="en-US" altLang="zh-CN" sz="2000" b="0" dirty="0">
                    <a:latin typeface="Arial" panose="020B0604020202020204" pitchFamily="34" charset="0"/>
                    <a:ea typeface="黑体" panose="02010609060101010101" pitchFamily="49" charset="-122"/>
                  </a:rPr>
                  <a:t>GMP is </a:t>
                </a:r>
                <a:r>
                  <a:rPr lang="en-US" altLang="zh-CN" sz="2000" b="0" dirty="0">
                    <a:solidFill>
                      <a:srgbClr val="0000FF"/>
                    </a:solidFill>
                    <a:latin typeface="Arial" panose="020B0604020202020204" pitchFamily="34" charset="0"/>
                    <a:ea typeface="黑体" panose="02010609060101010101" pitchFamily="49" charset="-122"/>
                  </a:rPr>
                  <a:t>complete</a:t>
                </a:r>
                <a:r>
                  <a:rPr lang="en-US" altLang="zh-CN" sz="2000" b="0" dirty="0">
                    <a:latin typeface="Arial" panose="020B0604020202020204" pitchFamily="34" charset="0"/>
                    <a:ea typeface="黑体" panose="02010609060101010101" pitchFamily="49" charset="-122"/>
                  </a:rPr>
                  <a:t> for definite clauses, where the entailment is </a:t>
                </a:r>
                <a:r>
                  <a:rPr lang="en-US" altLang="zh-CN" sz="2000" b="0" dirty="0">
                    <a:solidFill>
                      <a:srgbClr val="0000FF"/>
                    </a:solidFill>
                    <a:latin typeface="Arial" panose="020B0604020202020204" pitchFamily="34" charset="0"/>
                    <a:ea typeface="黑体" panose="02010609060101010101" pitchFamily="49" charset="-122"/>
                  </a:rPr>
                  <a:t>semi-decidable</a:t>
                </a:r>
                <a:r>
                  <a:rPr lang="en-US" altLang="zh-CN" sz="2000" b="0" dirty="0">
                    <a:latin typeface="Arial" panose="020B0604020202020204" pitchFamily="34" charset="0"/>
                    <a:ea typeface="黑体" panose="02010609060101010101" pitchFamily="49" charset="-122"/>
                  </a:rPr>
                  <a:t>; for </a:t>
                </a:r>
                <a:r>
                  <a:rPr lang="en-US" altLang="zh-CN" sz="2000" b="0" dirty="0" err="1">
                    <a:solidFill>
                      <a:srgbClr val="0000FF"/>
                    </a:solidFill>
                    <a:latin typeface="Arial" panose="020B0604020202020204" pitchFamily="34" charset="0"/>
                    <a:ea typeface="黑体" panose="02010609060101010101" pitchFamily="49" charset="-122"/>
                  </a:rPr>
                  <a:t>Datalog</a:t>
                </a:r>
                <a:r>
                  <a:rPr lang="en-US" altLang="zh-CN" sz="2000" b="0" dirty="0">
                    <a:latin typeface="Arial" panose="020B0604020202020204" pitchFamily="34" charset="0"/>
                    <a:ea typeface="黑体" panose="02010609060101010101" pitchFamily="49" charset="-122"/>
                  </a:rPr>
                  <a:t> KB (function-less definite clauses), entailment can be </a:t>
                </a:r>
                <a:r>
                  <a:rPr lang="en-US" altLang="zh-CN" sz="2000" b="0" dirty="0">
                    <a:solidFill>
                      <a:srgbClr val="0000FF"/>
                    </a:solidFill>
                    <a:latin typeface="Arial" panose="020B0604020202020204" pitchFamily="34" charset="0"/>
                    <a:ea typeface="黑体" panose="02010609060101010101" pitchFamily="49" charset="-122"/>
                  </a:rPr>
                  <a:t>decided</a:t>
                </a:r>
                <a:r>
                  <a:rPr lang="en-US" altLang="zh-CN" sz="2000" b="0" dirty="0">
                    <a:latin typeface="Arial" panose="020B0604020202020204" pitchFamily="34" charset="0"/>
                    <a:ea typeface="黑体" panose="02010609060101010101" pitchFamily="49" charset="-122"/>
                  </a:rPr>
                  <a:t> in </a:t>
                </a:r>
                <a14:m>
                  <m:oMath xmlns:m="http://schemas.openxmlformats.org/officeDocument/2006/math">
                    <m:r>
                      <a:rPr lang="zh-CN" altLang="en-US" sz="2000" b="0" i="1" smtClean="0">
                        <a:latin typeface="Cambria Math" panose="02040503050406030204" pitchFamily="18" charset="0"/>
                        <a:ea typeface="黑体" panose="02010609060101010101" pitchFamily="49" charset="-122"/>
                      </a:rPr>
                      <m:t>𝒫</m:t>
                    </m:r>
                  </m:oMath>
                </a14:m>
                <a:r>
                  <a:rPr lang="en-US" altLang="zh-CN" sz="2000" b="0" dirty="0">
                    <a:latin typeface="Arial" panose="020B0604020202020204" pitchFamily="34" charset="0"/>
                    <a:ea typeface="黑体" panose="02010609060101010101" pitchFamily="49" charset="-122"/>
                  </a:rPr>
                  <a:t>-time (with forward-chaining)</a:t>
                </a:r>
              </a:p>
              <a:p>
                <a:r>
                  <a:rPr lang="en-US" altLang="zh-CN" sz="2000" b="0" dirty="0">
                    <a:latin typeface="Arial" panose="020B0604020202020204" pitchFamily="34" charset="0"/>
                    <a:ea typeface="黑体" panose="02010609060101010101" pitchFamily="49" charset="-122"/>
                  </a:rPr>
                  <a:t>Backward chaining is used in logic programming systems; inferences are fast but may be </a:t>
                </a:r>
                <a:r>
                  <a:rPr lang="en-US" altLang="zh-CN" sz="2000" b="0" dirty="0">
                    <a:solidFill>
                      <a:srgbClr val="0000FF"/>
                    </a:solidFill>
                    <a:latin typeface="Arial" panose="020B0604020202020204" pitchFamily="34" charset="0"/>
                    <a:ea typeface="黑体" panose="02010609060101010101" pitchFamily="49" charset="-122"/>
                  </a:rPr>
                  <a:t>unsound</a:t>
                </a:r>
                <a:r>
                  <a:rPr lang="en-US" altLang="zh-CN" sz="2000" b="0" dirty="0">
                    <a:latin typeface="Arial" panose="020B0604020202020204" pitchFamily="34" charset="0"/>
                    <a:ea typeface="黑体" panose="02010609060101010101" pitchFamily="49" charset="-122"/>
                  </a:rPr>
                  <a:t> or </a:t>
                </a:r>
                <a:r>
                  <a:rPr lang="en-US" altLang="zh-CN" sz="2000" b="0" dirty="0">
                    <a:solidFill>
                      <a:srgbClr val="0000FF"/>
                    </a:solidFill>
                    <a:latin typeface="Arial" panose="020B0604020202020204" pitchFamily="34" charset="0"/>
                    <a:ea typeface="黑体" panose="02010609060101010101" pitchFamily="49" charset="-122"/>
                  </a:rPr>
                  <a:t>incomplete</a:t>
                </a:r>
                <a:r>
                  <a:rPr lang="en-US" altLang="zh-CN" sz="2000" b="0" dirty="0">
                    <a:latin typeface="Arial" panose="020B0604020202020204" pitchFamily="34" charset="0"/>
                    <a:ea typeface="黑体" panose="02010609060101010101" pitchFamily="49" charset="-122"/>
                  </a:rPr>
                  <a:t>.</a:t>
                </a:r>
              </a:p>
              <a:p>
                <a:r>
                  <a:rPr lang="en-US" altLang="zh-CN" sz="2000" b="0" dirty="0">
                    <a:solidFill>
                      <a:srgbClr val="0000FF"/>
                    </a:solidFill>
                    <a:latin typeface="Arial" panose="020B0604020202020204" pitchFamily="34" charset="0"/>
                    <a:ea typeface="黑体" panose="02010609060101010101" pitchFamily="49" charset="-122"/>
                  </a:rPr>
                  <a:t>Resolution</a:t>
                </a:r>
                <a:r>
                  <a:rPr lang="en-US" altLang="zh-CN" sz="2000" b="0" dirty="0">
                    <a:latin typeface="Arial" panose="020B0604020202020204" pitchFamily="34" charset="0"/>
                    <a:ea typeface="黑体" panose="02010609060101010101" pitchFamily="49" charset="-122"/>
                  </a:rPr>
                  <a:t> is sound and (refutation-) complete for FOL, using </a:t>
                </a:r>
                <a:r>
                  <a:rPr lang="en-US" altLang="zh-CN" sz="2000" b="0" dirty="0">
                    <a:solidFill>
                      <a:srgbClr val="0000FF"/>
                    </a:solidFill>
                    <a:latin typeface="Arial" panose="020B0604020202020204" pitchFamily="34" charset="0"/>
                    <a:ea typeface="黑体" panose="02010609060101010101" pitchFamily="49" charset="-122"/>
                  </a:rPr>
                  <a:t>CNF</a:t>
                </a:r>
                <a:r>
                  <a:rPr lang="en-US" altLang="zh-CN" sz="2000" b="0" dirty="0">
                    <a:latin typeface="Arial" panose="020B0604020202020204" pitchFamily="34" charset="0"/>
                    <a:ea typeface="黑体" panose="02010609060101010101" pitchFamily="49" charset="-122"/>
                  </a:rPr>
                  <a:t> KB</a:t>
                </a:r>
                <a:endParaRPr lang="zh-CN" altLang="en-US" sz="2000" b="0" dirty="0">
                  <a:latin typeface="Arial" panose="020B0604020202020204" pitchFamily="34" charset="0"/>
                  <a:ea typeface="黑体" panose="02010609060101010101" pitchFamily="49" charset="-122"/>
                </a:endParaRPr>
              </a:p>
            </p:txBody>
          </p:sp>
        </mc:Choice>
        <mc:Fallback xmlns="">
          <p:sp>
            <p:nvSpPr>
              <p:cNvPr id="8" name="内容占位符 7"/>
              <p:cNvSpPr>
                <a:spLocks noGrp="1" noRot="1" noChangeAspect="1" noMove="1" noResize="1" noEditPoints="1" noAdjustHandles="1" noChangeArrowheads="1" noChangeShapeType="1" noTextEdit="1"/>
              </p:cNvSpPr>
              <p:nvPr>
                <p:ph idx="1"/>
              </p:nvPr>
            </p:nvSpPr>
            <p:spPr>
              <a:xfrm>
                <a:off x="457200" y="1268760"/>
                <a:ext cx="8229600" cy="4862165"/>
              </a:xfrm>
              <a:blipFill>
                <a:blip r:embed="rId3"/>
                <a:stretch>
                  <a:fillRect t="-501" r="-125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B9A2F377-2687-4B76-A3AC-8D257D3415FA}"/>
              </a:ext>
            </a:extLst>
          </p:cNvPr>
          <p:cNvSpPr>
            <a:spLocks noGrp="1"/>
          </p:cNvSpPr>
          <p:nvPr>
            <p:ph type="sldNum" sz="quarter" idx="12"/>
          </p:nvPr>
        </p:nvSpPr>
        <p:spPr/>
        <p:txBody>
          <a:bodyPr/>
          <a:lstStyle/>
          <a:p>
            <a:fld id="{F58209B2-4306-46CD-9424-9DB79656E1A9}" type="slidenum">
              <a:rPr lang="zh-CN" altLang="en-US" smtClean="0"/>
              <a:pPr/>
              <a:t>48</a:t>
            </a:fld>
            <a:endParaRPr lang="zh-CN" altLang="en-US"/>
          </a:p>
        </p:txBody>
      </p:sp>
    </p:spTree>
    <p:extLst>
      <p:ext uri="{BB962C8B-B14F-4D97-AF65-F5344CB8AC3E}">
        <p14:creationId xmlns:p14="http://schemas.microsoft.com/office/powerpoint/2010/main" val="2803451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t>Homework</a:t>
            </a:r>
          </a:p>
        </p:txBody>
      </p:sp>
      <p:sp>
        <p:nvSpPr>
          <p:cNvPr id="6" name="Shape 260">
            <a:extLst>
              <a:ext uri="{FF2B5EF4-FFF2-40B4-BE49-F238E27FC236}">
                <a16:creationId xmlns:a16="http://schemas.microsoft.com/office/drawing/2014/main" id="{BA6292BC-A856-432C-984E-2FACC9A14B61}"/>
              </a:ext>
            </a:extLst>
          </p:cNvPr>
          <p:cNvSpPr/>
          <p:nvPr/>
        </p:nvSpPr>
        <p:spPr>
          <a:xfrm>
            <a:off x="1104900" y="1419705"/>
            <a:ext cx="9055100" cy="2662267"/>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spAutoFit/>
          </a:bodyPr>
          <a:lstStyle/>
          <a:p>
            <a:r>
              <a:rPr dirty="0"/>
              <a:t>member(1,[1,2,3,4,5])</a:t>
            </a:r>
            <a:endParaRPr lang="en-US" dirty="0"/>
          </a:p>
          <a:p>
            <a:r>
              <a:rPr lang="en-US" altLang="zh-CN" dirty="0"/>
              <a:t>member(3,[1,2,3,4,5])       </a:t>
            </a:r>
            <a:r>
              <a:rPr lang="zh-CN" altLang="en-US" sz="1800" dirty="0">
                <a:solidFill>
                  <a:srgbClr val="FF0000"/>
                </a:solidFill>
              </a:rPr>
              <a:t>要求：给出一个集合，列出其所有元素</a:t>
            </a:r>
            <a:endParaRPr lang="en-US" altLang="zh-CN" sz="1800" dirty="0">
              <a:solidFill>
                <a:srgbClr val="FF0000"/>
              </a:solidFill>
            </a:endParaRPr>
          </a:p>
          <a:p>
            <a:endParaRPr lang="en-US" dirty="0"/>
          </a:p>
          <a:p>
            <a:r>
              <a:rPr lang="en-US" altLang="zh-CN" dirty="0"/>
              <a:t>subset([2,4],[1,2,3,4,5])       </a:t>
            </a:r>
            <a:r>
              <a:rPr lang="zh-CN" altLang="en-US" sz="1800" dirty="0">
                <a:solidFill>
                  <a:srgbClr val="FF0000"/>
                </a:solidFill>
              </a:rPr>
              <a:t>要求：给出一个集合，列出其所有子集</a:t>
            </a:r>
            <a:endParaRPr lang="en-US" altLang="zh-CN" sz="1800" dirty="0">
              <a:solidFill>
                <a:srgbClr val="FF0000"/>
              </a:solidFill>
            </a:endParaRPr>
          </a:p>
          <a:p>
            <a:endParaRPr lang="en-US" dirty="0"/>
          </a:p>
          <a:p>
            <a:endParaRPr dirty="0"/>
          </a:p>
        </p:txBody>
      </p:sp>
      <p:sp>
        <p:nvSpPr>
          <p:cNvPr id="5" name="灯片编号占位符 4">
            <a:extLst>
              <a:ext uri="{FF2B5EF4-FFF2-40B4-BE49-F238E27FC236}">
                <a16:creationId xmlns:a16="http://schemas.microsoft.com/office/drawing/2014/main" id="{59923E95-B48C-4C36-9025-6064799177AB}"/>
              </a:ext>
            </a:extLst>
          </p:cNvPr>
          <p:cNvSpPr>
            <a:spLocks noGrp="1"/>
          </p:cNvSpPr>
          <p:nvPr>
            <p:ph type="sldNum" sz="quarter" idx="12"/>
          </p:nvPr>
        </p:nvSpPr>
        <p:spPr/>
        <p:txBody>
          <a:bodyPr/>
          <a:lstStyle/>
          <a:p>
            <a:fld id="{F58209B2-4306-46CD-9424-9DB79656E1A9}" type="slidenum">
              <a:rPr lang="zh-CN" altLang="en-US" smtClean="0"/>
              <a:pPr/>
              <a:t>49</a:t>
            </a:fld>
            <a:endParaRPr lang="zh-CN" altLang="en-US"/>
          </a:p>
        </p:txBody>
      </p:sp>
    </p:spTree>
    <p:extLst>
      <p:ext uri="{BB962C8B-B14F-4D97-AF65-F5344CB8AC3E}">
        <p14:creationId xmlns:p14="http://schemas.microsoft.com/office/powerpoint/2010/main" val="400584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7FF58F-53DE-48BF-AAA2-33575EF67F81}"/>
              </a:ext>
            </a:extLst>
          </p:cNvPr>
          <p:cNvSpPr>
            <a:spLocks noGrp="1"/>
          </p:cNvSpPr>
          <p:nvPr>
            <p:ph type="body" idx="1"/>
          </p:nvPr>
        </p:nvSpPr>
        <p:spPr/>
        <p:txBody>
          <a:bodyPr/>
          <a:lstStyle/>
          <a:p>
            <a:r>
              <a:rPr lang="en-US" altLang="zh-CN" sz="2800" dirty="0">
                <a:solidFill>
                  <a:srgbClr val="C00000"/>
                </a:solidFill>
              </a:rPr>
              <a:t>First-Order Logic: Inference</a:t>
            </a:r>
            <a:endParaRPr lang="zh-CN" altLang="en-US" sz="2800" dirty="0">
              <a:solidFill>
                <a:srgbClr val="C00000"/>
              </a:solidFill>
            </a:endParaRPr>
          </a:p>
          <a:p>
            <a:r>
              <a:rPr lang="en-US" altLang="zh-CN" dirty="0"/>
              <a:t>Resolution in FOL</a:t>
            </a:r>
            <a:endParaRPr lang="zh-CN" altLang="en-US" dirty="0"/>
          </a:p>
        </p:txBody>
      </p:sp>
      <p:sp>
        <p:nvSpPr>
          <p:cNvPr id="6" name="灯片编号占位符 5">
            <a:extLst>
              <a:ext uri="{FF2B5EF4-FFF2-40B4-BE49-F238E27FC236}">
                <a16:creationId xmlns:a16="http://schemas.microsoft.com/office/drawing/2014/main" id="{FA95B935-C4E2-4AFF-A83A-ED2224DFA4B1}"/>
              </a:ext>
            </a:extLst>
          </p:cNvPr>
          <p:cNvSpPr>
            <a:spLocks noGrp="1"/>
          </p:cNvSpPr>
          <p:nvPr>
            <p:ph type="sldNum" sz="quarter" idx="12"/>
          </p:nvPr>
        </p:nvSpPr>
        <p:spPr/>
        <p:txBody>
          <a:bodyPr/>
          <a:lstStyle/>
          <a:p>
            <a:fld id="{F58209B2-4306-46CD-9424-9DB79656E1A9}" type="slidenum">
              <a:rPr lang="zh-CN" altLang="en-US" smtClean="0"/>
              <a:pPr/>
              <a:t>5</a:t>
            </a:fld>
            <a:endParaRPr lang="zh-CN" altLang="en-US"/>
          </a:p>
        </p:txBody>
      </p:sp>
    </p:spTree>
    <p:extLst>
      <p:ext uri="{BB962C8B-B14F-4D97-AF65-F5344CB8AC3E}">
        <p14:creationId xmlns:p14="http://schemas.microsoft.com/office/powerpoint/2010/main" val="953871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t>Homework</a:t>
            </a:r>
          </a:p>
        </p:txBody>
      </p:sp>
      <p:sp>
        <p:nvSpPr>
          <p:cNvPr id="6" name="Shape 257">
            <a:extLst>
              <a:ext uri="{FF2B5EF4-FFF2-40B4-BE49-F238E27FC236}">
                <a16:creationId xmlns:a16="http://schemas.microsoft.com/office/drawing/2014/main" id="{81BDB51C-BB59-44DE-BDE1-D2F9D4E76282}"/>
              </a:ext>
            </a:extLst>
          </p:cNvPr>
          <p:cNvSpPr/>
          <p:nvPr/>
        </p:nvSpPr>
        <p:spPr>
          <a:xfrm>
            <a:off x="316756" y="3933056"/>
            <a:ext cx="4066819" cy="507831"/>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rPr lang="zh-CN" altLang="en-US" sz="2800" dirty="0">
                <a:solidFill>
                  <a:srgbClr val="FF0000"/>
                </a:solidFill>
              </a:rPr>
              <a:t>检测冲突的事实（</a:t>
            </a:r>
            <a:r>
              <a:rPr lang="en-US" altLang="zh-CN" sz="2800" dirty="0">
                <a:solidFill>
                  <a:srgbClr val="FF0000"/>
                </a:solidFill>
              </a:rPr>
              <a:t>facts</a:t>
            </a:r>
            <a:r>
              <a:rPr lang="zh-CN" altLang="en-US" sz="2800" dirty="0">
                <a:solidFill>
                  <a:srgbClr val="FF0000"/>
                </a:solidFill>
              </a:rPr>
              <a:t>）</a:t>
            </a:r>
          </a:p>
        </p:txBody>
      </p:sp>
      <p:sp>
        <p:nvSpPr>
          <p:cNvPr id="7" name="Shape 260">
            <a:extLst>
              <a:ext uri="{FF2B5EF4-FFF2-40B4-BE49-F238E27FC236}">
                <a16:creationId xmlns:a16="http://schemas.microsoft.com/office/drawing/2014/main" id="{8954DBF1-6D0F-4C6B-9CA1-D0A54C6B78D8}"/>
              </a:ext>
            </a:extLst>
          </p:cNvPr>
          <p:cNvSpPr/>
          <p:nvPr/>
        </p:nvSpPr>
        <p:spPr>
          <a:xfrm>
            <a:off x="338724" y="1238105"/>
            <a:ext cx="10668000" cy="2108269"/>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spAutoFit/>
          </a:bodyPr>
          <a:lstStyle/>
          <a:p>
            <a:r>
              <a:rPr lang="zh-CN" altLang="en-US" dirty="0"/>
              <a:t>事实的集合：有三种事实</a:t>
            </a:r>
            <a:endParaRPr lang="en-US" altLang="zh-CN" dirty="0"/>
          </a:p>
          <a:p>
            <a:endParaRPr lang="en-US" altLang="zh-CN" sz="2400" dirty="0"/>
          </a:p>
          <a:p>
            <a:r>
              <a:rPr lang="en-US" altLang="zh-CN" dirty="0" err="1"/>
              <a:t>is_relation</a:t>
            </a:r>
            <a:r>
              <a:rPr lang="en-US" altLang="zh-CN" dirty="0"/>
              <a:t> (</a:t>
            </a:r>
            <a:r>
              <a:rPr lang="en-US" altLang="zh-CN" dirty="0" err="1"/>
              <a:t>fact_ID</a:t>
            </a:r>
            <a:r>
              <a:rPr lang="en-US" altLang="zh-CN" dirty="0"/>
              <a:t>, </a:t>
            </a:r>
            <a:r>
              <a:rPr lang="en-US" altLang="zh-CN" dirty="0" err="1"/>
              <a:t>company_name</a:t>
            </a:r>
            <a:r>
              <a:rPr lang="en-US" altLang="zh-CN" dirty="0"/>
              <a:t>, time, index-name, value)</a:t>
            </a:r>
          </a:p>
          <a:p>
            <a:endParaRPr lang="en-US" altLang="zh-CN" dirty="0"/>
          </a:p>
          <a:p>
            <a:r>
              <a:rPr lang="en-US" altLang="zh-CN" dirty="0"/>
              <a:t>supplier (</a:t>
            </a:r>
            <a:r>
              <a:rPr lang="en-US" altLang="zh-CN" dirty="0" err="1"/>
              <a:t>fact_ID</a:t>
            </a:r>
            <a:r>
              <a:rPr lang="en-US" altLang="zh-CN" dirty="0"/>
              <a:t>, time, </a:t>
            </a:r>
            <a:r>
              <a:rPr lang="en-US" altLang="zh-CN" dirty="0" err="1"/>
              <a:t>company_A</a:t>
            </a:r>
            <a:r>
              <a:rPr lang="en-US" altLang="zh-CN" dirty="0"/>
              <a:t>, </a:t>
            </a:r>
            <a:r>
              <a:rPr lang="en-US" altLang="zh-CN" dirty="0" err="1"/>
              <a:t>company_B</a:t>
            </a:r>
            <a:r>
              <a:rPr lang="en-US" altLang="zh-CN" dirty="0"/>
              <a:t>, k, value)</a:t>
            </a:r>
          </a:p>
          <a:p>
            <a:endParaRPr lang="en-US" altLang="zh-CN" dirty="0"/>
          </a:p>
          <a:p>
            <a:r>
              <a:rPr lang="en-US" altLang="zh-CN" dirty="0"/>
              <a:t>client (</a:t>
            </a:r>
            <a:r>
              <a:rPr lang="en-US" altLang="zh-CN" dirty="0" err="1"/>
              <a:t>fact_ID</a:t>
            </a:r>
            <a:r>
              <a:rPr lang="en-US" altLang="zh-CN" dirty="0"/>
              <a:t>, time, </a:t>
            </a:r>
            <a:r>
              <a:rPr lang="en-US" altLang="zh-CN" dirty="0" err="1"/>
              <a:t>company_A</a:t>
            </a:r>
            <a:r>
              <a:rPr lang="en-US" altLang="zh-CN" dirty="0"/>
              <a:t>, </a:t>
            </a:r>
            <a:r>
              <a:rPr lang="en-US" altLang="zh-CN" dirty="0" err="1"/>
              <a:t>company_B</a:t>
            </a:r>
            <a:r>
              <a:rPr lang="en-US" altLang="zh-CN" dirty="0"/>
              <a:t>, k, value)</a:t>
            </a:r>
            <a:endParaRPr dirty="0"/>
          </a:p>
        </p:txBody>
      </p:sp>
      <p:sp>
        <p:nvSpPr>
          <p:cNvPr id="8" name="文本框 7">
            <a:extLst>
              <a:ext uri="{FF2B5EF4-FFF2-40B4-BE49-F238E27FC236}">
                <a16:creationId xmlns:a16="http://schemas.microsoft.com/office/drawing/2014/main" id="{5D284D49-7D75-4C05-BDC8-1FFF0B3F8134}"/>
              </a:ext>
            </a:extLst>
          </p:cNvPr>
          <p:cNvSpPr txBox="1"/>
          <p:nvPr/>
        </p:nvSpPr>
        <p:spPr>
          <a:xfrm>
            <a:off x="317500" y="4535517"/>
            <a:ext cx="7904408" cy="12413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给定一个事实的集合，找出所有“冲突”的</a:t>
            </a:r>
            <a:r>
              <a:rPr kumimoji="0" lang="en-US" altLang="zh-CN"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fact ID</a:t>
            </a: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对</a:t>
            </a:r>
            <a:endParaRPr kumimoji="0" lang="en-US" altLang="zh-CN"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endParaRPr>
          </a:p>
          <a:p>
            <a:pPr marL="0" marR="0" indent="0" algn="l" defTabSz="508000" rtl="0" fontAlgn="auto" latinLnBrk="0" hangingPunct="0">
              <a:lnSpc>
                <a:spcPct val="100000"/>
              </a:lnSpc>
              <a:spcBef>
                <a:spcPts val="0"/>
              </a:spcBef>
              <a:spcAft>
                <a:spcPts val="0"/>
              </a:spcAft>
              <a:buClr>
                <a:srgbClr val="0433FF"/>
              </a:buClr>
              <a:buSzTx/>
              <a:buFontTx/>
              <a:buNone/>
              <a:tabLst/>
            </a:pPr>
            <a:endParaRPr lang="en-US" altLang="zh-CN" dirty="0"/>
          </a:p>
          <a:p>
            <a:pPr marL="0" marR="0" indent="0" algn="l" defTabSz="508000" rtl="0" fontAlgn="auto" latinLnBrk="0" hangingPunct="0">
              <a:lnSpc>
                <a:spcPct val="100000"/>
              </a:lnSpc>
              <a:spcBef>
                <a:spcPts val="0"/>
              </a:spcBef>
              <a:spcAft>
                <a:spcPts val="0"/>
              </a:spcAft>
              <a:buClr>
                <a:srgbClr val="0433FF"/>
              </a:buClr>
              <a:buSzTx/>
              <a:buFontTx/>
              <a:buNone/>
              <a:tabLst/>
            </a:pP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思考：什么情形“发生冲突”</a:t>
            </a:r>
          </a:p>
        </p:txBody>
      </p:sp>
      <p:graphicFrame>
        <p:nvGraphicFramePr>
          <p:cNvPr id="9" name="对象 8">
            <a:extLst>
              <a:ext uri="{FF2B5EF4-FFF2-40B4-BE49-F238E27FC236}">
                <a16:creationId xmlns:a16="http://schemas.microsoft.com/office/drawing/2014/main" id="{CCB94D47-BE37-4398-A0D5-D962AECD34C5}"/>
              </a:ext>
            </a:extLst>
          </p:cNvPr>
          <p:cNvGraphicFramePr>
            <a:graphicFrameLocks noChangeAspect="1"/>
          </p:cNvGraphicFramePr>
          <p:nvPr>
            <p:extLst>
              <p:ext uri="{D42A27DB-BD31-4B8C-83A1-F6EECF244321}">
                <p14:modId xmlns:p14="http://schemas.microsoft.com/office/powerpoint/2010/main" val="2193854556"/>
              </p:ext>
            </p:extLst>
          </p:nvPr>
        </p:nvGraphicFramePr>
        <p:xfrm>
          <a:off x="7185601" y="5442529"/>
          <a:ext cx="1071707" cy="1071707"/>
        </p:xfrm>
        <a:graphic>
          <a:graphicData uri="http://schemas.openxmlformats.org/presentationml/2006/ole">
            <mc:AlternateContent xmlns:mc="http://schemas.openxmlformats.org/markup-compatibility/2006">
              <mc:Choice xmlns:v="urn:schemas-microsoft-com:vml" Requires="v">
                <p:oleObj name="包装程序外壳对象" showAsIcon="1" r:id="rId3" imgW="528840" imgH="528840" progId="Package">
                  <p:embed/>
                </p:oleObj>
              </mc:Choice>
              <mc:Fallback>
                <p:oleObj name="包装程序外壳对象" showAsIcon="1" r:id="rId3" imgW="528840" imgH="528840" progId="Package">
                  <p:embed/>
                  <p:pic>
                    <p:nvPicPr>
                      <p:cNvPr id="3" name="对象 2">
                        <a:extLst>
                          <a:ext uri="{FF2B5EF4-FFF2-40B4-BE49-F238E27FC236}">
                            <a16:creationId xmlns:a16="http://schemas.microsoft.com/office/drawing/2014/main" id="{0483064E-FBC1-42A8-92C7-B6CB8F9D6973}"/>
                          </a:ext>
                        </a:extLst>
                      </p:cNvPr>
                      <p:cNvPicPr/>
                      <p:nvPr/>
                    </p:nvPicPr>
                    <p:blipFill>
                      <a:blip r:embed="rId4"/>
                      <a:stretch>
                        <a:fillRect/>
                      </a:stretch>
                    </p:blipFill>
                    <p:spPr>
                      <a:xfrm>
                        <a:off x="7185601" y="5442529"/>
                        <a:ext cx="1071707" cy="1071707"/>
                      </a:xfrm>
                      <a:prstGeom prst="rect">
                        <a:avLst/>
                      </a:prstGeom>
                    </p:spPr>
                  </p:pic>
                </p:oleObj>
              </mc:Fallback>
            </mc:AlternateContent>
          </a:graphicData>
        </a:graphic>
      </p:graphicFrame>
      <p:sp>
        <p:nvSpPr>
          <p:cNvPr id="10" name="灯片编号占位符 9">
            <a:extLst>
              <a:ext uri="{FF2B5EF4-FFF2-40B4-BE49-F238E27FC236}">
                <a16:creationId xmlns:a16="http://schemas.microsoft.com/office/drawing/2014/main" id="{EF7C3961-CAEA-451C-A6D4-4A2B59517D1E}"/>
              </a:ext>
            </a:extLst>
          </p:cNvPr>
          <p:cNvSpPr>
            <a:spLocks noGrp="1"/>
          </p:cNvSpPr>
          <p:nvPr>
            <p:ph type="sldNum" sz="quarter" idx="12"/>
          </p:nvPr>
        </p:nvSpPr>
        <p:spPr/>
        <p:txBody>
          <a:bodyPr/>
          <a:lstStyle/>
          <a:p>
            <a:fld id="{F58209B2-4306-46CD-9424-9DB79656E1A9}" type="slidenum">
              <a:rPr lang="zh-CN" altLang="en-US" smtClean="0"/>
              <a:pPr/>
              <a:t>50</a:t>
            </a:fld>
            <a:endParaRPr lang="zh-CN" altLang="en-US"/>
          </a:p>
        </p:txBody>
      </p:sp>
    </p:spTree>
    <p:extLst>
      <p:ext uri="{BB962C8B-B14F-4D97-AF65-F5344CB8AC3E}">
        <p14:creationId xmlns:p14="http://schemas.microsoft.com/office/powerpoint/2010/main" val="76128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Conversion to CNF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229600" cy="5517232"/>
              </a:xfrm>
            </p:spPr>
            <p:txBody>
              <a:bodyPr/>
              <a:lstStyle/>
              <a:p>
                <a:pPr>
                  <a:spcBef>
                    <a:spcPts val="1200"/>
                  </a:spcBef>
                </a:pPr>
                <a:r>
                  <a:rPr lang="en-US" altLang="zh-CN" sz="2000" b="0" dirty="0">
                    <a:latin typeface="Arial" pitchFamily="34" charset="0"/>
                    <a:ea typeface="黑体" pitchFamily="49" charset="-122"/>
                  </a:rPr>
                  <a:t>Everyone who loves animals is loved by someone:                    </a:t>
                </a:r>
                <a14:m>
                  <m:oMath xmlns:m="http://schemas.openxmlformats.org/officeDocument/2006/math">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𝑦</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𝑦</m:t>
                            </m:r>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𝑦</m:t>
                            </m:r>
                          </m:e>
                        </m:d>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𝑦</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𝑦</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e>
                    </m:d>
                    <m:r>
                      <a:rPr lang="en-US" altLang="zh-CN" sz="2000" b="0" i="1" smtClean="0">
                        <a:solidFill>
                          <a:srgbClr val="CC00CC"/>
                        </a:solidFill>
                        <a:latin typeface="Cambria Math" panose="02040503050406030204" pitchFamily="18" charset="0"/>
                        <a:ea typeface="Cambria Math" panose="02040503050406030204" pitchFamily="18" charset="0"/>
                      </a:rPr>
                      <m:t>]</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Eliminate biconditionals and implications  </a:t>
                </a:r>
                <a14:m>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 ¬ </m:t>
                    </m:r>
                    <m:d>
                      <m:dPr>
                        <m:begChr m:val="["/>
                        <m:endChr m:val="]"/>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e>
                        </m:d>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Move </a:t>
                </a:r>
                <a14:m>
                  <m:oMath xmlns:m="http://schemas.openxmlformats.org/officeDocument/2006/math">
                    <m:r>
                      <a:rPr lang="en-US" altLang="zh-CN" sz="2000" b="0" i="1" smtClean="0">
                        <a:solidFill>
                          <a:srgbClr val="CC00CC"/>
                        </a:solidFill>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inwards: </a:t>
                </a:r>
                <a14:m>
                  <m:oMath xmlns:m="http://schemas.openxmlformats.org/officeDocument/2006/math">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𝑝</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𝑝</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𝑝</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 ¬</m:t>
                    </m:r>
                    <m:r>
                      <a:rPr lang="en-US" altLang="zh-CN" sz="2000" b="0" i="1" smtClean="0">
                        <a:solidFill>
                          <a:srgbClr val="CC00CC"/>
                        </a:solidFill>
                        <a:latin typeface="Cambria Math" panose="02040503050406030204" pitchFamily="18" charset="0"/>
                        <a:ea typeface="Cambria Math" panose="02040503050406030204" pitchFamily="18" charset="0"/>
                      </a:rPr>
                      <m:t>𝑝</m:t>
                    </m:r>
                    <m:r>
                      <a:rPr lang="en-US" altLang="zh-CN" sz="2000" b="0" i="1" smtClean="0">
                        <a:solidFill>
                          <a:srgbClr val="CC00CC"/>
                        </a:solidFill>
                        <a:latin typeface="Cambria Math" panose="02040503050406030204" pitchFamily="18" charset="0"/>
                        <a:ea typeface="Cambria Math" panose="02040503050406030204" pitchFamily="18" charset="0"/>
                      </a:rPr>
                      <m:t>:</m:t>
                    </m:r>
                  </m:oMath>
                </a14:m>
                <a:endParaRPr lang="en-US" altLang="zh-CN" sz="2000" b="0" dirty="0">
                  <a:solidFill>
                    <a:srgbClr val="CC00CC"/>
                  </a:solidFill>
                  <a:latin typeface="Arial" pitchFamily="34" charset="0"/>
                  <a:ea typeface="黑体" pitchFamily="49" charset="-122"/>
                </a:endParaRP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solidFill>
                    <a:srgbClr val="CC00CC"/>
                  </a:solidFill>
                  <a:latin typeface="Arial" pitchFamily="34" charset="0"/>
                  <a:ea typeface="黑体" pitchFamily="49" charset="-122"/>
                </a:endParaRP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solidFill>
                    <a:srgbClr val="CC00CC"/>
                  </a:solidFill>
                  <a:latin typeface="Arial" pitchFamily="34" charset="0"/>
                  <a:ea typeface="黑体" pitchFamily="49" charset="-122"/>
                </a:endParaRP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Standardize variables: each quantifier should use a different one </a:t>
                </a: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𝑦</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𝑦</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𝑧</m:t>
                      </m:r>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𝑧</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latin typeface="Arial" pitchFamily="34" charset="0"/>
                  <a:ea typeface="黑体" pitchFamily="49" charset="-122"/>
                </a:endParaRPr>
              </a:p>
              <a:p>
                <a:pPr>
                  <a:spcBef>
                    <a:spcPts val="1200"/>
                  </a:spcBef>
                </a:pPr>
                <a:r>
                  <a:rPr lang="en-US" altLang="zh-CN" sz="2000" b="0" dirty="0" err="1">
                    <a:latin typeface="Arial" pitchFamily="34" charset="0"/>
                    <a:ea typeface="黑体" pitchFamily="49" charset="-122"/>
                  </a:rPr>
                  <a:t>Skolemize</a:t>
                </a:r>
                <a:r>
                  <a:rPr lang="en-US" altLang="zh-CN" sz="2000" b="0" dirty="0">
                    <a:latin typeface="Arial" pitchFamily="34" charset="0"/>
                    <a:ea typeface="黑体" pitchFamily="49" charset="-122"/>
                  </a:rPr>
                  <a:t>: a more general form of existential instantiation.         Each existential variable is replaced by a </a:t>
                </a:r>
                <a:r>
                  <a:rPr lang="en-US" altLang="zh-CN" sz="2000" b="0" dirty="0" err="1">
                    <a:solidFill>
                      <a:srgbClr val="0000FF"/>
                    </a:solidFill>
                    <a:latin typeface="Arial" pitchFamily="34" charset="0"/>
                    <a:ea typeface="黑体" pitchFamily="49" charset="-122"/>
                  </a:rPr>
                  <a:t>Skolem</a:t>
                </a:r>
                <a:r>
                  <a:rPr lang="en-US" altLang="zh-CN" sz="2000" b="0" dirty="0">
                    <a:solidFill>
                      <a:srgbClr val="0000FF"/>
                    </a:solidFill>
                    <a:latin typeface="Arial" pitchFamily="34" charset="0"/>
                    <a:ea typeface="黑体" pitchFamily="49" charset="-122"/>
                  </a:rPr>
                  <a:t> function </a:t>
                </a:r>
                <a:r>
                  <a:rPr lang="en-US" altLang="zh-CN" sz="2000" b="0" dirty="0">
                    <a:latin typeface="Arial" pitchFamily="34" charset="0"/>
                    <a:ea typeface="黑体" pitchFamily="49" charset="-122"/>
                  </a:rPr>
                  <a:t>of the enclosing universally quantified variables:</a:t>
                </a: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𝐹</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𝐹</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𝐺</m:t>
                          </m:r>
                          <m:d>
                            <m:dPr>
                              <m:ctrlPr>
                                <a:rPr lang="en-US" altLang="zh-CN" sz="2000" b="0" i="1" smtClean="0">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𝑥</m:t>
                              </m:r>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latin typeface="Arial" pitchFamily="34" charset="0"/>
                  <a:ea typeface="黑体" pitchFamily="49" charset="-122"/>
                </a:endParaRPr>
              </a:p>
              <a:p>
                <a:pPr marL="0" indent="0">
                  <a:spcBef>
                    <a:spcPts val="1200"/>
                  </a:spcBef>
                  <a:buNone/>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229600" cy="5517232"/>
              </a:xfrm>
              <a:blipFill>
                <a:blip r:embed="rId3"/>
                <a:stretch>
                  <a:fillRect t="-552"/>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D1C4DA5E-9385-42E5-8F40-EE0C94B019E0}"/>
              </a:ext>
            </a:extLst>
          </p:cNvPr>
          <p:cNvSpPr>
            <a:spLocks noGrp="1"/>
          </p:cNvSpPr>
          <p:nvPr>
            <p:ph type="sldNum" sz="quarter" idx="12"/>
          </p:nvPr>
        </p:nvSpPr>
        <p:spPr/>
        <p:txBody>
          <a:bodyPr/>
          <a:lstStyle/>
          <a:p>
            <a:fld id="{F58209B2-4306-46CD-9424-9DB79656E1A9}" type="slidenum">
              <a:rPr lang="zh-CN" altLang="en-US" smtClean="0"/>
              <a:pPr/>
              <a:t>6</a:t>
            </a:fld>
            <a:endParaRPr lang="zh-CN" altLang="en-US"/>
          </a:p>
        </p:txBody>
      </p:sp>
    </p:spTree>
    <p:extLst>
      <p:ext uri="{BB962C8B-B14F-4D97-AF65-F5344CB8AC3E}">
        <p14:creationId xmlns:p14="http://schemas.microsoft.com/office/powerpoint/2010/main" val="36159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Conversion to CNF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686800" cy="4790157"/>
              </a:xfrm>
            </p:spPr>
            <p:txBody>
              <a:bodyPr/>
              <a:lstStyle/>
              <a:p>
                <a:pPr>
                  <a:spcBef>
                    <a:spcPts val="1200"/>
                  </a:spcBef>
                </a:pPr>
                <a:r>
                  <a:rPr lang="en-US" altLang="zh-CN" sz="2000" b="0" dirty="0">
                    <a:latin typeface="Arial" pitchFamily="34" charset="0"/>
                    <a:ea typeface="黑体" pitchFamily="49" charset="-122"/>
                  </a:rPr>
                  <a:t>Drop universal quantifiers:</a:t>
                </a: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000" b="0" i="1">
                          <a:solidFill>
                            <a:srgbClr val="CC00CC"/>
                          </a:solidFill>
                          <a:latin typeface="Cambria Math" panose="02040503050406030204" pitchFamily="18" charset="0"/>
                          <a:ea typeface="Cambria Math" panose="02040503050406030204" pitchFamily="18" charset="0"/>
                        </a:rPr>
                        <m:t>  </m:t>
                      </m:r>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𝐹</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𝐹</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𝐺</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Distribute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over </a:t>
                </a:r>
                <a14:m>
                  <m:oMath xmlns:m="http://schemas.openxmlformats.org/officeDocument/2006/math">
                    <m:r>
                      <a:rPr lang="en-US" altLang="zh-CN" sz="2000" b="0" i="1" dirty="0" smtClean="0">
                        <a:latin typeface="Cambria Math" panose="02040503050406030204" pitchFamily="18" charset="0"/>
                        <a:ea typeface="Cambria Math" panose="02040503050406030204" pitchFamily="18" charset="0"/>
                      </a:rPr>
                      <m:t>∨</m:t>
                    </m:r>
                  </m:oMath>
                </a14:m>
                <a:r>
                  <a:rPr lang="en-US" altLang="zh-CN" sz="2000" b="0" dirty="0">
                    <a:latin typeface="Arial" pitchFamily="34" charset="0"/>
                    <a:ea typeface="黑体" pitchFamily="49" charset="-122"/>
                  </a:rPr>
                  <a:t> :</a:t>
                </a:r>
              </a:p>
              <a:p>
                <a:pPr marL="0" indent="0">
                  <a:spcBef>
                    <a:spcPts val="1200"/>
                  </a:spcBef>
                  <a:buNone/>
                </a:pPr>
                <a14:m>
                  <m:oMathPara xmlns:m="http://schemas.openxmlformats.org/officeDocument/2006/math">
                    <m:oMathParaPr>
                      <m:jc m:val="centerGroup"/>
                    </m:oMathParaPr>
                    <m:oMath xmlns:m="http://schemas.openxmlformats.org/officeDocument/2006/math">
                      <m:d>
                        <m:dPr>
                          <m:begChr m:val="["/>
                          <m:endChr m:val="]"/>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 </m:t>
                          </m:r>
                          <m:r>
                            <a:rPr lang="en-US" altLang="zh-CN" sz="2000" b="0" i="1">
                              <a:solidFill>
                                <a:srgbClr val="CC00CC"/>
                              </a:solidFill>
                              <a:latin typeface="Cambria Math" panose="02040503050406030204" pitchFamily="18" charset="0"/>
                              <a:ea typeface="Cambria Math" panose="02040503050406030204" pitchFamily="18" charset="0"/>
                            </a:rPr>
                            <m:t>𝐴𝑛𝑖𝑚𝑎𝑙</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𝐹</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𝐺</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e>
                          </m:d>
                        </m:e>
                      </m:d>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𝐹</m:t>
                          </m:r>
                          <m:r>
                            <a:rPr lang="en-US" altLang="zh-CN" sz="2000" b="0" i="1">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r>
                            <a:rPr lang="en-US" altLang="zh-CN" sz="2000" b="0" i="1">
                              <a:solidFill>
                                <a:srgbClr val="CC00CC"/>
                              </a:solidFill>
                              <a:latin typeface="Cambria Math" panose="02040503050406030204" pitchFamily="18" charset="0"/>
                              <a:ea typeface="Cambria Math" panose="02040503050406030204" pitchFamily="18" charset="0"/>
                            </a:rPr>
                            <m:t>)</m:t>
                          </m:r>
                        </m:e>
                      </m:d>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𝐿𝑜𝑣𝑒𝑠</m:t>
                      </m:r>
                      <m:d>
                        <m:dPr>
                          <m:ctrlPr>
                            <a:rPr lang="en-US" altLang="zh-CN" sz="2000" b="0" i="1">
                              <a:solidFill>
                                <a:srgbClr val="CC00CC"/>
                              </a:solidFill>
                              <a:latin typeface="Cambria Math" panose="02040503050406030204" pitchFamily="18" charset="0"/>
                              <a:ea typeface="Cambria Math" panose="02040503050406030204" pitchFamily="18" charset="0"/>
                            </a:rPr>
                          </m:ctrlPr>
                        </m:dPr>
                        <m:e>
                          <m:r>
                            <a:rPr lang="en-US" altLang="zh-CN" sz="2000" b="0" i="1" smtClean="0">
                              <a:solidFill>
                                <a:srgbClr val="CC00CC"/>
                              </a:solidFill>
                              <a:latin typeface="Cambria Math" panose="02040503050406030204" pitchFamily="18" charset="0"/>
                              <a:ea typeface="Cambria Math" panose="02040503050406030204" pitchFamily="18" charset="0"/>
                            </a:rPr>
                            <m:t>𝐺</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𝑥</m:t>
                          </m:r>
                          <m:r>
                            <a:rPr lang="en-US" altLang="zh-CN" sz="2000" b="0" i="1" smtClean="0">
                              <a:solidFill>
                                <a:srgbClr val="CC00CC"/>
                              </a:solidFill>
                              <a:latin typeface="Cambria Math" panose="02040503050406030204" pitchFamily="18" charset="0"/>
                              <a:ea typeface="Cambria Math" panose="02040503050406030204" pitchFamily="18" charset="0"/>
                            </a:rPr>
                            <m:t>),</m:t>
                          </m:r>
                          <m:r>
                            <a:rPr lang="en-US" altLang="zh-CN" sz="2000" b="0" i="1">
                              <a:solidFill>
                                <a:srgbClr val="CC00CC"/>
                              </a:solidFill>
                              <a:latin typeface="Cambria Math" panose="02040503050406030204" pitchFamily="18" charset="0"/>
                              <a:ea typeface="Cambria Math" panose="02040503050406030204" pitchFamily="18" charset="0"/>
                            </a:rPr>
                            <m:t>𝑥</m:t>
                          </m:r>
                        </m:e>
                      </m:d>
                      <m:r>
                        <a:rPr lang="en-US" altLang="zh-CN" sz="2000" b="0" i="1">
                          <a:solidFill>
                            <a:srgbClr val="CC00CC"/>
                          </a:solidFill>
                          <a:latin typeface="Cambria Math" panose="02040503050406030204" pitchFamily="18" charset="0"/>
                          <a:ea typeface="Cambria Math" panose="02040503050406030204" pitchFamily="18" charset="0"/>
                        </a:rPr>
                        <m:t>]</m:t>
                      </m:r>
                    </m:oMath>
                  </m:oMathPara>
                </a14:m>
                <a:endParaRPr lang="en-US" altLang="zh-CN" sz="2000" b="0" dirty="0">
                  <a:latin typeface="Arial" pitchFamily="34" charset="0"/>
                  <a:ea typeface="黑体" pitchFamily="49" charset="-122"/>
                </a:endParaRPr>
              </a:p>
              <a:p>
                <a:pPr marL="0" indent="0">
                  <a:spcBef>
                    <a:spcPts val="1200"/>
                  </a:spcBef>
                  <a:buNone/>
                </a:pPr>
                <a:endParaRPr lang="en-US" altLang="zh-CN" sz="20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686800" cy="4790157"/>
              </a:xfrm>
              <a:blipFill>
                <a:blip r:embed="rId3"/>
                <a:stretch>
                  <a:fillRect t="-636"/>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20AC1363-3432-4F5F-8268-5770BA47422C}"/>
              </a:ext>
            </a:extLst>
          </p:cNvPr>
          <p:cNvSpPr>
            <a:spLocks noGrp="1"/>
          </p:cNvSpPr>
          <p:nvPr>
            <p:ph type="sldNum" sz="quarter" idx="12"/>
          </p:nvPr>
        </p:nvSpPr>
        <p:spPr/>
        <p:txBody>
          <a:bodyPr/>
          <a:lstStyle/>
          <a:p>
            <a:fld id="{F58209B2-4306-46CD-9424-9DB79656E1A9}" type="slidenum">
              <a:rPr lang="zh-CN" altLang="en-US" smtClean="0"/>
              <a:pPr/>
              <a:t>7</a:t>
            </a:fld>
            <a:endParaRPr lang="zh-CN" altLang="en-US"/>
          </a:p>
        </p:txBody>
      </p:sp>
    </p:spTree>
    <p:extLst>
      <p:ext uri="{BB962C8B-B14F-4D97-AF65-F5344CB8AC3E}">
        <p14:creationId xmlns:p14="http://schemas.microsoft.com/office/powerpoint/2010/main" val="3987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Unification</a:t>
            </a:r>
            <a:r>
              <a:rPr lang="en-US" altLang="zh-CN" sz="4000" dirty="0"/>
              <a:t>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229600" cy="4790157"/>
              </a:xfrm>
            </p:spPr>
            <p:txBody>
              <a:bodyPr/>
              <a:lstStyle/>
              <a:p>
                <a:pPr>
                  <a:spcBef>
                    <a:spcPts val="1200"/>
                  </a:spcBef>
                </a:pPr>
                <a:r>
                  <a:rPr lang="en-US" altLang="zh-CN" sz="1800" b="0" dirty="0">
                    <a:latin typeface="Arial" pitchFamily="34" charset="0"/>
                    <a:ea typeface="黑体" pitchFamily="49" charset="-122"/>
                  </a:rPr>
                  <a:t>We can get the inference immediately if we can find a substitution </a:t>
                </a:r>
                <a14:m>
                  <m:oMath xmlns:m="http://schemas.openxmlformats.org/officeDocument/2006/math">
                    <m:r>
                      <a:rPr lang="zh-CN" altLang="en-US" sz="1800" b="0" i="1" smtClean="0">
                        <a:solidFill>
                          <a:srgbClr val="CC00CC"/>
                        </a:solidFill>
                        <a:latin typeface="Cambria Math" panose="02040503050406030204" pitchFamily="18" charset="0"/>
                        <a:ea typeface="黑体" pitchFamily="49" charset="-122"/>
                      </a:rPr>
                      <m:t>𝜃</m:t>
                    </m:r>
                  </m:oMath>
                </a14:m>
                <a:r>
                  <a:rPr lang="en-US" altLang="zh-CN" sz="1800" b="0" dirty="0">
                    <a:latin typeface="Arial" pitchFamily="34" charset="0"/>
                    <a:ea typeface="黑体" pitchFamily="49" charset="-122"/>
                  </a:rPr>
                  <a:t> such that </a:t>
                </a:r>
                <a14:m>
                  <m:oMath xmlns:m="http://schemas.openxmlformats.org/officeDocument/2006/math">
                    <m:r>
                      <a:rPr lang="en-US" altLang="zh-CN" sz="1800" b="0" i="1" smtClean="0">
                        <a:solidFill>
                          <a:srgbClr val="CC00CC"/>
                        </a:solidFill>
                        <a:latin typeface="Cambria Math" panose="02040503050406030204" pitchFamily="18" charset="0"/>
                        <a:ea typeface="黑体" pitchFamily="49" charset="-122"/>
                      </a:rPr>
                      <m:t>𝐾𝑖𝑛𝑔</m:t>
                    </m:r>
                    <m:r>
                      <a:rPr lang="en-US" altLang="zh-CN" sz="1800" b="0" i="1" smtClean="0">
                        <a:solidFill>
                          <a:srgbClr val="CC00CC"/>
                        </a:solidFill>
                        <a:latin typeface="Cambria Math" panose="02040503050406030204" pitchFamily="18" charset="0"/>
                        <a:ea typeface="黑体" pitchFamily="49" charset="-122"/>
                      </a:rPr>
                      <m:t>(</m:t>
                    </m:r>
                    <m:r>
                      <a:rPr lang="en-US" altLang="zh-CN" sz="1800" b="0" i="1" smtClean="0">
                        <a:solidFill>
                          <a:srgbClr val="CC00CC"/>
                        </a:solidFill>
                        <a:latin typeface="Cambria Math" panose="02040503050406030204" pitchFamily="18" charset="0"/>
                        <a:ea typeface="黑体" pitchFamily="49" charset="-122"/>
                      </a:rPr>
                      <m:t>𝑥</m:t>
                    </m:r>
                    <m:r>
                      <a:rPr lang="en-US" altLang="zh-CN" sz="1800" b="0" i="1" smtClean="0">
                        <a:solidFill>
                          <a:srgbClr val="CC00CC"/>
                        </a:solidFill>
                        <a:latin typeface="Cambria Math" panose="02040503050406030204" pitchFamily="18" charset="0"/>
                        <a:ea typeface="黑体" pitchFamily="49" charset="-122"/>
                      </a:rPr>
                      <m:t>)</m:t>
                    </m:r>
                  </m:oMath>
                </a14:m>
                <a:r>
                  <a:rPr lang="en-US" altLang="zh-CN" sz="1800" b="0" dirty="0">
                    <a:solidFill>
                      <a:srgbClr val="CC00CC"/>
                    </a:solidFill>
                    <a:latin typeface="Arial" pitchFamily="34" charset="0"/>
                    <a:ea typeface="黑体" pitchFamily="49" charset="-122"/>
                  </a:rPr>
                  <a:t> </a:t>
                </a:r>
                <a:r>
                  <a:rPr lang="en-US" altLang="zh-CN" sz="1800" b="0" dirty="0">
                    <a:latin typeface="Arial" pitchFamily="34" charset="0"/>
                    <a:ea typeface="黑体" pitchFamily="49" charset="-122"/>
                  </a:rPr>
                  <a:t>and </a:t>
                </a:r>
                <a14:m>
                  <m:oMath xmlns:m="http://schemas.openxmlformats.org/officeDocument/2006/math">
                    <m:r>
                      <a:rPr lang="en-US" altLang="zh-CN" sz="1800" b="0" i="1" smtClean="0">
                        <a:solidFill>
                          <a:srgbClr val="CC00CC"/>
                        </a:solidFill>
                        <a:latin typeface="Cambria Math" panose="02040503050406030204" pitchFamily="18" charset="0"/>
                        <a:ea typeface="黑体" pitchFamily="49" charset="-122"/>
                      </a:rPr>
                      <m:t>𝐺𝑟𝑒𝑒𝑑𝑦</m:t>
                    </m:r>
                    <m:r>
                      <a:rPr lang="en-US" altLang="zh-CN" sz="1800" b="0" i="1" smtClean="0">
                        <a:solidFill>
                          <a:srgbClr val="CC00CC"/>
                        </a:solidFill>
                        <a:latin typeface="Cambria Math" panose="02040503050406030204" pitchFamily="18" charset="0"/>
                        <a:ea typeface="黑体" pitchFamily="49" charset="-122"/>
                      </a:rPr>
                      <m:t>(</m:t>
                    </m:r>
                    <m:r>
                      <a:rPr lang="en-US" altLang="zh-CN" sz="1800" b="0" i="1" smtClean="0">
                        <a:solidFill>
                          <a:srgbClr val="CC00CC"/>
                        </a:solidFill>
                        <a:latin typeface="Cambria Math" panose="02040503050406030204" pitchFamily="18" charset="0"/>
                        <a:ea typeface="黑体" pitchFamily="49" charset="-122"/>
                      </a:rPr>
                      <m:t>𝑥</m:t>
                    </m:r>
                    <m:r>
                      <a:rPr lang="en-US" altLang="zh-CN" sz="1800" b="0" i="1" smtClean="0">
                        <a:solidFill>
                          <a:srgbClr val="CC00CC"/>
                        </a:solidFill>
                        <a:latin typeface="Cambria Math" panose="02040503050406030204" pitchFamily="18" charset="0"/>
                        <a:ea typeface="黑体" pitchFamily="49" charset="-122"/>
                      </a:rPr>
                      <m:t>)</m:t>
                    </m:r>
                  </m:oMath>
                </a14:m>
                <a:r>
                  <a:rPr lang="en-US" altLang="zh-CN" sz="1800" b="0" dirty="0">
                    <a:latin typeface="Arial" pitchFamily="34" charset="0"/>
                    <a:ea typeface="黑体" pitchFamily="49" charset="-122"/>
                  </a:rPr>
                  <a:t> match </a:t>
                </a:r>
                <a14:m>
                  <m:oMath xmlns:m="http://schemas.openxmlformats.org/officeDocument/2006/math">
                    <m:r>
                      <a:rPr lang="en-US" altLang="zh-CN" sz="1800" b="0" i="1" smtClean="0">
                        <a:solidFill>
                          <a:srgbClr val="CC00CC"/>
                        </a:solidFill>
                        <a:latin typeface="Cambria Math" panose="02040503050406030204" pitchFamily="18" charset="0"/>
                        <a:ea typeface="黑体" pitchFamily="49" charset="-122"/>
                      </a:rPr>
                      <m:t>𝐾𝑖𝑛𝑔</m:t>
                    </m:r>
                    <m:r>
                      <a:rPr lang="en-US" altLang="zh-CN" sz="1800" b="0" i="1" smtClean="0">
                        <a:solidFill>
                          <a:srgbClr val="CC00CC"/>
                        </a:solidFill>
                        <a:latin typeface="Cambria Math" panose="02040503050406030204" pitchFamily="18" charset="0"/>
                        <a:ea typeface="黑体" pitchFamily="49" charset="-122"/>
                      </a:rPr>
                      <m:t>(</m:t>
                    </m:r>
                    <m:r>
                      <a:rPr lang="en-US" altLang="zh-CN" sz="1800" b="0" i="1" smtClean="0">
                        <a:solidFill>
                          <a:srgbClr val="CC00CC"/>
                        </a:solidFill>
                        <a:latin typeface="Cambria Math" panose="02040503050406030204" pitchFamily="18" charset="0"/>
                        <a:ea typeface="黑体" pitchFamily="49" charset="-122"/>
                      </a:rPr>
                      <m:t>𝐽𝑜h𝑛</m:t>
                    </m:r>
                    <m:r>
                      <a:rPr lang="en-US" altLang="zh-CN" sz="1800" b="0" i="1" smtClean="0">
                        <a:solidFill>
                          <a:srgbClr val="CC00CC"/>
                        </a:solidFill>
                        <a:latin typeface="Cambria Math" panose="02040503050406030204" pitchFamily="18" charset="0"/>
                        <a:ea typeface="黑体" pitchFamily="49" charset="-122"/>
                      </a:rPr>
                      <m:t>)</m:t>
                    </m:r>
                  </m:oMath>
                </a14:m>
                <a:r>
                  <a:rPr lang="en-US" altLang="zh-CN" sz="1800" b="0" dirty="0">
                    <a:solidFill>
                      <a:srgbClr val="CC00CC"/>
                    </a:solidFill>
                    <a:latin typeface="Arial" pitchFamily="34" charset="0"/>
                    <a:ea typeface="黑体" pitchFamily="49" charset="-122"/>
                  </a:rPr>
                  <a:t> </a:t>
                </a:r>
                <a:r>
                  <a:rPr lang="en-US" altLang="zh-CN" sz="1800" b="0" dirty="0">
                    <a:latin typeface="Arial" pitchFamily="34" charset="0"/>
                    <a:ea typeface="黑体" pitchFamily="49" charset="-122"/>
                  </a:rPr>
                  <a:t>and </a:t>
                </a:r>
                <a14:m>
                  <m:oMath xmlns:m="http://schemas.openxmlformats.org/officeDocument/2006/math">
                    <m:r>
                      <a:rPr lang="en-US" altLang="zh-CN" sz="1800" b="0" i="1" smtClean="0">
                        <a:solidFill>
                          <a:srgbClr val="CC00CC"/>
                        </a:solidFill>
                        <a:latin typeface="Cambria Math" panose="02040503050406030204" pitchFamily="18" charset="0"/>
                        <a:ea typeface="黑体" pitchFamily="49" charset="-122"/>
                      </a:rPr>
                      <m:t>𝐺𝑟𝑒𝑒𝑑𝑦</m:t>
                    </m:r>
                    <m:r>
                      <a:rPr lang="en-US" altLang="zh-CN" sz="1800" b="0" i="1" smtClean="0">
                        <a:solidFill>
                          <a:srgbClr val="CC00CC"/>
                        </a:solidFill>
                        <a:latin typeface="Cambria Math" panose="02040503050406030204" pitchFamily="18" charset="0"/>
                        <a:ea typeface="黑体" pitchFamily="49" charset="-122"/>
                      </a:rPr>
                      <m:t>(</m:t>
                    </m:r>
                    <m:r>
                      <a:rPr lang="en-US" altLang="zh-CN" sz="1800" b="0" i="1" smtClean="0">
                        <a:solidFill>
                          <a:srgbClr val="CC00CC"/>
                        </a:solidFill>
                        <a:latin typeface="Cambria Math" panose="02040503050406030204" pitchFamily="18" charset="0"/>
                        <a:ea typeface="黑体" pitchFamily="49" charset="-122"/>
                      </a:rPr>
                      <m:t>𝑦</m:t>
                    </m:r>
                    <m:r>
                      <a:rPr lang="en-US" altLang="zh-CN" sz="1800" b="0" i="1" smtClean="0">
                        <a:solidFill>
                          <a:srgbClr val="CC00CC"/>
                        </a:solidFill>
                        <a:latin typeface="Cambria Math" panose="02040503050406030204" pitchFamily="18" charset="0"/>
                        <a:ea typeface="黑体" pitchFamily="49" charset="-122"/>
                      </a:rPr>
                      <m:t>)</m:t>
                    </m:r>
                  </m:oMath>
                </a14:m>
                <a:endParaRPr lang="en-US" altLang="zh-CN" sz="1800" b="0" dirty="0">
                  <a:latin typeface="Arial" pitchFamily="34" charset="0"/>
                  <a:ea typeface="黑体" pitchFamily="49" charset="-122"/>
                </a:endParaRPr>
              </a:p>
              <a:p>
                <a:pPr>
                  <a:spcBef>
                    <a:spcPts val="1200"/>
                  </a:spcBef>
                </a:pPr>
                <a14:m>
                  <m:oMath xmlns:m="http://schemas.openxmlformats.org/officeDocument/2006/math">
                    <m:r>
                      <a:rPr lang="zh-CN" altLang="en-US" sz="1800" b="0" i="1" smtClean="0">
                        <a:solidFill>
                          <a:srgbClr val="CC00CC"/>
                        </a:solidFill>
                        <a:latin typeface="Cambria Math" panose="02040503050406030204" pitchFamily="18" charset="0"/>
                        <a:ea typeface="黑体" pitchFamily="49" charset="-122"/>
                      </a:rPr>
                      <m:t>𝜃</m:t>
                    </m:r>
                    <m:r>
                      <a:rPr lang="en-US" altLang="zh-CN" sz="1800" b="0" i="1" smtClean="0">
                        <a:solidFill>
                          <a:srgbClr val="CC00CC"/>
                        </a:solidFill>
                        <a:latin typeface="Cambria Math" panose="02040503050406030204" pitchFamily="18" charset="0"/>
                        <a:ea typeface="黑体" pitchFamily="49" charset="-122"/>
                      </a:rPr>
                      <m:t>={</m:t>
                    </m:r>
                    <m:f>
                      <m:fPr>
                        <m:type m:val="lin"/>
                        <m:ctrlPr>
                          <a:rPr lang="en-US" altLang="zh-CN" sz="1800" b="0" i="1" smtClean="0">
                            <a:solidFill>
                              <a:srgbClr val="CC00CC"/>
                            </a:solidFill>
                            <a:latin typeface="Cambria Math" panose="02040503050406030204" pitchFamily="18" charset="0"/>
                            <a:ea typeface="黑体" pitchFamily="49" charset="-122"/>
                          </a:rPr>
                        </m:ctrlPr>
                      </m:fPr>
                      <m:num>
                        <m:r>
                          <a:rPr lang="en-US" altLang="zh-CN" sz="1800" b="0" i="1" smtClean="0">
                            <a:solidFill>
                              <a:srgbClr val="CC00CC"/>
                            </a:solidFill>
                            <a:latin typeface="Cambria Math" panose="02040503050406030204" pitchFamily="18" charset="0"/>
                            <a:ea typeface="黑体" pitchFamily="49" charset="-122"/>
                          </a:rPr>
                          <m:t>𝑥</m:t>
                        </m:r>
                      </m:num>
                      <m:den>
                        <m:r>
                          <a:rPr lang="en-US" altLang="zh-CN" sz="1800" b="0" i="1" smtClean="0">
                            <a:solidFill>
                              <a:srgbClr val="CC00CC"/>
                            </a:solidFill>
                            <a:latin typeface="Cambria Math" panose="02040503050406030204" pitchFamily="18" charset="0"/>
                            <a:ea typeface="黑体" pitchFamily="49" charset="-122"/>
                          </a:rPr>
                          <m:t>𝐽𝑜h𝑛</m:t>
                        </m:r>
                      </m:den>
                    </m:f>
                    <m:r>
                      <a:rPr lang="en-US" altLang="zh-CN" sz="1800" b="0" i="1" smtClean="0">
                        <a:solidFill>
                          <a:srgbClr val="CC00CC"/>
                        </a:solidFill>
                        <a:latin typeface="Cambria Math" panose="02040503050406030204" pitchFamily="18" charset="0"/>
                        <a:ea typeface="黑体" pitchFamily="49" charset="-122"/>
                      </a:rPr>
                      <m:t>,</m:t>
                    </m:r>
                    <m:f>
                      <m:fPr>
                        <m:type m:val="lin"/>
                        <m:ctrlPr>
                          <a:rPr lang="en-US" altLang="zh-CN" sz="1800" b="0" i="1" smtClean="0">
                            <a:solidFill>
                              <a:srgbClr val="CC00CC"/>
                            </a:solidFill>
                            <a:latin typeface="Cambria Math" panose="02040503050406030204" pitchFamily="18" charset="0"/>
                            <a:ea typeface="黑体" pitchFamily="49" charset="-122"/>
                          </a:rPr>
                        </m:ctrlPr>
                      </m:fPr>
                      <m:num>
                        <m:r>
                          <a:rPr lang="en-US" altLang="zh-CN" sz="1800" b="0" i="1" smtClean="0">
                            <a:solidFill>
                              <a:srgbClr val="CC00CC"/>
                            </a:solidFill>
                            <a:latin typeface="Cambria Math" panose="02040503050406030204" pitchFamily="18" charset="0"/>
                            <a:ea typeface="黑体" pitchFamily="49" charset="-122"/>
                          </a:rPr>
                          <m:t>𝑦</m:t>
                        </m:r>
                      </m:num>
                      <m:den>
                        <m:r>
                          <a:rPr lang="en-US" altLang="zh-CN" sz="1800" b="0" i="1" smtClean="0">
                            <a:solidFill>
                              <a:srgbClr val="CC00CC"/>
                            </a:solidFill>
                            <a:latin typeface="Cambria Math" panose="02040503050406030204" pitchFamily="18" charset="0"/>
                            <a:ea typeface="黑体" pitchFamily="49" charset="-122"/>
                          </a:rPr>
                          <m:t>𝐽𝑜h𝑛</m:t>
                        </m:r>
                        <m:r>
                          <a:rPr lang="en-US" altLang="zh-CN" sz="1800" b="0" i="1" smtClean="0">
                            <a:solidFill>
                              <a:srgbClr val="CC00CC"/>
                            </a:solidFill>
                            <a:latin typeface="Cambria Math" panose="02040503050406030204" pitchFamily="18" charset="0"/>
                            <a:ea typeface="黑体" pitchFamily="49" charset="-122"/>
                          </a:rPr>
                          <m:t>}</m:t>
                        </m:r>
                      </m:den>
                    </m:f>
                  </m:oMath>
                </a14:m>
                <a:r>
                  <a:rPr lang="en-US" altLang="zh-CN" sz="1800" b="0" dirty="0">
                    <a:latin typeface="Arial" pitchFamily="34" charset="0"/>
                    <a:ea typeface="黑体" pitchFamily="49" charset="-122"/>
                  </a:rPr>
                  <a:t> works</a:t>
                </a:r>
              </a:p>
              <a:p>
                <a:pPr>
                  <a:spcBef>
                    <a:spcPts val="1200"/>
                  </a:spcBef>
                </a:pPr>
                <a14:m>
                  <m:oMath xmlns:m="http://schemas.openxmlformats.org/officeDocument/2006/math">
                    <m:r>
                      <a:rPr lang="en-US" altLang="zh-CN" sz="1800" b="0" i="1" smtClean="0">
                        <a:solidFill>
                          <a:srgbClr val="CC00CC"/>
                        </a:solidFill>
                        <a:latin typeface="Cambria Math" panose="02040503050406030204" pitchFamily="18" charset="0"/>
                        <a:ea typeface="黑体" pitchFamily="49" charset="-122"/>
                      </a:rPr>
                      <m:t>𝑈𝑁𝐼𝐹𝑌</m:t>
                    </m:r>
                    <m:d>
                      <m:dPr>
                        <m:ctrlPr>
                          <a:rPr lang="en-US" altLang="zh-CN" sz="1800" b="0" i="1" smtClean="0">
                            <a:solidFill>
                              <a:srgbClr val="CC00CC"/>
                            </a:solidFill>
                            <a:latin typeface="Cambria Math" panose="02040503050406030204" pitchFamily="18" charset="0"/>
                            <a:ea typeface="黑体" pitchFamily="49" charset="-122"/>
                          </a:rPr>
                        </m:ctrlPr>
                      </m:dPr>
                      <m:e>
                        <m:r>
                          <a:rPr lang="zh-CN" altLang="en-US" sz="1800" b="0" i="1" smtClean="0">
                            <a:solidFill>
                              <a:srgbClr val="CC00CC"/>
                            </a:solidFill>
                            <a:latin typeface="Cambria Math" panose="02040503050406030204" pitchFamily="18" charset="0"/>
                            <a:ea typeface="黑体" pitchFamily="49" charset="-122"/>
                          </a:rPr>
                          <m:t>𝛼</m:t>
                        </m:r>
                        <m:r>
                          <a:rPr lang="en-US" altLang="zh-CN" sz="1800" b="0" i="1" smtClean="0">
                            <a:solidFill>
                              <a:srgbClr val="CC00CC"/>
                            </a:solidFill>
                            <a:latin typeface="Cambria Math" panose="02040503050406030204" pitchFamily="18" charset="0"/>
                            <a:ea typeface="黑体" pitchFamily="49" charset="-122"/>
                          </a:rPr>
                          <m:t>,</m:t>
                        </m:r>
                        <m:r>
                          <a:rPr lang="zh-CN" altLang="en-US" sz="1800" b="0" i="1" smtClean="0">
                            <a:solidFill>
                              <a:srgbClr val="CC00CC"/>
                            </a:solidFill>
                            <a:latin typeface="Cambria Math" panose="02040503050406030204" pitchFamily="18" charset="0"/>
                            <a:ea typeface="黑体" pitchFamily="49" charset="-122"/>
                          </a:rPr>
                          <m:t>𝛽</m:t>
                        </m:r>
                      </m:e>
                    </m:d>
                    <m:r>
                      <a:rPr lang="en-US" altLang="zh-CN" sz="1800" b="0" i="1" smtClean="0">
                        <a:solidFill>
                          <a:srgbClr val="CC00CC"/>
                        </a:solidFill>
                        <a:latin typeface="Cambria Math" panose="02040503050406030204" pitchFamily="18" charset="0"/>
                        <a:ea typeface="黑体" pitchFamily="49" charset="-122"/>
                      </a:rPr>
                      <m:t>=</m:t>
                    </m:r>
                    <m:r>
                      <a:rPr lang="zh-CN" altLang="en-US" sz="1800" b="0" i="1" smtClean="0">
                        <a:solidFill>
                          <a:srgbClr val="CC00CC"/>
                        </a:solidFill>
                        <a:latin typeface="Cambria Math" panose="02040503050406030204" pitchFamily="18" charset="0"/>
                        <a:ea typeface="黑体" pitchFamily="49" charset="-122"/>
                      </a:rPr>
                      <m:t>𝜃</m:t>
                    </m:r>
                  </m:oMath>
                </a14:m>
                <a:r>
                  <a:rPr lang="en-US" altLang="zh-CN" sz="1800" b="0" dirty="0">
                    <a:solidFill>
                      <a:srgbClr val="CC00CC"/>
                    </a:solidFill>
                    <a:latin typeface="Arial" pitchFamily="34" charset="0"/>
                    <a:ea typeface="黑体" pitchFamily="49" charset="-122"/>
                  </a:rPr>
                  <a:t> </a:t>
                </a:r>
                <a:r>
                  <a:rPr lang="en-US" altLang="zh-CN" sz="1800" b="0" dirty="0">
                    <a:latin typeface="Arial" pitchFamily="34" charset="0"/>
                    <a:ea typeface="黑体" pitchFamily="49" charset="-122"/>
                  </a:rPr>
                  <a:t>if </a:t>
                </a:r>
                <a14:m>
                  <m:oMath xmlns:m="http://schemas.openxmlformats.org/officeDocument/2006/math">
                    <m:r>
                      <a:rPr lang="zh-CN" altLang="en-US" sz="1800" b="0" i="1" smtClean="0">
                        <a:solidFill>
                          <a:srgbClr val="CC00CC"/>
                        </a:solidFill>
                        <a:latin typeface="Cambria Math" panose="02040503050406030204" pitchFamily="18" charset="0"/>
                        <a:ea typeface="黑体" pitchFamily="49" charset="-122"/>
                      </a:rPr>
                      <m:t>𝛼𝜃</m:t>
                    </m:r>
                    <m:r>
                      <a:rPr lang="en-US" altLang="zh-CN" sz="1800" b="0" i="1" smtClean="0">
                        <a:solidFill>
                          <a:srgbClr val="CC00CC"/>
                        </a:solidFill>
                        <a:latin typeface="Cambria Math" panose="02040503050406030204" pitchFamily="18" charset="0"/>
                        <a:ea typeface="黑体" pitchFamily="49" charset="-122"/>
                      </a:rPr>
                      <m:t> </m:t>
                    </m:r>
                    <m:r>
                      <a:rPr lang="en-US" altLang="zh-CN" sz="1800" b="0" i="1" smtClean="0">
                        <a:solidFill>
                          <a:srgbClr val="CC00CC"/>
                        </a:solidFill>
                        <a:latin typeface="Cambria Math" panose="02040503050406030204" pitchFamily="18" charset="0"/>
                        <a:ea typeface="黑体" pitchFamily="49" charset="-122"/>
                      </a:rPr>
                      <m:t>𝑒𝑞𝑢𝑎𝑙𝑠</m:t>
                    </m:r>
                    <m:r>
                      <a:rPr lang="en-US" altLang="zh-CN" sz="1800" b="0" i="1" smtClean="0">
                        <a:solidFill>
                          <a:srgbClr val="CC00CC"/>
                        </a:solidFill>
                        <a:latin typeface="Cambria Math" panose="02040503050406030204" pitchFamily="18" charset="0"/>
                        <a:ea typeface="黑体" pitchFamily="49" charset="-122"/>
                      </a:rPr>
                      <m:t> </m:t>
                    </m:r>
                    <m:r>
                      <a:rPr lang="en-US" altLang="zh-CN" sz="1800" b="0" i="1" smtClean="0">
                        <a:solidFill>
                          <a:srgbClr val="CC00CC"/>
                        </a:solidFill>
                        <a:latin typeface="Cambria Math" panose="02040503050406030204" pitchFamily="18" charset="0"/>
                        <a:ea typeface="黑体" pitchFamily="49" charset="-122"/>
                      </a:rPr>
                      <m:t>𝑡𝑜</m:t>
                    </m:r>
                    <m:r>
                      <a:rPr lang="en-US" altLang="zh-CN" sz="1800" b="0" i="1" smtClean="0">
                        <a:solidFill>
                          <a:srgbClr val="CC00CC"/>
                        </a:solidFill>
                        <a:latin typeface="Cambria Math" panose="02040503050406030204" pitchFamily="18" charset="0"/>
                        <a:ea typeface="黑体" pitchFamily="49" charset="-122"/>
                      </a:rPr>
                      <m:t> </m:t>
                    </m:r>
                    <m:r>
                      <a:rPr lang="zh-CN" altLang="en-US" sz="1800" b="0" i="1" smtClean="0">
                        <a:solidFill>
                          <a:srgbClr val="CC00CC"/>
                        </a:solidFill>
                        <a:latin typeface="Cambria Math" panose="02040503050406030204" pitchFamily="18" charset="0"/>
                        <a:ea typeface="黑体" pitchFamily="49" charset="-122"/>
                      </a:rPr>
                      <m:t>𝛽𝜃</m:t>
                    </m:r>
                  </m:oMath>
                </a14:m>
                <a:endParaRPr lang="en-US" altLang="zh-CN" sz="18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229600" cy="4790157"/>
              </a:xfrm>
              <a:blipFill>
                <a:blip r:embed="rId3"/>
                <a:stretch>
                  <a:fillRect t="-763"/>
                </a:stretch>
              </a:blipFill>
            </p:spPr>
            <p:txBody>
              <a:bodyPr/>
              <a:lstStyle/>
              <a:p>
                <a:r>
                  <a:rPr lang="zh-CN" altLang="en-US">
                    <a:noFill/>
                  </a:rPr>
                  <a:t> </a:t>
                </a:r>
              </a:p>
            </p:txBody>
          </p:sp>
        </mc:Fallback>
      </mc:AlternateContent>
      <p:pic>
        <p:nvPicPr>
          <p:cNvPr id="7" name="droppedImage.pdf">
            <a:extLst>
              <a:ext uri="{FF2B5EF4-FFF2-40B4-BE49-F238E27FC236}">
                <a16:creationId xmlns:a16="http://schemas.microsoft.com/office/drawing/2014/main" id="{77577973-92FE-46FB-9BB2-C5208129C49D}"/>
              </a:ext>
            </a:extLst>
          </p:cNvPr>
          <p:cNvPicPr>
            <a:picLocks noChangeAspect="1"/>
          </p:cNvPicPr>
          <p:nvPr/>
        </p:nvPicPr>
        <p:blipFill rotWithShape="1">
          <a:blip r:embed="rId4"/>
          <a:srcRect t="48841" r="-280" b="9902"/>
          <a:stretch/>
        </p:blipFill>
        <p:spPr>
          <a:xfrm>
            <a:off x="323528" y="3212976"/>
            <a:ext cx="8229600" cy="1800200"/>
          </a:xfrm>
          <a:prstGeom prst="rect">
            <a:avLst/>
          </a:prstGeom>
          <a:ln w="12700">
            <a:miter lim="400000"/>
          </a:ln>
        </p:spPr>
      </p:pic>
      <p:sp>
        <p:nvSpPr>
          <p:cNvPr id="3" name="灯片编号占位符 2">
            <a:extLst>
              <a:ext uri="{FF2B5EF4-FFF2-40B4-BE49-F238E27FC236}">
                <a16:creationId xmlns:a16="http://schemas.microsoft.com/office/drawing/2014/main" id="{E2B35981-045F-44FC-844C-67C738A501AC}"/>
              </a:ext>
            </a:extLst>
          </p:cNvPr>
          <p:cNvSpPr>
            <a:spLocks noGrp="1"/>
          </p:cNvSpPr>
          <p:nvPr>
            <p:ph type="sldNum" sz="quarter" idx="12"/>
          </p:nvPr>
        </p:nvSpPr>
        <p:spPr/>
        <p:txBody>
          <a:bodyPr/>
          <a:lstStyle/>
          <a:p>
            <a:fld id="{F58209B2-4306-46CD-9424-9DB79656E1A9}" type="slidenum">
              <a:rPr lang="zh-CN" altLang="en-US" smtClean="0"/>
              <a:pPr/>
              <a:t>8</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4353308-2A9A-46C3-85F4-76A2B0293EE2}"/>
                  </a:ext>
                </a:extLst>
              </p:cNvPr>
              <p:cNvSpPr txBox="1"/>
              <p:nvPr/>
            </p:nvSpPr>
            <p:spPr>
              <a:xfrm>
                <a:off x="457200" y="5202718"/>
                <a:ext cx="77586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mtClean="0">
                          <a:solidFill>
                            <a:srgbClr val="0000FF"/>
                          </a:solidFill>
                        </a:rPr>
                        <m:t> </m:t>
                      </m:r>
                      <m:r>
                        <m:rPr>
                          <m:nor/>
                        </m:rPr>
                        <a:rPr lang="zh-CN" altLang="en-US" smtClean="0">
                          <a:solidFill>
                            <a:srgbClr val="0000FF"/>
                          </a:solidFill>
                        </a:rPr>
                        <m:t>Standardizing</m:t>
                      </m:r>
                      <m:r>
                        <m:rPr>
                          <m:nor/>
                        </m:rPr>
                        <a:rPr lang="zh-CN" altLang="en-US" smtClean="0">
                          <a:solidFill>
                            <a:srgbClr val="0000FF"/>
                          </a:solidFill>
                        </a:rPr>
                        <m:t> </m:t>
                      </m:r>
                      <m:r>
                        <m:rPr>
                          <m:nor/>
                        </m:rPr>
                        <a:rPr lang="zh-CN" altLang="en-US" smtClean="0">
                          <a:solidFill>
                            <a:srgbClr val="0000FF"/>
                          </a:solidFill>
                        </a:rPr>
                        <m:t>apart</m:t>
                      </m:r>
                      <m:r>
                        <m:rPr>
                          <m:nor/>
                        </m:rPr>
                        <a:rPr lang="zh-CN" altLang="en-US" smtClean="0">
                          <a:solidFill>
                            <a:srgbClr val="0000FF"/>
                          </a:solidFill>
                        </a:rPr>
                        <m:t> </m:t>
                      </m:r>
                      <m:r>
                        <m:rPr>
                          <m:nor/>
                        </m:rPr>
                        <a:rPr lang="zh-CN" altLang="en-US" smtClean="0"/>
                        <m:t>eliminates</m:t>
                      </m:r>
                      <m:r>
                        <m:rPr>
                          <m:nor/>
                        </m:rPr>
                        <a:rPr lang="zh-CN" altLang="en-US" smtClean="0"/>
                        <m:t> </m:t>
                      </m:r>
                      <m:r>
                        <m:rPr>
                          <m:nor/>
                        </m:rPr>
                        <a:rPr lang="zh-CN" altLang="en-US" smtClean="0"/>
                        <m:t>overlap</m:t>
                      </m:r>
                      <m:r>
                        <m:rPr>
                          <m:nor/>
                        </m:rPr>
                        <a:rPr lang="zh-CN" altLang="en-US" smtClean="0"/>
                        <m:t> </m:t>
                      </m:r>
                      <m:r>
                        <m:rPr>
                          <m:nor/>
                        </m:rPr>
                        <a:rPr lang="zh-CN" altLang="en-US" smtClean="0"/>
                        <m:t>of</m:t>
                      </m:r>
                      <m:r>
                        <m:rPr>
                          <m:nor/>
                        </m:rPr>
                        <a:rPr lang="zh-CN" altLang="en-US" smtClean="0"/>
                        <m:t> </m:t>
                      </m:r>
                      <m:r>
                        <m:rPr>
                          <m:nor/>
                        </m:rPr>
                        <a:rPr lang="zh-CN" altLang="en-US" smtClean="0"/>
                        <m:t>variables</m:t>
                      </m:r>
                      <m:r>
                        <m:rPr>
                          <m:nor/>
                        </m:rPr>
                        <a:rPr lang="zh-CN" altLang="en-US" smtClean="0"/>
                        <m:t>, </m:t>
                      </m:r>
                      <m:r>
                        <m:rPr>
                          <m:nor/>
                        </m:rPr>
                        <a:rPr lang="zh-CN" altLang="en-US" smtClean="0"/>
                        <m:t>e</m:t>
                      </m:r>
                      <m:r>
                        <m:rPr>
                          <m:nor/>
                        </m:rPr>
                        <a:rPr lang="zh-CN" altLang="en-US" i="1" smtClean="0"/>
                        <m:t>.</m:t>
                      </m:r>
                      <m:r>
                        <m:rPr>
                          <m:nor/>
                        </m:rPr>
                        <a:rPr lang="zh-CN" altLang="en-US" i="1" smtClean="0"/>
                        <m:t>g</m:t>
                      </m:r>
                      <m:r>
                        <m:rPr>
                          <m:nor/>
                        </m:rPr>
                        <a:rPr lang="zh-CN" altLang="en-US" i="1" smtClean="0"/>
                        <m:t>., </m:t>
                      </m:r>
                      <m:r>
                        <a:rPr lang="zh-CN" altLang="en-US" i="1" smtClean="0">
                          <a:solidFill>
                            <a:srgbClr val="CC00CC"/>
                          </a:solidFill>
                          <a:latin typeface="Cambria Math" panose="02040503050406030204" pitchFamily="18" charset="0"/>
                        </a:rPr>
                        <m:t>𝐾</m:t>
                      </m:r>
                      <m:r>
                        <m:rPr>
                          <m:nor/>
                        </m:rPr>
                        <a:rPr lang="zh-CN" altLang="en-US" i="1">
                          <a:solidFill>
                            <a:srgbClr val="CC00CC"/>
                          </a:solidFill>
                          <a:latin typeface="Cambria Math" panose="02040503050406030204" pitchFamily="18" charset="0"/>
                        </a:rPr>
                        <m:t>nows</m:t>
                      </m:r>
                      <m:r>
                        <m:rPr>
                          <m:nor/>
                        </m:rPr>
                        <a:rPr lang="zh-CN" altLang="en-US" i="1">
                          <a:solidFill>
                            <a:srgbClr val="CC00CC"/>
                          </a:solidFill>
                          <a:latin typeface="Cambria Math" panose="02040503050406030204" pitchFamily="18" charset="0"/>
                        </a:rPr>
                        <m:t> </m:t>
                      </m:r>
                      <m:d>
                        <m:dPr>
                          <m:ctrlPr>
                            <a:rPr lang="zh-CN" altLang="en-US" i="1">
                              <a:solidFill>
                                <a:srgbClr val="CC00CC"/>
                              </a:solidFill>
                              <a:latin typeface="Cambria Math" panose="02040503050406030204" pitchFamily="18" charset="0"/>
                            </a:rPr>
                          </m:ctrlPr>
                        </m:dPr>
                        <m:e>
                          <m:sSub>
                            <m:sSubPr>
                              <m:ctrlPr>
                                <a:rPr lang="zh-CN" altLang="en-US" i="1">
                                  <a:solidFill>
                                    <a:srgbClr val="CC00CC"/>
                                  </a:solidFill>
                                  <a:latin typeface="Cambria Math" panose="02040503050406030204" pitchFamily="18" charset="0"/>
                                </a:rPr>
                              </m:ctrlPr>
                            </m:sSubPr>
                            <m:e>
                              <m:r>
                                <a:rPr lang="zh-CN" altLang="en-US" i="1">
                                  <a:solidFill>
                                    <a:srgbClr val="CC00CC"/>
                                  </a:solidFill>
                                  <a:latin typeface="Cambria Math" panose="02040503050406030204" pitchFamily="18" charset="0"/>
                                </a:rPr>
                                <m:t>𝑧</m:t>
                              </m:r>
                            </m:e>
                            <m:sub>
                              <m:r>
                                <a:rPr lang="zh-CN" altLang="en-US" i="0">
                                  <a:solidFill>
                                    <a:srgbClr val="CC00CC"/>
                                  </a:solidFill>
                                  <a:latin typeface="Cambria Math" panose="02040503050406030204" pitchFamily="18" charset="0"/>
                                </a:rPr>
                                <m:t>17</m:t>
                              </m:r>
                            </m:sub>
                          </m:sSub>
                          <m:r>
                            <a:rPr lang="zh-CN" altLang="en-US" i="0">
                              <a:solidFill>
                                <a:srgbClr val="CC00CC"/>
                              </a:solidFill>
                              <a:latin typeface="Cambria Math" panose="02040503050406030204" pitchFamily="18" charset="0"/>
                            </a:rPr>
                            <m:t>,</m:t>
                          </m:r>
                          <m:r>
                            <a:rPr lang="zh-CN" altLang="en-US" i="1">
                              <a:solidFill>
                                <a:srgbClr val="CC00CC"/>
                              </a:solidFill>
                              <a:latin typeface="Cambria Math" panose="02040503050406030204" pitchFamily="18" charset="0"/>
                            </a:rPr>
                            <m:t>𝑂𝐽</m:t>
                          </m:r>
                        </m:e>
                      </m:d>
                    </m:oMath>
                  </m:oMathPara>
                </a14:m>
                <a:endParaRPr lang="zh-CN" altLang="en-US" dirty="0"/>
              </a:p>
            </p:txBody>
          </p:sp>
        </mc:Choice>
        <mc:Fallback xmlns="">
          <p:sp>
            <p:nvSpPr>
              <p:cNvPr id="8" name="文本框 7">
                <a:extLst>
                  <a:ext uri="{FF2B5EF4-FFF2-40B4-BE49-F238E27FC236}">
                    <a16:creationId xmlns:a16="http://schemas.microsoft.com/office/drawing/2014/main" id="{74353308-2A9A-46C3-85F4-76A2B0293EE2}"/>
                  </a:ext>
                </a:extLst>
              </p:cNvPr>
              <p:cNvSpPr txBox="1">
                <a:spLocks noRot="1" noChangeAspect="1" noMove="1" noResize="1" noEditPoints="1" noAdjustHandles="1" noChangeArrowheads="1" noChangeShapeType="1" noTextEdit="1"/>
              </p:cNvSpPr>
              <p:nvPr/>
            </p:nvSpPr>
            <p:spPr>
              <a:xfrm>
                <a:off x="457200" y="5202718"/>
                <a:ext cx="7758608" cy="369332"/>
              </a:xfrm>
              <a:prstGeom prst="rect">
                <a:avLst/>
              </a:prstGeom>
              <a:blipFill>
                <a:blip r:embed="rId5"/>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34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latin typeface="+mn-lt"/>
              </a:rPr>
              <a:t>Resolution: brief summary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340768"/>
                <a:ext cx="8229600" cy="4790157"/>
              </a:xfrm>
            </p:spPr>
            <p:txBody>
              <a:bodyPr/>
              <a:lstStyle/>
              <a:p>
                <a:pPr>
                  <a:spcBef>
                    <a:spcPts val="1200"/>
                  </a:spcBef>
                </a:pPr>
                <a:r>
                  <a:rPr lang="en-US" altLang="zh-CN" sz="2000" b="0" dirty="0">
                    <a:latin typeface="Arial" pitchFamily="34" charset="0"/>
                    <a:ea typeface="黑体" pitchFamily="49" charset="-122"/>
                  </a:rPr>
                  <a:t>Full first-order version</a:t>
                </a: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Where </a:t>
                </a:r>
                <a14:m>
                  <m:oMath xmlns:m="http://schemas.openxmlformats.org/officeDocument/2006/math">
                    <m:r>
                      <a:rPr lang="en-US" altLang="zh-CN" sz="2000" b="0" i="1" smtClean="0">
                        <a:solidFill>
                          <a:srgbClr val="CC00CC"/>
                        </a:solidFill>
                        <a:latin typeface="Cambria Math" panose="02040503050406030204" pitchFamily="18" charset="0"/>
                        <a:ea typeface="黑体" pitchFamily="49" charset="-122"/>
                      </a:rPr>
                      <m:t>𝑈𝑁𝐼𝐹𝑌</m:t>
                    </m:r>
                    <m:d>
                      <m:dPr>
                        <m:ctrlPr>
                          <a:rPr lang="en-US" altLang="zh-CN" sz="2000" b="0" i="1" smtClean="0">
                            <a:solidFill>
                              <a:srgbClr val="CC00CC"/>
                            </a:solidFill>
                            <a:latin typeface="Cambria Math" panose="02040503050406030204" pitchFamily="18" charset="0"/>
                            <a:ea typeface="黑体" pitchFamily="49" charset="-122"/>
                          </a:rPr>
                        </m:ctrlPr>
                      </m:dPr>
                      <m:e>
                        <m:sSub>
                          <m:sSubPr>
                            <m:ctrlPr>
                              <a:rPr lang="en-US" altLang="zh-CN" sz="2000" b="0" i="1" smtClean="0">
                                <a:solidFill>
                                  <a:srgbClr val="CC00CC"/>
                                </a:solidFill>
                                <a:latin typeface="Cambria Math" panose="02040503050406030204" pitchFamily="18" charset="0"/>
                                <a:ea typeface="黑体" pitchFamily="49" charset="-122"/>
                              </a:rPr>
                            </m:ctrlPr>
                          </m:sSubPr>
                          <m:e>
                            <m:r>
                              <a:rPr lang="en-US" altLang="zh-CN" sz="2000" b="0" i="1" smtClean="0">
                                <a:solidFill>
                                  <a:srgbClr val="CC00CC"/>
                                </a:solidFill>
                                <a:latin typeface="Cambria Math" panose="02040503050406030204" pitchFamily="18" charset="0"/>
                                <a:ea typeface="黑体" pitchFamily="49" charset="-122"/>
                              </a:rPr>
                              <m:t>𝑙</m:t>
                            </m:r>
                          </m:e>
                          <m:sub>
                            <m:r>
                              <a:rPr lang="en-US" altLang="zh-CN" sz="2000" b="0" i="1" smtClean="0">
                                <a:solidFill>
                                  <a:srgbClr val="CC00CC"/>
                                </a:solidFill>
                                <a:latin typeface="Cambria Math" panose="02040503050406030204" pitchFamily="18" charset="0"/>
                                <a:ea typeface="黑体" pitchFamily="49" charset="-122"/>
                              </a:rPr>
                              <m:t>𝑖</m:t>
                            </m:r>
                          </m:sub>
                        </m:sSub>
                        <m:r>
                          <a:rPr lang="en-US" altLang="zh-CN" sz="2000" b="0" i="1" smtClean="0">
                            <a:solidFill>
                              <a:srgbClr val="CC00CC"/>
                            </a:solidFill>
                            <a:latin typeface="Cambria Math" panose="02040503050406030204" pitchFamily="18" charset="0"/>
                            <a:ea typeface="黑体" pitchFamily="49" charset="-122"/>
                          </a:rPr>
                          <m:t>,</m:t>
                        </m:r>
                        <m:r>
                          <a:rPr lang="en-US" altLang="zh-CN" sz="2000" b="0" i="1" smtClean="0">
                            <a:solidFill>
                              <a:srgbClr val="CC00CC"/>
                            </a:solidFill>
                            <a:latin typeface="Cambria Math" panose="02040503050406030204" pitchFamily="18" charset="0"/>
                            <a:ea typeface="Cambria Math" panose="02040503050406030204" pitchFamily="18" charset="0"/>
                          </a:rPr>
                          <m:t>¬</m:t>
                        </m:r>
                        <m:sSub>
                          <m:sSubPr>
                            <m:ctrlPr>
                              <a:rPr lang="en-US" altLang="zh-CN" sz="2000" b="0" i="1" smtClean="0">
                                <a:solidFill>
                                  <a:srgbClr val="CC00CC"/>
                                </a:solidFill>
                                <a:latin typeface="Cambria Math" panose="02040503050406030204" pitchFamily="18" charset="0"/>
                                <a:ea typeface="Cambria Math" panose="02040503050406030204" pitchFamily="18" charset="0"/>
                              </a:rPr>
                            </m:ctrlPr>
                          </m:sSubPr>
                          <m:e>
                            <m:r>
                              <a:rPr lang="en-US" altLang="zh-CN" sz="2000" b="0" i="1" smtClean="0">
                                <a:solidFill>
                                  <a:srgbClr val="CC00CC"/>
                                </a:solidFill>
                                <a:latin typeface="Cambria Math" panose="02040503050406030204" pitchFamily="18" charset="0"/>
                                <a:ea typeface="Cambria Math" panose="02040503050406030204" pitchFamily="18" charset="0"/>
                              </a:rPr>
                              <m:t>𝑚</m:t>
                            </m:r>
                          </m:e>
                          <m:sub>
                            <m:r>
                              <a:rPr lang="en-US" altLang="zh-CN" sz="2000" b="0" i="1" smtClean="0">
                                <a:solidFill>
                                  <a:srgbClr val="CC00CC"/>
                                </a:solidFill>
                                <a:latin typeface="Cambria Math" panose="02040503050406030204" pitchFamily="18" charset="0"/>
                                <a:ea typeface="Cambria Math" panose="02040503050406030204" pitchFamily="18" charset="0"/>
                              </a:rPr>
                              <m:t>𝑗</m:t>
                            </m:r>
                          </m:sub>
                        </m:sSub>
                      </m:e>
                    </m:d>
                    <m:r>
                      <a:rPr lang="en-US" altLang="zh-CN" sz="2000" b="0" i="1" smtClean="0">
                        <a:solidFill>
                          <a:srgbClr val="CC00CC"/>
                        </a:solidFill>
                        <a:latin typeface="Cambria Math" panose="02040503050406030204" pitchFamily="18" charset="0"/>
                        <a:ea typeface="Cambria Math" panose="02040503050406030204" pitchFamily="18" charset="0"/>
                      </a:rPr>
                      <m:t>=</m:t>
                    </m:r>
                    <m:r>
                      <a:rPr lang="zh-CN" altLang="en-US" sz="2000" b="0" i="1">
                        <a:solidFill>
                          <a:srgbClr val="CC00CC"/>
                        </a:solidFill>
                        <a:latin typeface="Cambria Math" panose="02040503050406030204" pitchFamily="18" charset="0"/>
                        <a:ea typeface="黑体" pitchFamily="49" charset="-122"/>
                      </a:rPr>
                      <m:t>𝜃</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For example,</a:t>
                </a: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With </a:t>
                </a:r>
                <a14:m>
                  <m:oMath xmlns:m="http://schemas.openxmlformats.org/officeDocument/2006/math">
                    <m:r>
                      <a:rPr lang="zh-CN" altLang="en-US" sz="2000" b="0" i="1" smtClean="0">
                        <a:solidFill>
                          <a:srgbClr val="CC00CC"/>
                        </a:solidFill>
                        <a:latin typeface="Cambria Math" panose="02040503050406030204" pitchFamily="18" charset="0"/>
                        <a:ea typeface="黑体" pitchFamily="49" charset="-122"/>
                      </a:rPr>
                      <m:t>𝜃</m:t>
                    </m:r>
                    <m:r>
                      <a:rPr lang="en-US" altLang="zh-CN" sz="2000" b="0" i="1" smtClean="0">
                        <a:solidFill>
                          <a:srgbClr val="CC00CC"/>
                        </a:solidFill>
                        <a:latin typeface="Cambria Math" panose="02040503050406030204" pitchFamily="18" charset="0"/>
                        <a:ea typeface="黑体" pitchFamily="49" charset="-122"/>
                      </a:rPr>
                      <m:t>={</m:t>
                    </m:r>
                    <m:f>
                      <m:fPr>
                        <m:type m:val="lin"/>
                        <m:ctrlPr>
                          <a:rPr lang="en-US" altLang="zh-CN" sz="2000" b="0" i="1" smtClean="0">
                            <a:solidFill>
                              <a:srgbClr val="CC00CC"/>
                            </a:solidFill>
                            <a:latin typeface="Cambria Math" panose="02040503050406030204" pitchFamily="18" charset="0"/>
                            <a:ea typeface="黑体" pitchFamily="49" charset="-122"/>
                          </a:rPr>
                        </m:ctrlPr>
                      </m:fPr>
                      <m:num>
                        <m:r>
                          <a:rPr lang="en-US" altLang="zh-CN" sz="2000" b="0" i="1" smtClean="0">
                            <a:solidFill>
                              <a:srgbClr val="CC00CC"/>
                            </a:solidFill>
                            <a:latin typeface="Cambria Math" panose="02040503050406030204" pitchFamily="18" charset="0"/>
                            <a:ea typeface="黑体" pitchFamily="49" charset="-122"/>
                          </a:rPr>
                          <m:t>𝑥</m:t>
                        </m:r>
                      </m:num>
                      <m:den>
                        <m:r>
                          <a:rPr lang="en-US" altLang="zh-CN" sz="2000" b="0" i="1" smtClean="0">
                            <a:solidFill>
                              <a:srgbClr val="CC00CC"/>
                            </a:solidFill>
                            <a:latin typeface="Cambria Math" panose="02040503050406030204" pitchFamily="18" charset="0"/>
                            <a:ea typeface="黑体" pitchFamily="49" charset="-122"/>
                          </a:rPr>
                          <m:t>𝐾𝑒𝑛</m:t>
                        </m:r>
                      </m:den>
                    </m:f>
                    <m:r>
                      <a:rPr lang="en-US" altLang="zh-CN" sz="2000" b="0" i="1" smtClean="0">
                        <a:solidFill>
                          <a:srgbClr val="CC00CC"/>
                        </a:solidFill>
                        <a:latin typeface="Cambria Math" panose="02040503050406030204" pitchFamily="18" charset="0"/>
                        <a:ea typeface="黑体" pitchFamily="49" charset="-122"/>
                      </a:rPr>
                      <m:t>}</m:t>
                    </m:r>
                  </m:oMath>
                </a14:m>
                <a:endParaRPr lang="en-US" altLang="zh-CN" sz="2000" b="0" dirty="0">
                  <a:solidFill>
                    <a:srgbClr val="CC00CC"/>
                  </a:solidFill>
                  <a:latin typeface="Arial" pitchFamily="34" charset="0"/>
                  <a:ea typeface="黑体" pitchFamily="49" charset="-122"/>
                </a:endParaRPr>
              </a:p>
              <a:p>
                <a:pPr>
                  <a:spcBef>
                    <a:spcPts val="1200"/>
                  </a:spcBef>
                </a:pPr>
                <a:r>
                  <a:rPr lang="en-US" altLang="zh-CN" sz="2000" b="0" dirty="0">
                    <a:latin typeface="Arial" pitchFamily="34" charset="0"/>
                    <a:ea typeface="黑体" pitchFamily="49" charset="-122"/>
                  </a:rPr>
                  <a:t>Apply resolution steps to </a:t>
                </a:r>
                <a:r>
                  <a:rPr lang="en-US" altLang="zh-CN" sz="2000" b="0" dirty="0">
                    <a:solidFill>
                      <a:srgbClr val="CC00CC"/>
                    </a:solidFill>
                    <a:latin typeface="Arial" pitchFamily="34" charset="0"/>
                    <a:ea typeface="黑体" pitchFamily="49" charset="-122"/>
                  </a:rPr>
                  <a:t>CNF(KB</a:t>
                </a:r>
                <a14:m>
                  <m:oMath xmlns:m="http://schemas.openxmlformats.org/officeDocument/2006/math">
                    <m:r>
                      <a:rPr lang="en-US" altLang="zh-CN" sz="2000" b="0" i="1" smtClean="0">
                        <a:solidFill>
                          <a:srgbClr val="CC00CC"/>
                        </a:solidFill>
                        <a:latin typeface="Cambria Math" panose="02040503050406030204" pitchFamily="18" charset="0"/>
                        <a:ea typeface="Cambria Math" panose="02040503050406030204" pitchFamily="18" charset="0"/>
                      </a:rPr>
                      <m:t>∧¬</m:t>
                    </m:r>
                    <m:r>
                      <a:rPr lang="zh-CN" altLang="en-US" sz="2000" b="0" i="1" smtClean="0">
                        <a:solidFill>
                          <a:srgbClr val="CC00CC"/>
                        </a:solidFill>
                        <a:latin typeface="Cambria Math" panose="02040503050406030204" pitchFamily="18" charset="0"/>
                        <a:ea typeface="Cambria Math" panose="02040503050406030204" pitchFamily="18" charset="0"/>
                      </a:rPr>
                      <m:t>𝛼</m:t>
                    </m:r>
                  </m:oMath>
                </a14:m>
                <a:r>
                  <a:rPr lang="en-US" altLang="zh-CN" sz="2000" b="0" dirty="0">
                    <a:solidFill>
                      <a:srgbClr val="CC00CC"/>
                    </a:solidFill>
                    <a:latin typeface="Arial" pitchFamily="34" charset="0"/>
                    <a:ea typeface="黑体" pitchFamily="49" charset="-122"/>
                  </a:rPr>
                  <a:t>)</a:t>
                </a:r>
                <a:r>
                  <a:rPr lang="en-US" altLang="zh-CN" sz="2000" b="0" dirty="0">
                    <a:latin typeface="Arial" pitchFamily="34" charset="0"/>
                    <a:ea typeface="黑体" pitchFamily="49" charset="-122"/>
                  </a:rPr>
                  <a:t>; complete for FOL</a:t>
                </a: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a:p>
                <a:pPr>
                  <a:spcBef>
                    <a:spcPts val="1200"/>
                  </a:spcBef>
                </a:pPr>
                <a:endParaRPr lang="en-US" altLang="zh-CN" sz="2000" b="0" dirty="0">
                  <a:latin typeface="Arial" pitchFamily="34" charset="0"/>
                  <a:ea typeface="黑体" pitchFamily="49" charset="-122"/>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340768"/>
                <a:ext cx="8229600" cy="4790157"/>
              </a:xfrm>
              <a:blipFill>
                <a:blip r:embed="rId3"/>
                <a:stretch>
                  <a:fillRect t="-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CCFB1C-7EF0-4617-A304-19173768167E}"/>
                  </a:ext>
                </a:extLst>
              </p:cNvPr>
              <p:cNvSpPr txBox="1"/>
              <p:nvPr/>
            </p:nvSpPr>
            <p:spPr>
              <a:xfrm>
                <a:off x="899592" y="1890804"/>
                <a:ext cx="7156511" cy="671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solidFill>
                                <a:srgbClr val="CC00CC"/>
                              </a:solidFill>
                              <a:latin typeface="Cambria Math" panose="02040503050406030204" pitchFamily="18" charset="0"/>
                            </a:rPr>
                          </m:ctrlPr>
                        </m:fPr>
                        <m:num>
                          <m:sSub>
                            <m:sSubPr>
                              <m:ctrlPr>
                                <a:rPr lang="en-US" altLang="zh-CN" sz="2000" i="1" smtClean="0">
                                  <a:solidFill>
                                    <a:srgbClr val="CC00CC"/>
                                  </a:solidFill>
                                  <a:latin typeface="Cambria Math" panose="02040503050406030204" pitchFamily="18" charset="0"/>
                                </a:rPr>
                              </m:ctrlPr>
                            </m:sSubPr>
                            <m:e>
                              <m:r>
                                <a:rPr lang="en-US" altLang="zh-CN" sz="2000" b="0" i="1" smtClean="0">
                                  <a:solidFill>
                                    <a:srgbClr val="CC00CC"/>
                                  </a:solidFill>
                                  <a:latin typeface="Cambria Math" panose="02040503050406030204" pitchFamily="18" charset="0"/>
                                </a:rPr>
                                <m:t>𝑙</m:t>
                              </m:r>
                            </m:e>
                            <m:sub>
                              <m:r>
                                <a:rPr lang="en-US" altLang="zh-CN" sz="2000" b="0" i="1" smtClean="0">
                                  <a:solidFill>
                                    <a:srgbClr val="CC00CC"/>
                                  </a:solidFill>
                                  <a:latin typeface="Cambria Math" panose="02040503050406030204" pitchFamily="18" charset="0"/>
                                </a:rPr>
                                <m:t>1</m:t>
                              </m:r>
                            </m:sub>
                          </m:sSub>
                          <m:r>
                            <a:rPr lang="en-US" altLang="zh-CN" sz="2000" i="1" smtClean="0">
                              <a:solidFill>
                                <a:srgbClr val="CC00CC"/>
                              </a:solidFill>
                              <a:latin typeface="Cambria Math" panose="02040503050406030204" pitchFamily="18" charset="0"/>
                              <a:ea typeface="Cambria Math" panose="02040503050406030204" pitchFamily="18" charset="0"/>
                            </a:rPr>
                            <m:t>∨</m:t>
                          </m:r>
                          <m:r>
                            <a:rPr lang="en-US" altLang="zh-CN" sz="2000" b="0" i="1" smtClean="0">
                              <a:solidFill>
                                <a:srgbClr val="CC00CC"/>
                              </a:solidFill>
                              <a:latin typeface="Cambria Math" panose="02040503050406030204" pitchFamily="18" charset="0"/>
                              <a:ea typeface="Cambria Math" panose="02040503050406030204" pitchFamily="18" charset="0"/>
                            </a:rPr>
                            <m:t>…∨</m:t>
                          </m:r>
                          <m:sSub>
                            <m:sSubPr>
                              <m:ctrlPr>
                                <a:rPr lang="en-US" altLang="zh-CN" sz="2000" b="0" i="1" smtClean="0">
                                  <a:solidFill>
                                    <a:srgbClr val="CC00CC"/>
                                  </a:solidFill>
                                  <a:latin typeface="Cambria Math" panose="02040503050406030204" pitchFamily="18" charset="0"/>
                                  <a:ea typeface="Cambria Math" panose="02040503050406030204" pitchFamily="18" charset="0"/>
                                </a:rPr>
                              </m:ctrlPr>
                            </m:sSubPr>
                            <m:e>
                              <m:r>
                                <a:rPr lang="en-US" altLang="zh-CN" sz="2000" b="0" i="1" smtClean="0">
                                  <a:solidFill>
                                    <a:srgbClr val="CC00CC"/>
                                  </a:solidFill>
                                  <a:latin typeface="Cambria Math" panose="02040503050406030204" pitchFamily="18" charset="0"/>
                                  <a:ea typeface="Cambria Math" panose="02040503050406030204" pitchFamily="18" charset="0"/>
                                </a:rPr>
                                <m:t>𝑙</m:t>
                              </m:r>
                            </m:e>
                            <m:sub>
                              <m:r>
                                <a:rPr lang="en-US" altLang="zh-CN" sz="2000" b="0" i="1" smtClean="0">
                                  <a:solidFill>
                                    <a:srgbClr val="CC00CC"/>
                                  </a:solidFill>
                                  <a:latin typeface="Cambria Math" panose="02040503050406030204" pitchFamily="18" charset="0"/>
                                  <a:ea typeface="Cambria Math" panose="02040503050406030204" pitchFamily="18" charset="0"/>
                                </a:rPr>
                                <m:t>𝑘</m:t>
                              </m:r>
                            </m:sub>
                          </m:sSub>
                          <m:r>
                            <a:rPr lang="en-US" altLang="zh-CN" sz="2000" b="0" i="1" smtClean="0">
                              <a:solidFill>
                                <a:srgbClr val="CC00CC"/>
                              </a:solidFill>
                              <a:latin typeface="Cambria Math" panose="02040503050406030204" pitchFamily="18" charset="0"/>
                              <a:ea typeface="Cambria Math" panose="02040503050406030204" pitchFamily="18" charset="0"/>
                            </a:rPr>
                            <m:t>,         </m:t>
                          </m:r>
                          <m:sSub>
                            <m:sSubPr>
                              <m:ctrlPr>
                                <a:rPr lang="en-US" altLang="zh-CN" sz="2000" b="0" i="1" smtClean="0">
                                  <a:solidFill>
                                    <a:srgbClr val="CC00CC"/>
                                  </a:solidFill>
                                  <a:latin typeface="Cambria Math" panose="02040503050406030204" pitchFamily="18" charset="0"/>
                                  <a:ea typeface="Cambria Math" panose="02040503050406030204" pitchFamily="18" charset="0"/>
                                </a:rPr>
                              </m:ctrlPr>
                            </m:sSubPr>
                            <m:e>
                              <m:r>
                                <a:rPr lang="en-US" altLang="zh-CN" sz="2000" b="0" i="1" smtClean="0">
                                  <a:solidFill>
                                    <a:srgbClr val="CC00CC"/>
                                  </a:solidFill>
                                  <a:latin typeface="Cambria Math" panose="02040503050406030204" pitchFamily="18" charset="0"/>
                                  <a:ea typeface="Cambria Math" panose="02040503050406030204" pitchFamily="18" charset="0"/>
                                </a:rPr>
                                <m:t>𝑚</m:t>
                              </m:r>
                            </m:e>
                            <m:sub>
                              <m:r>
                                <a:rPr lang="en-US" altLang="zh-CN" sz="2000" b="0" i="1" smtClean="0">
                                  <a:solidFill>
                                    <a:srgbClr val="CC00CC"/>
                                  </a:solidFill>
                                  <a:latin typeface="Cambria Math" panose="02040503050406030204" pitchFamily="18" charset="0"/>
                                  <a:ea typeface="Cambria Math" panose="02040503050406030204" pitchFamily="18" charset="0"/>
                                </a:rPr>
                                <m:t>1</m:t>
                              </m:r>
                            </m:sub>
                          </m:sSub>
                          <m:r>
                            <a:rPr lang="en-US" altLang="zh-CN" sz="2000" b="0" i="1" smtClean="0">
                              <a:solidFill>
                                <a:srgbClr val="CC00CC"/>
                              </a:solidFill>
                              <a:latin typeface="Cambria Math" panose="02040503050406030204" pitchFamily="18" charset="0"/>
                              <a:ea typeface="Cambria Math" panose="02040503050406030204" pitchFamily="18" charset="0"/>
                            </a:rPr>
                            <m:t>∨…∨</m:t>
                          </m:r>
                          <m:sSub>
                            <m:sSubPr>
                              <m:ctrlPr>
                                <a:rPr lang="en-US" altLang="zh-CN" sz="2000" b="0" i="1" smtClean="0">
                                  <a:solidFill>
                                    <a:srgbClr val="CC00CC"/>
                                  </a:solidFill>
                                  <a:latin typeface="Cambria Math" panose="02040503050406030204" pitchFamily="18" charset="0"/>
                                  <a:ea typeface="Cambria Math" panose="02040503050406030204" pitchFamily="18" charset="0"/>
                                </a:rPr>
                              </m:ctrlPr>
                            </m:sSubPr>
                            <m:e>
                              <m:r>
                                <a:rPr lang="en-US" altLang="zh-CN" sz="2000" b="0" i="1" smtClean="0">
                                  <a:solidFill>
                                    <a:srgbClr val="CC00CC"/>
                                  </a:solidFill>
                                  <a:latin typeface="Cambria Math" panose="02040503050406030204" pitchFamily="18" charset="0"/>
                                  <a:ea typeface="Cambria Math" panose="02040503050406030204" pitchFamily="18" charset="0"/>
                                </a:rPr>
                                <m:t>𝑚</m:t>
                              </m:r>
                            </m:e>
                            <m:sub>
                              <m:r>
                                <a:rPr lang="en-US" altLang="zh-CN" sz="2000" b="0" i="1" smtClean="0">
                                  <a:solidFill>
                                    <a:srgbClr val="CC00CC"/>
                                  </a:solidFill>
                                  <a:latin typeface="Cambria Math" panose="02040503050406030204" pitchFamily="18" charset="0"/>
                                  <a:ea typeface="Cambria Math" panose="02040503050406030204" pitchFamily="18" charset="0"/>
                                </a:rPr>
                                <m:t>𝑛</m:t>
                              </m:r>
                            </m:sub>
                          </m:sSub>
                        </m:num>
                        <m:den>
                          <m:r>
                            <a:rPr lang="en-US" altLang="zh-CN" sz="2000" b="0" i="1" smtClean="0">
                              <a:solidFill>
                                <a:srgbClr val="CC00CC"/>
                              </a:solidFill>
                              <a:latin typeface="Cambria Math" panose="02040503050406030204" pitchFamily="18" charset="0"/>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panose="02040503050406030204" pitchFamily="18" charset="0"/>
                                </a:rPr>
                                <m:t>𝑙</m:t>
                              </m:r>
                            </m:e>
                            <m:sub>
                              <m:r>
                                <a:rPr lang="en-US" altLang="zh-CN" sz="2000" i="1">
                                  <a:solidFill>
                                    <a:srgbClr val="CC00CC"/>
                                  </a:solidFill>
                                  <a:latin typeface="Cambria Math" panose="02040503050406030204" pitchFamily="18" charset="0"/>
                                </a:rPr>
                                <m:t>1</m:t>
                              </m:r>
                            </m:sub>
                          </m:sSub>
                          <m:r>
                            <a:rPr lang="en-US" altLang="zh-CN" sz="2000" i="1">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𝑙</m:t>
                              </m:r>
                            </m:e>
                            <m:sub>
                              <m:r>
                                <a:rPr lang="en-US" altLang="zh-CN" sz="2000" b="0" i="1" smtClean="0">
                                  <a:solidFill>
                                    <a:srgbClr val="CC00CC"/>
                                  </a:solidFill>
                                  <a:latin typeface="Cambria Math" panose="02040503050406030204" pitchFamily="18" charset="0"/>
                                  <a:ea typeface="Cambria Math" panose="02040503050406030204" pitchFamily="18" charset="0"/>
                                </a:rPr>
                                <m:t>𝑖</m:t>
                              </m:r>
                              <m:r>
                                <a:rPr lang="en-US" altLang="zh-CN" sz="2000" b="0" i="1" smtClean="0">
                                  <a:solidFill>
                                    <a:srgbClr val="CC00CC"/>
                                  </a:solidFill>
                                  <a:latin typeface="Cambria Math" panose="02040503050406030204" pitchFamily="18" charset="0"/>
                                  <a:ea typeface="Cambria Math" panose="02040503050406030204" pitchFamily="18" charset="0"/>
                                </a:rPr>
                                <m:t>−1</m:t>
                              </m:r>
                            </m:sub>
                          </m:sSub>
                          <m:r>
                            <a:rPr lang="en-US" altLang="zh-CN" sz="2000" i="1" smtClean="0">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panose="02040503050406030204" pitchFamily="18" charset="0"/>
                                </a:rPr>
                                <m:t>𝑙</m:t>
                              </m:r>
                            </m:e>
                            <m:sub>
                              <m:r>
                                <a:rPr lang="en-US" altLang="zh-CN" sz="2000" b="0" i="1" smtClean="0">
                                  <a:solidFill>
                                    <a:srgbClr val="CC00CC"/>
                                  </a:solidFill>
                                  <a:latin typeface="Cambria Math" panose="02040503050406030204" pitchFamily="18" charset="0"/>
                                </a:rPr>
                                <m:t>𝑖</m:t>
                              </m:r>
                              <m:r>
                                <a:rPr lang="en-US" altLang="zh-CN" sz="2000" b="0" i="1" smtClean="0">
                                  <a:solidFill>
                                    <a:srgbClr val="CC00CC"/>
                                  </a:solidFill>
                                  <a:latin typeface="Cambria Math" panose="02040503050406030204" pitchFamily="18" charset="0"/>
                                </a:rPr>
                                <m:t>+1</m:t>
                              </m:r>
                            </m:sub>
                          </m:sSub>
                          <m:r>
                            <a:rPr lang="en-US" altLang="zh-CN" sz="2000" i="1">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𝑙</m:t>
                              </m:r>
                            </m:e>
                            <m:sub>
                              <m:r>
                                <a:rPr lang="en-US" altLang="zh-CN" sz="2000" i="1">
                                  <a:solidFill>
                                    <a:srgbClr val="CC00CC"/>
                                  </a:solidFill>
                                  <a:latin typeface="Cambria Math" panose="02040503050406030204" pitchFamily="18" charset="0"/>
                                  <a:ea typeface="Cambria Math" panose="02040503050406030204" pitchFamily="18" charset="0"/>
                                </a:rPr>
                                <m:t>𝑘</m:t>
                              </m:r>
                            </m:sub>
                          </m:sSub>
                          <m:r>
                            <a:rPr lang="en-US" altLang="zh-CN" sz="2000" i="1" smtClean="0">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𝑚</m:t>
                              </m:r>
                            </m:e>
                            <m:sub>
                              <m:r>
                                <a:rPr lang="en-US" altLang="zh-CN" sz="2000" i="1">
                                  <a:solidFill>
                                    <a:srgbClr val="CC00CC"/>
                                  </a:solidFill>
                                  <a:latin typeface="Cambria Math" panose="02040503050406030204" pitchFamily="18" charset="0"/>
                                  <a:ea typeface="Cambria Math" panose="02040503050406030204" pitchFamily="18" charset="0"/>
                                </a:rPr>
                                <m:t>1</m:t>
                              </m:r>
                            </m:sub>
                          </m:sSub>
                          <m:r>
                            <a:rPr lang="en-US" altLang="zh-CN" sz="2000" i="1">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𝑚</m:t>
                              </m:r>
                            </m:e>
                            <m:sub>
                              <m:r>
                                <a:rPr lang="en-US" altLang="zh-CN" sz="2000" b="0" i="1" smtClean="0">
                                  <a:solidFill>
                                    <a:srgbClr val="CC00CC"/>
                                  </a:solidFill>
                                  <a:latin typeface="Cambria Math" panose="02040503050406030204" pitchFamily="18" charset="0"/>
                                  <a:ea typeface="Cambria Math" panose="02040503050406030204" pitchFamily="18" charset="0"/>
                                </a:rPr>
                                <m:t>𝑗</m:t>
                              </m:r>
                              <m:r>
                                <a:rPr lang="en-US" altLang="zh-CN" sz="2000" b="0" i="1" smtClean="0">
                                  <a:solidFill>
                                    <a:srgbClr val="CC00CC"/>
                                  </a:solidFill>
                                  <a:latin typeface="Cambria Math" panose="02040503050406030204" pitchFamily="18" charset="0"/>
                                  <a:ea typeface="Cambria Math" panose="02040503050406030204" pitchFamily="18" charset="0"/>
                                </a:rPr>
                                <m:t>−1</m:t>
                              </m:r>
                            </m:sub>
                          </m:sSub>
                          <m:r>
                            <a:rPr lang="en-US" altLang="zh-CN" sz="2000" i="1" smtClean="0">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𝑚</m:t>
                              </m:r>
                            </m:e>
                            <m:sub>
                              <m:r>
                                <a:rPr lang="en-US" altLang="zh-CN" sz="2000" b="0" i="1" smtClean="0">
                                  <a:solidFill>
                                    <a:srgbClr val="CC00CC"/>
                                  </a:solidFill>
                                  <a:latin typeface="Cambria Math" panose="02040503050406030204" pitchFamily="18" charset="0"/>
                                  <a:ea typeface="Cambria Math" panose="02040503050406030204" pitchFamily="18" charset="0"/>
                                </a:rPr>
                                <m:t>𝑗</m:t>
                              </m:r>
                              <m:r>
                                <a:rPr lang="en-US" altLang="zh-CN" sz="2000" b="0" i="1" smtClean="0">
                                  <a:solidFill>
                                    <a:srgbClr val="CC00CC"/>
                                  </a:solidFill>
                                  <a:latin typeface="Cambria Math" panose="02040503050406030204" pitchFamily="18" charset="0"/>
                                  <a:ea typeface="Cambria Math" panose="02040503050406030204" pitchFamily="18" charset="0"/>
                                </a:rPr>
                                <m:t>+1</m:t>
                              </m:r>
                            </m:sub>
                          </m:sSub>
                          <m:r>
                            <a:rPr lang="en-US" altLang="zh-CN" sz="2000" i="1">
                              <a:solidFill>
                                <a:srgbClr val="CC00CC"/>
                              </a:solidFill>
                              <a:latin typeface="Cambria Math" panose="02040503050406030204" pitchFamily="18" charset="0"/>
                              <a:ea typeface="Cambria Math" panose="02040503050406030204" pitchFamily="18" charset="0"/>
                            </a:rPr>
                            <m:t>∨…∨</m:t>
                          </m:r>
                          <m:sSub>
                            <m:sSubPr>
                              <m:ctrlPr>
                                <a:rPr lang="en-US" altLang="zh-CN" sz="2000" i="1">
                                  <a:solidFill>
                                    <a:srgbClr val="CC00CC"/>
                                  </a:solidFill>
                                  <a:latin typeface="Cambria Math" panose="02040503050406030204" pitchFamily="18" charset="0"/>
                                  <a:ea typeface="Cambria Math" panose="02040503050406030204" pitchFamily="18" charset="0"/>
                                </a:rPr>
                              </m:ctrlPr>
                            </m:sSubPr>
                            <m:e>
                              <m:r>
                                <a:rPr lang="en-US" altLang="zh-CN" sz="2000" i="1">
                                  <a:solidFill>
                                    <a:srgbClr val="CC00CC"/>
                                  </a:solidFill>
                                  <a:latin typeface="Cambria Math" panose="02040503050406030204" pitchFamily="18" charset="0"/>
                                  <a:ea typeface="Cambria Math" panose="02040503050406030204" pitchFamily="18" charset="0"/>
                                </a:rPr>
                                <m:t>𝑚</m:t>
                              </m:r>
                            </m:e>
                            <m:sub>
                              <m:r>
                                <a:rPr lang="en-US" altLang="zh-CN" sz="2000" i="1">
                                  <a:solidFill>
                                    <a:srgbClr val="CC00CC"/>
                                  </a:solidFill>
                                  <a:latin typeface="Cambria Math" panose="02040503050406030204" pitchFamily="18" charset="0"/>
                                  <a:ea typeface="Cambria Math" panose="02040503050406030204" pitchFamily="18" charset="0"/>
                                </a:rPr>
                                <m:t>𝑛</m:t>
                              </m:r>
                            </m:sub>
                          </m:sSub>
                          <m:r>
                            <a:rPr lang="en-US" altLang="zh-CN" sz="2000" b="0" i="1" smtClean="0">
                              <a:solidFill>
                                <a:srgbClr val="CC00CC"/>
                              </a:solidFill>
                              <a:latin typeface="Cambria Math" panose="02040503050406030204" pitchFamily="18" charset="0"/>
                              <a:ea typeface="Cambria Math" panose="02040503050406030204" pitchFamily="18" charset="0"/>
                            </a:rPr>
                            <m:t>)</m:t>
                          </m:r>
                          <m:r>
                            <a:rPr lang="zh-CN" altLang="en-US" sz="2000" i="1">
                              <a:solidFill>
                                <a:srgbClr val="CC00CC"/>
                              </a:solidFill>
                              <a:latin typeface="Cambria Math" panose="02040503050406030204" pitchFamily="18" charset="0"/>
                              <a:ea typeface="黑体" pitchFamily="49" charset="-122"/>
                            </a:rPr>
                            <m:t>𝜃</m:t>
                          </m:r>
                        </m:den>
                      </m:f>
                    </m:oMath>
                  </m:oMathPara>
                </a14:m>
                <a:endParaRPr lang="zh-CN" altLang="en-US" sz="2000" dirty="0"/>
              </a:p>
            </p:txBody>
          </p:sp>
        </mc:Choice>
        <mc:Fallback xmlns="">
          <p:sp>
            <p:nvSpPr>
              <p:cNvPr id="2" name="文本框 1">
                <a:extLst>
                  <a:ext uri="{FF2B5EF4-FFF2-40B4-BE49-F238E27FC236}">
                    <a16:creationId xmlns:a16="http://schemas.microsoft.com/office/drawing/2014/main" id="{28CCFB1C-7EF0-4617-A304-19173768167E}"/>
                  </a:ext>
                </a:extLst>
              </p:cNvPr>
              <p:cNvSpPr txBox="1">
                <a:spLocks noRot="1" noChangeAspect="1" noMove="1" noResize="1" noEditPoints="1" noAdjustHandles="1" noChangeArrowheads="1" noChangeShapeType="1" noTextEdit="1"/>
              </p:cNvSpPr>
              <p:nvPr/>
            </p:nvSpPr>
            <p:spPr>
              <a:xfrm>
                <a:off x="899592" y="1890804"/>
                <a:ext cx="7156511" cy="671146"/>
              </a:xfrm>
              <a:prstGeom prst="rect">
                <a:avLst/>
              </a:prstGeom>
              <a:blipFill>
                <a:blip r:embed="rId4"/>
                <a:stretch>
                  <a:fillRect b="-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31DD868-260E-40A8-A132-7F61ECE3C346}"/>
                  </a:ext>
                </a:extLst>
              </p:cNvPr>
              <p:cNvSpPr txBox="1"/>
              <p:nvPr/>
            </p:nvSpPr>
            <p:spPr>
              <a:xfrm>
                <a:off x="1475656" y="3743232"/>
                <a:ext cx="4104009"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CC00CC"/>
                              </a:solidFill>
                              <a:latin typeface="Cambria Math" panose="02040503050406030204" pitchFamily="18" charset="0"/>
                              <a:ea typeface="Cambria Math" panose="02040503050406030204" pitchFamily="18" charset="0"/>
                            </a:rPr>
                          </m:ctrlPr>
                        </m:fPr>
                        <m:num>
                          <m:r>
                            <a:rPr lang="en-US" altLang="zh-CN" i="1">
                              <a:solidFill>
                                <a:srgbClr val="CC00CC"/>
                              </a:solidFill>
                              <a:latin typeface="Cambria Math" panose="02040503050406030204" pitchFamily="18" charset="0"/>
                              <a:ea typeface="Cambria Math" panose="02040503050406030204" pitchFamily="18" charset="0"/>
                            </a:rPr>
                            <m:t>¬</m:t>
                          </m:r>
                          <m:r>
                            <a:rPr lang="en-US" altLang="zh-CN" i="1">
                              <a:solidFill>
                                <a:srgbClr val="CC00CC"/>
                              </a:solidFill>
                              <a:latin typeface="Cambria Math" panose="02040503050406030204" pitchFamily="18" charset="0"/>
                              <a:ea typeface="Cambria Math" panose="02040503050406030204" pitchFamily="18" charset="0"/>
                            </a:rPr>
                            <m:t>𝑅𝑖𝑐h</m:t>
                          </m:r>
                          <m:d>
                            <m:dPr>
                              <m:ctrlPr>
                                <a:rPr lang="en-US" altLang="zh-CN" i="1">
                                  <a:solidFill>
                                    <a:srgbClr val="CC00CC"/>
                                  </a:solidFill>
                                  <a:latin typeface="Cambria Math" panose="02040503050406030204" pitchFamily="18" charset="0"/>
                                  <a:ea typeface="Cambria Math" panose="02040503050406030204" pitchFamily="18" charset="0"/>
                                </a:rPr>
                              </m:ctrlPr>
                            </m:dPr>
                            <m:e>
                              <m:r>
                                <a:rPr lang="en-US" altLang="zh-CN" i="1">
                                  <a:solidFill>
                                    <a:srgbClr val="CC00CC"/>
                                  </a:solidFill>
                                  <a:latin typeface="Cambria Math" panose="02040503050406030204" pitchFamily="18" charset="0"/>
                                  <a:ea typeface="Cambria Math" panose="02040503050406030204" pitchFamily="18" charset="0"/>
                                </a:rPr>
                                <m:t>𝑥</m:t>
                              </m:r>
                            </m:e>
                          </m:d>
                          <m:r>
                            <a:rPr lang="en-US" altLang="zh-CN" i="1">
                              <a:solidFill>
                                <a:srgbClr val="CC00CC"/>
                              </a:solidFill>
                              <a:latin typeface="Cambria Math" panose="02040503050406030204" pitchFamily="18" charset="0"/>
                              <a:ea typeface="Cambria Math" panose="02040503050406030204" pitchFamily="18" charset="0"/>
                            </a:rPr>
                            <m:t>∨</m:t>
                          </m:r>
                          <m:r>
                            <a:rPr lang="en-US" altLang="zh-CN" i="1">
                              <a:solidFill>
                                <a:srgbClr val="CC00CC"/>
                              </a:solidFill>
                              <a:latin typeface="Cambria Math" panose="02040503050406030204" pitchFamily="18" charset="0"/>
                              <a:ea typeface="Cambria Math" panose="02040503050406030204" pitchFamily="18" charset="0"/>
                            </a:rPr>
                            <m:t>𝑈𝑛h𝑎𝑝𝑝𝑦</m:t>
                          </m:r>
                          <m:d>
                            <m:dPr>
                              <m:ctrlPr>
                                <a:rPr lang="en-US" altLang="zh-CN" i="1">
                                  <a:solidFill>
                                    <a:srgbClr val="CC00CC"/>
                                  </a:solidFill>
                                  <a:latin typeface="Cambria Math" panose="02040503050406030204" pitchFamily="18" charset="0"/>
                                  <a:ea typeface="Cambria Math" panose="02040503050406030204" pitchFamily="18" charset="0"/>
                                </a:rPr>
                              </m:ctrlPr>
                            </m:dPr>
                            <m:e>
                              <m:r>
                                <a:rPr lang="en-US" altLang="zh-CN" i="1">
                                  <a:solidFill>
                                    <a:srgbClr val="CC00CC"/>
                                  </a:solidFill>
                                  <a:latin typeface="Cambria Math" panose="02040503050406030204" pitchFamily="18" charset="0"/>
                                  <a:ea typeface="Cambria Math" panose="02040503050406030204" pitchFamily="18" charset="0"/>
                                </a:rPr>
                                <m:t>𝑥</m:t>
                              </m:r>
                            </m:e>
                          </m:d>
                          <m:r>
                            <a:rPr lang="en-US" altLang="zh-CN">
                              <a:solidFill>
                                <a:srgbClr val="CC00CC"/>
                              </a:solidFill>
                              <a:latin typeface="Cambria Math" panose="02040503050406030204" pitchFamily="18" charset="0"/>
                              <a:ea typeface="Cambria Math" panose="02040503050406030204" pitchFamily="18" charset="0"/>
                            </a:rPr>
                            <m:t> </m:t>
                          </m:r>
                          <m:r>
                            <a:rPr lang="en-US" altLang="zh-CN" b="0" i="0" smtClean="0">
                              <a:solidFill>
                                <a:srgbClr val="CC00CC"/>
                              </a:solidFill>
                              <a:latin typeface="Cambria Math" panose="02040503050406030204" pitchFamily="18" charset="0"/>
                              <a:ea typeface="Cambria Math" panose="02040503050406030204" pitchFamily="18" charset="0"/>
                            </a:rPr>
                            <m:t>,</m:t>
                          </m:r>
                          <m:r>
                            <a:rPr lang="en-US" altLang="zh-CN">
                              <a:solidFill>
                                <a:srgbClr val="CC00CC"/>
                              </a:solidFill>
                              <a:latin typeface="Cambria Math" panose="02040503050406030204" pitchFamily="18" charset="0"/>
                              <a:ea typeface="Cambria Math" panose="02040503050406030204" pitchFamily="18" charset="0"/>
                            </a:rPr>
                            <m:t>        </m:t>
                          </m:r>
                          <m:r>
                            <a:rPr lang="en-US" altLang="zh-CN" i="1">
                              <a:solidFill>
                                <a:srgbClr val="CC00CC"/>
                              </a:solidFill>
                              <a:latin typeface="Cambria Math" panose="02040503050406030204" pitchFamily="18" charset="0"/>
                            </a:rPr>
                            <m:t>𝑅𝑖𝑐h</m:t>
                          </m:r>
                          <m:d>
                            <m:dPr>
                              <m:ctrlPr>
                                <a:rPr lang="en-US" altLang="zh-CN" i="1">
                                  <a:solidFill>
                                    <a:srgbClr val="CC00CC"/>
                                  </a:solidFill>
                                  <a:latin typeface="Cambria Math" panose="02040503050406030204" pitchFamily="18" charset="0"/>
                                </a:rPr>
                              </m:ctrlPr>
                            </m:dPr>
                            <m:e>
                              <m:r>
                                <a:rPr lang="en-US" altLang="zh-CN" i="1">
                                  <a:solidFill>
                                    <a:srgbClr val="CC00CC"/>
                                  </a:solidFill>
                                  <a:latin typeface="Cambria Math" panose="02040503050406030204" pitchFamily="18" charset="0"/>
                                </a:rPr>
                                <m:t>𝐾𝑒𝑛</m:t>
                              </m:r>
                            </m:e>
                          </m:d>
                        </m:num>
                        <m:den>
                          <m:r>
                            <a:rPr lang="en-US" altLang="zh-CN" i="1">
                              <a:solidFill>
                                <a:srgbClr val="CC00CC"/>
                              </a:solidFill>
                              <a:latin typeface="Cambria Math" panose="02040503050406030204" pitchFamily="18" charset="0"/>
                            </a:rPr>
                            <m:t>𝑈𝑛h𝑎𝑝𝑝𝑦</m:t>
                          </m:r>
                          <m:r>
                            <a:rPr lang="en-US" altLang="zh-CN" i="1">
                              <a:solidFill>
                                <a:srgbClr val="CC00CC"/>
                              </a:solidFill>
                              <a:latin typeface="Cambria Math" panose="02040503050406030204" pitchFamily="18" charset="0"/>
                            </a:rPr>
                            <m:t>(</m:t>
                          </m:r>
                          <m:r>
                            <a:rPr lang="en-US" altLang="zh-CN" i="1">
                              <a:solidFill>
                                <a:srgbClr val="CC00CC"/>
                              </a:solidFill>
                              <a:latin typeface="Cambria Math" panose="02040503050406030204" pitchFamily="18" charset="0"/>
                            </a:rPr>
                            <m:t>𝐾𝑒𝑛</m:t>
                          </m:r>
                          <m:r>
                            <a:rPr lang="en-US" altLang="zh-CN" i="1">
                              <a:solidFill>
                                <a:srgbClr val="CC00CC"/>
                              </a:solidFill>
                              <a:latin typeface="Cambria Math" panose="02040503050406030204" pitchFamily="18" charset="0"/>
                            </a:rPr>
                            <m:t>)</m:t>
                          </m:r>
                          <m:r>
                            <m:rPr>
                              <m:nor/>
                            </m:rPr>
                            <a:rPr lang="en-US" altLang="zh-CN" dirty="0">
                              <a:solidFill>
                                <a:srgbClr val="CC00CC"/>
                              </a:solidFill>
                            </a:rPr>
                            <m:t>  </m:t>
                          </m:r>
                        </m:den>
                      </m:f>
                    </m:oMath>
                  </m:oMathPara>
                </a14:m>
                <a:endParaRPr lang="en-US" altLang="zh-CN" b="0" dirty="0">
                  <a:solidFill>
                    <a:srgbClr val="CC00CC"/>
                  </a:solidFill>
                </a:endParaRPr>
              </a:p>
            </p:txBody>
          </p:sp>
        </mc:Choice>
        <mc:Fallback xmlns="">
          <p:sp>
            <p:nvSpPr>
              <p:cNvPr id="8" name="文本框 7">
                <a:extLst>
                  <a:ext uri="{FF2B5EF4-FFF2-40B4-BE49-F238E27FC236}">
                    <a16:creationId xmlns:a16="http://schemas.microsoft.com/office/drawing/2014/main" id="{D31DD868-260E-40A8-A132-7F61ECE3C346}"/>
                  </a:ext>
                </a:extLst>
              </p:cNvPr>
              <p:cNvSpPr txBox="1">
                <a:spLocks noRot="1" noChangeAspect="1" noMove="1" noResize="1" noEditPoints="1" noAdjustHandles="1" noChangeArrowheads="1" noChangeShapeType="1" noTextEdit="1"/>
              </p:cNvSpPr>
              <p:nvPr/>
            </p:nvSpPr>
            <p:spPr>
              <a:xfrm>
                <a:off x="1475656" y="3743232"/>
                <a:ext cx="4104009" cy="586699"/>
              </a:xfrm>
              <a:prstGeom prst="rect">
                <a:avLst/>
              </a:prstGeom>
              <a:blipFill>
                <a:blip r:embed="rId5"/>
                <a:stretch>
                  <a:fillRect/>
                </a:stretch>
              </a:blipFill>
            </p:spPr>
            <p:txBody>
              <a:bodyPr/>
              <a:lstStyle/>
              <a:p>
                <a:r>
                  <a:rPr lang="zh-CN" altLang="en-US">
                    <a:noFill/>
                  </a:rPr>
                  <a:t> </a:t>
                </a:r>
              </a:p>
            </p:txBody>
          </p:sp>
        </mc:Fallback>
      </mc:AlternateContent>
      <p:sp>
        <p:nvSpPr>
          <p:cNvPr id="9" name="灯片编号占位符 8">
            <a:extLst>
              <a:ext uri="{FF2B5EF4-FFF2-40B4-BE49-F238E27FC236}">
                <a16:creationId xmlns:a16="http://schemas.microsoft.com/office/drawing/2014/main" id="{13E7FA31-E814-4491-8F54-EC70C060481F}"/>
              </a:ext>
            </a:extLst>
          </p:cNvPr>
          <p:cNvSpPr>
            <a:spLocks noGrp="1"/>
          </p:cNvSpPr>
          <p:nvPr>
            <p:ph type="sldNum" sz="quarter" idx="12"/>
          </p:nvPr>
        </p:nvSpPr>
        <p:spPr/>
        <p:txBody>
          <a:bodyPr/>
          <a:lstStyle/>
          <a:p>
            <a:fld id="{F58209B2-4306-46CD-9424-9DB79656E1A9}" type="slidenum">
              <a:rPr lang="zh-CN" altLang="en-US" smtClean="0"/>
              <a:pPr/>
              <a:t>9</a:t>
            </a:fld>
            <a:endParaRPr lang="zh-CN" altLang="en-US"/>
          </a:p>
        </p:txBody>
      </p:sp>
    </p:spTree>
    <p:extLst>
      <p:ext uri="{BB962C8B-B14F-4D97-AF65-F5344CB8AC3E}">
        <p14:creationId xmlns:p14="http://schemas.microsoft.com/office/powerpoint/2010/main" val="2742514748"/>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黑体"/>
        <a:ea typeface="黑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8712</TotalTime>
  <Words>3116</Words>
  <Application>Microsoft Office PowerPoint</Application>
  <PresentationFormat>全屏显示(4:3)</PresentationFormat>
  <Paragraphs>436</Paragraphs>
  <Slides>50</Slides>
  <Notes>44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50</vt:i4>
      </vt:variant>
    </vt:vector>
  </HeadingPairs>
  <TitlesOfParts>
    <vt:vector size="65" baseType="lpstr">
      <vt:lpstr>方正姚体</vt:lpstr>
      <vt:lpstr>仿宋_GB2312</vt:lpstr>
      <vt:lpstr>黑体</vt:lpstr>
      <vt:lpstr>宋体</vt:lpstr>
      <vt:lpstr>微软雅黑</vt:lpstr>
      <vt:lpstr>幼圆</vt:lpstr>
      <vt:lpstr>Arial</vt:lpstr>
      <vt:lpstr>Calibri</vt:lpstr>
      <vt:lpstr>Cambria Math</vt:lpstr>
      <vt:lpstr>Garamond</vt:lpstr>
      <vt:lpstr>Times New Roman</vt:lpstr>
      <vt:lpstr>Wingdings</vt:lpstr>
      <vt:lpstr>Edge</vt:lpstr>
      <vt:lpstr>默认设计模板</vt:lpstr>
      <vt:lpstr>包装程序外壳对象</vt:lpstr>
      <vt:lpstr>人工智能</vt:lpstr>
      <vt:lpstr>PowerPoint 演示文稿</vt:lpstr>
      <vt:lpstr>PowerPoint 演示文稿</vt:lpstr>
      <vt:lpstr>A brief history of reasoning </vt:lpstr>
      <vt:lpstr>PowerPoint 演示文稿</vt:lpstr>
      <vt:lpstr>Conversion to CNF </vt:lpstr>
      <vt:lpstr>Conversion to CNF </vt:lpstr>
      <vt:lpstr>Unification </vt:lpstr>
      <vt:lpstr>Resolution: brief summary </vt:lpstr>
      <vt:lpstr>Example knowledge base </vt:lpstr>
      <vt:lpstr>Resolution proof</vt:lpstr>
      <vt:lpstr>Completeness of FOL resolution</vt:lpstr>
      <vt:lpstr>PowerPoint 演示文稿</vt:lpstr>
      <vt:lpstr>归结策略：广度优先</vt:lpstr>
      <vt:lpstr>归结策略：广度优先</vt:lpstr>
      <vt:lpstr>归结策略</vt:lpstr>
      <vt:lpstr>删除策略：删除纯文字</vt:lpstr>
      <vt:lpstr>删除策略：删除重言式</vt:lpstr>
      <vt:lpstr>限制策略：支持集策略</vt:lpstr>
      <vt:lpstr>限制策略：支持集策略</vt:lpstr>
      <vt:lpstr>限制策略：支持集策略</vt:lpstr>
      <vt:lpstr>限制策略:单文字子句策略</vt:lpstr>
      <vt:lpstr>限制策略:单文字子句策略</vt:lpstr>
      <vt:lpstr>限制策略:单文字子句策略</vt:lpstr>
      <vt:lpstr>限制策略:祖先过滤策略</vt:lpstr>
      <vt:lpstr>限制策略:祖先过滤策略</vt:lpstr>
      <vt:lpstr>PowerPoint 演示文稿</vt:lpstr>
      <vt:lpstr>Generalized Modus Ponens (GMP)  前见推理</vt:lpstr>
      <vt:lpstr>Soundness of GMP </vt:lpstr>
      <vt:lpstr>Forward chaining algorithm </vt:lpstr>
      <vt:lpstr>Forward chaining proof </vt:lpstr>
      <vt:lpstr>Forward chaining proof </vt:lpstr>
      <vt:lpstr>Properties of forward chaining </vt:lpstr>
      <vt:lpstr>Efficiency of forward chaining </vt:lpstr>
      <vt:lpstr>Backward chaining algorithm </vt:lpstr>
      <vt:lpstr>Backward chaining example </vt:lpstr>
      <vt:lpstr>Backward chaining example </vt:lpstr>
      <vt:lpstr>Backward chaining example </vt:lpstr>
      <vt:lpstr>Backward chaining example </vt:lpstr>
      <vt:lpstr>Backward chaining example </vt:lpstr>
      <vt:lpstr>Properties of backward chaining </vt:lpstr>
      <vt:lpstr>Homework</vt:lpstr>
      <vt:lpstr>PowerPoint 演示文稿</vt:lpstr>
      <vt:lpstr>Logic programming </vt:lpstr>
      <vt:lpstr>Prolog systems</vt:lpstr>
      <vt:lpstr>Prolog examples </vt:lpstr>
      <vt:lpstr>Prolog systems</vt:lpstr>
      <vt:lpstr>Summary</vt:lpstr>
      <vt:lpstr>Homework</vt:lpstr>
      <vt:lpstr>Homework</vt:lpstr>
    </vt:vector>
  </TitlesOfParts>
  <Company>Institute of Computing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申请“学术百星”  答辩报告</dc:title>
  <dc:creator>Hua-Wei Shen</dc:creator>
  <cp:lastModifiedBy>罗 平</cp:lastModifiedBy>
  <cp:revision>1092</cp:revision>
  <dcterms:created xsi:type="dcterms:W3CDTF">2011-11-22T05:18:04Z</dcterms:created>
  <dcterms:modified xsi:type="dcterms:W3CDTF">2022-11-09T09:16:46Z</dcterms:modified>
</cp:coreProperties>
</file>