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31" r:id="rId2"/>
    <p:sldId id="330" r:id="rId3"/>
    <p:sldId id="1270" r:id="rId4"/>
    <p:sldId id="336" r:id="rId5"/>
    <p:sldId id="339" r:id="rId6"/>
    <p:sldId id="341" r:id="rId7"/>
    <p:sldId id="1266" r:id="rId8"/>
    <p:sldId id="343" r:id="rId9"/>
    <p:sldId id="344" r:id="rId10"/>
    <p:sldId id="337" r:id="rId11"/>
    <p:sldId id="345" r:id="rId12"/>
    <p:sldId id="333" r:id="rId13"/>
    <p:sldId id="1272" r:id="rId14"/>
    <p:sldId id="1273" r:id="rId15"/>
    <p:sldId id="1269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340" autoAdjust="0"/>
  </p:normalViewPr>
  <p:slideViewPr>
    <p:cSldViewPr>
      <p:cViewPr varScale="1">
        <p:scale>
          <a:sx n="88" d="100"/>
          <a:sy n="88" d="100"/>
        </p:scale>
        <p:origin x="2196" y="66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02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471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323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zh-CN" altLang="en-US" sz="1200">
                <a:solidFill>
                  <a:schemeClr val="bg1"/>
                </a:solidFill>
                <a:latin typeface="Times New Roman" panose="02020603050405020304" pitchFamily="18" charset="0"/>
              </a:rPr>
              <a:t>程序设计实践实验</a:t>
            </a:r>
            <a:endParaRPr lang="en-US" sz="12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6BF02E66-54F8-499D-B608-A89313836469}"/>
              </a:ext>
            </a:extLst>
          </p:cNvPr>
          <p:cNvSpPr txBox="1"/>
          <p:nvPr userDrawn="1"/>
        </p:nvSpPr>
        <p:spPr>
          <a:xfrm>
            <a:off x="-16031" y="6629400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0" i="0">
                <a:latin typeface="Calibri" panose="020F0502020204030204" pitchFamily="34" charset="0"/>
              </a:rPr>
              <a:t>哈尔滨工业大学计算学部</a:t>
            </a:r>
            <a:endParaRPr lang="en-US" altLang="zh-CN" sz="1000" b="0" i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2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2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pPr algn="ctr"/>
            <a:r>
              <a:rPr lang="en-US" altLang="zh-CN" sz="4800"/>
              <a:t> LAB2  </a:t>
            </a:r>
            <a:br>
              <a:rPr lang="en-US" altLang="zh-CN" sz="4800"/>
            </a:br>
            <a:r>
              <a:rPr lang="zh-CN" altLang="en-US" sz="4800">
                <a:solidFill>
                  <a:srgbClr val="FF0000"/>
                </a:solidFill>
              </a:rPr>
              <a:t>文件信息处理</a:t>
            </a:r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/>
              <a:t>哈尔滨工业大学</a:t>
            </a:r>
            <a:endParaRPr lang="en-US" altLang="zh-CN" sz="2800"/>
          </a:p>
          <a:p>
            <a:pPr algn="ctr"/>
            <a:r>
              <a:rPr lang="zh-CN" altLang="en-US" sz="2800"/>
              <a:t>计算机科学与技术学院</a:t>
            </a:r>
            <a:endParaRPr lang="en-US" altLang="zh-CN" sz="2800"/>
          </a:p>
          <a:p>
            <a:pPr algn="ctr"/>
            <a:endParaRPr lang="en-US" altLang="zh-CN" sz="2800"/>
          </a:p>
          <a:p>
            <a:pPr algn="ctr"/>
            <a:r>
              <a:rPr lang="en-US" altLang="zh-CN" sz="2800"/>
              <a:t>2022</a:t>
            </a:r>
            <a:r>
              <a:rPr lang="zh-CN" altLang="en-US" sz="2800"/>
              <a:t>年</a:t>
            </a:r>
            <a:r>
              <a:rPr lang="en-US" altLang="zh-CN" sz="2800"/>
              <a:t>4</a:t>
            </a:r>
            <a:r>
              <a:rPr lang="zh-CN" altLang="en-US" sz="2800"/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/>
              <a:t>五、程序要求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/>
              <a:t>5.1 </a:t>
            </a:r>
            <a:r>
              <a:rPr lang="zh-CN" altLang="en-US" sz="2800"/>
              <a:t>采用模块化设计</a:t>
            </a:r>
            <a:endParaRPr lang="en-US" altLang="zh-CN" sz="2800"/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zh-CN" altLang="en-US" sz="2400"/>
              <a:t>读写文件的函数代码用单独的</a:t>
            </a:r>
            <a:r>
              <a:rPr lang="en-US" altLang="zh-CN" sz="2400" err="1"/>
              <a:t>fileop.h</a:t>
            </a:r>
            <a:r>
              <a:rPr lang="zh-CN" altLang="en-US" sz="2400"/>
              <a:t>、</a:t>
            </a:r>
            <a:r>
              <a:rPr lang="en-US" altLang="zh-CN" sz="2400" err="1"/>
              <a:t>fileop.c</a:t>
            </a:r>
            <a:r>
              <a:rPr lang="zh-CN" altLang="en-US" sz="2400"/>
              <a:t>或</a:t>
            </a:r>
            <a:r>
              <a:rPr lang="en-US" altLang="zh-CN" sz="2400"/>
              <a:t>fileop.cpp</a:t>
            </a:r>
          </a:p>
          <a:p>
            <a:pPr lvl="2">
              <a:lnSpc>
                <a:spcPct val="125000"/>
              </a:lnSpc>
              <a:spcBef>
                <a:spcPts val="0"/>
              </a:spcBef>
            </a:pPr>
            <a:r>
              <a:rPr lang="en-US" altLang="zh-CN" err="1"/>
              <a:t>fileop.h</a:t>
            </a:r>
            <a:r>
              <a:rPr lang="zh-CN" altLang="en-US"/>
              <a:t>中是函数原型声明</a:t>
            </a:r>
            <a:endParaRPr lang="en-US" altLang="zh-CN"/>
          </a:p>
          <a:p>
            <a:pPr lvl="2">
              <a:lnSpc>
                <a:spcPct val="125000"/>
              </a:lnSpc>
              <a:spcBef>
                <a:spcPts val="0"/>
              </a:spcBef>
            </a:pPr>
            <a:r>
              <a:rPr lang="en-US" altLang="zh-CN" err="1"/>
              <a:t>fileop.c</a:t>
            </a:r>
            <a:r>
              <a:rPr lang="zh-CN" altLang="en-US"/>
              <a:t>或</a:t>
            </a:r>
            <a:r>
              <a:rPr lang="en-US" altLang="zh-CN"/>
              <a:t>fileop.cpp</a:t>
            </a:r>
            <a:r>
              <a:rPr lang="zh-CN" altLang="en-US"/>
              <a:t>中是函数的定义</a:t>
            </a:r>
            <a:r>
              <a:rPr lang="en-US" altLang="zh-CN"/>
              <a:t>(</a:t>
            </a:r>
            <a:r>
              <a:rPr lang="zh-CN" altLang="en-US"/>
              <a:t>实现</a:t>
            </a:r>
            <a:r>
              <a:rPr lang="en-US" altLang="zh-CN"/>
              <a:t>)</a:t>
            </a:r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zh-CN" altLang="en-US"/>
              <a:t>主程序</a:t>
            </a:r>
            <a:r>
              <a:rPr lang="en-US" altLang="zh-CN"/>
              <a:t>main.c </a:t>
            </a:r>
          </a:p>
          <a:p>
            <a:pPr lvl="2">
              <a:lnSpc>
                <a:spcPct val="125000"/>
              </a:lnSpc>
              <a:spcBef>
                <a:spcPts val="0"/>
              </a:spcBef>
            </a:pPr>
            <a:r>
              <a:rPr lang="zh-CN" altLang="en-US"/>
              <a:t>在</a:t>
            </a:r>
            <a:r>
              <a:rPr lang="en-US" altLang="zh-CN" err="1"/>
              <a:t>main.c</a:t>
            </a:r>
            <a:r>
              <a:rPr lang="zh-CN" altLang="en-US"/>
              <a:t>中实现文件操作函数的测试。</a:t>
            </a:r>
            <a:endParaRPr lang="en-US" altLang="zh-CN"/>
          </a:p>
          <a:p>
            <a:pPr lvl="2">
              <a:lnSpc>
                <a:spcPct val="125000"/>
              </a:lnSpc>
              <a:spcBef>
                <a:spcPts val="0"/>
              </a:spcBef>
            </a:pPr>
            <a:r>
              <a:rPr lang="zh-CN" altLang="en-US"/>
              <a:t>用命令行参数确定功能、输入文件、输出文件等（参考课堂验收页面的介绍）</a:t>
            </a:r>
            <a:endParaRPr lang="en-US" altLang="zh-CN"/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zh-CN" altLang="en-US"/>
              <a:t>编译方式</a:t>
            </a:r>
            <a:endParaRPr lang="en-US" altLang="zh-CN"/>
          </a:p>
          <a:p>
            <a:pPr lvl="2">
              <a:lnSpc>
                <a:spcPct val="125000"/>
              </a:lnSpc>
              <a:spcBef>
                <a:spcPts val="0"/>
              </a:spcBef>
            </a:pPr>
            <a:r>
              <a:rPr lang="zh-CN" altLang="en-US"/>
              <a:t>源代码编译：直接使用全部源文件编译生成可执行程序</a:t>
            </a:r>
            <a:endParaRPr lang="en-US" altLang="zh-CN"/>
          </a:p>
          <a:p>
            <a:pPr lvl="2">
              <a:lnSpc>
                <a:spcPct val="125000"/>
              </a:lnSpc>
              <a:spcBef>
                <a:spcPts val="0"/>
              </a:spcBef>
            </a:pPr>
            <a:r>
              <a:rPr lang="zh-CN" altLang="en-US"/>
              <a:t>使用目标模块：将</a:t>
            </a:r>
            <a:r>
              <a:rPr lang="en-US" altLang="zh-CN" err="1"/>
              <a:t>fileop.c</a:t>
            </a:r>
            <a:r>
              <a:rPr lang="zh-CN" altLang="en-US"/>
              <a:t>单独编译成</a:t>
            </a:r>
            <a:r>
              <a:rPr lang="en-US" altLang="zh-CN"/>
              <a:t>.o</a:t>
            </a:r>
            <a:r>
              <a:rPr lang="zh-CN" altLang="en-US"/>
              <a:t>文件，在将</a:t>
            </a:r>
            <a:r>
              <a:rPr lang="en-US" altLang="zh-CN" err="1"/>
              <a:t>main.c</a:t>
            </a:r>
            <a:r>
              <a:rPr lang="zh-CN" altLang="en-US"/>
              <a:t>编译成可执行程序时使用该</a:t>
            </a:r>
            <a:r>
              <a:rPr lang="en-US" altLang="zh-CN"/>
              <a:t>.o</a:t>
            </a:r>
            <a:r>
              <a:rPr lang="zh-CN" altLang="en-US"/>
              <a:t>文件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/>
              <a:t>五、程序要求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 marL="342900" lvl="2" indent="-342900"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</a:pPr>
            <a:r>
              <a:rPr lang="en-US" altLang="zh-CN" sz="2400" b="1"/>
              <a:t>5.2 </a:t>
            </a:r>
            <a:r>
              <a:rPr lang="zh-CN" altLang="en-US" sz="2400" b="1"/>
              <a:t>程序的规范</a:t>
            </a:r>
            <a:endParaRPr lang="en-US" altLang="zh-CN" sz="2400" b="1"/>
          </a:p>
          <a:p>
            <a:pPr lvl="1"/>
            <a:r>
              <a:rPr lang="zh-CN" altLang="en-US" sz="2400"/>
              <a:t>命名规范（风格不限定）。</a:t>
            </a:r>
            <a:endParaRPr lang="en-US" altLang="zh-CN" sz="2400"/>
          </a:p>
          <a:p>
            <a:pPr lvl="1"/>
            <a:r>
              <a:rPr lang="zh-CN" altLang="en-US" sz="2400"/>
              <a:t>有必要的注释，函数要说明功能、参数、返回值等。</a:t>
            </a:r>
            <a:endParaRPr lang="en-US" altLang="zh-CN" sz="2400"/>
          </a:p>
          <a:p>
            <a:pPr lvl="1"/>
            <a:r>
              <a:rPr lang="zh-CN" altLang="en-US" sz="2400"/>
              <a:t>容错处理</a:t>
            </a:r>
            <a:endParaRPr lang="en-US" altLang="zh-CN" sz="2400"/>
          </a:p>
          <a:p>
            <a:pPr lvl="2"/>
            <a:r>
              <a:rPr lang="zh-CN" altLang="en-US" sz="2400"/>
              <a:t>对于程序中出现的运行错误要输出相应的错误信息，包括错误号</a:t>
            </a:r>
            <a:r>
              <a:rPr lang="en-US" altLang="zh-CN" sz="2400" err="1"/>
              <a:t>errno</a:t>
            </a:r>
            <a:r>
              <a:rPr lang="zh-CN" altLang="en-US" sz="2400"/>
              <a:t>、错误内容</a:t>
            </a:r>
            <a:r>
              <a:rPr lang="en-US" altLang="zh-CN" sz="2400" err="1"/>
              <a:t>strerror</a:t>
            </a:r>
            <a:r>
              <a:rPr lang="en-US" altLang="zh-CN" sz="2400"/>
              <a:t>(</a:t>
            </a:r>
            <a:r>
              <a:rPr lang="en-US" altLang="zh-CN" sz="2400" err="1"/>
              <a:t>errno</a:t>
            </a:r>
            <a:r>
              <a:rPr lang="en-US" altLang="zh-CN" sz="2400"/>
              <a:t>)</a:t>
            </a:r>
            <a:r>
              <a:rPr lang="zh-CN" altLang="en-US" sz="2400"/>
              <a:t>、提示等</a:t>
            </a:r>
            <a:endParaRPr lang="en-US" altLang="zh-CN" sz="2400"/>
          </a:p>
          <a:p>
            <a:pPr lvl="2"/>
            <a:r>
              <a:rPr lang="zh-CN" altLang="en-US" sz="2400"/>
              <a:t>例如：</a:t>
            </a:r>
            <a:br>
              <a:rPr lang="en-US" altLang="zh-CN" sz="2400"/>
            </a:br>
            <a:r>
              <a:rPr lang="pt-BR" altLang="zh-CN" sz="2400"/>
              <a:t>printf("error %d : %s\n",errno,strerror(errno));</a:t>
            </a:r>
            <a:endParaRPr lang="en-US" altLang="zh-CN" sz="2400"/>
          </a:p>
          <a:p>
            <a:pPr lvl="2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331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六、实验考核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/>
              <a:t>本次实验成绩按</a:t>
            </a:r>
            <a:r>
              <a:rPr lang="en-US" altLang="zh-CN"/>
              <a:t>100</a:t>
            </a:r>
            <a:r>
              <a:rPr lang="zh-CN" altLang="en-US"/>
              <a:t>分计，占课程成绩</a:t>
            </a:r>
            <a:r>
              <a:rPr lang="en-US" altLang="zh-CN"/>
              <a:t>20%</a:t>
            </a:r>
            <a:r>
              <a:rPr lang="zh-CN" altLang="en-US"/>
              <a:t>（</a:t>
            </a:r>
            <a:r>
              <a:rPr lang="en-US" altLang="zh-CN"/>
              <a:t>20</a:t>
            </a:r>
            <a:r>
              <a:rPr lang="zh-CN" altLang="en-US"/>
              <a:t>分）。</a:t>
            </a:r>
            <a:endParaRPr lang="en-US" altLang="zh-CN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/>
              <a:t>实验出勤</a:t>
            </a:r>
            <a:r>
              <a:rPr lang="en-US" altLang="zh-CN"/>
              <a:t>20</a:t>
            </a:r>
            <a:r>
              <a:rPr lang="zh-CN" altLang="en-US"/>
              <a:t>分</a:t>
            </a:r>
          </a:p>
          <a:p>
            <a:pPr lvl="1">
              <a:spcBef>
                <a:spcPts val="0"/>
              </a:spcBef>
            </a:pPr>
            <a:r>
              <a:rPr lang="zh-CN" altLang="en-US"/>
              <a:t>课堂验收</a:t>
            </a:r>
            <a:r>
              <a:rPr lang="en-US" altLang="zh-CN"/>
              <a:t>30</a:t>
            </a:r>
            <a:r>
              <a:rPr lang="zh-CN" altLang="en-US"/>
              <a:t>分</a:t>
            </a:r>
            <a:endParaRPr lang="en-US" altLang="zh-CN"/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/>
              <a:t>抽查操作、程序功能的完成程度和质量等。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/>
              <a:t> 当堂或一下堂课开始完成实验题目并完成验收，最高得分</a:t>
            </a:r>
            <a:r>
              <a:rPr lang="en-US" altLang="zh-CN"/>
              <a:t>30</a:t>
            </a:r>
            <a:r>
              <a:rPr lang="zh-CN" altLang="en-US"/>
              <a:t>。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/>
              <a:t> 延后</a:t>
            </a:r>
            <a:r>
              <a:rPr lang="en-US" altLang="zh-CN"/>
              <a:t>1</a:t>
            </a:r>
            <a:r>
              <a:rPr lang="zh-CN" altLang="en-US"/>
              <a:t>或</a:t>
            </a:r>
            <a:r>
              <a:rPr lang="en-US" altLang="zh-CN"/>
              <a:t>2</a:t>
            </a:r>
            <a:r>
              <a:rPr lang="zh-CN" altLang="en-US"/>
              <a:t>次课完成最高得分</a:t>
            </a:r>
            <a:r>
              <a:rPr lang="en-US" altLang="zh-CN"/>
              <a:t>27</a:t>
            </a:r>
            <a:r>
              <a:rPr lang="zh-CN" altLang="en-US"/>
              <a:t>分或</a:t>
            </a:r>
            <a:r>
              <a:rPr lang="en-US" altLang="zh-CN"/>
              <a:t>24</a:t>
            </a:r>
            <a:r>
              <a:rPr lang="zh-CN" altLang="en-US"/>
              <a:t>分。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/>
              <a:t>延后</a:t>
            </a:r>
            <a:r>
              <a:rPr lang="en-US" altLang="zh-CN"/>
              <a:t>1</a:t>
            </a:r>
            <a:r>
              <a:rPr lang="zh-CN" altLang="en-US"/>
              <a:t>周完成课堂验收，最高得分</a:t>
            </a:r>
            <a:r>
              <a:rPr lang="en-US" altLang="zh-CN"/>
              <a:t>21</a:t>
            </a:r>
            <a:r>
              <a:rPr lang="zh-CN" altLang="en-US"/>
              <a:t>分，超期</a:t>
            </a:r>
            <a:r>
              <a:rPr lang="en-US" altLang="zh-CN"/>
              <a:t>1</a:t>
            </a:r>
            <a:r>
              <a:rPr lang="zh-CN" altLang="en-US"/>
              <a:t>周以上不再验收。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/>
              <a:t>实验报告</a:t>
            </a:r>
            <a:r>
              <a:rPr lang="en-US" altLang="zh-CN"/>
              <a:t>30</a:t>
            </a:r>
            <a:r>
              <a:rPr lang="zh-CN" altLang="en-US"/>
              <a:t>分</a:t>
            </a:r>
            <a:endParaRPr lang="en-US" altLang="zh-CN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/>
              <a:t>    </a:t>
            </a:r>
            <a:r>
              <a:rPr lang="zh-CN" altLang="en-US"/>
              <a:t>格        式：按模板撰写实验报告</a:t>
            </a:r>
            <a:endParaRPr lang="en-US" altLang="zh-CN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/>
              <a:t>讲解视频</a:t>
            </a:r>
            <a:r>
              <a:rPr lang="en-US" altLang="zh-CN"/>
              <a:t>20</a:t>
            </a:r>
            <a:r>
              <a:rPr lang="zh-CN" altLang="en-US"/>
              <a:t>分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/>
              <a:t>讲解实验程序的主要内容，包括源代码、编译方法、调试遇到的主要问题和解决方法、体会等。</a:t>
            </a:r>
            <a:endParaRPr lang="en-US" altLang="zh-CN"/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/>
              <a:t> </a:t>
            </a:r>
            <a:r>
              <a:rPr lang="zh-CN" altLang="en-US"/>
              <a:t>视频中有个人信息</a:t>
            </a:r>
            <a:r>
              <a:rPr lang="en-US" altLang="zh-CN"/>
              <a:t>(</a:t>
            </a:r>
            <a:r>
              <a:rPr lang="zh-CN" altLang="en-US"/>
              <a:t>有头像或身份证或学生证）。</a:t>
            </a:r>
            <a:endParaRPr lang="en-US" altLang="zh-CN"/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/>
              <a:t>视频同时提交给教师</a:t>
            </a:r>
            <a:r>
              <a:rPr lang="en-US" altLang="zh-CN"/>
              <a:t>/</a:t>
            </a:r>
            <a:r>
              <a:rPr lang="zh-CN" altLang="en-US"/>
              <a:t>助教，并上传到</a:t>
            </a:r>
            <a:r>
              <a:rPr lang="en-US" altLang="zh-CN"/>
              <a:t>QQ</a:t>
            </a:r>
            <a:r>
              <a:rPr lang="zh-CN" altLang="en-US"/>
              <a:t>群供大家学习、交流。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七、课堂验收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 marL="0" lvl="2" indent="0">
              <a:buClr>
                <a:srgbClr val="990000"/>
              </a:buClr>
              <a:buSzPct val="60000"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验收重点：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结构体数据的文本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二进制文件的读取、保存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2" indent="-342900"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从命令行参数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指定的文本文件读数值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每行一个记录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>
              <a:buClr>
                <a:srgbClr val="990000"/>
              </a:buClr>
              <a:buSzPct val="60000"/>
              <a:buFont typeface="Wingdings" panose="05000000000000000000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格式化输出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屏幕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>
              <a:buClr>
                <a:srgbClr val="990000"/>
              </a:buClr>
              <a:buSzPct val="60000"/>
              <a:buFont typeface="Wingdings" panose="05000000000000000000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输出到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“命令行参数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”指定的二进制文件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>
              <a:buClr>
                <a:srgbClr val="990000"/>
              </a:buClr>
              <a:buSzPct val="60000"/>
              <a:buFont typeface="Wingdings" panose="05000000000000000000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命令行示例：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3" indent="0">
              <a:buClr>
                <a:srgbClr val="990000"/>
              </a:buClr>
              <a:buSzPct val="60000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./fileop  1  ./testfile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txt  ./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binfile.dat</a:t>
            </a:r>
          </a:p>
          <a:p>
            <a:pPr marL="342900" lvl="2" indent="-342900"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从命令行参数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指定的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二进制文件（上面测试产生的结果文件）读取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信息， 且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>
              <a:buClr>
                <a:srgbClr val="990000"/>
              </a:buClr>
              <a:buSzPct val="60000"/>
              <a:buFont typeface="Wingdings" panose="05000000000000000000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屏幕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>
              <a:buClr>
                <a:srgbClr val="990000"/>
              </a:buClr>
              <a:buSzPct val="60000"/>
              <a:buFont typeface="Wingdings" panose="05000000000000000000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输出到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“命令行参数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指定的文本文件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>
              <a:buClr>
                <a:srgbClr val="990000"/>
              </a:buClr>
              <a:buSzPct val="60000"/>
              <a:buFont typeface="Wingdings" panose="05000000000000000000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命令行示例：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3" indent="0">
              <a:buClr>
                <a:srgbClr val="990000"/>
              </a:buClr>
              <a:buSzPct val="60000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./fileop  2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binfile.dat  ./testfile2.txt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772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469B79B-77AC-4C90-B404-90683D8E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七、课堂验收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576B86-03F5-4C07-B4FE-B261A062E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zh-CN" altLang="en-US"/>
              <a:t>测试所用文本文件的内容</a:t>
            </a:r>
            <a:endParaRPr lang="en-US" altLang="zh-CN"/>
          </a:p>
          <a:p>
            <a:pPr marL="0" indent="0">
              <a:buNone/>
            </a:pPr>
            <a:r>
              <a:rPr lang="de-DE" altLang="zh-CN" b="0"/>
              <a:t>1007 wangsan    97.5    90.0  88.9  70</a:t>
            </a:r>
          </a:p>
          <a:p>
            <a:pPr marL="0" indent="0">
              <a:buNone/>
            </a:pPr>
            <a:r>
              <a:rPr lang="de-DE" altLang="zh-CN" b="0"/>
              <a:t>1008 </a:t>
            </a:r>
            <a:r>
              <a:rPr lang="en-US" altLang="zh-CN" b="0"/>
              <a:t>zhao</a:t>
            </a:r>
            <a:r>
              <a:rPr lang="de-DE" altLang="zh-CN" b="0"/>
              <a:t>san    98.5    80.0  89.9  91</a:t>
            </a:r>
          </a:p>
          <a:p>
            <a:pPr marL="0" indent="0">
              <a:buNone/>
            </a:pPr>
            <a:r>
              <a:rPr lang="de-DE" altLang="zh-CN" b="0"/>
              <a:t>1009 </a:t>
            </a:r>
            <a:r>
              <a:rPr lang="en-US" altLang="zh-CN" b="0"/>
              <a:t>li</a:t>
            </a:r>
            <a:r>
              <a:rPr lang="de-DE" altLang="zh-CN" b="0"/>
              <a:t>san    99.5    79.0  99.9  72 </a:t>
            </a:r>
          </a:p>
          <a:p>
            <a:pPr marL="0" indent="0">
              <a:buNone/>
            </a:pPr>
            <a:r>
              <a:rPr lang="de-DE" altLang="zh-CN" b="0"/>
              <a:t>1010 </a:t>
            </a:r>
            <a:r>
              <a:rPr lang="en-US" altLang="zh-CN" b="0"/>
              <a:t>liu</a:t>
            </a:r>
            <a:r>
              <a:rPr lang="de-DE" altLang="zh-CN" b="0"/>
              <a:t>san    95.5    100.0 59.9 83</a:t>
            </a:r>
          </a:p>
          <a:p>
            <a:pPr marL="0" indent="0">
              <a:buNone/>
            </a:pPr>
            <a:r>
              <a:rPr lang="zh-CN" altLang="en-US" b="0"/>
              <a:t>注意：数据项之间的空格可能有多个</a:t>
            </a:r>
            <a:endParaRPr lang="de-DE" altLang="zh-CN" b="0"/>
          </a:p>
          <a:p>
            <a:r>
              <a:rPr lang="zh-CN" altLang="en-US"/>
              <a:t>推荐的结构体定义</a:t>
            </a:r>
            <a:endParaRPr lang="en-US" altLang="zh-CN"/>
          </a:p>
          <a:p>
            <a:pPr marL="400050" lvl="1" indent="0"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struct myrecord{</a:t>
            </a:r>
          </a:p>
          <a:p>
            <a:pPr marL="400050" lvl="1" indent="0"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unsigned long id;</a:t>
            </a:r>
            <a:r>
              <a:rPr lang="en-US" altLang="zh-CN" sz="240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也可以用字符串例如：</a:t>
            </a:r>
            <a:r>
              <a:rPr lang="en-US" altLang="zh-CN" sz="240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id[32];</a:t>
            </a:r>
          </a:p>
          <a:p>
            <a:pPr marL="400050" lvl="1" indent="0"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 name[32];</a:t>
            </a:r>
          </a:p>
          <a:p>
            <a:pPr marL="400050" lvl="1" indent="0"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float  score[4]</a:t>
            </a:r>
          </a:p>
          <a:p>
            <a:pPr marL="400050" lvl="1" indent="0"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711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/>
              <a:t>六、实验考核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0"/>
              </a:spcBef>
              <a:buSzPct val="60000"/>
              <a:buFont typeface="Wingdings 2" panose="05020102010507070707" pitchFamily="18" charset="2"/>
              <a:buChar char="¢"/>
            </a:pPr>
            <a:r>
              <a:rPr lang="zh-CN" altLang="en-US" sz="2400" b="1"/>
              <a:t>结果提交</a:t>
            </a:r>
            <a:endParaRPr lang="en-US" altLang="zh-CN" sz="2400" b="1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提交内容：实验报告</a:t>
            </a:r>
            <a:r>
              <a:rPr lang="en-US" altLang="zh-CN"/>
              <a:t>+</a:t>
            </a:r>
            <a:r>
              <a:rPr lang="zh-CN" altLang="en-US"/>
              <a:t>所有源程序</a:t>
            </a:r>
            <a:r>
              <a:rPr lang="en-US" altLang="zh-CN"/>
              <a:t>+</a:t>
            </a:r>
            <a:r>
              <a:rPr lang="zh-CN" altLang="en-US"/>
              <a:t>视频</a:t>
            </a:r>
            <a:endParaRPr lang="en-US" altLang="zh-CN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打包文件：学号</a:t>
            </a:r>
            <a:r>
              <a:rPr lang="en-US" altLang="zh-CN"/>
              <a:t>_lab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/>
              <a:t>.rar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提交时间：实验后 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周内 </a:t>
            </a:r>
            <a:r>
              <a:rPr lang="zh-CN" altLang="en-US"/>
              <a:t>提交，每推迟</a:t>
            </a:r>
            <a:r>
              <a:rPr lang="en-US" altLang="zh-CN"/>
              <a:t>1</a:t>
            </a:r>
            <a:r>
              <a:rPr lang="zh-CN" altLang="en-US"/>
              <a:t>周总分打</a:t>
            </a:r>
            <a:r>
              <a:rPr lang="en-US" altLang="zh-CN"/>
              <a:t>9</a:t>
            </a:r>
            <a:r>
              <a:rPr lang="zh-CN" altLang="en-US"/>
              <a:t>折，超</a:t>
            </a:r>
            <a:r>
              <a:rPr lang="en-US" altLang="zh-CN"/>
              <a:t>2</a:t>
            </a:r>
            <a:r>
              <a:rPr lang="zh-CN" altLang="en-US"/>
              <a:t>周拒收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962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005" y="1524000"/>
            <a:ext cx="8594725" cy="5074285"/>
          </a:xfrm>
        </p:spPr>
        <p:txBody>
          <a:bodyPr/>
          <a:lstStyle/>
          <a:p>
            <a:r>
              <a:rPr lang="zh-CN" altLang="en-US" dirty="0"/>
              <a:t>实验类型：程序设计与实现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熟练掌握文件相关的操作与程序设计</a:t>
            </a:r>
            <a:endParaRPr lang="en-US" altLang="zh-CN" dirty="0"/>
          </a:p>
          <a:p>
            <a:pPr lvl="1"/>
            <a:r>
              <a:rPr lang="zh-CN" altLang="en-US" dirty="0"/>
              <a:t>熟练掌握</a:t>
            </a:r>
            <a:r>
              <a:rPr lang="en-US" altLang="zh-CN" dirty="0"/>
              <a:t>Linux</a:t>
            </a:r>
            <a:r>
              <a:rPr lang="zh-CN" altLang="en-US" dirty="0"/>
              <a:t>下的程序调试方法</a:t>
            </a:r>
            <a:endParaRPr lang="en-US" altLang="zh-CN" dirty="0"/>
          </a:p>
          <a:p>
            <a:pPr lvl="1"/>
            <a:r>
              <a:rPr lang="zh-CN" altLang="en-US" dirty="0"/>
              <a:t>增强对信息和文件存储的理解</a:t>
            </a:r>
            <a:endParaRPr lang="en-US" altLang="zh-CN" dirty="0"/>
          </a:p>
          <a:p>
            <a:pPr lvl="1"/>
            <a:r>
              <a:rPr lang="zh-CN" altLang="en-US"/>
              <a:t>掌握多模块程序的编写、编译、链接方法</a:t>
            </a:r>
            <a:endParaRPr lang="en-US" altLang="zh-CN" dirty="0"/>
          </a:p>
          <a:p>
            <a:r>
              <a:rPr lang="zh-CN" altLang="en-US" dirty="0"/>
              <a:t>实验分组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  <a:p>
            <a:r>
              <a:rPr lang="zh-CN" altLang="en-US" dirty="0"/>
              <a:t>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</a:t>
            </a:r>
            <a:r>
              <a:rPr lang="en-US" altLang="zh-CN" dirty="0"/>
              <a:t>XXX</a:t>
            </a:r>
          </a:p>
          <a:p>
            <a:pPr lvl="1"/>
            <a:r>
              <a:rPr lang="zh-CN" altLang="en-US" dirty="0"/>
              <a:t>实验室教师：</a:t>
            </a:r>
            <a:r>
              <a:rPr lang="en-US" altLang="zh-CN" dirty="0"/>
              <a:t>XXX1</a:t>
            </a:r>
            <a:r>
              <a:rPr lang="zh-CN" altLang="en-US" dirty="0"/>
              <a:t>、</a:t>
            </a:r>
            <a:r>
              <a:rPr lang="en-US" altLang="zh-CN" dirty="0"/>
              <a:t>XXX2</a:t>
            </a:r>
          </a:p>
          <a:p>
            <a:pPr lvl="1"/>
            <a:r>
              <a:rPr lang="en-US" altLang="zh-CN" dirty="0"/>
              <a:t>TA</a:t>
            </a:r>
            <a:r>
              <a:rPr lang="zh-CN" altLang="en-US" dirty="0"/>
              <a:t>：</a:t>
            </a:r>
            <a:r>
              <a:rPr lang="en-US" altLang="zh-CN" dirty="0"/>
              <a:t>XXX1</a:t>
            </a:r>
            <a:r>
              <a:rPr lang="zh-CN" altLang="en-US" dirty="0"/>
              <a:t>、</a:t>
            </a:r>
            <a:r>
              <a:rPr lang="en-US" altLang="zh-CN" dirty="0"/>
              <a:t>XXX2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005" y="1524000"/>
            <a:ext cx="8594725" cy="5074285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8</a:t>
            </a:r>
          </a:p>
          <a:p>
            <a:r>
              <a:rPr lang="zh-CN" altLang="en-US" dirty="0"/>
              <a:t>实验学分：本实验按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20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实验地点：计算学部管楼实验中心</a:t>
            </a:r>
            <a:endParaRPr lang="en-US" altLang="zh-CN" dirty="0"/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zh-CN" altLang="en-US" dirty="0"/>
              <a:t>硬件平台：</a:t>
            </a:r>
            <a:r>
              <a:rPr lang="en-US" altLang="zh-CN" dirty="0"/>
              <a:t>Intel X86-64</a:t>
            </a:r>
            <a:r>
              <a:rPr lang="zh-CN" altLang="en-US" dirty="0"/>
              <a:t>、</a:t>
            </a:r>
            <a:r>
              <a:rPr lang="en-US" altLang="zh-CN" dirty="0"/>
              <a:t>ARM v8</a:t>
            </a:r>
            <a:r>
              <a:rPr lang="zh-CN" altLang="en-US" dirty="0"/>
              <a:t>鲲鹏</a:t>
            </a:r>
            <a:r>
              <a:rPr lang="en-US" altLang="zh-CN" dirty="0"/>
              <a:t>920</a:t>
            </a:r>
            <a:r>
              <a:rPr lang="zh-CN" altLang="en-US" dirty="0"/>
              <a:t>处理器、</a:t>
            </a:r>
            <a:r>
              <a:rPr lang="zh-CN" altLang="zh-CN" dirty="0"/>
              <a:t>香橙派</a:t>
            </a:r>
            <a:r>
              <a:rPr lang="en-US" altLang="zh-CN" dirty="0"/>
              <a:t>/</a:t>
            </a:r>
            <a:r>
              <a:rPr lang="zh-CN" altLang="zh-CN" dirty="0"/>
              <a:t>树莓派</a:t>
            </a:r>
            <a:endParaRPr lang="en-US" altLang="zh-CN" dirty="0"/>
          </a:p>
          <a:p>
            <a:pPr lvl="1"/>
            <a:r>
              <a:rPr lang="en-US" altLang="zh-CN" dirty="0"/>
              <a:t>Ubuntu 18.04 LTS 64</a:t>
            </a:r>
            <a:r>
              <a:rPr lang="zh-CN" altLang="en-US" dirty="0"/>
              <a:t>以上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zh-CN" altLang="en-US" dirty="0"/>
              <a:t>或</a:t>
            </a:r>
            <a:r>
              <a:rPr lang="en-US" altLang="zh-CN" dirty="0"/>
              <a:t>Windows/MacOS + </a:t>
            </a:r>
            <a:r>
              <a:rPr lang="zh-CN" altLang="en-US" dirty="0"/>
              <a:t>虚拟机</a:t>
            </a:r>
            <a:r>
              <a:rPr lang="en-US" altLang="zh-CN" dirty="0"/>
              <a:t>VirtualBox/</a:t>
            </a:r>
            <a:r>
              <a:rPr lang="en-US" altLang="zh-CN" dirty="0" err="1"/>
              <a:t>Vmware</a:t>
            </a:r>
            <a:r>
              <a:rPr lang="en-US" altLang="zh-CN" dirty="0"/>
              <a:t> )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en-US" altLang="zh-CN" dirty="0" err="1"/>
              <a:t>gcc</a:t>
            </a:r>
            <a:r>
              <a:rPr lang="zh-CN" altLang="en-US" dirty="0"/>
              <a:t>、</a:t>
            </a:r>
            <a:r>
              <a:rPr lang="en-US" altLang="zh-CN" dirty="0"/>
              <a:t>g++</a:t>
            </a:r>
            <a:r>
              <a:rPr lang="zh-CN" altLang="en-US" dirty="0"/>
              <a:t>；</a:t>
            </a:r>
            <a:r>
              <a:rPr lang="en-US" altLang="zh-CN" dirty="0"/>
              <a:t>vi/vim/</a:t>
            </a:r>
            <a:r>
              <a:rPr lang="en-US" altLang="zh-CN" dirty="0" err="1"/>
              <a:t>gedit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</a:p>
        </p:txBody>
      </p:sp>
    </p:spTree>
    <p:extLst>
      <p:ext uri="{BB962C8B-B14F-4D97-AF65-F5344CB8AC3E}">
        <p14:creationId xmlns:p14="http://schemas.microsoft.com/office/powerpoint/2010/main" val="58472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/>
              <a:t>学生应穿鞋套进入实验室</a:t>
            </a:r>
            <a:endParaRPr lang="en-US" altLang="zh-CN"/>
          </a:p>
          <a:p>
            <a:r>
              <a:rPr lang="zh-CN" altLang="en-US"/>
              <a:t>进入实验室后在签到簿中签字</a:t>
            </a:r>
            <a:endParaRPr lang="en-US" altLang="zh-CN"/>
          </a:p>
          <a:p>
            <a:r>
              <a:rPr lang="zh-CN" altLang="en-US"/>
              <a:t>实验安全与注意事项</a:t>
            </a:r>
            <a:endParaRPr lang="en-US" altLang="zh-CN"/>
          </a:p>
          <a:p>
            <a:pPr lvl="1"/>
            <a:r>
              <a:rPr lang="zh-CN" altLang="en-US"/>
              <a:t>禁止使用笔记本电脑以外的设备</a:t>
            </a:r>
            <a:endParaRPr lang="en-US" altLang="zh-CN"/>
          </a:p>
          <a:p>
            <a:pPr lvl="1"/>
            <a:r>
              <a:rPr lang="zh-CN" altLang="en-US"/>
              <a:t>学行生不得自行开关空调、投影仪</a:t>
            </a:r>
            <a:endParaRPr lang="en-US" altLang="zh-CN"/>
          </a:p>
          <a:p>
            <a:pPr lvl="1"/>
            <a:r>
              <a:rPr lang="zh-CN" altLang="en-US"/>
              <a:t>学生不得自打开窗户</a:t>
            </a:r>
            <a:endParaRPr lang="en-US" altLang="zh-CN"/>
          </a:p>
          <a:p>
            <a:pPr lvl="1"/>
            <a:r>
              <a:rPr lang="zh-CN" altLang="en-US"/>
              <a:t>不得使用实验室内的其他实验箱、示波器、导线、工具、遥控器等</a:t>
            </a:r>
            <a:endParaRPr lang="en-US" altLang="zh-CN"/>
          </a:p>
          <a:p>
            <a:pPr lvl="1"/>
            <a:r>
              <a:rPr lang="zh-CN" altLang="en-US"/>
              <a:t>认真阅读消防安全撤离路线</a:t>
            </a:r>
            <a:endParaRPr lang="en-US" altLang="zh-CN"/>
          </a:p>
          <a:p>
            <a:pPr lvl="1"/>
            <a:r>
              <a:rPr lang="zh-CN" altLang="en-US"/>
              <a:t>突发事件处理：第一时间告知教师，同时关闭电源插排开关。</a:t>
            </a:r>
            <a:endParaRPr lang="en-US" altLang="zh-CN"/>
          </a:p>
          <a:p>
            <a:r>
              <a:rPr lang="zh-CN" altLang="zh-CN"/>
              <a:t>遵守学生实验守则，爱护</a:t>
            </a:r>
            <a:r>
              <a:rPr lang="zh-CN" altLang="en-US"/>
              <a:t>实验</a:t>
            </a:r>
            <a:r>
              <a:rPr lang="zh-CN" altLang="zh-CN"/>
              <a:t>设备，遵守操作规程，精心操作，注意安全，严禁乱拆乱动。</a:t>
            </a:r>
            <a:endParaRPr lang="en-US" altLang="zh-CN"/>
          </a:p>
          <a:p>
            <a:r>
              <a:rPr lang="zh-CN" altLang="zh-CN"/>
              <a:t>实验结束后要及时关掉电源，对所用</a:t>
            </a:r>
            <a:r>
              <a:rPr lang="zh-CN" altLang="en-US"/>
              <a:t>实验</a:t>
            </a:r>
            <a:r>
              <a:rPr lang="zh-CN" altLang="zh-CN"/>
              <a:t>设备进行整理，设备摆放和状态恢复到原始状态。</a:t>
            </a:r>
            <a:endParaRPr lang="en-US" altLang="zh-CN"/>
          </a:p>
          <a:p>
            <a:r>
              <a:rPr lang="zh-CN" altLang="en-US"/>
              <a:t>桌面整洁、椅子归位，</a:t>
            </a:r>
            <a:r>
              <a:rPr lang="zh-CN" altLang="zh-CN"/>
              <a:t>经实验指导教师允许后方可离开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791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复习</a:t>
            </a:r>
            <a:r>
              <a:rPr lang="en-US" altLang="zh-CN"/>
              <a:t>C</a:t>
            </a:r>
            <a:r>
              <a:rPr lang="zh-CN" altLang="en-US"/>
              <a:t>语言程序设计中的以下相关内容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/>
              <a:t>文本文件、二进制文件的概念、差异；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/>
              <a:t>文件相关操作函数，包括：</a:t>
            </a:r>
            <a:br>
              <a:rPr lang="en-US" altLang="zh-CN"/>
            </a:br>
            <a:r>
              <a:rPr lang="zh-CN" altLang="en-US"/>
              <a:t>打开</a:t>
            </a:r>
            <a:r>
              <a:rPr lang="en-US" altLang="zh-CN"/>
              <a:t>/</a:t>
            </a:r>
            <a:r>
              <a:rPr lang="zh-CN" altLang="en-US"/>
              <a:t>创建文件、读文件、写文件、关闭文件。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en-US" altLang="zh-CN"/>
              <a:t>C</a:t>
            </a:r>
            <a:r>
              <a:rPr lang="zh-CN" altLang="en-US"/>
              <a:t>语言程序中，命令行参数的使用方法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准备好</a:t>
            </a:r>
            <a:r>
              <a:rPr lang="en-US" altLang="zh-CN"/>
              <a:t>Ubuntu</a:t>
            </a:r>
            <a:r>
              <a:rPr lang="zh-CN" altLang="en-US"/>
              <a:t>系统或虚拟机，配置好开发环境</a:t>
            </a:r>
            <a:r>
              <a:rPr lang="en-US" altLang="zh-CN"/>
              <a:t>(</a:t>
            </a:r>
            <a:r>
              <a:rPr lang="en-US" altLang="zh-CN" err="1"/>
              <a:t>gcc</a:t>
            </a:r>
            <a:r>
              <a:rPr lang="zh-CN" altLang="en-US"/>
              <a:t>、</a:t>
            </a:r>
            <a:r>
              <a:rPr lang="en-US" altLang="zh-CN"/>
              <a:t>g++</a:t>
            </a:r>
            <a:r>
              <a:rPr lang="zh-CN" altLang="en-US"/>
              <a:t>等</a:t>
            </a:r>
            <a:r>
              <a:rPr lang="en-US" altLang="zh-CN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/>
              <a:t>掌握</a:t>
            </a:r>
            <a:r>
              <a:rPr lang="en-US" altLang="zh-CN"/>
              <a:t>Linux</a:t>
            </a:r>
            <a:r>
              <a:rPr lang="zh-CN" altLang="en-US"/>
              <a:t>下程序编译、调试的方法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en-US" altLang="zh-CN"/>
              <a:t>make</a:t>
            </a:r>
            <a:r>
              <a:rPr lang="zh-CN" altLang="en-US"/>
              <a:t>命令编译程序的方法，包括</a:t>
            </a:r>
            <a:r>
              <a:rPr lang="en-US" altLang="zh-CN" err="1"/>
              <a:t>makefile</a:t>
            </a:r>
            <a:r>
              <a:rPr lang="zh-CN" altLang="en-US"/>
              <a:t>文件的配置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/>
              <a:t>用</a:t>
            </a:r>
            <a:r>
              <a:rPr lang="en-US" altLang="zh-CN" err="1"/>
              <a:t>gdb</a:t>
            </a:r>
            <a:r>
              <a:rPr lang="zh-CN" altLang="en-US"/>
              <a:t>调试程序的方法，包括：</a:t>
            </a:r>
            <a:br>
              <a:rPr lang="en-US" altLang="zh-CN"/>
            </a:br>
            <a:r>
              <a:rPr lang="zh-CN" altLang="en-US"/>
              <a:t>程序载入、断点设置、变量数值显示、调用栈查看、栈帧查看等。</a:t>
            </a:r>
            <a:endParaRPr lang="en-US" altLang="zh-CN"/>
          </a:p>
          <a:p>
            <a:pPr>
              <a:lnSpc>
                <a:spcPct val="150000"/>
              </a:lnSpc>
            </a:pP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/>
              <a:t>四、实验内容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sz="2800"/>
              <a:t>4.1 </a:t>
            </a:r>
            <a:r>
              <a:rPr lang="zh-CN" altLang="en-US" sz="2800"/>
              <a:t>基本数据类型的文件读写</a:t>
            </a:r>
            <a:endParaRPr lang="en-US" altLang="zh-CN" sz="2800"/>
          </a:p>
          <a:p>
            <a:pPr lvl="1"/>
            <a:r>
              <a:rPr lang="en-US" altLang="zh-CN" sz="2400"/>
              <a:t>4.1.1 </a:t>
            </a:r>
            <a:r>
              <a:rPr lang="zh-CN" altLang="en-US" sz="2400"/>
              <a:t>文本文件操作</a:t>
            </a:r>
            <a:endParaRPr lang="en-US" altLang="zh-CN" sz="2400"/>
          </a:p>
          <a:p>
            <a:pPr lvl="2"/>
            <a:r>
              <a:rPr lang="zh-CN" altLang="en-US" sz="2400"/>
              <a:t>从文本文件读数据</a:t>
            </a:r>
            <a:endParaRPr lang="en-US" altLang="zh-CN" sz="2400"/>
          </a:p>
          <a:p>
            <a:pPr lvl="3">
              <a:buFont typeface="Arial" panose="020B0604020202020204" pitchFamily="34" charset="0"/>
              <a:buChar char="•"/>
            </a:pPr>
            <a:r>
              <a:rPr lang="zh-CN" altLang="en-US" sz="2400"/>
              <a:t>从文本文件读入数据，文件中每行保存着一个数据记录，包括编号</a:t>
            </a:r>
            <a:r>
              <a:rPr lang="en-US" altLang="zh-CN" sz="2400"/>
              <a:t>id</a:t>
            </a:r>
            <a:r>
              <a:rPr lang="zh-CN" altLang="en-US" sz="2400"/>
              <a:t>（纯数字）、姓名</a:t>
            </a:r>
            <a:r>
              <a:rPr lang="en-US" altLang="zh-CN" sz="2400"/>
              <a:t>name</a:t>
            </a:r>
            <a:r>
              <a:rPr lang="zh-CN" altLang="en-US" sz="2400"/>
              <a:t>、</a:t>
            </a:r>
            <a:r>
              <a:rPr lang="en-US" altLang="zh-CN" sz="2400"/>
              <a:t>1-3</a:t>
            </a:r>
            <a:r>
              <a:rPr lang="zh-CN" altLang="en-US" sz="2400"/>
              <a:t>个分数的数值（浮点型），数值之间有空格分开（</a:t>
            </a:r>
            <a:r>
              <a:rPr lang="en-US" altLang="zh-CN" sz="2400"/>
              <a:t>1</a:t>
            </a:r>
            <a:r>
              <a:rPr lang="zh-CN" altLang="en-US" sz="2400"/>
              <a:t>个或多个空格）</a:t>
            </a:r>
            <a:endParaRPr lang="en-US" altLang="zh-CN" sz="2400"/>
          </a:p>
          <a:p>
            <a:pPr lvl="3">
              <a:buFont typeface="Arial" panose="020B0604020202020204" pitchFamily="34" charset="0"/>
              <a:buChar char="•"/>
            </a:pPr>
            <a:r>
              <a:rPr lang="zh-CN" altLang="en-US" sz="2400"/>
              <a:t>将读到的每一行数据逐项格式化输出到屏幕，分隔符用英文半角逗号</a:t>
            </a:r>
            <a:r>
              <a:rPr lang="en-US" altLang="zh-CN" sz="2400"/>
              <a:t>+</a:t>
            </a:r>
            <a:r>
              <a:rPr lang="zh-CN" altLang="en-US" sz="2400"/>
              <a:t>一个空格，形如：</a:t>
            </a:r>
            <a:r>
              <a:rPr lang="en-US" altLang="zh-CN" sz="2400"/>
              <a:t>”, ”</a:t>
            </a:r>
          </a:p>
          <a:p>
            <a:pPr lvl="2"/>
            <a:r>
              <a:rPr lang="zh-CN" altLang="en-US" sz="2400"/>
              <a:t>数据写出到文本文件</a:t>
            </a:r>
            <a:r>
              <a:rPr lang="en-US" altLang="zh-CN" sz="2400"/>
              <a:t>;</a:t>
            </a:r>
          </a:p>
          <a:p>
            <a:pPr marL="1314450" lvl="3" indent="0">
              <a:buNone/>
            </a:pPr>
            <a:r>
              <a:rPr lang="zh-CN" altLang="en-US" sz="2400"/>
              <a:t>   将数据写出到文本文件，每个记录一行，数据项之间用英文半角逗号分隔。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163774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/>
              <a:t>四、实验内容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sz="2800"/>
              <a:t>4.1 </a:t>
            </a:r>
            <a:r>
              <a:rPr lang="zh-CN" altLang="en-US" sz="2800"/>
              <a:t>基本数据类型的文件读写</a:t>
            </a:r>
            <a:r>
              <a:rPr lang="en-US" altLang="zh-CN" sz="2800"/>
              <a:t>…</a:t>
            </a:r>
            <a:endParaRPr lang="en-US" altLang="zh-CN" sz="240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/>
              <a:t>4.1.2 </a:t>
            </a:r>
            <a:r>
              <a:rPr lang="zh-CN" altLang="en-US" sz="2400"/>
              <a:t>二进制文件操作</a:t>
            </a:r>
            <a:endParaRPr lang="en-US" altLang="zh-CN" sz="2400"/>
          </a:p>
          <a:p>
            <a:pPr lvl="2">
              <a:lnSpc>
                <a:spcPct val="200000"/>
              </a:lnSpc>
              <a:spcBef>
                <a:spcPts val="0"/>
              </a:spcBef>
            </a:pPr>
            <a:r>
              <a:rPr lang="zh-CN" altLang="en-US" sz="2400"/>
              <a:t>数据写出到二进制文件</a:t>
            </a:r>
            <a:r>
              <a:rPr lang="en-US" altLang="zh-CN" sz="2400"/>
              <a:t>;</a:t>
            </a:r>
          </a:p>
          <a:p>
            <a:pPr marL="857250" lvl="2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2400"/>
              <a:t>   将数据写出到二进制文件，如果文件不存在则创建；</a:t>
            </a:r>
            <a:endParaRPr lang="en-US" altLang="zh-CN" sz="2400"/>
          </a:p>
          <a:p>
            <a:pPr marL="857250" lvl="2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2400"/>
              <a:t>   </a:t>
            </a:r>
            <a:r>
              <a:rPr lang="zh-CN" altLang="en-US" sz="2400"/>
              <a:t>例如将</a:t>
            </a:r>
            <a:r>
              <a:rPr lang="en-US" altLang="zh-CN" sz="2400"/>
              <a:t>1</a:t>
            </a:r>
            <a:r>
              <a:rPr lang="zh-CN" altLang="en-US" sz="2400"/>
              <a:t>个浮点数组、</a:t>
            </a:r>
            <a:r>
              <a:rPr lang="en-US" altLang="zh-CN" sz="2400"/>
              <a:t>1</a:t>
            </a:r>
            <a:r>
              <a:rPr lang="zh-CN" altLang="en-US" sz="2400"/>
              <a:t>个字符数组写入二进制文件。</a:t>
            </a:r>
            <a:endParaRPr lang="en-US" altLang="zh-CN" sz="2400"/>
          </a:p>
          <a:p>
            <a:pPr lvl="2">
              <a:lnSpc>
                <a:spcPct val="200000"/>
              </a:lnSpc>
              <a:spcBef>
                <a:spcPts val="0"/>
              </a:spcBef>
            </a:pPr>
            <a:r>
              <a:rPr lang="zh-CN" altLang="en-US" sz="2400"/>
              <a:t>从二进制文件读数据</a:t>
            </a:r>
            <a:endParaRPr lang="en-US" altLang="zh-CN" sz="2400"/>
          </a:p>
          <a:p>
            <a:pPr marL="857250" lvl="2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2400"/>
              <a:t>  </a:t>
            </a:r>
            <a:r>
              <a:rPr lang="zh-CN" altLang="en-US" sz="2400"/>
              <a:t>从二进制文件读入数据，例如从上一步创建的数据文件读数据。</a:t>
            </a:r>
            <a:endParaRPr lang="en-US" altLang="zh-CN" sz="2400"/>
          </a:p>
          <a:p>
            <a:pPr marL="85725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754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/>
              <a:t>四、实验内容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sz="2800" dirty="0"/>
              <a:t>4.2 </a:t>
            </a:r>
            <a:r>
              <a:rPr lang="zh-CN" altLang="en-US" sz="2800" dirty="0"/>
              <a:t>结构体数据的二进制文件读写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写文件</a:t>
            </a:r>
            <a:endParaRPr lang="en-US" altLang="zh-CN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 dirty="0"/>
              <a:t>  将内存中的结构体变量或数组写入二进制文件中，或二进制文件中的指定的位置。</a:t>
            </a:r>
            <a:endParaRPr lang="en-US" altLang="zh-CN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/>
              <a:t>  </a:t>
            </a:r>
            <a:r>
              <a:rPr lang="zh-CN" altLang="en-US" sz="2400" dirty="0"/>
              <a:t>例如修改一个结构体，然后重新写入文件中。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读文件</a:t>
            </a:r>
            <a:endParaRPr lang="en-US" altLang="zh-CN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/>
              <a:t> </a:t>
            </a:r>
            <a:r>
              <a:rPr lang="zh-CN" altLang="en-US" sz="2400" dirty="0"/>
              <a:t>从二进制文件读取结构体数据。</a:t>
            </a:r>
            <a:endParaRPr lang="en-US" altLang="zh-CN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 dirty="0"/>
              <a:t>例如从文件中某个位置，读一个或多个结构体数据，存到动态申请的内存</a:t>
            </a:r>
            <a:r>
              <a:rPr lang="zh-CN" altLang="en-US" sz="2400"/>
              <a:t>中；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99628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/>
              <a:t>四、实验内容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sz="2800">
                <a:sym typeface="+mn-ea"/>
              </a:rPr>
              <a:t>4.3 </a:t>
            </a:r>
            <a:r>
              <a:rPr lang="zh-CN" altLang="en-US" sz="2800">
                <a:sym typeface="+mn-ea"/>
              </a:rPr>
              <a:t>文件夹整体打包、解包</a:t>
            </a:r>
            <a:r>
              <a:rPr lang="zh-CN" altLang="en-US" sz="2800">
                <a:solidFill>
                  <a:srgbClr val="0000FF"/>
                </a:solidFill>
                <a:sym typeface="+mn-ea"/>
              </a:rPr>
              <a:t>（选做）</a:t>
            </a:r>
            <a:endParaRPr lang="en-US" altLang="zh-CN" sz="2800">
              <a:solidFill>
                <a:srgbClr val="0000FF"/>
              </a:solidFill>
              <a:sym typeface="+mn-ea"/>
            </a:endParaRPr>
          </a:p>
          <a:p>
            <a:pPr lvl="1">
              <a:spcBef>
                <a:spcPts val="0"/>
              </a:spcBef>
            </a:pPr>
            <a:r>
              <a:rPr lang="zh-CN" altLang="en-US" sz="2400">
                <a:sym typeface="+mn-ea"/>
              </a:rPr>
              <a:t>获取指定路径下的所有文件列表，输出到屏幕</a:t>
            </a:r>
            <a:endParaRPr lang="en-US" altLang="zh-CN" sz="2400">
              <a:sym typeface="+mn-ea"/>
            </a:endParaRPr>
          </a:p>
          <a:p>
            <a:pPr lvl="1">
              <a:spcBef>
                <a:spcPts val="0"/>
              </a:spcBef>
            </a:pPr>
            <a:r>
              <a:rPr lang="zh-CN" altLang="en-US" sz="2400">
                <a:sym typeface="+mn-ea"/>
              </a:rPr>
              <a:t>文件夹整体打包</a:t>
            </a:r>
            <a:endParaRPr lang="en-US" altLang="zh-CN" sz="2400">
              <a:sym typeface="+mn-ea"/>
            </a:endParaRPr>
          </a:p>
          <a:p>
            <a:pPr lvl="2">
              <a:spcBef>
                <a:spcPts val="0"/>
              </a:spcBef>
            </a:pPr>
            <a:r>
              <a:rPr lang="zh-CN" altLang="en-US" sz="2400">
                <a:sym typeface="+mn-ea"/>
              </a:rPr>
              <a:t>读入列表中文件的数据，并将文件名称、文件数据写入打包文件。</a:t>
            </a:r>
            <a:endParaRPr lang="en-US" altLang="zh-CN" sz="2400">
              <a:sym typeface="+mn-ea"/>
            </a:endParaRPr>
          </a:p>
          <a:p>
            <a:pPr lvl="2">
              <a:spcBef>
                <a:spcPts val="0"/>
              </a:spcBef>
            </a:pPr>
            <a:r>
              <a:rPr lang="zh-CN" altLang="en-US" sz="2400">
                <a:sym typeface="+mn-ea"/>
              </a:rPr>
              <a:t>测试程序</a:t>
            </a:r>
            <a:r>
              <a:rPr lang="en-US" altLang="zh-CN" sz="2400" err="1">
                <a:sym typeface="+mn-ea"/>
              </a:rPr>
              <a:t>main.c</a:t>
            </a:r>
            <a:r>
              <a:rPr lang="zh-CN" altLang="en-US" sz="2400">
                <a:sym typeface="+mn-ea"/>
              </a:rPr>
              <a:t>用命令行方式读入打包文件夹的路径，输出文件的路径。假设可执行程序是</a:t>
            </a:r>
            <a:r>
              <a:rPr lang="en-US" altLang="zh-CN" sz="2400" err="1">
                <a:sym typeface="+mn-ea"/>
              </a:rPr>
              <a:t>mytar</a:t>
            </a:r>
            <a:r>
              <a:rPr lang="zh-CN" altLang="en-US" sz="2400">
                <a:sym typeface="+mn-ea"/>
              </a:rPr>
              <a:t>，命令行示例：</a:t>
            </a:r>
            <a:r>
              <a:rPr lang="en-US" altLang="zh-CN" sz="2400" err="1">
                <a:sym typeface="+mn-ea"/>
              </a:rPr>
              <a:t>mytar</a:t>
            </a:r>
            <a:r>
              <a:rPr lang="en-US" altLang="zh-CN" sz="2400">
                <a:sym typeface="+mn-ea"/>
              </a:rPr>
              <a:t>  -c ./test-folder   ./</a:t>
            </a:r>
            <a:r>
              <a:rPr lang="en-US" altLang="zh-CN" sz="2400" err="1">
                <a:sym typeface="+mn-ea"/>
              </a:rPr>
              <a:t>package.pkg</a:t>
            </a:r>
            <a:r>
              <a:rPr lang="en-US" altLang="zh-CN" sz="2400">
                <a:sym typeface="+mn-ea"/>
              </a:rPr>
              <a:t> </a:t>
            </a:r>
          </a:p>
          <a:p>
            <a:pPr lvl="2">
              <a:spcBef>
                <a:spcPts val="0"/>
              </a:spcBef>
            </a:pPr>
            <a:r>
              <a:rPr lang="zh-CN" altLang="en-US" sz="2400">
                <a:sym typeface="+mn-ea"/>
              </a:rPr>
              <a:t>也可以用数字代替 </a:t>
            </a:r>
            <a:r>
              <a:rPr lang="en-US" altLang="zh-CN" sz="2400">
                <a:sym typeface="+mn-ea"/>
              </a:rPr>
              <a:t>-c</a:t>
            </a:r>
            <a:r>
              <a:rPr lang="zh-CN" altLang="en-US" sz="2400">
                <a:sym typeface="+mn-ea"/>
              </a:rPr>
              <a:t>表示创建包，例如：</a:t>
            </a:r>
            <a:r>
              <a:rPr lang="en-US" altLang="zh-CN" sz="2400">
                <a:sym typeface="+mn-ea"/>
              </a:rPr>
              <a:t>0</a:t>
            </a:r>
          </a:p>
          <a:p>
            <a:pPr lvl="1">
              <a:spcBef>
                <a:spcPts val="0"/>
              </a:spcBef>
            </a:pPr>
            <a:r>
              <a:rPr lang="zh-CN" altLang="en-US" sz="2400">
                <a:sym typeface="+mn-ea"/>
              </a:rPr>
              <a:t>解包</a:t>
            </a:r>
            <a:endParaRPr lang="en-US" altLang="zh-CN" sz="2400">
              <a:sym typeface="+mn-ea"/>
            </a:endParaRPr>
          </a:p>
          <a:p>
            <a:pPr lvl="2">
              <a:spcBef>
                <a:spcPts val="0"/>
              </a:spcBef>
            </a:pPr>
            <a:r>
              <a:rPr lang="zh-CN" altLang="en-US" sz="2400">
                <a:sym typeface="+mn-ea"/>
              </a:rPr>
              <a:t>将打包文件包含的所有文件解包后存入指定路径。</a:t>
            </a:r>
            <a:endParaRPr lang="en-US" altLang="zh-CN" sz="2400">
              <a:sym typeface="+mn-ea"/>
            </a:endParaRPr>
          </a:p>
          <a:p>
            <a:pPr lvl="2">
              <a:spcBef>
                <a:spcPts val="0"/>
              </a:spcBef>
            </a:pPr>
            <a:r>
              <a:rPr lang="zh-CN" altLang="en-US" sz="2400">
                <a:sym typeface="+mn-ea"/>
              </a:rPr>
              <a:t>测试程序</a:t>
            </a:r>
            <a:r>
              <a:rPr lang="en-US" altLang="zh-CN" sz="2400" err="1">
                <a:sym typeface="+mn-ea"/>
              </a:rPr>
              <a:t>main.c</a:t>
            </a:r>
            <a:r>
              <a:rPr lang="zh-CN" altLang="en-US" sz="2400">
                <a:sym typeface="+mn-ea"/>
              </a:rPr>
              <a:t>用命令行方式读入包文件的路径，期望的解包文件夹存放路径，命令行示例：</a:t>
            </a:r>
            <a:endParaRPr lang="en-US" altLang="zh-CN" sz="2400">
              <a:sym typeface="+mn-ea"/>
            </a:endParaRPr>
          </a:p>
          <a:p>
            <a:pPr lvl="2">
              <a:spcBef>
                <a:spcPts val="0"/>
              </a:spcBef>
            </a:pPr>
            <a:r>
              <a:rPr lang="en-US" altLang="zh-CN" sz="2400" err="1">
                <a:sym typeface="+mn-ea"/>
              </a:rPr>
              <a:t>mytar</a:t>
            </a:r>
            <a:r>
              <a:rPr lang="en-US" altLang="zh-CN" sz="2400">
                <a:sym typeface="+mn-ea"/>
              </a:rPr>
              <a:t>  -x ./</a:t>
            </a:r>
            <a:r>
              <a:rPr lang="en-US" altLang="zh-CN" sz="2400" err="1">
                <a:sym typeface="+mn-ea"/>
              </a:rPr>
              <a:t>package.pkg</a:t>
            </a:r>
            <a:r>
              <a:rPr lang="en-US" altLang="zh-CN" sz="2400">
                <a:sym typeface="+mn-ea"/>
              </a:rPr>
              <a:t> ./result-folder </a:t>
            </a:r>
          </a:p>
          <a:p>
            <a:pPr lvl="2">
              <a:spcBef>
                <a:spcPts val="0"/>
              </a:spcBef>
            </a:pPr>
            <a:r>
              <a:rPr lang="zh-CN" altLang="en-US" sz="2400">
                <a:sym typeface="+mn-ea"/>
              </a:rPr>
              <a:t>也可以用数字代替</a:t>
            </a:r>
            <a:r>
              <a:rPr lang="en-US" altLang="zh-CN" sz="2400">
                <a:sym typeface="+mn-ea"/>
              </a:rPr>
              <a:t>-x</a:t>
            </a:r>
            <a:r>
              <a:rPr lang="zh-CN" altLang="en-US" sz="2400">
                <a:sym typeface="+mn-ea"/>
              </a:rPr>
              <a:t>表示解包，例如：</a:t>
            </a:r>
            <a:r>
              <a:rPr lang="en-US" altLang="zh-CN" sz="2400">
                <a:sym typeface="+mn-ea"/>
              </a:rPr>
              <a:t>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007944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1375</Words>
  <Application>Microsoft Office PowerPoint</Application>
  <PresentationFormat>全屏显示(4:3)</PresentationFormat>
  <Paragraphs>151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Gill Sans</vt:lpstr>
      <vt:lpstr>MS PGothic</vt:lpstr>
      <vt:lpstr>黑体</vt:lpstr>
      <vt:lpstr>宋体</vt:lpstr>
      <vt:lpstr>微软雅黑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LAB2   文件信息处理</vt:lpstr>
      <vt:lpstr>一、实验基本信息</vt:lpstr>
      <vt:lpstr>一、实验基本信息</vt:lpstr>
      <vt:lpstr>二、实验要求</vt:lpstr>
      <vt:lpstr>三、实验预习</vt:lpstr>
      <vt:lpstr>四、实验内容</vt:lpstr>
      <vt:lpstr>四、实验内容</vt:lpstr>
      <vt:lpstr>四、实验内容</vt:lpstr>
      <vt:lpstr>四、实验内容</vt:lpstr>
      <vt:lpstr>五、程序要求</vt:lpstr>
      <vt:lpstr>五、程序要求</vt:lpstr>
      <vt:lpstr>六、实验考核</vt:lpstr>
      <vt:lpstr>七、课堂验收</vt:lpstr>
      <vt:lpstr>七、课堂验收</vt:lpstr>
      <vt:lpstr>六、实验考核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Guibin Zheng</cp:lastModifiedBy>
  <cp:revision>401</cp:revision>
  <cp:lastPrinted>2012-09-05T04:08:00Z</cp:lastPrinted>
  <dcterms:created xsi:type="dcterms:W3CDTF">2012-09-06T15:16:00Z</dcterms:created>
  <dcterms:modified xsi:type="dcterms:W3CDTF">2022-08-23T02:16:28Z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2052-11.3.0.8513</vt:lpwstr>
  </property>
</Properties>
</file>