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92" r:id="rId6"/>
    <p:sldId id="259" r:id="rId7"/>
    <p:sldId id="296" r:id="rId8"/>
    <p:sldId id="293" r:id="rId9"/>
    <p:sldId id="297" r:id="rId10"/>
    <p:sldId id="298" r:id="rId11"/>
    <p:sldId id="260" r:id="rId12"/>
    <p:sldId id="299" r:id="rId13"/>
    <p:sldId id="300" r:id="rId14"/>
    <p:sldId id="261" r:id="rId15"/>
    <p:sldId id="265" r:id="rId16"/>
    <p:sldId id="301" r:id="rId17"/>
    <p:sldId id="302" r:id="rId18"/>
    <p:sldId id="304" r:id="rId19"/>
    <p:sldId id="266" r:id="rId20"/>
    <p:sldId id="307" r:id="rId21"/>
    <p:sldId id="308" r:id="rId22"/>
    <p:sldId id="305" r:id="rId23"/>
    <p:sldId id="306" r:id="rId24"/>
    <p:sldId id="310" r:id="rId25"/>
    <p:sldId id="309" r:id="rId26"/>
    <p:sldId id="267" r:id="rId27"/>
    <p:sldId id="311" r:id="rId28"/>
    <p:sldId id="25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8F8"/>
    <a:srgbClr val="0079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219" autoAdjust="0"/>
  </p:normalViewPr>
  <p:slideViewPr>
    <p:cSldViewPr snapToGrid="0" showGuides="1">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dirty="0"/>
              <a:t>Break even diagram(First year) </a:t>
            </a:r>
            <a:endParaRPr lang="zh-CN" altLang="en-US" dirty="0"/>
          </a:p>
        </c:rich>
      </c:tx>
      <c:layout/>
      <c:overlay val="0"/>
      <c:spPr>
        <a:noFill/>
        <a:ln>
          <a:noFill/>
        </a:ln>
        <a:effectLst/>
      </c:spPr>
    </c:title>
    <c:autoTitleDeleted val="0"/>
    <c:plotArea>
      <c:layout/>
      <c:lineChart>
        <c:grouping val="standard"/>
        <c:varyColors val="0"/>
        <c:ser>
          <c:idx val="0"/>
          <c:order val="0"/>
          <c:tx>
            <c:strRef>
              <c:f>Sheet1!$B$1</c:f>
              <c:strCache>
                <c:ptCount val="1"/>
                <c:pt idx="0">
                  <c:v>total cost (all cash out)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Sheet1!$A$2:$A$22</c:f>
              <c:numCache>
                <c:formatCode>General</c:formatCode>
                <c:ptCount val="21"/>
                <c:pt idx="0">
                  <c:v>0.1</c:v>
                </c:pt>
                <c:pt idx="1">
                  <c:v>0.2</c:v>
                </c:pt>
                <c:pt idx="2">
                  <c:v>0.3</c:v>
                </c:pt>
                <c:pt idx="3">
                  <c:v>0.4</c:v>
                </c:pt>
                <c:pt idx="4">
                  <c:v>0.5</c:v>
                </c:pt>
                <c:pt idx="5">
                  <c:v>0.6</c:v>
                </c:pt>
                <c:pt idx="6">
                  <c:v>0.7</c:v>
                </c:pt>
                <c:pt idx="7">
                  <c:v>0.8</c:v>
                </c:pt>
                <c:pt idx="8">
                  <c:v>0.9</c:v>
                </c:pt>
                <c:pt idx="9">
                  <c:v>1</c:v>
                </c:pt>
                <c:pt idx="10">
                  <c:v>1.1</c:v>
                </c:pt>
                <c:pt idx="11">
                  <c:v>1.2</c:v>
                </c:pt>
                <c:pt idx="12">
                  <c:v>1.3</c:v>
                </c:pt>
                <c:pt idx="13">
                  <c:v>1.4</c:v>
                </c:pt>
                <c:pt idx="14">
                  <c:v>1.5</c:v>
                </c:pt>
                <c:pt idx="15">
                  <c:v>1.6</c:v>
                </c:pt>
              </c:numCache>
            </c:numRef>
          </c:cat>
          <c:val>
            <c:numRef>
              <c:f>Sheet1!$B$2:$B$22</c:f>
              <c:numCache>
                <c:formatCode>General</c:formatCode>
                <c:ptCount val="21"/>
                <c:pt idx="0">
                  <c:v>2898485.072</c:v>
                </c:pt>
                <c:pt idx="1">
                  <c:v>3039685.064</c:v>
                </c:pt>
                <c:pt idx="2">
                  <c:v>3180885.056</c:v>
                </c:pt>
                <c:pt idx="3">
                  <c:v>3322085.048</c:v>
                </c:pt>
                <c:pt idx="4">
                  <c:v>3463285.04</c:v>
                </c:pt>
                <c:pt idx="5">
                  <c:v>3604485.032</c:v>
                </c:pt>
                <c:pt idx="6">
                  <c:v>3745685.024</c:v>
                </c:pt>
                <c:pt idx="7">
                  <c:v>3886885.016</c:v>
                </c:pt>
                <c:pt idx="8">
                  <c:v>4028085.008</c:v>
                </c:pt>
                <c:pt idx="9">
                  <c:v>4169285</c:v>
                </c:pt>
                <c:pt idx="10">
                  <c:v>4310484.992</c:v>
                </c:pt>
                <c:pt idx="11">
                  <c:v>4451684.984</c:v>
                </c:pt>
                <c:pt idx="12">
                  <c:v>4592884.976</c:v>
                </c:pt>
                <c:pt idx="13">
                  <c:v>4734084.968</c:v>
                </c:pt>
                <c:pt idx="14">
                  <c:v>4875284.96</c:v>
                </c:pt>
                <c:pt idx="15">
                  <c:v>5016484.952</c:v>
                </c:pt>
              </c:numCache>
            </c:numRef>
          </c:val>
          <c:smooth val="0"/>
        </c:ser>
        <c:ser>
          <c:idx val="1"/>
          <c:order val="1"/>
          <c:tx>
            <c:strRef>
              <c:f>Sheet1!$C$1</c:f>
              <c:strCache>
                <c:ptCount val="1"/>
                <c:pt idx="0">
                  <c:v>sales(all cash in)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Sheet1!$A$2:$A$22</c:f>
              <c:numCache>
                <c:formatCode>General</c:formatCode>
                <c:ptCount val="21"/>
                <c:pt idx="0">
                  <c:v>0.1</c:v>
                </c:pt>
                <c:pt idx="1">
                  <c:v>0.2</c:v>
                </c:pt>
                <c:pt idx="2">
                  <c:v>0.3</c:v>
                </c:pt>
                <c:pt idx="3">
                  <c:v>0.4</c:v>
                </c:pt>
                <c:pt idx="4">
                  <c:v>0.5</c:v>
                </c:pt>
                <c:pt idx="5">
                  <c:v>0.6</c:v>
                </c:pt>
                <c:pt idx="6">
                  <c:v>0.7</c:v>
                </c:pt>
                <c:pt idx="7">
                  <c:v>0.8</c:v>
                </c:pt>
                <c:pt idx="8">
                  <c:v>0.9</c:v>
                </c:pt>
                <c:pt idx="9">
                  <c:v>1</c:v>
                </c:pt>
                <c:pt idx="10">
                  <c:v>1.1</c:v>
                </c:pt>
                <c:pt idx="11">
                  <c:v>1.2</c:v>
                </c:pt>
                <c:pt idx="12">
                  <c:v>1.3</c:v>
                </c:pt>
                <c:pt idx="13">
                  <c:v>1.4</c:v>
                </c:pt>
                <c:pt idx="14">
                  <c:v>1.5</c:v>
                </c:pt>
                <c:pt idx="15">
                  <c:v>1.6</c:v>
                </c:pt>
              </c:numCache>
            </c:numRef>
          </c:cat>
          <c:val>
            <c:numRef>
              <c:f>Sheet1!$C$2:$C$22</c:f>
              <c:numCache>
                <c:formatCode>General</c:formatCode>
                <c:ptCount val="21"/>
                <c:pt idx="0">
                  <c:v>420280.8</c:v>
                </c:pt>
                <c:pt idx="1">
                  <c:v>840561.6</c:v>
                </c:pt>
                <c:pt idx="2">
                  <c:v>1260842.4</c:v>
                </c:pt>
                <c:pt idx="3">
                  <c:v>1681123.2</c:v>
                </c:pt>
                <c:pt idx="4">
                  <c:v>2101404</c:v>
                </c:pt>
                <c:pt idx="5">
                  <c:v>2521684.8</c:v>
                </c:pt>
                <c:pt idx="6">
                  <c:v>2941965.6</c:v>
                </c:pt>
                <c:pt idx="7">
                  <c:v>3362246.4</c:v>
                </c:pt>
                <c:pt idx="8">
                  <c:v>3782527.2</c:v>
                </c:pt>
                <c:pt idx="9">
                  <c:v>4202808</c:v>
                </c:pt>
                <c:pt idx="10">
                  <c:v>4623088.8</c:v>
                </c:pt>
                <c:pt idx="11">
                  <c:v>5043369.6</c:v>
                </c:pt>
                <c:pt idx="12">
                  <c:v>5463650.4</c:v>
                </c:pt>
                <c:pt idx="13">
                  <c:v>5883931.2</c:v>
                </c:pt>
                <c:pt idx="14">
                  <c:v>6304212</c:v>
                </c:pt>
                <c:pt idx="15">
                  <c:v>6724492.8</c:v>
                </c:pt>
              </c:numCache>
            </c:numRef>
          </c:val>
          <c:smooth val="0"/>
        </c:ser>
        <c:ser>
          <c:idx val="2"/>
          <c:order val="2"/>
          <c:tx>
            <c:strRef>
              <c:f>Sheet1!$D$1</c:f>
              <c:strCache>
                <c:ptCount val="1"/>
                <c:pt idx="0">
                  <c:v>fix cost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Sheet1!$A$2:$A$22</c:f>
              <c:numCache>
                <c:formatCode>General</c:formatCode>
                <c:ptCount val="21"/>
                <c:pt idx="0">
                  <c:v>0.1</c:v>
                </c:pt>
                <c:pt idx="1">
                  <c:v>0.2</c:v>
                </c:pt>
                <c:pt idx="2">
                  <c:v>0.3</c:v>
                </c:pt>
                <c:pt idx="3">
                  <c:v>0.4</c:v>
                </c:pt>
                <c:pt idx="4">
                  <c:v>0.5</c:v>
                </c:pt>
                <c:pt idx="5">
                  <c:v>0.6</c:v>
                </c:pt>
                <c:pt idx="6">
                  <c:v>0.7</c:v>
                </c:pt>
                <c:pt idx="7">
                  <c:v>0.8</c:v>
                </c:pt>
                <c:pt idx="8">
                  <c:v>0.9</c:v>
                </c:pt>
                <c:pt idx="9">
                  <c:v>1</c:v>
                </c:pt>
                <c:pt idx="10">
                  <c:v>1.1</c:v>
                </c:pt>
                <c:pt idx="11">
                  <c:v>1.2</c:v>
                </c:pt>
                <c:pt idx="12">
                  <c:v>1.3</c:v>
                </c:pt>
                <c:pt idx="13">
                  <c:v>1.4</c:v>
                </c:pt>
                <c:pt idx="14">
                  <c:v>1.5</c:v>
                </c:pt>
                <c:pt idx="15">
                  <c:v>1.6</c:v>
                </c:pt>
              </c:numCache>
            </c:numRef>
          </c:cat>
          <c:val>
            <c:numRef>
              <c:f>Sheet1!$D$2:$D$22</c:f>
              <c:numCache>
                <c:formatCode>General</c:formatCode>
                <c:ptCount val="21"/>
                <c:pt idx="0">
                  <c:v>2757285.08</c:v>
                </c:pt>
                <c:pt idx="1">
                  <c:v>2757285.08</c:v>
                </c:pt>
                <c:pt idx="2">
                  <c:v>2757285.08</c:v>
                </c:pt>
                <c:pt idx="3">
                  <c:v>2757285.08</c:v>
                </c:pt>
                <c:pt idx="4">
                  <c:v>2757285.08</c:v>
                </c:pt>
                <c:pt idx="5">
                  <c:v>2757285.08</c:v>
                </c:pt>
                <c:pt idx="6">
                  <c:v>2757285.08</c:v>
                </c:pt>
                <c:pt idx="7">
                  <c:v>2757285.08</c:v>
                </c:pt>
                <c:pt idx="8">
                  <c:v>2757285.08</c:v>
                </c:pt>
                <c:pt idx="9">
                  <c:v>2757285.08</c:v>
                </c:pt>
                <c:pt idx="10">
                  <c:v>2757285.08</c:v>
                </c:pt>
                <c:pt idx="11">
                  <c:v>2757285.08</c:v>
                </c:pt>
                <c:pt idx="12">
                  <c:v>2757285.08</c:v>
                </c:pt>
                <c:pt idx="13">
                  <c:v>2757285.08</c:v>
                </c:pt>
                <c:pt idx="14">
                  <c:v>2757285.08</c:v>
                </c:pt>
                <c:pt idx="15">
                  <c:v>2757285.08</c:v>
                </c:pt>
              </c:numCache>
            </c:numRef>
          </c:val>
          <c:smooth val="0"/>
        </c:ser>
        <c:ser>
          <c:idx val="3"/>
          <c:order val="3"/>
          <c:tx>
            <c:strRef>
              <c:f>Sheet1!$E$1</c:f>
              <c:strCache>
                <c:ptCount val="1"/>
                <c:pt idx="0">
                  <c:v>variable cost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Sheet1!$A$2:$A$22</c:f>
              <c:numCache>
                <c:formatCode>General</c:formatCode>
                <c:ptCount val="21"/>
                <c:pt idx="0">
                  <c:v>0.1</c:v>
                </c:pt>
                <c:pt idx="1">
                  <c:v>0.2</c:v>
                </c:pt>
                <c:pt idx="2">
                  <c:v>0.3</c:v>
                </c:pt>
                <c:pt idx="3">
                  <c:v>0.4</c:v>
                </c:pt>
                <c:pt idx="4">
                  <c:v>0.5</c:v>
                </c:pt>
                <c:pt idx="5">
                  <c:v>0.6</c:v>
                </c:pt>
                <c:pt idx="6">
                  <c:v>0.7</c:v>
                </c:pt>
                <c:pt idx="7">
                  <c:v>0.8</c:v>
                </c:pt>
                <c:pt idx="8">
                  <c:v>0.9</c:v>
                </c:pt>
                <c:pt idx="9">
                  <c:v>1</c:v>
                </c:pt>
                <c:pt idx="10">
                  <c:v>1.1</c:v>
                </c:pt>
                <c:pt idx="11">
                  <c:v>1.2</c:v>
                </c:pt>
                <c:pt idx="12">
                  <c:v>1.3</c:v>
                </c:pt>
                <c:pt idx="13">
                  <c:v>1.4</c:v>
                </c:pt>
                <c:pt idx="14">
                  <c:v>1.5</c:v>
                </c:pt>
                <c:pt idx="15">
                  <c:v>1.6</c:v>
                </c:pt>
              </c:numCache>
            </c:numRef>
          </c:cat>
          <c:val>
            <c:numRef>
              <c:f>Sheet1!$E$2:$E$22</c:f>
              <c:numCache>
                <c:formatCode>General</c:formatCode>
                <c:ptCount val="21"/>
                <c:pt idx="0">
                  <c:v>141199.992</c:v>
                </c:pt>
                <c:pt idx="1">
                  <c:v>282399.984</c:v>
                </c:pt>
                <c:pt idx="2">
                  <c:v>423599.976</c:v>
                </c:pt>
                <c:pt idx="3">
                  <c:v>564799.968</c:v>
                </c:pt>
                <c:pt idx="4">
                  <c:v>705999.96</c:v>
                </c:pt>
                <c:pt idx="5">
                  <c:v>847199.952</c:v>
                </c:pt>
                <c:pt idx="6">
                  <c:v>988399.944</c:v>
                </c:pt>
                <c:pt idx="7">
                  <c:v>1129599.936</c:v>
                </c:pt>
                <c:pt idx="8">
                  <c:v>1270799.928</c:v>
                </c:pt>
                <c:pt idx="9">
                  <c:v>1411999.92</c:v>
                </c:pt>
                <c:pt idx="10">
                  <c:v>1553199.912</c:v>
                </c:pt>
                <c:pt idx="11">
                  <c:v>1694399.904</c:v>
                </c:pt>
                <c:pt idx="12">
                  <c:v>1835599.896</c:v>
                </c:pt>
                <c:pt idx="13">
                  <c:v>1976799.888</c:v>
                </c:pt>
                <c:pt idx="14">
                  <c:v>2117999.88</c:v>
                </c:pt>
                <c:pt idx="15">
                  <c:v>2259199.872</c:v>
                </c:pt>
              </c:numCache>
            </c:numRef>
          </c:val>
          <c:smooth val="0"/>
        </c:ser>
        <c:dLbls>
          <c:showLegendKey val="0"/>
          <c:showVal val="0"/>
          <c:showCatName val="0"/>
          <c:showSerName val="0"/>
          <c:showPercent val="0"/>
          <c:showBubbleSize val="0"/>
        </c:dLbls>
        <c:marker val="1"/>
        <c:smooth val="0"/>
        <c:axId val="573463392"/>
        <c:axId val="573468968"/>
      </c:lineChart>
      <c:catAx>
        <c:axId val="57346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573468968"/>
        <c:crosses val="autoZero"/>
        <c:auto val="1"/>
        <c:lblAlgn val="ctr"/>
        <c:lblOffset val="100"/>
        <c:noMultiLvlLbl val="0"/>
      </c:catAx>
      <c:valAx>
        <c:axId val="573468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57346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A9378-3AB8-4545-AD42-B5757DEF2F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EBEDD-50C5-4EFD-A893-DC2FF78A4F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CEBEDD-50C5-4EFD-A893-DC2FF78A4F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6684BDB-6B55-4EB0-8C70-7777D84ABD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6197DF-14F3-4048-8805-5CFF3706D4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84BDB-6B55-4EB0-8C70-7777D84ABD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197DF-14F3-4048-8805-5CFF3706D4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flipV="1">
            <a:off x="2666998" y="-2667001"/>
            <a:ext cx="6858001" cy="12192002"/>
          </a:xfrm>
          <a:prstGeom prst="rect">
            <a:avLst/>
          </a:prstGeom>
        </p:spPr>
      </p:pic>
      <p:sp>
        <p:nvSpPr>
          <p:cNvPr id="5" name="文本框 4"/>
          <p:cNvSpPr txBox="1"/>
          <p:nvPr/>
        </p:nvSpPr>
        <p:spPr>
          <a:xfrm>
            <a:off x="711200" y="1765877"/>
            <a:ext cx="6173177" cy="1323439"/>
          </a:xfrm>
          <a:prstGeom prst="rect">
            <a:avLst/>
          </a:prstGeom>
          <a:noFill/>
        </p:spPr>
        <p:txBody>
          <a:bodyPr wrap="square" rtlCol="0">
            <a:spAutoFit/>
          </a:bodyPr>
          <a:lstStyle/>
          <a:p>
            <a:r>
              <a:rPr lang="en-US" altLang="zh-CN"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Software Management Examination Report</a:t>
            </a:r>
            <a:endParaRPr lang="zh-CN" altLang="en-US" sz="4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11200" y="565548"/>
            <a:ext cx="2236510" cy="1200329"/>
          </a:xfrm>
          <a:prstGeom prst="rect">
            <a:avLst/>
          </a:prstGeom>
          <a:noFill/>
        </p:spPr>
        <p:txBody>
          <a:bodyPr wrap="none" rtlCol="0">
            <a:spAutoFit/>
          </a:bodyPr>
          <a:lstStyle/>
          <a:p>
            <a:r>
              <a:rPr lang="en-US" altLang="zh-CN" sz="7200" dirty="0">
                <a:solidFill>
                  <a:schemeClr val="bg1"/>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2018</a:t>
            </a:r>
            <a:endParaRPr lang="zh-CN" altLang="en-US" sz="7200" dirty="0">
              <a:solidFill>
                <a:schemeClr val="bg1"/>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4897315" y="3331690"/>
            <a:ext cx="5466171" cy="1638910"/>
          </a:xfrm>
          <a:prstGeom prst="rect">
            <a:avLst/>
          </a:prstGeom>
          <a:noFill/>
        </p:spPr>
        <p:txBody>
          <a:bodyPr wrap="square" rtlCol="0">
            <a:spAutoFit/>
          </a:bodyPr>
          <a:lstStyle/>
          <a:p>
            <a:r>
              <a:rPr lang="en-US" altLang="zh-CN" dirty="0">
                <a:solidFill>
                  <a:schemeClr val="bg1">
                    <a:lumMod val="85000"/>
                  </a:schemeClr>
                </a:solidFill>
              </a:rPr>
              <a:t>Zhao Liang, Hou </a:t>
            </a:r>
            <a:r>
              <a:rPr lang="en-US" altLang="zh-CN" dirty="0" err="1">
                <a:solidFill>
                  <a:schemeClr val="bg1">
                    <a:lumMod val="85000"/>
                  </a:schemeClr>
                </a:solidFill>
              </a:rPr>
              <a:t>Zhiwen</a:t>
            </a:r>
            <a:r>
              <a:rPr lang="en-US" altLang="zh-CN" dirty="0">
                <a:solidFill>
                  <a:schemeClr val="bg1">
                    <a:lumMod val="85000"/>
                  </a:schemeClr>
                </a:solidFill>
              </a:rPr>
              <a:t>, Li </a:t>
            </a:r>
            <a:r>
              <a:rPr lang="en-US" altLang="zh-CN" dirty="0" err="1">
                <a:solidFill>
                  <a:schemeClr val="bg1">
                    <a:lumMod val="85000"/>
                  </a:schemeClr>
                </a:solidFill>
              </a:rPr>
              <a:t>Bichun</a:t>
            </a:r>
            <a:r>
              <a:rPr lang="en-US" altLang="zh-CN" dirty="0">
                <a:solidFill>
                  <a:schemeClr val="bg1">
                    <a:lumMod val="85000"/>
                  </a:schemeClr>
                </a:solidFill>
              </a:rPr>
              <a:t>, Zhu </a:t>
            </a:r>
            <a:r>
              <a:rPr lang="en-US" altLang="zh-CN" dirty="0" err="1">
                <a:solidFill>
                  <a:schemeClr val="bg1">
                    <a:lumMod val="85000"/>
                  </a:schemeClr>
                </a:solidFill>
              </a:rPr>
              <a:t>Ruian</a:t>
            </a:r>
            <a:r>
              <a:rPr lang="en-US" altLang="zh-CN" dirty="0">
                <a:solidFill>
                  <a:schemeClr val="bg1">
                    <a:lumMod val="85000"/>
                  </a:schemeClr>
                </a:solidFill>
              </a:rPr>
              <a:t>, Tan Yang </a:t>
            </a:r>
            <a:endParaRPr lang="en-US" altLang="zh-CN" dirty="0">
              <a:solidFill>
                <a:schemeClr val="bg1">
                  <a:lumMod val="85000"/>
                </a:schemeClr>
              </a:solidFill>
            </a:endParaRPr>
          </a:p>
          <a:p>
            <a:endParaRPr lang="en-US" altLang="zh-CN" dirty="0">
              <a:solidFill>
                <a:schemeClr val="bg1">
                  <a:lumMod val="85000"/>
                </a:schemeClr>
              </a:solidFill>
            </a:endParaRPr>
          </a:p>
          <a:p>
            <a:r>
              <a:rPr lang="en-US" altLang="zh-CN" dirty="0">
                <a:solidFill>
                  <a:schemeClr val="bg1">
                    <a:lumMod val="85000"/>
                  </a:schemeClr>
                </a:solidFill>
              </a:rPr>
              <a:t>Examination Report </a:t>
            </a:r>
            <a:endParaRPr lang="en-US" altLang="zh-CN" dirty="0">
              <a:solidFill>
                <a:schemeClr val="bg1">
                  <a:lumMod val="85000"/>
                </a:schemeClr>
              </a:solidFill>
            </a:endParaRPr>
          </a:p>
          <a:p>
            <a:r>
              <a:rPr lang="en-US" altLang="zh-CN" dirty="0">
                <a:solidFill>
                  <a:schemeClr val="bg1">
                    <a:lumMod val="85000"/>
                  </a:schemeClr>
                </a:solidFill>
              </a:rPr>
              <a:t>Sunstate Equipment                                                                                                  June 24, 2018</a:t>
            </a:r>
            <a:endParaRPr lang="en-US" altLang="zh-CN" dirty="0">
              <a:solidFill>
                <a:schemeClr val="bg1">
                  <a:lumMod val="85000"/>
                </a:schemeClr>
              </a:solidFill>
            </a:endParaRPr>
          </a:p>
          <a:p>
            <a:r>
              <a:rPr lang="en-US" altLang="zh-CN" sz="1050" dirty="0">
                <a:solidFill>
                  <a:schemeClr val="bg1">
                    <a:lumMod val="85000"/>
                  </a:schemeClr>
                </a:solidFill>
              </a:rPr>
              <a:t>.</a:t>
            </a:r>
            <a:endParaRPr lang="en-US" altLang="zh-CN" sz="1050" dirty="0">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50" presetClass="entr" presetSubtype="0" decel="100000" fill="hold" grpId="0" nodeType="with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50" presetClass="entr" presetSubtype="0" decel="100000" fill="hold" grpId="0"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3"/>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801345" y="80317"/>
            <a:ext cx="1843390" cy="523220"/>
          </a:xfrm>
          <a:prstGeom prst="rect">
            <a:avLst/>
          </a:prstGeom>
          <a:noFill/>
        </p:spPr>
        <p:txBody>
          <a:bodyPr wrap="none" rtlCol="0">
            <a:spAutoFit/>
          </a:bodyPr>
          <a:lstStyle/>
          <a:p>
            <a:pPr algn="ctr"/>
            <a:r>
              <a:rPr lang="en-US" altLang="zh-CN" sz="2800" dirty="0">
                <a:solidFill>
                  <a:srgbClr val="007990"/>
                </a:solidFill>
              </a:rPr>
              <a:t>Gantt chart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3"/>
          <p:cNvPicPr/>
          <p:nvPr/>
        </p:nvPicPr>
        <p:blipFill>
          <a:blip r:embed="rId2"/>
          <a:stretch>
            <a:fillRect/>
          </a:stretch>
        </p:blipFill>
        <p:spPr>
          <a:xfrm>
            <a:off x="5170753" y="1851560"/>
            <a:ext cx="5356225" cy="2843530"/>
          </a:xfrm>
          <a:prstGeom prst="rect">
            <a:avLst/>
          </a:prstGeom>
        </p:spPr>
      </p:pic>
      <p:grpSp>
        <p:nvGrpSpPr>
          <p:cNvPr id="37" name="组合 36"/>
          <p:cNvGrpSpPr/>
          <p:nvPr/>
        </p:nvGrpSpPr>
        <p:grpSpPr>
          <a:xfrm>
            <a:off x="686321" y="1207074"/>
            <a:ext cx="3115024" cy="4008887"/>
            <a:chOff x="467544" y="1772816"/>
            <a:chExt cx="2088232" cy="2687455"/>
          </a:xfrm>
        </p:grpSpPr>
        <p:sp>
          <p:nvSpPr>
            <p:cNvPr id="38" name="圆角矩形 66"/>
            <p:cNvSpPr/>
            <p:nvPr/>
          </p:nvSpPr>
          <p:spPr>
            <a:xfrm>
              <a:off x="467544" y="1772816"/>
              <a:ext cx="2088232" cy="432048"/>
            </a:xfrm>
            <a:prstGeom prst="roundRect">
              <a:avLst>
                <a:gd name="adj" fmla="val 0"/>
              </a:avLst>
            </a:prstGeom>
            <a:solidFill>
              <a:srgbClr val="00B0F0"/>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213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Note</a:t>
              </a:r>
              <a:endParaRPr kumimoji="0" lang="zh-CN" altLang="en-US" sz="213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矩形 38"/>
            <p:cNvSpPr/>
            <p:nvPr/>
          </p:nvSpPr>
          <p:spPr>
            <a:xfrm>
              <a:off x="467544" y="2204863"/>
              <a:ext cx="2088232" cy="2255408"/>
            </a:xfrm>
            <a:prstGeom prst="rect">
              <a:avLst/>
            </a:prstGeom>
            <a:solidFill>
              <a:sysClr val="window" lastClr="FFFFFF">
                <a:lumMod val="65000"/>
                <a:alpha val="30000"/>
              </a:sysClr>
            </a:solidFill>
            <a:ln w="25400" cap="flat" cmpd="sng" algn="ctr">
              <a:noFill/>
              <a:prstDash val="sysDash"/>
            </a:ln>
            <a:effectLst/>
          </p:spPr>
          <p:txBody>
            <a:bodyPr rtlCol="0" anchor="ctr"/>
            <a:lstStyle/>
            <a:p>
              <a:r>
                <a:rPr lang="en-US" altLang="zh-CN" dirty="0"/>
                <a:t>This is a part of Gantt Chart, which shows the order and duration of a particular project by means of activity lists and timescale.</a:t>
              </a:r>
              <a:endParaRPr lang="zh-CN" altLang="zh-CN" dirty="0"/>
            </a:p>
            <a:p>
              <a:r>
                <a:rPr lang="en-US" altLang="zh-CN" dirty="0"/>
                <a:t> </a:t>
              </a:r>
              <a:endParaRPr lang="zh-CN" altLang="zh-CN" dirty="0"/>
            </a:p>
            <a:p>
              <a:r>
                <a:rPr lang="en-US" altLang="zh-CN" dirty="0"/>
                <a:t>To see the detail, please check the attached file </a:t>
              </a:r>
              <a:r>
                <a:rPr lang="en-US" altLang="zh-CN" dirty="0" err="1"/>
                <a:t>sunstate_schedule.mpp</a:t>
              </a:r>
              <a:r>
                <a:rPr lang="en-US" altLang="zh-CN" dirty="0"/>
                <a:t>.</a:t>
              </a:r>
              <a:endParaRPr lang="zh-CN" altLang="zh-CN" dirty="0"/>
            </a:p>
            <a:p>
              <a:br>
                <a:rPr lang="en-US" altLang="zh-CN" dirty="0"/>
              </a:br>
              <a:endParaRPr kumimoji="0" lang="zh-CN" altLang="en-US" sz="1755"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48000">
                                          <p:cBhvr additive="base">
                                            <p:cTn id="7" dur="500" fill="hold"/>
                                            <p:tgtEl>
                                              <p:spTgt spid="37"/>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436281" y="64410"/>
            <a:ext cx="3157338" cy="523220"/>
          </a:xfrm>
          <a:prstGeom prst="rect">
            <a:avLst/>
          </a:prstGeom>
          <a:noFill/>
        </p:spPr>
        <p:txBody>
          <a:bodyPr wrap="none" rtlCol="0">
            <a:spAutoFit/>
          </a:bodyPr>
          <a:lstStyle/>
          <a:p>
            <a:pPr algn="ctr"/>
            <a:r>
              <a:rPr lang="en-US" altLang="zh-CN" sz="2800" dirty="0">
                <a:solidFill>
                  <a:srgbClr val="007990"/>
                </a:solidFill>
              </a:rPr>
              <a:t>Project Beneficiaries</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677763" y="955306"/>
            <a:ext cx="5018083" cy="2128702"/>
            <a:chOff x="395536" y="307477"/>
            <a:chExt cx="3936780" cy="1683810"/>
          </a:xfrm>
        </p:grpSpPr>
        <p:sp>
          <p:nvSpPr>
            <p:cNvPr id="73" name="矩形 72"/>
            <p:cNvSpPr/>
            <p:nvPr/>
          </p:nvSpPr>
          <p:spPr>
            <a:xfrm>
              <a:off x="395536" y="307477"/>
              <a:ext cx="3936780" cy="1683810"/>
            </a:xfrm>
            <a:prstGeom prst="rect">
              <a:avLst/>
            </a:prstGeom>
            <a:noFill/>
            <a:ln w="12700" cap="flat" cmpd="sng" algn="ctr">
              <a:solidFill>
                <a:srgbClr val="A9A9A9"/>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76" name="TextBox 160"/>
            <p:cNvSpPr txBox="1"/>
            <p:nvPr/>
          </p:nvSpPr>
          <p:spPr>
            <a:xfrm>
              <a:off x="538622" y="760205"/>
              <a:ext cx="3493206" cy="640333"/>
            </a:xfrm>
            <a:prstGeom prst="rect">
              <a:avLst/>
            </a:prstGeom>
            <a:noFill/>
          </p:spPr>
          <p:txBody>
            <a:bodyPr wrap="square" rtlCol="0">
              <a:spAutoFit/>
            </a:bodyPr>
            <a:lstStyle/>
            <a:p>
              <a:r>
                <a:rPr lang="en-US" altLang="zh-CN" dirty="0"/>
                <a:t>For end user, the project should ensure the usability of the client/browser </a:t>
              </a:r>
              <a:r>
                <a:rPr lang="en-US" altLang="zh-CN" dirty="0" err="1"/>
                <a:t>side.The</a:t>
              </a:r>
              <a:r>
                <a:rPr lang="en-US" altLang="zh-CN" dirty="0"/>
                <a:t> system should be convenient enough for their daily work.</a:t>
              </a:r>
              <a:endParaRPr lang="zh-CN" altLang="zh-CN" dirty="0"/>
            </a:p>
          </p:txBody>
        </p:sp>
        <p:sp>
          <p:nvSpPr>
            <p:cNvPr id="78" name="TextBox 162"/>
            <p:cNvSpPr txBox="1"/>
            <p:nvPr/>
          </p:nvSpPr>
          <p:spPr>
            <a:xfrm>
              <a:off x="501475" y="415456"/>
              <a:ext cx="1645998" cy="319915"/>
            </a:xfrm>
            <a:prstGeom prst="rect">
              <a:avLst/>
            </a:prstGeom>
            <a:noFill/>
          </p:spPr>
          <p:txBody>
            <a:bodyPr wrap="square" rtlCol="0">
              <a:spAutoFit/>
            </a:bodyPr>
            <a:lstStyle/>
            <a:p>
              <a:pPr lvl="0" defTabSz="1218565">
                <a:defRPr/>
              </a:pPr>
              <a:r>
                <a:rPr lang="en-US" altLang="zh-CN" sz="2005" b="1" kern="0" dirty="0">
                  <a:solidFill>
                    <a:prstClr val="black"/>
                  </a:solidFill>
                  <a:latin typeface="Arial" panose="020B0604020202020204"/>
                  <a:ea typeface="微软雅黑" panose="020B0503020204020204" pitchFamily="34" charset="-122"/>
                </a:rPr>
                <a:t>counter person</a:t>
              </a:r>
              <a:endParaRPr kumimoji="0" lang="zh-CN" altLang="en-US" sz="2005" b="1"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grpSp>
      <p:grpSp>
        <p:nvGrpSpPr>
          <p:cNvPr id="80" name="组合 79"/>
          <p:cNvGrpSpPr/>
          <p:nvPr/>
        </p:nvGrpSpPr>
        <p:grpSpPr>
          <a:xfrm>
            <a:off x="695998" y="3390896"/>
            <a:ext cx="8317373" cy="3287490"/>
            <a:chOff x="410072" y="3363838"/>
            <a:chExt cx="3936780" cy="1504911"/>
          </a:xfrm>
        </p:grpSpPr>
        <p:sp>
          <p:nvSpPr>
            <p:cNvPr id="82" name="矩形 81"/>
            <p:cNvSpPr/>
            <p:nvPr/>
          </p:nvSpPr>
          <p:spPr>
            <a:xfrm>
              <a:off x="410072" y="3363838"/>
              <a:ext cx="3936780" cy="1412036"/>
            </a:xfrm>
            <a:prstGeom prst="rect">
              <a:avLst/>
            </a:prstGeom>
            <a:noFill/>
            <a:ln w="12700" cap="flat" cmpd="sng" algn="ctr">
              <a:solidFill>
                <a:srgbClr val="A9A9A9"/>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85" name="TextBox 169"/>
            <p:cNvSpPr txBox="1"/>
            <p:nvPr/>
          </p:nvSpPr>
          <p:spPr>
            <a:xfrm>
              <a:off x="467813" y="3817765"/>
              <a:ext cx="3332425" cy="1050984"/>
            </a:xfrm>
            <a:prstGeom prst="rect">
              <a:avLst/>
            </a:prstGeom>
            <a:noFill/>
          </p:spPr>
          <p:txBody>
            <a:bodyPr wrap="square" rtlCol="0">
              <a:spAutoFit/>
            </a:bodyPr>
            <a:lstStyle/>
            <a:p>
              <a:r>
                <a:rPr lang="en-US" altLang="zh-CN" dirty="0"/>
                <a:t>The system should allow financial managers to obtain financial data from the new system, including rent income and related costs, especially labor costs, traffic costs, warehousing costs, and at the departmental level or contract level.</a:t>
              </a:r>
              <a:endParaRPr lang="zh-CN" altLang="zh-CN" dirty="0"/>
            </a:p>
            <a:p>
              <a:r>
                <a:rPr lang="en-US" altLang="zh-CN" dirty="0"/>
                <a:t>At the same time, the general manager can obtain reports on transactions, revenues, costs and net income from different warehouses every week.</a:t>
              </a:r>
              <a:endParaRPr lang="zh-CN" altLang="zh-CN" dirty="0"/>
            </a:p>
          </p:txBody>
        </p:sp>
        <p:sp>
          <p:nvSpPr>
            <p:cNvPr id="86" name="TextBox 170"/>
            <p:cNvSpPr txBox="1"/>
            <p:nvPr/>
          </p:nvSpPr>
          <p:spPr>
            <a:xfrm>
              <a:off x="483153" y="3465014"/>
              <a:ext cx="1806020" cy="812493"/>
            </a:xfrm>
            <a:prstGeom prst="rect">
              <a:avLst/>
            </a:prstGeom>
            <a:noFill/>
          </p:spPr>
          <p:txBody>
            <a:bodyPr wrap="square" rtlCol="0">
              <a:spAutoFit/>
            </a:bodyPr>
            <a:lstStyle/>
            <a:p>
              <a:pPr lvl="0" defTabSz="1218565">
                <a:defRPr/>
              </a:pPr>
              <a:r>
                <a:rPr lang="en-US" altLang="zh-CN" sz="2005" b="1" kern="0" dirty="0">
                  <a:solidFill>
                    <a:prstClr val="black"/>
                  </a:solidFill>
                  <a:latin typeface="Arial" panose="020B0604020202020204"/>
                  <a:ea typeface="微软雅黑" panose="020B0503020204020204" pitchFamily="34" charset="-122"/>
                </a:rPr>
                <a:t>financial manager/general manager</a:t>
              </a:r>
              <a:endParaRPr kumimoji="0" lang="zh-CN" altLang="en-US" sz="2005" b="1"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grpSp>
      <p:grpSp>
        <p:nvGrpSpPr>
          <p:cNvPr id="97" name="组合 96"/>
          <p:cNvGrpSpPr/>
          <p:nvPr/>
        </p:nvGrpSpPr>
        <p:grpSpPr>
          <a:xfrm>
            <a:off x="6186303" y="955307"/>
            <a:ext cx="5651911" cy="2128701"/>
            <a:chOff x="4788024" y="307478"/>
            <a:chExt cx="3936780" cy="1412036"/>
          </a:xfrm>
        </p:grpSpPr>
        <p:sp>
          <p:nvSpPr>
            <p:cNvPr id="99" name="矩形 98"/>
            <p:cNvSpPr/>
            <p:nvPr/>
          </p:nvSpPr>
          <p:spPr>
            <a:xfrm>
              <a:off x="4788024" y="307478"/>
              <a:ext cx="3936780" cy="1412036"/>
            </a:xfrm>
            <a:prstGeom prst="rect">
              <a:avLst/>
            </a:prstGeom>
            <a:noFill/>
            <a:ln w="12700" cap="flat" cmpd="sng" algn="ctr">
              <a:solidFill>
                <a:srgbClr val="A9A9A9"/>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101" name="TextBox 184"/>
            <p:cNvSpPr txBox="1"/>
            <p:nvPr/>
          </p:nvSpPr>
          <p:spPr>
            <a:xfrm>
              <a:off x="5037400" y="764028"/>
              <a:ext cx="3479730" cy="536981"/>
            </a:xfrm>
            <a:prstGeom prst="rect">
              <a:avLst/>
            </a:prstGeom>
            <a:noFill/>
          </p:spPr>
          <p:txBody>
            <a:bodyPr wrap="square" rtlCol="0">
              <a:spAutoFit/>
            </a:bodyPr>
            <a:lstStyle/>
            <a:p>
              <a:r>
                <a:rPr lang="en-US" altLang="zh-CN" dirty="0"/>
                <a:t>The system should allow registered customers to </a:t>
              </a:r>
              <a:r>
                <a:rPr lang="en-US" altLang="zh-CN" dirty="0" err="1"/>
                <a:t>quiry</a:t>
              </a:r>
              <a:r>
                <a:rPr lang="en-US" altLang="zh-CN" dirty="0"/>
                <a:t> about the contract information in recent years.</a:t>
              </a:r>
              <a:endParaRPr lang="zh-CN" altLang="zh-CN" dirty="0"/>
            </a:p>
          </p:txBody>
        </p:sp>
        <p:sp>
          <p:nvSpPr>
            <p:cNvPr id="103" name="TextBox 186"/>
            <p:cNvSpPr txBox="1"/>
            <p:nvPr/>
          </p:nvSpPr>
          <p:spPr>
            <a:xfrm>
              <a:off x="4988136" y="429735"/>
              <a:ext cx="1944521" cy="566204"/>
            </a:xfrm>
            <a:prstGeom prst="rect">
              <a:avLst/>
            </a:prstGeom>
            <a:noFill/>
          </p:spPr>
          <p:txBody>
            <a:bodyPr wrap="square" rtlCol="0">
              <a:spAutoFit/>
            </a:bodyPr>
            <a:lstStyle/>
            <a:p>
              <a:pPr lvl="0" defTabSz="1218565">
                <a:defRPr/>
              </a:pPr>
              <a:r>
                <a:rPr lang="en-US" altLang="zh-CN" sz="2005" b="1" kern="0" dirty="0">
                  <a:solidFill>
                    <a:prstClr val="black"/>
                  </a:solidFill>
                  <a:latin typeface="Arial" panose="020B0604020202020204"/>
                  <a:ea typeface="微软雅黑" panose="020B0503020204020204" pitchFamily="34" charset="-122"/>
                </a:rPr>
                <a:t>registered customer</a:t>
              </a:r>
              <a:endParaRPr kumimoji="0" lang="zh-CN" altLang="en-US" sz="2005" b="1"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grpSp>
      <p:grpSp>
        <p:nvGrpSpPr>
          <p:cNvPr id="39" name="组合 38"/>
          <p:cNvGrpSpPr/>
          <p:nvPr/>
        </p:nvGrpSpPr>
        <p:grpSpPr>
          <a:xfrm>
            <a:off x="9135362" y="3390058"/>
            <a:ext cx="2834553" cy="3084603"/>
            <a:chOff x="395536" y="307477"/>
            <a:chExt cx="3936780" cy="1683810"/>
          </a:xfrm>
        </p:grpSpPr>
        <p:sp>
          <p:nvSpPr>
            <p:cNvPr id="40" name="矩形 39"/>
            <p:cNvSpPr/>
            <p:nvPr/>
          </p:nvSpPr>
          <p:spPr>
            <a:xfrm>
              <a:off x="395536" y="307477"/>
              <a:ext cx="3936780" cy="1683810"/>
            </a:xfrm>
            <a:prstGeom prst="rect">
              <a:avLst/>
            </a:prstGeom>
            <a:noFill/>
            <a:ln w="12700" cap="flat" cmpd="sng" algn="ctr">
              <a:solidFill>
                <a:srgbClr val="A9A9A9"/>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30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endParaRPr>
            </a:p>
          </p:txBody>
        </p:sp>
        <p:sp>
          <p:nvSpPr>
            <p:cNvPr id="41" name="TextBox 160"/>
            <p:cNvSpPr txBox="1"/>
            <p:nvPr/>
          </p:nvSpPr>
          <p:spPr>
            <a:xfrm>
              <a:off x="538623" y="760205"/>
              <a:ext cx="3493206" cy="957644"/>
            </a:xfrm>
            <a:prstGeom prst="rect">
              <a:avLst/>
            </a:prstGeom>
            <a:noFill/>
          </p:spPr>
          <p:txBody>
            <a:bodyPr wrap="square" rtlCol="0">
              <a:spAutoFit/>
            </a:bodyPr>
            <a:lstStyle/>
            <a:p>
              <a:r>
                <a:rPr lang="en-US" altLang="zh-CN" dirty="0"/>
                <a:t>The system should be </a:t>
              </a:r>
              <a:r>
                <a:rPr lang="en-US" altLang="zh-CN" dirty="0" err="1"/>
                <a:t>equiped</a:t>
              </a:r>
              <a:r>
                <a:rPr lang="en-US" altLang="zh-CN" dirty="0"/>
                <a:t> with comprehensive operating and backstage management interfaces for administrator.</a:t>
              </a:r>
              <a:endParaRPr lang="zh-CN" altLang="zh-CN" dirty="0"/>
            </a:p>
          </p:txBody>
        </p:sp>
        <p:sp>
          <p:nvSpPr>
            <p:cNvPr id="42" name="TextBox 162"/>
            <p:cNvSpPr txBox="1"/>
            <p:nvPr/>
          </p:nvSpPr>
          <p:spPr>
            <a:xfrm>
              <a:off x="501474" y="415456"/>
              <a:ext cx="2958205" cy="219005"/>
            </a:xfrm>
            <a:prstGeom prst="rect">
              <a:avLst/>
            </a:prstGeom>
            <a:noFill/>
          </p:spPr>
          <p:txBody>
            <a:bodyPr wrap="square" rtlCol="0">
              <a:spAutoFit/>
            </a:bodyPr>
            <a:lstStyle/>
            <a:p>
              <a:pPr lvl="0" defTabSz="1218565">
                <a:defRPr/>
              </a:pPr>
              <a:r>
                <a:rPr lang="en-US" altLang="zh-CN" sz="2005" b="1" kern="0" dirty="0">
                  <a:solidFill>
                    <a:prstClr val="black"/>
                  </a:solidFill>
                  <a:latin typeface="Arial" panose="020B0604020202020204"/>
                  <a:ea typeface="微软雅黑" panose="020B0503020204020204" pitchFamily="34" charset="-122"/>
                </a:rPr>
                <a:t>administrator</a:t>
              </a:r>
              <a:endParaRPr kumimoji="0" lang="zh-CN" altLang="en-US" sz="2005" b="1"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908797" y="49540"/>
            <a:ext cx="6566221" cy="523220"/>
          </a:xfrm>
          <a:prstGeom prst="rect">
            <a:avLst/>
          </a:prstGeom>
          <a:noFill/>
        </p:spPr>
        <p:txBody>
          <a:bodyPr wrap="none" rtlCol="0">
            <a:spAutoFit/>
          </a:bodyPr>
          <a:lstStyle/>
          <a:p>
            <a:pPr algn="ctr"/>
            <a:r>
              <a:rPr lang="en-US" altLang="zh-CN" sz="2800" dirty="0">
                <a:solidFill>
                  <a:srgbClr val="007990"/>
                </a:solidFill>
              </a:rPr>
              <a:t>Implementing team management of project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82" y="908628"/>
            <a:ext cx="4019550" cy="420052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588" y="908628"/>
            <a:ext cx="3905614" cy="58998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265589" y="80317"/>
            <a:ext cx="2914901" cy="523220"/>
          </a:xfrm>
          <a:prstGeom prst="rect">
            <a:avLst/>
          </a:prstGeom>
          <a:noFill/>
        </p:spPr>
        <p:txBody>
          <a:bodyPr wrap="none" rtlCol="0">
            <a:spAutoFit/>
          </a:bodyPr>
          <a:lstStyle/>
          <a:p>
            <a:pPr algn="ctr"/>
            <a:r>
              <a:rPr lang="en-US" altLang="zh-CN" sz="2800" dirty="0">
                <a:solidFill>
                  <a:srgbClr val="007990"/>
                </a:solidFill>
              </a:rPr>
              <a:t>Project monitoring</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3619460" y="1761850"/>
            <a:ext cx="4899769" cy="3713205"/>
            <a:chOff x="2588507" y="1383995"/>
            <a:chExt cx="3907055" cy="2960894"/>
          </a:xfrm>
        </p:grpSpPr>
        <p:sp>
          <p:nvSpPr>
            <p:cNvPr id="58" name="Freeform 2"/>
            <p:cNvSpPr/>
            <p:nvPr/>
          </p:nvSpPr>
          <p:spPr bwMode="blackWhite">
            <a:xfrm>
              <a:off x="3884379" y="1784073"/>
              <a:ext cx="1248896" cy="256081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gradFill>
              <a:gsLst>
                <a:gs pos="1667">
                  <a:srgbClr val="00B0F0">
                    <a:lumMod val="65000"/>
                    <a:lumOff val="35000"/>
                  </a:srgbClr>
                </a:gs>
                <a:gs pos="51000">
                  <a:srgbClr val="00B0F0"/>
                </a:gs>
                <a:gs pos="100000">
                  <a:srgbClr val="0070C0"/>
                </a:gs>
              </a:gsLst>
              <a:lin ang="5400000" scaled="0"/>
            </a:gradFill>
            <a:ln w="25400" cap="flat" cmpd="sng" algn="ctr">
              <a:noFill/>
              <a:prstDash val="solid"/>
            </a:ln>
            <a:effectLst>
              <a:outerShdw blurRad="152400" dist="38100" dir="5400000" algn="t" rotWithShape="0">
                <a:prstClr val="black">
                  <a:alpha val="96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514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59" name="Freeform 3"/>
            <p:cNvSpPr/>
            <p:nvPr/>
          </p:nvSpPr>
          <p:spPr bwMode="blackWhite">
            <a:xfrm>
              <a:off x="3085798" y="1383995"/>
              <a:ext cx="2946490" cy="1104666"/>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gradFill>
              <a:gsLst>
                <a:gs pos="1667">
                  <a:srgbClr val="00B0F0">
                    <a:lumMod val="65000"/>
                    <a:lumOff val="35000"/>
                  </a:srgbClr>
                </a:gs>
                <a:gs pos="51000">
                  <a:srgbClr val="00B0F0"/>
                </a:gs>
                <a:gs pos="100000">
                  <a:srgbClr val="0070C0"/>
                </a:gs>
              </a:gsLst>
              <a:lin ang="5400000" scaled="0"/>
            </a:gradFill>
            <a:ln w="25400" cap="flat" cmpd="sng" algn="ctr">
              <a:noFill/>
              <a:prstDash val="solid"/>
            </a:ln>
            <a:effectLst>
              <a:outerShdw blurRad="152400" dist="38100" dir="5400000" algn="t" rotWithShape="0">
                <a:prstClr val="black">
                  <a:alpha val="96000"/>
                </a:prstClr>
              </a:outerShdw>
            </a:effectLst>
          </p:spPr>
          <p:txBody>
            <a:bodyPr lIns="117001" tIns="58500" rIns="117001" bIns="58500" anchor="ctr"/>
            <a:lstStyle/>
            <a:p>
              <a:pPr marL="0" marR="0" lvl="0" indent="0" defTabSz="1218565" eaLnBrk="1" fontAlgn="auto" latinLnBrk="0" hangingPunct="1">
                <a:lnSpc>
                  <a:spcPct val="120000"/>
                </a:lnSpc>
                <a:spcBef>
                  <a:spcPts val="0"/>
                </a:spcBef>
                <a:spcAft>
                  <a:spcPts val="0"/>
                </a:spcAft>
                <a:buClrTx/>
                <a:buSzTx/>
                <a:buFontTx/>
                <a:buNone/>
                <a:defRPr/>
              </a:pPr>
              <a:endParaRPr kumimoji="0" lang="zh-CN" altLang="en-US" sz="514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0" name="Oval 4"/>
            <p:cNvSpPr>
              <a:spLocks noChangeArrowheads="1"/>
            </p:cNvSpPr>
            <p:nvPr/>
          </p:nvSpPr>
          <p:spPr bwMode="blackWhite">
            <a:xfrm>
              <a:off x="4431885" y="1748438"/>
              <a:ext cx="153884" cy="149017"/>
            </a:xfrm>
            <a:prstGeom prst="ellipse">
              <a:avLst/>
            </a:prstGeom>
            <a:gradFill>
              <a:gsLst>
                <a:gs pos="0">
                  <a:sysClr val="window" lastClr="FFFFFF"/>
                </a:gs>
                <a:gs pos="100000">
                  <a:srgbClr val="00B0F0"/>
                </a:gs>
              </a:gsLst>
              <a:lin ang="5400000" scaled="0"/>
            </a:gradFill>
            <a:ln w="25400" cap="flat" cmpd="sng" algn="ctr">
              <a:no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5140" b="1"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61" name="Line 5"/>
            <p:cNvSpPr>
              <a:spLocks noChangeShapeType="1"/>
            </p:cNvSpPr>
            <p:nvPr/>
          </p:nvSpPr>
          <p:spPr bwMode="blackWhite">
            <a:xfrm>
              <a:off x="5933477" y="1523293"/>
              <a:ext cx="529688" cy="1271500"/>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2" name="Line 6"/>
            <p:cNvSpPr>
              <a:spLocks noChangeShapeType="1"/>
            </p:cNvSpPr>
            <p:nvPr/>
          </p:nvSpPr>
          <p:spPr bwMode="blackWhite">
            <a:xfrm>
              <a:off x="5922138" y="1523293"/>
              <a:ext cx="0" cy="1263401"/>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3" name="Line 7"/>
            <p:cNvSpPr>
              <a:spLocks noChangeShapeType="1"/>
            </p:cNvSpPr>
            <p:nvPr/>
          </p:nvSpPr>
          <p:spPr bwMode="blackWhite">
            <a:xfrm flipH="1">
              <a:off x="5363293" y="1526533"/>
              <a:ext cx="552366" cy="1231006"/>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4" name="Freeform 8"/>
            <p:cNvSpPr/>
            <p:nvPr/>
          </p:nvSpPr>
          <p:spPr bwMode="blackWhite">
            <a:xfrm>
              <a:off x="5296880" y="2765639"/>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00B0F0"/>
            </a:soli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5" name="Line 9"/>
            <p:cNvSpPr>
              <a:spLocks noChangeShapeType="1"/>
            </p:cNvSpPr>
            <p:nvPr/>
          </p:nvSpPr>
          <p:spPr bwMode="blackWhite">
            <a:xfrm>
              <a:off x="3223484" y="2435210"/>
              <a:ext cx="529687" cy="1269880"/>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6" name="Line 10"/>
            <p:cNvSpPr>
              <a:spLocks noChangeShapeType="1"/>
            </p:cNvSpPr>
            <p:nvPr/>
          </p:nvSpPr>
          <p:spPr bwMode="blackWhite">
            <a:xfrm>
              <a:off x="3215384" y="2435210"/>
              <a:ext cx="0" cy="1263401"/>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7" name="Line 11"/>
            <p:cNvSpPr>
              <a:spLocks noChangeShapeType="1"/>
            </p:cNvSpPr>
            <p:nvPr/>
          </p:nvSpPr>
          <p:spPr bwMode="blackWhite">
            <a:xfrm flipH="1">
              <a:off x="2646821" y="2436829"/>
              <a:ext cx="560465" cy="1239105"/>
            </a:xfrm>
            <a:prstGeom prst="line">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68" name="Freeform 12"/>
            <p:cNvSpPr/>
            <p:nvPr/>
          </p:nvSpPr>
          <p:spPr bwMode="blackWhite">
            <a:xfrm>
              <a:off x="2588507" y="3675935"/>
              <a:ext cx="1198682" cy="385499"/>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solidFill>
              <a:srgbClr val="FFC000"/>
            </a:solidFill>
            <a:ln w="3175" cap="flat" cmpd="sng" algn="ctr">
              <a:solidFill>
                <a:srgbClr val="D7D7D7"/>
              </a:solidFill>
              <a:prstDash val="solid"/>
            </a:ln>
            <a:effectLst>
              <a:outerShdw blurRad="50800" dist="38100" dir="5400000" algn="t" rotWithShape="0">
                <a:prstClr val="black">
                  <a:alpha val="40000"/>
                </a:prstClr>
              </a:outerShdw>
            </a:effectLst>
          </p:spPr>
          <p:txBody>
            <a:bodyPr lIns="117001" tIns="58500" rIns="117001" bIns="58500" anchor="ctr"/>
            <a:lstStyle/>
            <a:p>
              <a:pPr marL="0" marR="0" lvl="0" indent="0" defTabSz="1146175" eaLnBrk="1" fontAlgn="auto" latinLnBrk="0" hangingPunct="1">
                <a:lnSpc>
                  <a:spcPct val="120000"/>
                </a:lnSpc>
                <a:spcBef>
                  <a:spcPts val="0"/>
                </a:spcBef>
                <a:spcAft>
                  <a:spcPts val="0"/>
                </a:spcAft>
                <a:buClrTx/>
                <a:buSzTx/>
                <a:buFontTx/>
                <a:buNone/>
                <a:defRPr/>
              </a:pPr>
              <a:endParaRPr kumimoji="0" lang="zh-CN" altLang="en-US" sz="1505"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endParaRPr>
            </a:p>
          </p:txBody>
        </p:sp>
      </p:grpSp>
      <p:sp>
        <p:nvSpPr>
          <p:cNvPr id="104" name="TextBox 53"/>
          <p:cNvSpPr txBox="1">
            <a:spLocks noChangeArrowheads="1"/>
          </p:cNvSpPr>
          <p:nvPr/>
        </p:nvSpPr>
        <p:spPr bwMode="auto">
          <a:xfrm>
            <a:off x="789741" y="3414829"/>
            <a:ext cx="2636071" cy="42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001" tIns="58500" rIns="117001" bIns="58500" numCol="1" anchor="t" anchorCtr="0" compatLnSpc="1">
            <a:spAutoFit/>
          </a:bodyPr>
          <a:lstStyle>
            <a:defPPr>
              <a:defRPr lang="zh-CN"/>
            </a:defPPr>
            <a:lvl1pPr algn="r" defTabSz="932815" fontAlgn="auto">
              <a:spcBef>
                <a:spcPts val="0"/>
              </a:spcBef>
              <a:spcAft>
                <a:spcPts val="0"/>
              </a:spcAft>
              <a:defRPr sz="1600" b="1">
                <a:solidFill>
                  <a:schemeClr val="bg1"/>
                </a:solidFill>
                <a:latin typeface="微软雅黑" panose="020B0503020204020204" pitchFamily="34" charset="-122"/>
                <a:ea typeface="微软雅黑" panose="020B0503020204020204" pitchFamily="34" charset="-122"/>
                <a:cs typeface="宋体" panose="02010600030101010101" pitchFamily="2" charset="-122"/>
              </a:defRPr>
            </a:lvl1pPr>
          </a:lstStyle>
          <a:p>
            <a:pPr lvl="0" algn="l">
              <a:defRPr/>
            </a:pPr>
            <a:r>
              <a:rPr lang="en-US" altLang="zh-CN" sz="2005" kern="0" dirty="0">
                <a:solidFill>
                  <a:srgbClr val="0070C0"/>
                </a:solidFill>
              </a:rPr>
              <a:t>Routine Meeting</a:t>
            </a:r>
            <a:endParaRPr kumimoji="0" lang="zh-CN" altLang="en-US" sz="2005"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05" name="TextBox 111"/>
          <p:cNvSpPr txBox="1"/>
          <p:nvPr/>
        </p:nvSpPr>
        <p:spPr bwMode="auto">
          <a:xfrm>
            <a:off x="323000" y="3977993"/>
            <a:ext cx="3200809" cy="2310474"/>
          </a:xfrm>
          <a:prstGeom prst="rect">
            <a:avLst/>
          </a:prstGeom>
          <a:noFill/>
        </p:spPr>
        <p:txBody>
          <a:bodyPr vert="horz" wrap="square" lIns="117001" tIns="58500" rIns="117001" bIns="58500" numCol="1" anchor="t" anchorCtr="0" compatLnSpc="1">
            <a:spAutoFit/>
          </a:bodyPr>
          <a:lstStyle/>
          <a:p>
            <a:pPr defTabSz="1169670">
              <a:lnSpc>
                <a:spcPct val="150000"/>
              </a:lnSpc>
              <a:defRPr/>
            </a:pPr>
            <a:r>
              <a:rPr lang="en-US" altLang="zh-CN" sz="1380" dirty="0">
                <a:solidFill>
                  <a:srgbClr val="0070C0"/>
                </a:solidFill>
                <a:latin typeface="微软雅黑" panose="020B0503020204020204" pitchFamily="34" charset="-122"/>
                <a:ea typeface="微软雅黑" panose="020B0503020204020204" pitchFamily="34" charset="-122"/>
              </a:rPr>
              <a:t>The team would have a routine meeting weekly, where each department report their works and process during the week. The project manager should review and confirm whether each department is processing as scheduled.</a:t>
            </a:r>
            <a:endParaRPr lang="zh-CN" altLang="en-US" sz="1380" dirty="0">
              <a:solidFill>
                <a:srgbClr val="0070C0"/>
              </a:solidFill>
              <a:latin typeface="微软雅黑" panose="020B0503020204020204" pitchFamily="34" charset="-122"/>
              <a:ea typeface="微软雅黑" panose="020B0503020204020204" pitchFamily="34" charset="-122"/>
            </a:endParaRPr>
          </a:p>
        </p:txBody>
      </p:sp>
      <p:sp>
        <p:nvSpPr>
          <p:cNvPr id="106" name="TextBox 53"/>
          <p:cNvSpPr txBox="1">
            <a:spLocks noChangeArrowheads="1"/>
          </p:cNvSpPr>
          <p:nvPr/>
        </p:nvSpPr>
        <p:spPr bwMode="auto">
          <a:xfrm>
            <a:off x="8194245" y="2755460"/>
            <a:ext cx="3695140" cy="42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001" tIns="58500" rIns="117001" bIns="58500" numCol="1" anchor="t" anchorCtr="0" compatLnSpc="1">
            <a:spAutoFit/>
          </a:bodyPr>
          <a:lstStyle/>
          <a:p>
            <a:pPr algn="r" defTabSz="1169670"/>
            <a:r>
              <a:rPr lang="en-US" altLang="zh-CN" sz="2005" b="1" dirty="0">
                <a:solidFill>
                  <a:srgbClr val="0070C0"/>
                </a:solidFill>
                <a:latin typeface="微软雅黑" panose="020B0503020204020204" pitchFamily="34" charset="-122"/>
                <a:ea typeface="微软雅黑" panose="020B0503020204020204" pitchFamily="34" charset="-122"/>
                <a:cs typeface="宋体" panose="02010600030101010101" pitchFamily="2" charset="-122"/>
              </a:rPr>
              <a:t>SQA plan &amp; management</a:t>
            </a:r>
            <a:endParaRPr lang="zh-CN" altLang="en-US" sz="3010" dirty="0">
              <a:solidFill>
                <a:srgbClr val="0070C0"/>
              </a:solidFill>
              <a:latin typeface="Arial" panose="020B0604020202020204" pitchFamily="34" charset="0"/>
              <a:ea typeface="微软雅黑" panose="020B0503020204020204" pitchFamily="34" charset="-122"/>
              <a:cs typeface="宋体" panose="02010600030101010101" pitchFamily="2" charset="-122"/>
            </a:endParaRPr>
          </a:p>
        </p:txBody>
      </p:sp>
      <p:sp>
        <p:nvSpPr>
          <p:cNvPr id="107" name="TextBox 113"/>
          <p:cNvSpPr txBox="1"/>
          <p:nvPr/>
        </p:nvSpPr>
        <p:spPr bwMode="auto">
          <a:xfrm>
            <a:off x="8669902" y="3092568"/>
            <a:ext cx="2988698" cy="3266120"/>
          </a:xfrm>
          <a:prstGeom prst="rect">
            <a:avLst/>
          </a:prstGeom>
          <a:noFill/>
        </p:spPr>
        <p:txBody>
          <a:bodyPr vert="horz" wrap="square" lIns="117001" tIns="58500" rIns="117001" bIns="58500" numCol="1" anchor="t" anchorCtr="0" compatLnSpc="1">
            <a:spAutoFit/>
          </a:bodyPr>
          <a:lstStyle/>
          <a:p>
            <a:pPr defTabSz="1169670">
              <a:lnSpc>
                <a:spcPct val="150000"/>
              </a:lnSpc>
              <a:defRPr/>
            </a:pPr>
            <a:r>
              <a:rPr lang="en-US" altLang="zh-CN" sz="1380" dirty="0">
                <a:solidFill>
                  <a:srgbClr val="0070C0"/>
                </a:solidFill>
                <a:latin typeface="微软雅黑" panose="020B0503020204020204" pitchFamily="34" charset="-122"/>
                <a:ea typeface="微软雅黑" panose="020B0503020204020204" pitchFamily="34" charset="-122"/>
              </a:rPr>
              <a:t>The quality manager is responsible for the project's Software Quality Assurance(SQA), according to the quality management plan. Considering that the testing part is sub-contracted to the third-party team, the SQA manager should be specifically concerned about the testing.</a:t>
            </a:r>
            <a:endParaRPr lang="zh-CN" altLang="en-US" sz="1380" dirty="0">
              <a:solidFill>
                <a:srgbClr val="0070C0"/>
              </a:solidFill>
              <a:latin typeface="微软雅黑" panose="020B0503020204020204" pitchFamily="34" charset="-122"/>
              <a:ea typeface="微软雅黑" panose="020B0503020204020204" pitchFamily="34" charset="-122"/>
            </a:endParaRPr>
          </a:p>
        </p:txBody>
      </p:sp>
      <p:pic>
        <p:nvPicPr>
          <p:cNvPr id="108" name="Picture 12" descr="S11_Rafa"/>
          <p:cNvPicPr>
            <a:picLocks noChangeAspect="1" noChangeArrowheads="1"/>
          </p:cNvPicPr>
          <p:nvPr/>
        </p:nvPicPr>
        <p:blipFill>
          <a:blip r:embed="rId2" cstate="print">
            <a:extLst>
              <a:ext uri="{28A0092B-C50C-407E-A947-70E740481C1C}">
                <a14:useLocalDpi xmlns:a14="http://schemas.microsoft.com/office/drawing/2010/main" val="0"/>
              </a:ext>
            </a:extLst>
          </a:blip>
          <a:srcRect l="61250" t="17223" r="31250" b="72961"/>
          <a:stretch>
            <a:fillRect/>
          </a:stretch>
        </p:blipFill>
        <p:spPr bwMode="auto">
          <a:xfrm>
            <a:off x="1523961" y="2454521"/>
            <a:ext cx="860050" cy="844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3" descr="S11_Rafa"/>
          <p:cNvPicPr>
            <a:picLocks noChangeAspect="1" noChangeArrowheads="1"/>
          </p:cNvPicPr>
          <p:nvPr/>
        </p:nvPicPr>
        <p:blipFill>
          <a:blip r:embed="rId2" cstate="print">
            <a:extLst>
              <a:ext uri="{28A0092B-C50C-407E-A947-70E740481C1C}">
                <a14:useLocalDpi xmlns:a14="http://schemas.microsoft.com/office/drawing/2010/main" val="0"/>
              </a:ext>
            </a:extLst>
          </a:blip>
          <a:srcRect l="74445" t="17223" r="17778" b="72592"/>
          <a:stretch>
            <a:fillRect/>
          </a:stretch>
        </p:blipFill>
        <p:spPr bwMode="auto">
          <a:xfrm>
            <a:off x="9330051" y="1761851"/>
            <a:ext cx="891903" cy="87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Scale>
                                      <p:cBhvr>
                                        <p:cTn id="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7"/>
                                        </p:tgtEl>
                                        <p:attrNameLst>
                                          <p:attrName>ppt_x</p:attrName>
                                          <p:attrName>ppt_y</p:attrName>
                                        </p:attrNameLst>
                                      </p:cBhvr>
                                    </p:animMotion>
                                    <p:animEffect transition="in" filter="fade">
                                      <p:cBhvr>
                                        <p:cTn id="9" dur="1000"/>
                                        <p:tgtEl>
                                          <p:spTgt spid="57"/>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08"/>
                                        </p:tgtEl>
                                        <p:attrNameLst>
                                          <p:attrName>style.visibility</p:attrName>
                                        </p:attrNameLst>
                                      </p:cBhvr>
                                      <p:to>
                                        <p:strVal val="visible"/>
                                      </p:to>
                                    </p:set>
                                  </p:childTnLst>
                                </p:cTn>
                              </p:par>
                              <p:par>
                                <p:cTn id="13" presetID="35" presetClass="emph" presetSubtype="0" repeatCount="5000" fill="hold" nodeType="withEffect">
                                  <p:stCondLst>
                                    <p:cond delay="0"/>
                                  </p:stCondLst>
                                  <p:childTnLst>
                                    <p:anim calcmode="discrete" valueType="str">
                                      <p:cBhvr>
                                        <p:cTn id="14" dur="100" fill="hold"/>
                                        <p:tgtEl>
                                          <p:spTgt spid="108"/>
                                        </p:tgtEl>
                                        <p:attrNameLst>
                                          <p:attrName>style.visibility</p:attrName>
                                        </p:attrNameLst>
                                      </p:cBhvr>
                                      <p:tavLst>
                                        <p:tav tm="0">
                                          <p:val>
                                            <p:strVal val="hidden"/>
                                          </p:val>
                                        </p:tav>
                                        <p:tav tm="50000">
                                          <p:val>
                                            <p:strVal val="visible"/>
                                          </p:val>
                                        </p:tav>
                                      </p:tavLst>
                                    </p:anim>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09"/>
                                        </p:tgtEl>
                                        <p:attrNameLst>
                                          <p:attrName>style.visibility</p:attrName>
                                        </p:attrNameLst>
                                      </p:cBhvr>
                                      <p:to>
                                        <p:strVal val="visible"/>
                                      </p:to>
                                    </p:set>
                                  </p:childTnLst>
                                </p:cTn>
                              </p:par>
                              <p:par>
                                <p:cTn id="18" presetID="35" presetClass="emph" presetSubtype="0" repeatCount="5000" fill="hold" nodeType="withEffect">
                                  <p:stCondLst>
                                    <p:cond delay="0"/>
                                  </p:stCondLst>
                                  <p:childTnLst>
                                    <p:anim calcmode="discrete" valueType="str">
                                      <p:cBhvr>
                                        <p:cTn id="19" dur="100" fill="hold"/>
                                        <p:tgtEl>
                                          <p:spTgt spid="109"/>
                                        </p:tgtEl>
                                        <p:attrNameLst>
                                          <p:attrName>style.visibility</p:attrName>
                                        </p:attrNameLst>
                                      </p:cBhvr>
                                      <p:tavLst>
                                        <p:tav tm="0">
                                          <p:val>
                                            <p:strVal val="hidden"/>
                                          </p:val>
                                        </p:tav>
                                        <p:tav tm="50000">
                                          <p:val>
                                            <p:strVal val="visible"/>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 calcmode="lin" valueType="num">
                                      <p:cBhvr additive="base">
                                        <p:cTn id="23" dur="500" fill="hold"/>
                                        <p:tgtEl>
                                          <p:spTgt spid="104"/>
                                        </p:tgtEl>
                                        <p:attrNameLst>
                                          <p:attrName>ppt_x</p:attrName>
                                        </p:attrNameLst>
                                      </p:cBhvr>
                                      <p:tavLst>
                                        <p:tav tm="0">
                                          <p:val>
                                            <p:strVal val="#ppt_x"/>
                                          </p:val>
                                        </p:tav>
                                        <p:tav tm="100000">
                                          <p:val>
                                            <p:strVal val="#ppt_x"/>
                                          </p:val>
                                        </p:tav>
                                      </p:tavLst>
                                    </p:anim>
                                    <p:anim calcmode="lin" valueType="num">
                                      <p:cBhvr additive="base">
                                        <p:cTn id="24" dur="500" fill="hold"/>
                                        <p:tgtEl>
                                          <p:spTgt spid="10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5"/>
                                        </p:tgtEl>
                                        <p:attrNameLst>
                                          <p:attrName>style.visibility</p:attrName>
                                        </p:attrNameLst>
                                      </p:cBhvr>
                                      <p:to>
                                        <p:strVal val="visible"/>
                                      </p:to>
                                    </p:set>
                                    <p:anim calcmode="lin" valueType="num">
                                      <p:cBhvr additive="base">
                                        <p:cTn id="27" dur="500" fill="hold"/>
                                        <p:tgtEl>
                                          <p:spTgt spid="105"/>
                                        </p:tgtEl>
                                        <p:attrNameLst>
                                          <p:attrName>ppt_x</p:attrName>
                                        </p:attrNameLst>
                                      </p:cBhvr>
                                      <p:tavLst>
                                        <p:tav tm="0">
                                          <p:val>
                                            <p:strVal val="#ppt_x"/>
                                          </p:val>
                                        </p:tav>
                                        <p:tav tm="100000">
                                          <p:val>
                                            <p:strVal val="#ppt_x"/>
                                          </p:val>
                                        </p:tav>
                                      </p:tavLst>
                                    </p:anim>
                                    <p:anim calcmode="lin" valueType="num">
                                      <p:cBhvr additive="base">
                                        <p:cTn id="28" dur="500" fill="hold"/>
                                        <p:tgtEl>
                                          <p:spTgt spid="105"/>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06"/>
                                        </p:tgtEl>
                                        <p:attrNameLst>
                                          <p:attrName>style.visibility</p:attrName>
                                        </p:attrNameLst>
                                      </p:cBhvr>
                                      <p:to>
                                        <p:strVal val="visible"/>
                                      </p:to>
                                    </p:set>
                                    <p:anim calcmode="lin" valueType="num">
                                      <p:cBhvr additive="base">
                                        <p:cTn id="32" dur="500" fill="hold"/>
                                        <p:tgtEl>
                                          <p:spTgt spid="106"/>
                                        </p:tgtEl>
                                        <p:attrNameLst>
                                          <p:attrName>ppt_x</p:attrName>
                                        </p:attrNameLst>
                                      </p:cBhvr>
                                      <p:tavLst>
                                        <p:tav tm="0">
                                          <p:val>
                                            <p:strVal val="#ppt_x"/>
                                          </p:val>
                                        </p:tav>
                                        <p:tav tm="100000">
                                          <p:val>
                                            <p:strVal val="#ppt_x"/>
                                          </p:val>
                                        </p:tav>
                                      </p:tavLst>
                                    </p:anim>
                                    <p:anim calcmode="lin" valueType="num">
                                      <p:cBhvr additive="base">
                                        <p:cTn id="33" dur="500" fill="hold"/>
                                        <p:tgtEl>
                                          <p:spTgt spid="10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7"/>
                                        </p:tgtEl>
                                        <p:attrNameLst>
                                          <p:attrName>style.visibility</p:attrName>
                                        </p:attrNameLst>
                                      </p:cBhvr>
                                      <p:to>
                                        <p:strVal val="visible"/>
                                      </p:to>
                                    </p:set>
                                    <p:anim calcmode="lin" valueType="num">
                                      <p:cBhvr additive="base">
                                        <p:cTn id="36" dur="500" fill="hold"/>
                                        <p:tgtEl>
                                          <p:spTgt spid="107"/>
                                        </p:tgtEl>
                                        <p:attrNameLst>
                                          <p:attrName>ppt_x</p:attrName>
                                        </p:attrNameLst>
                                      </p:cBhvr>
                                      <p:tavLst>
                                        <p:tav tm="0">
                                          <p:val>
                                            <p:strVal val="#ppt_x"/>
                                          </p:val>
                                        </p:tav>
                                        <p:tav tm="100000">
                                          <p:val>
                                            <p:strVal val="#ppt_x"/>
                                          </p:val>
                                        </p:tav>
                                      </p:tavLst>
                                    </p:anim>
                                    <p:anim calcmode="lin" valueType="num">
                                      <p:cBhvr additive="base">
                                        <p:cTn id="37"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8" name="文本框 7"/>
          <p:cNvSpPr txBox="1"/>
          <p:nvPr/>
        </p:nvSpPr>
        <p:spPr>
          <a:xfrm>
            <a:off x="5166318" y="3167390"/>
            <a:ext cx="2101409" cy="830997"/>
          </a:xfrm>
          <a:prstGeom prst="rect">
            <a:avLst/>
          </a:prstGeom>
          <a:noFill/>
        </p:spPr>
        <p:txBody>
          <a:bodyPr wrap="none" rtlCol="0">
            <a:spAutoFit/>
          </a:bodyPr>
          <a:lstStyle/>
          <a:p>
            <a:pPr algn="ctr"/>
            <a:r>
              <a:rPr lang="en-US" altLang="zh-CN" sz="4800" dirty="0">
                <a:solidFill>
                  <a:srgbClr val="007990"/>
                </a:solidFill>
              </a:rPr>
              <a:t> Budget</a:t>
            </a:r>
            <a:endParaRPr lang="zh-CN" altLang="en-US" sz="4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4112969" y="80317"/>
            <a:ext cx="1220142" cy="523220"/>
          </a:xfrm>
          <a:prstGeom prst="rect">
            <a:avLst/>
          </a:prstGeom>
          <a:noFill/>
        </p:spPr>
        <p:txBody>
          <a:bodyPr wrap="none" rtlCol="0">
            <a:spAutoFit/>
          </a:bodyPr>
          <a:lstStyle/>
          <a:p>
            <a:pPr algn="ctr"/>
            <a:r>
              <a:rPr lang="en-US" altLang="zh-CN" sz="2800" dirty="0">
                <a:solidFill>
                  <a:srgbClr val="007990"/>
                </a:solidFill>
              </a:rPr>
              <a:t>Budget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871297"/>
            <a:ext cx="3755899" cy="582763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109" y="871297"/>
            <a:ext cx="3886529" cy="58276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8" name="文本框 7"/>
          <p:cNvSpPr txBox="1"/>
          <p:nvPr/>
        </p:nvSpPr>
        <p:spPr>
          <a:xfrm>
            <a:off x="4345357" y="3167390"/>
            <a:ext cx="3743332" cy="830997"/>
          </a:xfrm>
          <a:prstGeom prst="rect">
            <a:avLst/>
          </a:prstGeom>
          <a:noFill/>
        </p:spPr>
        <p:txBody>
          <a:bodyPr wrap="none" rtlCol="0">
            <a:spAutoFit/>
          </a:bodyPr>
          <a:lstStyle/>
          <a:p>
            <a:pPr algn="ctr"/>
            <a:r>
              <a:rPr lang="en-US" altLang="zh-CN" sz="4800" dirty="0">
                <a:solidFill>
                  <a:srgbClr val="007990"/>
                </a:solidFill>
              </a:rPr>
              <a:t> Financial Plan</a:t>
            </a:r>
            <a:endParaRPr lang="zh-CN" altLang="en-US" sz="4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633639" y="80317"/>
            <a:ext cx="2178802" cy="523220"/>
          </a:xfrm>
          <a:prstGeom prst="rect">
            <a:avLst/>
          </a:prstGeom>
          <a:noFill/>
        </p:spPr>
        <p:txBody>
          <a:bodyPr wrap="none" rtlCol="0">
            <a:spAutoFit/>
          </a:bodyPr>
          <a:lstStyle/>
          <a:p>
            <a:pPr algn="ctr"/>
            <a:r>
              <a:rPr lang="en-US" altLang="zh-CN" sz="2800" dirty="0">
                <a:solidFill>
                  <a:srgbClr val="007990"/>
                </a:solidFill>
              </a:rPr>
              <a:t>Financial Plan</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78915" y="1615399"/>
            <a:ext cx="6546527" cy="4008887"/>
            <a:chOff x="467544" y="1772816"/>
            <a:chExt cx="2088232" cy="2687455"/>
          </a:xfrm>
        </p:grpSpPr>
        <p:sp>
          <p:nvSpPr>
            <p:cNvPr id="21" name="圆角矩形 66"/>
            <p:cNvSpPr/>
            <p:nvPr/>
          </p:nvSpPr>
          <p:spPr>
            <a:xfrm>
              <a:off x="467544" y="1772816"/>
              <a:ext cx="2088232" cy="432048"/>
            </a:xfrm>
            <a:prstGeom prst="roundRect">
              <a:avLst>
                <a:gd name="adj" fmla="val 0"/>
              </a:avLst>
            </a:prstGeom>
            <a:solidFill>
              <a:srgbClr val="00B0F0"/>
            </a:solidFill>
            <a:ln w="25400" cap="flat" cmpd="sng" algn="ctr">
              <a:noFill/>
              <a:prstDash val="solid"/>
            </a:ln>
            <a:effectLst/>
          </p:spPr>
          <p:txBody>
            <a:bodyPr rtlCol="0" anchor="ctr"/>
            <a:lstStyle/>
            <a:p>
              <a:pPr lvl="0" algn="ctr" defTabSz="1218565">
                <a:defRPr/>
              </a:pPr>
              <a:r>
                <a:rPr lang="en-US" altLang="zh-CN" sz="2130" b="1" kern="0" dirty="0">
                  <a:solidFill>
                    <a:prstClr val="white"/>
                  </a:solidFill>
                  <a:latin typeface="微软雅黑" panose="020B0503020204020204" pitchFamily="34" charset="-122"/>
                  <a:ea typeface="微软雅黑" panose="020B0503020204020204" pitchFamily="34" charset="-122"/>
                </a:rPr>
                <a:t>❖Major Assumptions</a:t>
              </a:r>
              <a:endParaRPr kumimoji="0" lang="zh-CN" altLang="en-US" sz="213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矩形 21"/>
            <p:cNvSpPr/>
            <p:nvPr/>
          </p:nvSpPr>
          <p:spPr>
            <a:xfrm>
              <a:off x="467544" y="2204863"/>
              <a:ext cx="2088232" cy="2255408"/>
            </a:xfrm>
            <a:prstGeom prst="rect">
              <a:avLst/>
            </a:prstGeom>
            <a:solidFill>
              <a:sysClr val="window" lastClr="FFFFFF">
                <a:lumMod val="65000"/>
                <a:alpha val="30000"/>
              </a:sysClr>
            </a:solidFill>
            <a:ln w="25400" cap="flat" cmpd="sng" algn="ctr">
              <a:noFill/>
              <a:prstDash val="sysDash"/>
            </a:ln>
            <a:effectLst/>
          </p:spPr>
          <p:txBody>
            <a:bodyPr rtlCol="0" anchor="ctr"/>
            <a:lstStyle/>
            <a:p>
              <a:r>
                <a:rPr lang="en-US" altLang="zh-CN" dirty="0"/>
                <a:t>The financial plan is based on important assumptions. The key underlying assumptions are:</a:t>
              </a:r>
              <a:endParaRPr lang="zh-CN" altLang="zh-CN" dirty="0"/>
            </a:p>
            <a:p>
              <a:r>
                <a:rPr lang="zh-CN" altLang="zh-CN" dirty="0"/>
                <a:t>‣</a:t>
              </a:r>
              <a:r>
                <a:rPr lang="en-US" altLang="zh-CN" dirty="0"/>
                <a:t>We assume around 20% increasing in our revenue according to the average of IT.</a:t>
              </a:r>
              <a:endParaRPr lang="zh-CN" altLang="zh-CN" dirty="0"/>
            </a:p>
            <a:p>
              <a:r>
                <a:rPr lang="zh-CN" altLang="zh-CN" dirty="0"/>
                <a:t>‣</a:t>
              </a:r>
              <a:r>
                <a:rPr lang="en-US" altLang="zh-CN" dirty="0"/>
                <a:t>We assume the increase in sales will not bring about changes in human cost.</a:t>
              </a:r>
              <a:endParaRPr lang="zh-CN" altLang="zh-CN" dirty="0"/>
            </a:p>
            <a:p>
              <a:r>
                <a:rPr lang="zh-CN" altLang="zh-CN" dirty="0"/>
                <a:t>‣</a:t>
              </a:r>
              <a:r>
                <a:rPr lang="en-US" altLang="zh-CN" dirty="0"/>
                <a:t>We assume the fixed assets depreciation period is 4 years.</a:t>
              </a:r>
              <a:endParaRPr lang="zh-CN" altLang="zh-CN" dirty="0"/>
            </a:p>
            <a:p>
              <a:r>
                <a:rPr lang="zh-CN" altLang="zh-CN" dirty="0"/>
                <a:t>‣</a:t>
              </a:r>
              <a:r>
                <a:rPr lang="en-US" altLang="zh-CN" dirty="0"/>
                <a:t>We assume the bank loan is 500,000. The loan interest rate of 4.90%, 24 months to pay off the loan, which is matching principal and interest loans.</a:t>
              </a:r>
              <a:endParaRPr lang="zh-CN" altLang="zh-CN" dirty="0"/>
            </a:p>
            <a:p>
              <a:r>
                <a:rPr lang="zh-CN" altLang="zh-CN" dirty="0"/>
                <a:t>‣</a:t>
              </a:r>
              <a:r>
                <a:rPr lang="en-US" altLang="zh-CN" dirty="0"/>
                <a:t>Management salaries rose by 15% per year.</a:t>
              </a:r>
              <a:endParaRPr kumimoji="0" lang="zh-CN" altLang="en-US" sz="1755"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8000">
                                          <p:cBhvr additive="base">
                                            <p:cTn id="7" dur="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758229" y="66383"/>
            <a:ext cx="5464509" cy="523220"/>
          </a:xfrm>
          <a:prstGeom prst="rect">
            <a:avLst/>
          </a:prstGeom>
          <a:noFill/>
        </p:spPr>
        <p:txBody>
          <a:bodyPr wrap="none" rtlCol="0">
            <a:spAutoFit/>
          </a:bodyPr>
          <a:lstStyle/>
          <a:p>
            <a:pPr algn="ctr"/>
            <a:r>
              <a:rPr lang="en-US" altLang="zh-CN" sz="2800" dirty="0">
                <a:solidFill>
                  <a:srgbClr val="007990"/>
                </a:solidFill>
              </a:rPr>
              <a:t>12-month Profit And Loss Projection</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01151" y="3277908"/>
            <a:ext cx="11320734" cy="3513709"/>
            <a:chOff x="467544" y="1640525"/>
            <a:chExt cx="2088232" cy="3076482"/>
          </a:xfrm>
        </p:grpSpPr>
        <p:sp>
          <p:nvSpPr>
            <p:cNvPr id="21" name="圆角矩形 66"/>
            <p:cNvSpPr/>
            <p:nvPr/>
          </p:nvSpPr>
          <p:spPr>
            <a:xfrm>
              <a:off x="467544" y="1640525"/>
              <a:ext cx="2088232" cy="285935"/>
            </a:xfrm>
            <a:prstGeom prst="roundRect">
              <a:avLst>
                <a:gd name="adj" fmla="val 0"/>
              </a:avLst>
            </a:prstGeom>
            <a:solidFill>
              <a:srgbClr val="00B0F0"/>
            </a:solidFill>
            <a:ln w="25400" cap="flat" cmpd="sng" algn="ctr">
              <a:noFill/>
              <a:prstDash val="solid"/>
            </a:ln>
            <a:effectLst/>
          </p:spPr>
          <p:txBody>
            <a:bodyPr rtlCol="0" anchor="ctr"/>
            <a:lstStyle/>
            <a:p>
              <a:pPr lvl="0" algn="ctr" defTabSz="1218565">
                <a:defRPr/>
              </a:pPr>
              <a:r>
                <a:rPr lang="en-US" altLang="zh-CN" sz="2130" b="1" kern="0" dirty="0">
                  <a:solidFill>
                    <a:prstClr val="white"/>
                  </a:solidFill>
                  <a:latin typeface="微软雅黑" panose="020B0503020204020204" pitchFamily="34" charset="-122"/>
                  <a:ea typeface="微软雅黑" panose="020B0503020204020204" pitchFamily="34" charset="-122"/>
                </a:rPr>
                <a:t>❖Major Assumptions</a:t>
              </a:r>
              <a:endParaRPr kumimoji="0" lang="zh-CN" altLang="en-US" sz="213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矩形 21"/>
            <p:cNvSpPr/>
            <p:nvPr/>
          </p:nvSpPr>
          <p:spPr>
            <a:xfrm>
              <a:off x="467544" y="1926460"/>
              <a:ext cx="2088232" cy="2790547"/>
            </a:xfrm>
            <a:prstGeom prst="rect">
              <a:avLst/>
            </a:prstGeom>
            <a:solidFill>
              <a:sysClr val="window" lastClr="FFFFFF">
                <a:lumMod val="65000"/>
                <a:alpha val="30000"/>
              </a:sysClr>
            </a:solidFill>
            <a:ln w="25400" cap="flat" cmpd="sng" algn="ctr">
              <a:noFill/>
              <a:prstDash val="sysDash"/>
            </a:ln>
            <a:effectLst/>
          </p:spPr>
          <p:txBody>
            <a:bodyPr rtlCol="0" anchor="ctr"/>
            <a:lstStyle/>
            <a:p>
              <a:r>
                <a:rPr lang="en-US" altLang="zh-CN" dirty="0"/>
                <a:t>Note:</a:t>
              </a:r>
              <a:endParaRPr lang="zh-CN" altLang="zh-CN" dirty="0"/>
            </a:p>
            <a:p>
              <a:r>
                <a:rPr lang="zh-CN" altLang="zh-CN" dirty="0"/>
                <a:t>・</a:t>
              </a:r>
              <a:r>
                <a:rPr lang="en-US" altLang="zh-CN" dirty="0"/>
                <a:t>The development cycle is four months</a:t>
              </a:r>
              <a:endParaRPr lang="zh-CN" altLang="zh-CN" dirty="0"/>
            </a:p>
            <a:p>
              <a:r>
                <a:rPr lang="zh-CN" altLang="zh-CN" dirty="0"/>
                <a:t>・</a:t>
              </a:r>
              <a:r>
                <a:rPr lang="en-US" altLang="zh-CN" dirty="0"/>
                <a:t>Revenues include reduced human costs and increased sales and phone costs</a:t>
              </a:r>
              <a:endParaRPr lang="zh-CN" altLang="zh-CN" dirty="0"/>
            </a:p>
            <a:p>
              <a:r>
                <a:rPr lang="zh-CN" altLang="zh-CN" dirty="0"/>
                <a:t>・</a:t>
              </a:r>
              <a:r>
                <a:rPr lang="en-US" altLang="zh-CN" dirty="0"/>
                <a:t>costs of goods sold</a:t>
              </a:r>
              <a:r>
                <a:rPr lang="zh-CN" altLang="zh-CN" dirty="0"/>
                <a:t>：</a:t>
              </a:r>
              <a:r>
                <a:rPr lang="en-US" altLang="zh-CN" dirty="0" err="1"/>
                <a:t>Labour</a:t>
              </a:r>
              <a:r>
                <a:rPr lang="en-US" altLang="zh-CN" dirty="0"/>
                <a:t> costs + Subcontracting + Project team and office costs + training</a:t>
              </a:r>
              <a:endParaRPr lang="zh-CN" altLang="zh-CN" dirty="0"/>
            </a:p>
            <a:p>
              <a:r>
                <a:rPr lang="zh-CN" altLang="zh-CN" dirty="0"/>
                <a:t>・</a:t>
              </a:r>
              <a:r>
                <a:rPr lang="en-US" altLang="zh-CN" dirty="0"/>
                <a:t>costs of service </a:t>
              </a:r>
              <a:r>
                <a:rPr lang="en-US" altLang="zh-CN" dirty="0" err="1"/>
                <a:t>sold:operating</a:t>
              </a:r>
              <a:r>
                <a:rPr lang="en-US" altLang="zh-CN" dirty="0"/>
                <a:t> and maintenance people</a:t>
              </a:r>
              <a:r>
                <a:rPr lang="zh-CN" altLang="zh-CN" dirty="0"/>
                <a:t>、</a:t>
              </a:r>
              <a:r>
                <a:rPr lang="en-US" altLang="zh-CN" dirty="0"/>
                <a:t>counter people</a:t>
              </a:r>
              <a:r>
                <a:rPr lang="zh-CN" altLang="zh-CN" dirty="0"/>
                <a:t>、</a:t>
              </a:r>
              <a:r>
                <a:rPr lang="en-US" altLang="zh-CN" dirty="0"/>
                <a:t>dispatcher salary + water and electric + extra transportation cost + modify costs </a:t>
              </a:r>
              <a:endParaRPr lang="zh-CN" altLang="zh-CN" dirty="0"/>
            </a:p>
            <a:p>
              <a:r>
                <a:rPr lang="zh-CN" altLang="zh-CN" dirty="0"/>
                <a:t>・</a:t>
              </a:r>
              <a:r>
                <a:rPr lang="en-US" altLang="zh-CN" dirty="0" err="1"/>
                <a:t>salary:customer</a:t>
              </a:r>
              <a:r>
                <a:rPr lang="en-US" altLang="zh-CN" dirty="0"/>
                <a:t> service + manager + sellers</a:t>
              </a:r>
              <a:endParaRPr lang="zh-CN" altLang="zh-CN" dirty="0"/>
            </a:p>
            <a:p>
              <a:r>
                <a:rPr lang="zh-CN" altLang="zh-CN" dirty="0"/>
                <a:t>・</a:t>
              </a:r>
              <a:r>
                <a:rPr lang="en-US" altLang="zh-CN" dirty="0"/>
                <a:t>Five insurance and housing </a:t>
              </a:r>
              <a:r>
                <a:rPr lang="en-US" altLang="zh-CN" dirty="0" err="1"/>
                <a:t>fund:operating</a:t>
              </a:r>
              <a:r>
                <a:rPr lang="en-US" altLang="zh-CN" dirty="0"/>
                <a:t> and maintenance people + counter people + dispatcher + customer service + manager + sellers</a:t>
              </a:r>
              <a:endParaRPr lang="zh-CN" altLang="zh-CN" dirty="0"/>
            </a:p>
            <a:p>
              <a:r>
                <a:rPr lang="zh-CN" altLang="zh-CN" dirty="0"/>
                <a:t>・</a:t>
              </a:r>
              <a:r>
                <a:rPr lang="en-US" altLang="zh-CN" dirty="0"/>
                <a:t>Selling expense: 10% Revenues</a:t>
              </a:r>
              <a:endParaRPr lang="zh-CN" altLang="zh-CN" dirty="0"/>
            </a:p>
            <a:p>
              <a:r>
                <a:rPr lang="zh-CN" altLang="zh-CN" dirty="0"/>
                <a:t>・</a:t>
              </a:r>
              <a:r>
                <a:rPr lang="en-US" altLang="zh-CN" dirty="0"/>
                <a:t>Depreciation = 276000 </a:t>
              </a:r>
              <a:r>
                <a:rPr lang="zh-CN" altLang="zh-CN" dirty="0"/>
                <a:t>☓</a:t>
              </a:r>
              <a:r>
                <a:rPr lang="en-US" altLang="zh-CN" dirty="0"/>
                <a:t> (1 - 5% ) / 4/ 12 = 5462.5</a:t>
              </a:r>
              <a:endParaRPr lang="zh-CN" altLang="zh-CN" dirty="0"/>
            </a:p>
            <a:p>
              <a:r>
                <a:rPr lang="zh-CN" altLang="zh-CN" dirty="0"/>
                <a:t>・</a:t>
              </a:r>
              <a:r>
                <a:rPr lang="en-US" altLang="zh-CN" dirty="0"/>
                <a:t>Other expense :Additional subsidized meals + Overtime allowance + Other allocated business costs</a:t>
              </a:r>
              <a:endParaRPr lang="zh-CN" altLang="zh-CN" dirty="0"/>
            </a:p>
          </p:txBody>
        </p:sp>
      </p:grpSp>
      <p:pic>
        <p:nvPicPr>
          <p:cNvPr id="3" name="图片 2"/>
          <p:cNvPicPr>
            <a:picLocks noChangeAspect="1"/>
          </p:cNvPicPr>
          <p:nvPr/>
        </p:nvPicPr>
        <p:blipFill>
          <a:blip r:embed="rId2"/>
          <a:stretch>
            <a:fillRect/>
          </a:stretch>
        </p:blipFill>
        <p:spPr>
          <a:xfrm>
            <a:off x="534035" y="845820"/>
            <a:ext cx="11255375" cy="2120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8000">
                                          <p:cBhvr additive="base">
                                            <p:cTn id="7" dur="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957663" y="80317"/>
            <a:ext cx="4379853" cy="523220"/>
          </a:xfrm>
          <a:prstGeom prst="rect">
            <a:avLst/>
          </a:prstGeom>
          <a:noFill/>
        </p:spPr>
        <p:txBody>
          <a:bodyPr wrap="none" rtlCol="0">
            <a:spAutoFit/>
          </a:bodyPr>
          <a:lstStyle/>
          <a:p>
            <a:pPr algn="ctr"/>
            <a:r>
              <a:rPr lang="en-US" altLang="zh-CN" sz="2800" dirty="0">
                <a:solidFill>
                  <a:srgbClr val="007990"/>
                </a:solidFill>
              </a:rPr>
              <a:t>4-year Profit and loss project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825500" y="1869440"/>
            <a:ext cx="10248265" cy="3416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3" name="文本框 2"/>
          <p:cNvSpPr txBox="1"/>
          <p:nvPr/>
        </p:nvSpPr>
        <p:spPr>
          <a:xfrm>
            <a:off x="101600" y="1948647"/>
            <a:ext cx="2194896" cy="954107"/>
          </a:xfrm>
          <a:prstGeom prst="rect">
            <a:avLst/>
          </a:prstGeom>
          <a:noFill/>
        </p:spPr>
        <p:txBody>
          <a:bodyPr wrap="non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目录</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157168" y="1594704"/>
            <a:ext cx="3946594" cy="523220"/>
          </a:xfrm>
          <a:prstGeom prst="rect">
            <a:avLst/>
          </a:prstGeom>
          <a:noFill/>
        </p:spPr>
        <p:txBody>
          <a:bodyPr wrap="none" rtlCol="0">
            <a:spAutoFit/>
          </a:bodyPr>
          <a:lstStyle/>
          <a:p>
            <a:pPr algn="ctr"/>
            <a:r>
              <a:rPr lang="en-US" altLang="zh-CN" sz="2800" dirty="0" err="1">
                <a:solidFill>
                  <a:srgbClr val="007990"/>
                </a:solidFill>
              </a:rPr>
              <a:t>I.Objectives</a:t>
            </a:r>
            <a:r>
              <a:rPr lang="en-US" altLang="zh-CN" sz="2800" dirty="0">
                <a:solidFill>
                  <a:srgbClr val="007990"/>
                </a:solidFill>
              </a:rPr>
              <a:t> of the Project</a:t>
            </a:r>
            <a:endParaRPr lang="zh-CN" altLang="en-US" sz="2800" dirty="0">
              <a:solidFill>
                <a:srgbClr val="007990"/>
              </a:solidFill>
            </a:endParaRPr>
          </a:p>
        </p:txBody>
      </p:sp>
      <p:sp>
        <p:nvSpPr>
          <p:cNvPr id="9" name="文本框 8"/>
          <p:cNvSpPr txBox="1"/>
          <p:nvPr/>
        </p:nvSpPr>
        <p:spPr>
          <a:xfrm>
            <a:off x="3637603" y="2460126"/>
            <a:ext cx="4985724" cy="523220"/>
          </a:xfrm>
          <a:prstGeom prst="rect">
            <a:avLst/>
          </a:prstGeom>
          <a:noFill/>
        </p:spPr>
        <p:txBody>
          <a:bodyPr wrap="none" rtlCol="0">
            <a:spAutoFit/>
          </a:bodyPr>
          <a:lstStyle/>
          <a:p>
            <a:pPr algn="ctr"/>
            <a:r>
              <a:rPr lang="en-US" altLang="zh-CN" sz="2800" dirty="0">
                <a:solidFill>
                  <a:srgbClr val="007990"/>
                </a:solidFill>
              </a:rPr>
              <a:t>II. Expected results of the Project</a:t>
            </a:r>
            <a:endParaRPr lang="zh-CN" altLang="en-US" sz="2800" dirty="0">
              <a:solidFill>
                <a:srgbClr val="007990"/>
              </a:solidFill>
            </a:endParaRPr>
          </a:p>
        </p:txBody>
      </p:sp>
      <p:sp>
        <p:nvSpPr>
          <p:cNvPr id="10" name="文本框 9"/>
          <p:cNvSpPr txBox="1"/>
          <p:nvPr/>
        </p:nvSpPr>
        <p:spPr>
          <a:xfrm>
            <a:off x="2553525" y="3325548"/>
            <a:ext cx="7153882" cy="523220"/>
          </a:xfrm>
          <a:prstGeom prst="rect">
            <a:avLst/>
          </a:prstGeom>
          <a:noFill/>
        </p:spPr>
        <p:txBody>
          <a:bodyPr wrap="none" rtlCol="0">
            <a:spAutoFit/>
          </a:bodyPr>
          <a:lstStyle/>
          <a:p>
            <a:pPr algn="ctr"/>
            <a:r>
              <a:rPr lang="en-US" altLang="zh-CN" sz="2800" dirty="0">
                <a:solidFill>
                  <a:srgbClr val="007990"/>
                </a:solidFill>
              </a:rPr>
              <a:t>III. Project Implementation &amp; Management Plan</a:t>
            </a:r>
            <a:endParaRPr lang="zh-CN" altLang="en-US" sz="2800" dirty="0">
              <a:solidFill>
                <a:srgbClr val="007990"/>
              </a:solidFill>
            </a:endParaRPr>
          </a:p>
        </p:txBody>
      </p:sp>
      <p:sp>
        <p:nvSpPr>
          <p:cNvPr id="11" name="文本框 10"/>
          <p:cNvSpPr txBox="1"/>
          <p:nvPr/>
        </p:nvSpPr>
        <p:spPr>
          <a:xfrm>
            <a:off x="5287157" y="4190970"/>
            <a:ext cx="1686616" cy="523220"/>
          </a:xfrm>
          <a:prstGeom prst="rect">
            <a:avLst/>
          </a:prstGeom>
          <a:noFill/>
        </p:spPr>
        <p:txBody>
          <a:bodyPr wrap="none" rtlCol="0">
            <a:spAutoFit/>
          </a:bodyPr>
          <a:lstStyle/>
          <a:p>
            <a:pPr algn="ctr"/>
            <a:r>
              <a:rPr lang="en-US" altLang="zh-CN" sz="2800" dirty="0">
                <a:solidFill>
                  <a:srgbClr val="007990"/>
                </a:solidFill>
              </a:rPr>
              <a:t>VI. Budget</a:t>
            </a:r>
            <a:endParaRPr lang="zh-CN" altLang="en-US" sz="2800" dirty="0">
              <a:solidFill>
                <a:srgbClr val="007990"/>
              </a:solidFill>
            </a:endParaRPr>
          </a:p>
        </p:txBody>
      </p:sp>
      <p:sp>
        <p:nvSpPr>
          <p:cNvPr id="12" name="文本框 11"/>
          <p:cNvSpPr txBox="1"/>
          <p:nvPr/>
        </p:nvSpPr>
        <p:spPr>
          <a:xfrm>
            <a:off x="4825813" y="5056393"/>
            <a:ext cx="2609305" cy="523220"/>
          </a:xfrm>
          <a:prstGeom prst="rect">
            <a:avLst/>
          </a:prstGeom>
          <a:noFill/>
        </p:spPr>
        <p:txBody>
          <a:bodyPr wrap="none" rtlCol="0">
            <a:spAutoFit/>
          </a:bodyPr>
          <a:lstStyle/>
          <a:p>
            <a:pPr algn="ctr"/>
            <a:r>
              <a:rPr lang="en-US" altLang="zh-CN" sz="2800" dirty="0">
                <a:solidFill>
                  <a:srgbClr val="007990"/>
                </a:solidFill>
              </a:rPr>
              <a:t>IV. Financial Plan</a:t>
            </a:r>
            <a:endParaRPr lang="zh-CN" altLang="en-US" sz="2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2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860587" y="80317"/>
            <a:ext cx="3724910" cy="521970"/>
          </a:xfrm>
          <a:prstGeom prst="rect">
            <a:avLst/>
          </a:prstGeom>
          <a:noFill/>
        </p:spPr>
        <p:txBody>
          <a:bodyPr wrap="none" rtlCol="0">
            <a:spAutoFit/>
          </a:bodyPr>
          <a:lstStyle/>
          <a:p>
            <a:pPr algn="ctr"/>
            <a:r>
              <a:rPr lang="en-US" altLang="zh-CN" sz="2800" dirty="0">
                <a:solidFill>
                  <a:srgbClr val="007990"/>
                </a:solidFill>
                <a:sym typeface="+mn-ea"/>
              </a:rPr>
              <a:t>12-month </a:t>
            </a:r>
            <a:r>
              <a:rPr lang="en-US" altLang="zh-CN" sz="2800" dirty="0">
                <a:solidFill>
                  <a:srgbClr val="007990"/>
                </a:solidFill>
              </a:rPr>
              <a:t>Balance Sheet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501151" y="2489507"/>
            <a:ext cx="7336563" cy="4008888"/>
            <a:chOff x="467544" y="1772815"/>
            <a:chExt cx="2088232" cy="2687456"/>
          </a:xfrm>
        </p:grpSpPr>
        <p:sp>
          <p:nvSpPr>
            <p:cNvPr id="21" name="圆角矩形 66"/>
            <p:cNvSpPr/>
            <p:nvPr/>
          </p:nvSpPr>
          <p:spPr>
            <a:xfrm>
              <a:off x="467544" y="1772815"/>
              <a:ext cx="2088232" cy="432048"/>
            </a:xfrm>
            <a:prstGeom prst="roundRect">
              <a:avLst>
                <a:gd name="adj" fmla="val 0"/>
              </a:avLst>
            </a:prstGeom>
            <a:solidFill>
              <a:srgbClr val="00B0F0"/>
            </a:solidFill>
            <a:ln w="25400" cap="flat" cmpd="sng" algn="ctr">
              <a:noFill/>
              <a:prstDash val="solid"/>
            </a:ln>
            <a:effectLst/>
          </p:spPr>
          <p:txBody>
            <a:bodyPr rtlCol="0" anchor="ctr"/>
            <a:lstStyle/>
            <a:p>
              <a:pPr lvl="0" algn="ctr" defTabSz="1218565">
                <a:defRPr/>
              </a:pPr>
              <a:r>
                <a:rPr lang="en-US" altLang="zh-CN" sz="2130" b="1" kern="0" dirty="0">
                  <a:solidFill>
                    <a:prstClr val="white"/>
                  </a:solidFill>
                  <a:latin typeface="微软雅黑" panose="020B0503020204020204" pitchFamily="34" charset="-122"/>
                  <a:ea typeface="微软雅黑" panose="020B0503020204020204" pitchFamily="34" charset="-122"/>
                </a:rPr>
                <a:t>❖Major Assumptions</a:t>
              </a:r>
              <a:endParaRPr kumimoji="0" lang="zh-CN" altLang="en-US" sz="213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矩形 21"/>
            <p:cNvSpPr/>
            <p:nvPr/>
          </p:nvSpPr>
          <p:spPr>
            <a:xfrm>
              <a:off x="467544" y="2204863"/>
              <a:ext cx="2088232" cy="2255408"/>
            </a:xfrm>
            <a:prstGeom prst="rect">
              <a:avLst/>
            </a:prstGeom>
            <a:solidFill>
              <a:sysClr val="window" lastClr="FFFFFF">
                <a:lumMod val="65000"/>
                <a:alpha val="30000"/>
              </a:sysClr>
            </a:solidFill>
            <a:ln w="25400" cap="flat" cmpd="sng" algn="ctr">
              <a:noFill/>
              <a:prstDash val="sysDash"/>
            </a:ln>
            <a:effectLst/>
          </p:spPr>
          <p:txBody>
            <a:bodyPr rtlCol="0" anchor="ctr"/>
            <a:lstStyle/>
            <a:p>
              <a:r>
                <a:rPr lang="en-US" altLang="zh-CN" dirty="0"/>
                <a:t>Note:</a:t>
              </a:r>
              <a:endParaRPr lang="en-US" altLang="zh-CN" dirty="0"/>
            </a:p>
            <a:p>
              <a:r>
                <a:rPr lang="zh-CN" altLang="en-US" dirty="0"/>
                <a:t>・</a:t>
              </a:r>
              <a:r>
                <a:rPr lang="en-US" altLang="zh-CN" dirty="0"/>
                <a:t>1. the project is a project developed by </a:t>
              </a:r>
              <a:r>
                <a:rPr lang="en-US" altLang="zh-CN" dirty="0" err="1"/>
                <a:t>sunstate's</a:t>
              </a:r>
              <a:r>
                <a:rPr lang="en-US" altLang="zh-CN" dirty="0"/>
                <a:t> software department. The initial capital is approved by the company's finance department based on the project cost estimate, which amounts to 110000 yuan.</a:t>
              </a:r>
              <a:endParaRPr lang="en-US" altLang="zh-CN" dirty="0"/>
            </a:p>
            <a:p>
              <a:r>
                <a:rPr lang="zh-CN" altLang="en-US" dirty="0"/>
                <a:t>・</a:t>
              </a:r>
              <a:r>
                <a:rPr lang="en-US" altLang="zh-CN" dirty="0"/>
                <a:t>2. Balance sheet represents the status of the software department at the beginning of each month. An additional form will be added at the end of each year to indicate the final  state of the project team.</a:t>
              </a:r>
              <a:endParaRPr lang="en-US" altLang="zh-CN" dirty="0"/>
            </a:p>
            <a:p>
              <a:r>
                <a:rPr lang="zh-CN" altLang="en-US" dirty="0"/>
                <a:t>・</a:t>
              </a:r>
              <a:r>
                <a:rPr lang="en-US" altLang="zh-CN" dirty="0"/>
                <a:t>3. the monthly salary, including staff salaries and the cost of goods sold, is deducted from the cash owned by the Department.</a:t>
              </a:r>
              <a:endParaRPr lang="en-US" altLang="zh-CN" dirty="0"/>
            </a:p>
            <a:p>
              <a:r>
                <a:rPr lang="zh-CN" altLang="en-US" dirty="0"/>
                <a:t>・</a:t>
              </a:r>
              <a:r>
                <a:rPr lang="en-US" altLang="zh-CN" dirty="0"/>
                <a:t>4. Loan in the </a:t>
              </a:r>
              <a:r>
                <a:rPr lang="en-US" altLang="zh-CN" dirty="0" err="1"/>
                <a:t>begining</a:t>
              </a:r>
              <a:r>
                <a:rPr lang="en-US" altLang="zh-CN" dirty="0"/>
                <a:t> is 500000.</a:t>
              </a:r>
              <a:endParaRPr lang="en-US" altLang="zh-CN" dirty="0"/>
            </a:p>
            <a:p>
              <a:r>
                <a:rPr lang="zh-CN" altLang="en-US" dirty="0"/>
                <a:t>・</a:t>
              </a:r>
              <a:r>
                <a:rPr lang="en-US" altLang="zh-CN" dirty="0"/>
                <a:t>5. Software Product's value depend on it's developing cost. It will be appended in cash after four years.</a:t>
              </a:r>
              <a:endParaRPr lang="en-US" altLang="zh-CN" dirty="0"/>
            </a:p>
          </p:txBody>
        </p:sp>
      </p:grpSp>
      <p:pic>
        <p:nvPicPr>
          <p:cNvPr id="4" name="图片 3" descr="1"/>
          <p:cNvPicPr>
            <a:picLocks noChangeAspect="1"/>
          </p:cNvPicPr>
          <p:nvPr/>
        </p:nvPicPr>
        <p:blipFill>
          <a:blip r:embed="rId2"/>
          <a:stretch>
            <a:fillRect/>
          </a:stretch>
        </p:blipFill>
        <p:spPr>
          <a:xfrm>
            <a:off x="501015" y="746125"/>
            <a:ext cx="10058400" cy="1367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8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8000">
                                          <p:cBhvr additive="base">
                                            <p:cTn id="7" dur="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076803" y="80317"/>
            <a:ext cx="3292475" cy="521970"/>
          </a:xfrm>
          <a:prstGeom prst="rect">
            <a:avLst/>
          </a:prstGeom>
          <a:noFill/>
        </p:spPr>
        <p:txBody>
          <a:bodyPr wrap="none" rtlCol="0">
            <a:spAutoFit/>
          </a:bodyPr>
          <a:lstStyle/>
          <a:p>
            <a:pPr algn="ctr"/>
            <a:r>
              <a:rPr lang="en-US" altLang="zh-CN" sz="2800" dirty="0">
                <a:solidFill>
                  <a:srgbClr val="007990"/>
                </a:solidFill>
              </a:rPr>
              <a:t> </a:t>
            </a:r>
            <a:r>
              <a:rPr lang="en-US" altLang="zh-CN" sz="2800" dirty="0">
                <a:solidFill>
                  <a:srgbClr val="007990"/>
                </a:solidFill>
                <a:sym typeface="+mn-ea"/>
              </a:rPr>
              <a:t>4-year </a:t>
            </a:r>
            <a:r>
              <a:rPr lang="en-US" altLang="zh-CN" sz="2800" dirty="0">
                <a:solidFill>
                  <a:srgbClr val="007990"/>
                </a:solidFill>
              </a:rPr>
              <a:t>Balance Sheet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01151" y="4294320"/>
            <a:ext cx="7336563" cy="1763580"/>
          </a:xfrm>
          <a:prstGeom prst="rect">
            <a:avLst/>
          </a:prstGeom>
          <a:solidFill>
            <a:sysClr val="window" lastClr="FFFFFF">
              <a:lumMod val="65000"/>
              <a:alpha val="30000"/>
            </a:sysClr>
          </a:solidFill>
          <a:ln w="25400" cap="flat" cmpd="sng" algn="ctr">
            <a:noFill/>
            <a:prstDash val="sysDash"/>
          </a:ln>
          <a:effectLst/>
        </p:spPr>
        <p:txBody>
          <a:bodyPr rtlCol="0" anchor="ctr"/>
          <a:lstStyle/>
          <a:p>
            <a:r>
              <a:rPr lang="en-US" altLang="zh-CN" dirty="0"/>
              <a:t>Note:</a:t>
            </a:r>
            <a:endParaRPr lang="en-US" altLang="zh-CN" dirty="0"/>
          </a:p>
          <a:p>
            <a:r>
              <a:rPr lang="en-US" altLang="zh-CN" dirty="0"/>
              <a:t>Balance sheet represents the status of the software department at the beginning of each year. An additional form will be added at the end of forth year to indicate the final  state of the project team.</a:t>
            </a:r>
            <a:endParaRPr lang="en-US" altLang="zh-CN" dirty="0"/>
          </a:p>
        </p:txBody>
      </p:sp>
      <p:pic>
        <p:nvPicPr>
          <p:cNvPr id="3" name="图片 2" descr="2"/>
          <p:cNvPicPr>
            <a:picLocks noChangeAspect="1"/>
          </p:cNvPicPr>
          <p:nvPr/>
        </p:nvPicPr>
        <p:blipFill>
          <a:blip r:embed="rId2"/>
          <a:stretch>
            <a:fillRect/>
          </a:stretch>
        </p:blipFill>
        <p:spPr>
          <a:xfrm>
            <a:off x="505460" y="1238250"/>
            <a:ext cx="10058400" cy="2351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159855" y="80317"/>
            <a:ext cx="3126369" cy="523220"/>
          </a:xfrm>
          <a:prstGeom prst="rect">
            <a:avLst/>
          </a:prstGeom>
          <a:noFill/>
        </p:spPr>
        <p:txBody>
          <a:bodyPr wrap="none" rtlCol="0">
            <a:spAutoFit/>
          </a:bodyPr>
          <a:lstStyle/>
          <a:p>
            <a:pPr algn="ctr"/>
            <a:r>
              <a:rPr lang="en-US" altLang="zh-CN" sz="2800" dirty="0">
                <a:solidFill>
                  <a:srgbClr val="007990"/>
                </a:solidFill>
              </a:rPr>
              <a:t>Projected Cash Flow</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37" y="923925"/>
            <a:ext cx="8239125" cy="5010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159855" y="80317"/>
            <a:ext cx="3126369" cy="523220"/>
          </a:xfrm>
          <a:prstGeom prst="rect">
            <a:avLst/>
          </a:prstGeom>
          <a:noFill/>
        </p:spPr>
        <p:txBody>
          <a:bodyPr wrap="none" rtlCol="0">
            <a:spAutoFit/>
          </a:bodyPr>
          <a:lstStyle/>
          <a:p>
            <a:pPr algn="ctr"/>
            <a:r>
              <a:rPr lang="en-US" altLang="zh-CN" sz="2800" dirty="0">
                <a:solidFill>
                  <a:srgbClr val="007990"/>
                </a:solidFill>
              </a:rPr>
              <a:t>Projected Cash Flow</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72885" y="6254463"/>
            <a:ext cx="7815944" cy="369332"/>
          </a:xfrm>
          <a:prstGeom prst="rect">
            <a:avLst/>
          </a:prstGeom>
          <a:noFill/>
        </p:spPr>
        <p:txBody>
          <a:bodyPr wrap="square" rtlCol="0">
            <a:spAutoFit/>
          </a:bodyPr>
          <a:lstStyle/>
          <a:p>
            <a:r>
              <a:rPr lang="en-US" altLang="zh-CN" dirty="0"/>
              <a:t>Projected Cash Flow work sheet will show in excel</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5" y="985837"/>
            <a:ext cx="8477250" cy="4886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141775" y="80317"/>
            <a:ext cx="3162532" cy="523220"/>
          </a:xfrm>
          <a:prstGeom prst="rect">
            <a:avLst/>
          </a:prstGeom>
          <a:noFill/>
        </p:spPr>
        <p:txBody>
          <a:bodyPr wrap="none" rtlCol="0">
            <a:spAutoFit/>
          </a:bodyPr>
          <a:lstStyle/>
          <a:p>
            <a:pPr algn="ctr"/>
            <a:r>
              <a:rPr lang="en-US" altLang="zh-CN" sz="2800" dirty="0">
                <a:solidFill>
                  <a:srgbClr val="007990"/>
                </a:solidFill>
              </a:rPr>
              <a:t> Break-even Analysis</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nvGraphicFramePr>
        <p:xfrm>
          <a:off x="794718" y="1172476"/>
          <a:ext cx="5854700" cy="2941320"/>
        </p:xfrm>
        <a:graphic>
          <a:graphicData uri="http://schemas.openxmlformats.org/drawingml/2006/table">
            <a:tbl>
              <a:tblPr>
                <a:tableStyleId>{5C22544A-7EE6-4342-B048-85BDC9FD1C3A}</a:tableStyleId>
              </a:tblPr>
              <a:tblGrid>
                <a:gridCol w="4112570"/>
                <a:gridCol w="1742130"/>
              </a:tblGrid>
              <a:tr h="289560">
                <a:tc gridSpan="2">
                  <a:txBody>
                    <a:bodyPr/>
                    <a:lstStyle/>
                    <a:p>
                      <a:pPr algn="ctr" fontAlgn="b"/>
                      <a:r>
                        <a:rPr lang="en-US" sz="1800" u="none" strike="noStrike">
                          <a:effectLst/>
                        </a:rPr>
                        <a:t>break-even cart（First year）</a:t>
                      </a:r>
                      <a:endParaRPr lang="en-US" sz="18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hMerge="1">
                  <a:tcPr/>
                </a:tc>
              </a:tr>
              <a:tr h="220980">
                <a:tc>
                  <a:txBody>
                    <a:bodyPr/>
                    <a:lstStyle/>
                    <a:p>
                      <a:pPr algn="l" fontAlgn="b"/>
                      <a:r>
                        <a:rPr lang="en-US" sz="1400" u="none" strike="noStrike">
                          <a:effectLst/>
                        </a:rPr>
                        <a:t>Fixed cost</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en-US" sz="1400" u="none" strike="noStrike">
                          <a:effectLst/>
                        </a:rPr>
                        <a:t>amont</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Development Cost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617400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Operating expense and Administrative expense: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l" fontAlgn="b"/>
                      <a:r>
                        <a:rPr lang="zh-CN" altLang="en-US" sz="1400" u="none" strike="noStrike">
                          <a:effectLst/>
                        </a:rPr>
                        <a:t>　</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Salary </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720000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Five insurance and housing fund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733030.08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Selling expense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350234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Depreciation</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65550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Loan interest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19071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Other  expense</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252000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Total fixed cost</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2757285.08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Variable Costs per Unit of Production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a:effectLst/>
                        </a:rPr>
                        <a:t>1412000</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r>
              <a:tr h="220980">
                <a:tc>
                  <a:txBody>
                    <a:bodyPr/>
                    <a:lstStyle/>
                    <a:p>
                      <a:pPr algn="l" fontAlgn="b"/>
                      <a:r>
                        <a:rPr lang="en-US" sz="1400" u="none" strike="noStrike">
                          <a:effectLst/>
                        </a:rPr>
                        <a:t>Selling Price Per Unit of Production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r" fontAlgn="b"/>
                      <a:r>
                        <a:rPr lang="en-US" altLang="zh-CN" sz="1400" u="none" strike="noStrike" dirty="0">
                          <a:effectLst/>
                        </a:rPr>
                        <a:t>4202808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r>
            </a:tbl>
          </a:graphicData>
        </a:graphic>
      </p:graphicFrame>
      <p:graphicFrame>
        <p:nvGraphicFramePr>
          <p:cNvPr id="4" name="表格 3"/>
          <p:cNvGraphicFramePr>
            <a:graphicFrameLocks noGrp="1"/>
          </p:cNvGraphicFramePr>
          <p:nvPr/>
        </p:nvGraphicFramePr>
        <p:xfrm>
          <a:off x="7192107" y="1145521"/>
          <a:ext cx="4030398" cy="4351337"/>
        </p:xfrm>
        <a:graphic>
          <a:graphicData uri="http://schemas.openxmlformats.org/drawingml/2006/table">
            <a:tbl>
              <a:tblPr>
                <a:tableStyleId>{5C22544A-7EE6-4342-B048-85BDC9FD1C3A}</a:tableStyleId>
              </a:tblPr>
              <a:tblGrid>
                <a:gridCol w="4030398"/>
              </a:tblGrid>
              <a:tr h="194056">
                <a:tc>
                  <a:txBody>
                    <a:bodyPr/>
                    <a:lstStyle/>
                    <a:p>
                      <a:pPr algn="l" fontAlgn="b"/>
                      <a:r>
                        <a:rPr lang="en-US" sz="1000" u="none" strike="noStrike">
                          <a:effectLst/>
                        </a:rPr>
                        <a:t>note:</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zh-CN" altLang="en-US" sz="1000" u="none" strike="noStrike">
                          <a:effectLst/>
                        </a:rPr>
                        <a:t>公式：</a:t>
                      </a:r>
                      <a:r>
                        <a:rPr lang="en-US" sz="1000" u="none" strike="noStrike">
                          <a:effectLst/>
                        </a:rPr>
                        <a:t>BEP = TFC/(SUP - VCUP) </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en-US" sz="1000" u="none" strike="noStrike">
                          <a:effectLst/>
                        </a:rPr>
                        <a:t>BEP = </a:t>
                      </a:r>
                      <a:r>
                        <a:rPr lang="zh-CN" altLang="en-US" sz="1000" u="none" strike="noStrike">
                          <a:effectLst/>
                        </a:rPr>
                        <a:t>收支平衡点（</a:t>
                      </a:r>
                      <a:r>
                        <a:rPr lang="en-US" sz="1000" u="none" strike="noStrike">
                          <a:effectLst/>
                        </a:rPr>
                        <a:t>Break-even Point） </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321075">
                <a:tc>
                  <a:txBody>
                    <a:bodyPr/>
                    <a:lstStyle/>
                    <a:p>
                      <a:pPr algn="l" fontAlgn="b"/>
                      <a:r>
                        <a:rPr lang="zh-CN" altLang="en-US" sz="1000" u="none" strike="noStrike" dirty="0">
                          <a:effectLst/>
                        </a:rPr>
                        <a:t>总备注：计算的是软件开发完成后的</a:t>
                      </a:r>
                      <a:r>
                        <a:rPr lang="en-US" altLang="zh-CN" sz="1000" u="none" strike="noStrike" dirty="0">
                          <a:effectLst/>
                        </a:rPr>
                        <a:t>BEP</a:t>
                      </a:r>
                      <a:r>
                        <a:rPr lang="zh-CN" altLang="en-US" sz="1000" u="none" strike="noStrike" dirty="0">
                          <a:effectLst/>
                        </a:rPr>
                        <a:t>，所以</a:t>
                      </a:r>
                      <a:r>
                        <a:rPr lang="en-US" altLang="zh-CN" sz="1000" u="none" strike="noStrike" dirty="0">
                          <a:effectLst/>
                        </a:rPr>
                        <a:t>VCUP</a:t>
                      </a:r>
                      <a:r>
                        <a:rPr lang="zh-CN" altLang="en-US" sz="1000" u="none" strike="noStrike" dirty="0">
                          <a:effectLst/>
                        </a:rPr>
                        <a:t>，</a:t>
                      </a:r>
                      <a:r>
                        <a:rPr lang="en-US" altLang="zh-CN" sz="1000" u="none" strike="noStrike" dirty="0">
                          <a:effectLst/>
                        </a:rPr>
                        <a:t>SUP</a:t>
                      </a:r>
                      <a:r>
                        <a:rPr lang="zh-CN" altLang="en-US" sz="1000" u="none" strike="noStrike" dirty="0">
                          <a:effectLst/>
                        </a:rPr>
                        <a:t>，以及</a:t>
                      </a:r>
                      <a:r>
                        <a:rPr lang="en-US" altLang="zh-CN" sz="1000" u="none" strike="noStrike" dirty="0">
                          <a:effectLst/>
                        </a:rPr>
                        <a:t>TFC</a:t>
                      </a:r>
                      <a:r>
                        <a:rPr lang="zh-CN" altLang="en-US" sz="1000" u="none" strike="noStrike" dirty="0">
                          <a:effectLst/>
                        </a:rPr>
                        <a:t>中的一部分值和损益表中不同，因为损益表的第一年是包含</a:t>
                      </a:r>
                      <a:r>
                        <a:rPr lang="en-US" altLang="zh-CN" sz="1000" u="none" strike="noStrike" dirty="0">
                          <a:effectLst/>
                        </a:rPr>
                        <a:t>4</a:t>
                      </a:r>
                      <a:r>
                        <a:rPr lang="zh-CN" altLang="en-US" sz="1000" u="none" strike="noStrike" dirty="0">
                          <a:effectLst/>
                        </a:rPr>
                        <a:t>个月软件开发的，没有收入。选取的时间点是第五个月，比如一年的单位产品价格等于第五个月的单位产品价格乘以</a:t>
                      </a:r>
                      <a:r>
                        <a:rPr lang="en-US" altLang="zh-CN" sz="1000" u="none" strike="noStrike" dirty="0">
                          <a:effectLst/>
                        </a:rPr>
                        <a:t>12</a:t>
                      </a:r>
                      <a:r>
                        <a:rPr lang="zh-CN" altLang="en-US" sz="1000" u="none" strike="noStrike" dirty="0">
                          <a:effectLst/>
                        </a:rPr>
                        <a:t>，</a:t>
                      </a:r>
                      <a:r>
                        <a:rPr lang="en-US" altLang="zh-CN" sz="1000" u="none" strike="noStrike" dirty="0">
                          <a:effectLst/>
                        </a:rPr>
                        <a:t>TFC</a:t>
                      </a:r>
                      <a:r>
                        <a:rPr lang="zh-CN" altLang="en-US" sz="1000" u="none" strike="noStrike" dirty="0">
                          <a:effectLst/>
                        </a:rPr>
                        <a:t>中的一些项也是同理，</a:t>
                      </a:r>
                      <a:r>
                        <a:rPr lang="en-US" altLang="zh-CN" sz="1000" u="none" strike="noStrike" dirty="0">
                          <a:effectLst/>
                        </a:rPr>
                        <a:t>TFC</a:t>
                      </a:r>
                      <a:r>
                        <a:rPr lang="zh-CN" altLang="en-US" sz="1000" u="none" strike="noStrike" dirty="0">
                          <a:effectLst/>
                        </a:rPr>
                        <a:t>的项大部分值都和损益表中一年的总和一致，不同的在下面有说明。有一些值会按规律变化，比如单位变动成本，比如利息，不是单纯乘以</a:t>
                      </a:r>
                      <a:r>
                        <a:rPr lang="en-US" altLang="zh-CN" sz="1000" u="none" strike="noStrike" dirty="0">
                          <a:effectLst/>
                        </a:rPr>
                        <a:t>12</a:t>
                      </a:r>
                      <a:r>
                        <a:rPr lang="zh-CN" altLang="en-US" sz="1000" u="none" strike="noStrike" dirty="0">
                          <a:effectLst/>
                        </a:rPr>
                        <a:t>，但是一年的总值是可以计算的，然后以年为单位算出</a:t>
                      </a:r>
                      <a:r>
                        <a:rPr lang="en-US" altLang="zh-CN" sz="1000" u="none" strike="noStrike" dirty="0">
                          <a:effectLst/>
                        </a:rPr>
                        <a:t>BEP</a:t>
                      </a:r>
                      <a:br>
                        <a:rPr lang="en-US" altLang="zh-CN" sz="1000" u="none" strike="noStrike" dirty="0">
                          <a:effectLst/>
                        </a:rPr>
                      </a:br>
                      <a:endParaRPr lang="en-US" altLang="zh-CN" sz="1000" b="0" i="1" u="none" strike="noStrike" dirty="0">
                        <a:solidFill>
                          <a:srgbClr val="000000"/>
                        </a:solidFill>
                        <a:effectLst/>
                        <a:latin typeface="等线" panose="02010600030101010101" pitchFamily="2" charset="-122"/>
                        <a:ea typeface="等线" panose="02010600030101010101" pitchFamily="2" charset="-122"/>
                      </a:endParaRPr>
                    </a:p>
                  </a:txBody>
                  <a:tcPr marL="7464" marR="7464" marT="7464" marB="0" anchor="b"/>
                </a:tc>
              </a:tr>
              <a:tr h="664269">
                <a:tc>
                  <a:txBody>
                    <a:bodyPr/>
                    <a:lstStyle/>
                    <a:p>
                      <a:pPr algn="l" fontAlgn="b"/>
                      <a:r>
                        <a:rPr lang="en-US" sz="1000" u="none" strike="noStrike">
                          <a:effectLst/>
                        </a:rPr>
                        <a:t>TFC = </a:t>
                      </a:r>
                      <a:r>
                        <a:rPr lang="zh-CN" altLang="en-US" sz="1000" u="none" strike="noStrike">
                          <a:effectLst/>
                        </a:rPr>
                        <a:t>总固定成本（</a:t>
                      </a:r>
                      <a:r>
                        <a:rPr lang="en-US" sz="1000" u="none" strike="noStrike">
                          <a:effectLst/>
                        </a:rPr>
                        <a:t>Total Fixed Costs） The selling expense is different form the value in profit projection because the 4 month selling expense（advertising expense）during development is 0,after development it's value won't be 0</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335867">
                <a:tc>
                  <a:txBody>
                    <a:bodyPr/>
                    <a:lstStyle/>
                    <a:p>
                      <a:pPr algn="l" fontAlgn="b"/>
                      <a:r>
                        <a:rPr lang="en-US" sz="1000" u="none" strike="noStrike">
                          <a:effectLst/>
                        </a:rPr>
                        <a:t>VCUP = </a:t>
                      </a:r>
                      <a:r>
                        <a:rPr lang="zh-CN" altLang="en-US" sz="1000" u="none" strike="noStrike">
                          <a:effectLst/>
                        </a:rPr>
                        <a:t>单位变动成本（</a:t>
                      </a:r>
                      <a:r>
                        <a:rPr lang="en-US" sz="1000" u="none" strike="noStrike">
                          <a:effectLst/>
                        </a:rPr>
                        <a:t>Variable Costs per Unit of Production） The cost of service of a year after the software is developed，</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335867">
                <a:tc>
                  <a:txBody>
                    <a:bodyPr/>
                    <a:lstStyle/>
                    <a:p>
                      <a:pPr algn="l" fontAlgn="b"/>
                      <a:r>
                        <a:rPr lang="en-US" sz="1000" u="none" strike="noStrike">
                          <a:effectLst/>
                        </a:rPr>
                        <a:t>SUP = </a:t>
                      </a:r>
                      <a:r>
                        <a:rPr lang="zh-CN" altLang="en-US" sz="1000" u="none" strike="noStrike">
                          <a:effectLst/>
                        </a:rPr>
                        <a:t>单位产品价格（</a:t>
                      </a:r>
                      <a:r>
                        <a:rPr lang="en-US" sz="1000" u="none" strike="noStrike">
                          <a:effectLst/>
                        </a:rPr>
                        <a:t>Selling Price Per Unit of Production）The revenues of a year after the software is developed</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zh-CN" altLang="en-US" sz="1000" u="none" strike="noStrike">
                          <a:effectLst/>
                        </a:rPr>
                        <a:t> </a:t>
                      </a:r>
                      <a:endParaRPr lang="zh-CN" alt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en-US" sz="1000" u="none" strike="noStrike">
                          <a:effectLst/>
                        </a:rPr>
                        <a:t>TFC=2757285.08</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en-US" sz="1000" u="none" strike="noStrike">
                          <a:effectLst/>
                        </a:rPr>
                        <a:t>VCUP=111000*8 + 131000*4 = 1412000</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194056">
                <a:tc>
                  <a:txBody>
                    <a:bodyPr/>
                    <a:lstStyle/>
                    <a:p>
                      <a:pPr algn="l" fontAlgn="b"/>
                      <a:r>
                        <a:rPr lang="en-US" sz="1000" u="none" strike="noStrike">
                          <a:effectLst/>
                        </a:rPr>
                        <a:t>SUP=350234*12=4202808</a:t>
                      </a:r>
                      <a:endParaRPr lang="en-US" sz="1000" b="0" i="1" u="none" strike="noStrike">
                        <a:solidFill>
                          <a:srgbClr val="000000"/>
                        </a:solidFill>
                        <a:effectLst/>
                        <a:latin typeface="等线" panose="02010600030101010101" pitchFamily="2" charset="-122"/>
                        <a:ea typeface="等线" panose="02010600030101010101" pitchFamily="2" charset="-122"/>
                      </a:endParaRPr>
                    </a:p>
                  </a:txBody>
                  <a:tcPr marL="7464" marR="7464" marT="7464" marB="0" anchor="b"/>
                </a:tc>
              </a:tr>
              <a:tr h="335867">
                <a:tc>
                  <a:txBody>
                    <a:bodyPr/>
                    <a:lstStyle/>
                    <a:p>
                      <a:pPr algn="l" fontAlgn="b"/>
                      <a:r>
                        <a:rPr lang="en-US" sz="1000" u="none" strike="noStrike" dirty="0">
                          <a:effectLst/>
                        </a:rPr>
                        <a:t>BEP=TFC/（SUP-VCUP）=2757285.08/（4202808-1412000）=0.988 year</a:t>
                      </a:r>
                      <a:endParaRPr lang="en-US" sz="1000" b="0" i="1" u="none" strike="noStrike" dirty="0">
                        <a:solidFill>
                          <a:srgbClr val="000000"/>
                        </a:solidFill>
                        <a:effectLst/>
                        <a:latin typeface="等线" panose="02010600030101010101" pitchFamily="2" charset="-122"/>
                        <a:ea typeface="等线" panose="02010600030101010101" pitchFamily="2" charset="-122"/>
                      </a:endParaRPr>
                    </a:p>
                  </a:txBody>
                  <a:tcPr marL="7464" marR="7464" marT="7464" marB="0" anchor="b"/>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flipV="1">
            <a:off x="2666998" y="-2667001"/>
            <a:ext cx="6858001" cy="12192002"/>
          </a:xfrm>
          <a:prstGeom prst="rect">
            <a:avLst/>
          </a:prstGeom>
        </p:spPr>
      </p:pic>
      <p:sp>
        <p:nvSpPr>
          <p:cNvPr id="5" name="文本框 4"/>
          <p:cNvSpPr txBox="1"/>
          <p:nvPr/>
        </p:nvSpPr>
        <p:spPr>
          <a:xfrm>
            <a:off x="711200" y="2572657"/>
            <a:ext cx="5320687" cy="707886"/>
          </a:xfrm>
          <a:prstGeom prst="rect">
            <a:avLst/>
          </a:prstGeom>
          <a:noFill/>
        </p:spPr>
        <p:txBody>
          <a:bodyPr wrap="none" rtlCol="0">
            <a:spAutoFit/>
          </a:bodyPr>
          <a:lstStyle/>
          <a:p>
            <a:r>
              <a:rPr lang="en-US" altLang="zh-CN" sz="4000" dirty="0">
                <a:solidFill>
                  <a:schemeClr val="bg1"/>
                </a:solidFill>
              </a:rPr>
              <a:t>THANK YOU VERY MUCH</a:t>
            </a:r>
            <a:endParaRPr lang="zh-CN" altLang="en-US" sz="4000" dirty="0">
              <a:solidFill>
                <a:schemeClr val="bg1"/>
              </a:solidFill>
            </a:endParaRPr>
          </a:p>
        </p:txBody>
      </p:sp>
      <p:sp>
        <p:nvSpPr>
          <p:cNvPr id="6" name="文本框 5"/>
          <p:cNvSpPr txBox="1"/>
          <p:nvPr/>
        </p:nvSpPr>
        <p:spPr>
          <a:xfrm>
            <a:off x="711200" y="1664586"/>
            <a:ext cx="2236510" cy="1200329"/>
          </a:xfrm>
          <a:prstGeom prst="rect">
            <a:avLst/>
          </a:prstGeom>
          <a:noFill/>
        </p:spPr>
        <p:txBody>
          <a:bodyPr wrap="none" rtlCol="0">
            <a:spAutoFit/>
          </a:bodyPr>
          <a:lstStyle/>
          <a:p>
            <a:r>
              <a:rPr lang="en-US" altLang="zh-CN" sz="7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2018</a:t>
            </a:r>
            <a:endParaRPr lang="zh-CN" altLang="en-US" sz="7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文本框 6"/>
          <p:cNvSpPr txBox="1"/>
          <p:nvPr/>
        </p:nvSpPr>
        <p:spPr>
          <a:xfrm>
            <a:off x="736601" y="3153543"/>
            <a:ext cx="5097870" cy="253916"/>
          </a:xfrm>
          <a:prstGeom prst="rect">
            <a:avLst/>
          </a:prstGeom>
          <a:noFill/>
        </p:spPr>
        <p:txBody>
          <a:bodyPr wrap="square" rtlCol="0">
            <a:spAutoFit/>
          </a:bodyPr>
          <a:lstStyle/>
          <a:p>
            <a:endParaRPr lang="en-US" altLang="zh-CN" sz="1050" dirty="0">
              <a:solidFill>
                <a:schemeClr val="bg1">
                  <a:lumMod val="8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8" name="文本框 7"/>
          <p:cNvSpPr txBox="1"/>
          <p:nvPr/>
        </p:nvSpPr>
        <p:spPr>
          <a:xfrm>
            <a:off x="2899513" y="3167390"/>
            <a:ext cx="6635021" cy="830997"/>
          </a:xfrm>
          <a:prstGeom prst="rect">
            <a:avLst/>
          </a:prstGeom>
          <a:noFill/>
        </p:spPr>
        <p:txBody>
          <a:bodyPr wrap="none" rtlCol="0">
            <a:spAutoFit/>
          </a:bodyPr>
          <a:lstStyle/>
          <a:p>
            <a:pPr algn="ctr"/>
            <a:r>
              <a:rPr lang="en-US" altLang="zh-CN" sz="4800" dirty="0" err="1">
                <a:solidFill>
                  <a:srgbClr val="007990"/>
                </a:solidFill>
              </a:rPr>
              <a:t>I.Objectives</a:t>
            </a:r>
            <a:r>
              <a:rPr lang="en-US" altLang="zh-CN" sz="4800" dirty="0">
                <a:solidFill>
                  <a:srgbClr val="007990"/>
                </a:solidFill>
              </a:rPr>
              <a:t> of the Project</a:t>
            </a:r>
            <a:endParaRPr lang="en-US" altLang="zh-CN" sz="4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868622" y="80317"/>
            <a:ext cx="3708836" cy="523220"/>
          </a:xfrm>
          <a:prstGeom prst="rect">
            <a:avLst/>
          </a:prstGeom>
          <a:noFill/>
        </p:spPr>
        <p:txBody>
          <a:bodyPr wrap="none" rtlCol="0">
            <a:spAutoFit/>
          </a:bodyPr>
          <a:lstStyle/>
          <a:p>
            <a:pPr algn="ctr"/>
            <a:r>
              <a:rPr lang="en-US" altLang="zh-CN" sz="2800" dirty="0">
                <a:solidFill>
                  <a:srgbClr val="007990"/>
                </a:solidFill>
              </a:rPr>
              <a:t>Development objectives</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1348330" y="4491391"/>
            <a:ext cx="3606808" cy="1558766"/>
          </a:xfrm>
          <a:prstGeom prst="roundRect">
            <a:avLst/>
          </a:prstGeom>
          <a:solidFill>
            <a:srgbClr val="0070C0"/>
          </a:solidFill>
          <a:ln w="25400" cap="flat" cmpd="sng" algn="ctr">
            <a:noFill/>
            <a:prstDash val="solid"/>
          </a:ln>
          <a:effectLst>
            <a:outerShdw blurRad="215900" dist="152400" dir="2700000" algn="tl" rotWithShape="0">
              <a:prstClr val="black">
                <a:alpha val="18000"/>
              </a:prstClr>
            </a:outerShdw>
          </a:effectLst>
        </p:spPr>
        <p:txBody>
          <a:bodyPr lIns="121370" tIns="60685" rIns="121370" bIns="60685"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ysClr val="window" lastClr="FFFFFF"/>
              </a:solidFill>
              <a:effectLst/>
              <a:uLnTx/>
              <a:uFillTx/>
              <a:ea typeface="微软雅黑" panose="020B0503020204020204" pitchFamily="34" charset="-122"/>
            </a:endParaRPr>
          </a:p>
        </p:txBody>
      </p:sp>
      <p:sp>
        <p:nvSpPr>
          <p:cNvPr id="125" name="圆角矩形 124"/>
          <p:cNvSpPr/>
          <p:nvPr/>
        </p:nvSpPr>
        <p:spPr>
          <a:xfrm>
            <a:off x="7236864" y="4657589"/>
            <a:ext cx="3685941" cy="1181552"/>
          </a:xfrm>
          <a:prstGeom prst="roundRect">
            <a:avLst/>
          </a:prstGeom>
          <a:solidFill>
            <a:srgbClr val="00B0F0"/>
          </a:solidFill>
          <a:ln w="25400" cap="flat" cmpd="sng" algn="ctr">
            <a:noFill/>
            <a:prstDash val="solid"/>
          </a:ln>
          <a:effectLst>
            <a:outerShdw blurRad="215900" dist="152400" dir="2700000" algn="tl" rotWithShape="0">
              <a:prstClr val="black">
                <a:alpha val="18000"/>
              </a:prstClr>
            </a:outerShdw>
          </a:effectLst>
        </p:spPr>
        <p:txBody>
          <a:bodyPr lIns="121370" tIns="60685" rIns="121370" bIns="60685"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ysClr val="window" lastClr="FFFFFF"/>
              </a:solidFill>
              <a:effectLst/>
              <a:uLnTx/>
              <a:uFillTx/>
              <a:ea typeface="微软雅黑" panose="020B0503020204020204" pitchFamily="34" charset="-122"/>
            </a:endParaRPr>
          </a:p>
        </p:txBody>
      </p:sp>
      <p:grpSp>
        <p:nvGrpSpPr>
          <p:cNvPr id="127" name="组合 126"/>
          <p:cNvGrpSpPr/>
          <p:nvPr/>
        </p:nvGrpSpPr>
        <p:grpSpPr>
          <a:xfrm>
            <a:off x="1417106" y="4671252"/>
            <a:ext cx="3476485" cy="1167889"/>
            <a:chOff x="971600" y="1305195"/>
            <a:chExt cx="2281014" cy="1101053"/>
          </a:xfrm>
        </p:grpSpPr>
        <p:sp>
          <p:nvSpPr>
            <p:cNvPr id="128" name="圆角矩形 127"/>
            <p:cNvSpPr/>
            <p:nvPr/>
          </p:nvSpPr>
          <p:spPr>
            <a:xfrm>
              <a:off x="971600" y="1305195"/>
              <a:ext cx="2281014" cy="1101053"/>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1880"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129" name="TextBox 36"/>
            <p:cNvSpPr txBox="1"/>
            <p:nvPr/>
          </p:nvSpPr>
          <p:spPr>
            <a:xfrm>
              <a:off x="1054858" y="1331723"/>
              <a:ext cx="2149561" cy="544958"/>
            </a:xfrm>
            <a:prstGeom prst="rect">
              <a:avLst/>
            </a:prstGeom>
            <a:noFill/>
          </p:spPr>
          <p:txBody>
            <a:bodyPr wrap="square" rtlCol="0">
              <a:spAutoFit/>
            </a:bodyPr>
            <a:lstStyle/>
            <a:p>
              <a:r>
                <a:rPr lang="en-US" altLang="zh-CN" dirty="0"/>
                <a:t>U.S. Construction Equipment Rental Market, By Product, 2017 &amp; 2024 (USD Million), Global Market Insights</a:t>
              </a:r>
              <a:endParaRPr lang="zh-CN" altLang="zh-CN" dirty="0"/>
            </a:p>
          </p:txBody>
        </p:sp>
      </p:grpSp>
      <p:grpSp>
        <p:nvGrpSpPr>
          <p:cNvPr id="130" name="组合 129"/>
          <p:cNvGrpSpPr/>
          <p:nvPr/>
        </p:nvGrpSpPr>
        <p:grpSpPr>
          <a:xfrm>
            <a:off x="7305643" y="4783797"/>
            <a:ext cx="3538032" cy="932252"/>
            <a:chOff x="498088" y="3224080"/>
            <a:chExt cx="2189547" cy="1828426"/>
          </a:xfrm>
        </p:grpSpPr>
        <p:sp>
          <p:nvSpPr>
            <p:cNvPr id="131" name="圆角矩形 130"/>
            <p:cNvSpPr/>
            <p:nvPr/>
          </p:nvSpPr>
          <p:spPr>
            <a:xfrm>
              <a:off x="498088" y="3224080"/>
              <a:ext cx="2189547" cy="1828426"/>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1880"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132" name="TextBox 39"/>
            <p:cNvSpPr txBox="1"/>
            <p:nvPr/>
          </p:nvSpPr>
          <p:spPr>
            <a:xfrm>
              <a:off x="596415" y="3261794"/>
              <a:ext cx="2091220" cy="701199"/>
            </a:xfrm>
            <a:prstGeom prst="rect">
              <a:avLst/>
            </a:prstGeom>
            <a:noFill/>
          </p:spPr>
          <p:txBody>
            <a:bodyPr wrap="square" rtlCol="0">
              <a:spAutoFit/>
            </a:bodyPr>
            <a:lstStyle/>
            <a:p>
              <a:r>
                <a:rPr lang="en-US" altLang="zh-CN" dirty="0"/>
                <a:t>U.S. equipment rental market size from 2017 to 2021 (in billion U.S. dollars), Statista</a:t>
              </a:r>
              <a:endParaRPr lang="zh-CN" altLang="zh-CN" dirty="0"/>
            </a:p>
          </p:txBody>
        </p:sp>
      </p:grpSp>
      <p:pic>
        <p:nvPicPr>
          <p:cNvPr id="27" name="Picture 2" descr="U.S. Construction Equipment Rental Market, By Product, 2017 &amp; 2024 (USD Million)"/>
          <p:cNvPicPr/>
          <p:nvPr/>
        </p:nvPicPr>
        <p:blipFill>
          <a:blip r:embed="rId2">
            <a:extLst>
              <a:ext uri="{28A0092B-C50C-407E-A947-70E740481C1C}">
                <a14:useLocalDpi xmlns:a14="http://schemas.microsoft.com/office/drawing/2010/main" val="0"/>
              </a:ext>
            </a:extLst>
          </a:blip>
          <a:srcRect/>
          <a:stretch>
            <a:fillRect/>
          </a:stretch>
        </p:blipFill>
        <p:spPr>
          <a:xfrm>
            <a:off x="619822" y="1432252"/>
            <a:ext cx="5215159" cy="2788052"/>
          </a:xfrm>
          <a:prstGeom prst="rect">
            <a:avLst/>
          </a:prstGeom>
          <a:noFill/>
          <a:ln>
            <a:noFill/>
          </a:ln>
        </p:spPr>
      </p:pic>
      <p:pic>
        <p:nvPicPr>
          <p:cNvPr id="28" name="Picture 3"/>
          <p:cNvPicPr/>
          <p:nvPr/>
        </p:nvPicPr>
        <p:blipFill>
          <a:blip r:embed="rId3" cstate="print">
            <a:extLst>
              <a:ext uri="{28A0092B-C50C-407E-A947-70E740481C1C}">
                <a14:useLocalDpi xmlns:a14="http://schemas.microsoft.com/office/drawing/2010/main" val="0"/>
              </a:ext>
            </a:extLst>
          </a:blip>
          <a:stretch>
            <a:fillRect/>
          </a:stretch>
        </p:blipFill>
        <p:spPr>
          <a:xfrm>
            <a:off x="6312467" y="1560240"/>
            <a:ext cx="5259711" cy="26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30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500" fill="hold"/>
                                        <p:tgtEl>
                                          <p:spTgt spid="123"/>
                                        </p:tgtEl>
                                        <p:attrNameLst>
                                          <p:attrName>ppt_x</p:attrName>
                                        </p:attrNameLst>
                                      </p:cBhvr>
                                      <p:tavLst>
                                        <p:tav tm="0">
                                          <p:val>
                                            <p:strVal val="0-#ppt_w/2"/>
                                          </p:val>
                                        </p:tav>
                                        <p:tav tm="100000">
                                          <p:val>
                                            <p:strVal val="#ppt_x"/>
                                          </p:val>
                                        </p:tav>
                                      </p:tavLst>
                                    </p:anim>
                                    <p:anim calcmode="lin" valueType="num">
                                      <p:cBhvr additive="base">
                                        <p:cTn id="8" dur="500" fill="hold"/>
                                        <p:tgtEl>
                                          <p:spTgt spid="1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600"/>
                                  </p:stCondLst>
                                  <p:childTnLst>
                                    <p:set>
                                      <p:cBhvr>
                                        <p:cTn id="10" dur="1" fill="hold">
                                          <p:stCondLst>
                                            <p:cond delay="0"/>
                                          </p:stCondLst>
                                        </p:cTn>
                                        <p:tgtEl>
                                          <p:spTgt spid="127"/>
                                        </p:tgtEl>
                                        <p:attrNameLst>
                                          <p:attrName>style.visibility</p:attrName>
                                        </p:attrNameLst>
                                      </p:cBhvr>
                                      <p:to>
                                        <p:strVal val="visible"/>
                                      </p:to>
                                    </p:set>
                                    <p:anim calcmode="lin" valueType="num">
                                      <p:cBhvr additive="base">
                                        <p:cTn id="11" dur="500" fill="hold"/>
                                        <p:tgtEl>
                                          <p:spTgt spid="127"/>
                                        </p:tgtEl>
                                        <p:attrNameLst>
                                          <p:attrName>ppt_x</p:attrName>
                                        </p:attrNameLst>
                                      </p:cBhvr>
                                      <p:tavLst>
                                        <p:tav tm="0">
                                          <p:val>
                                            <p:strVal val="0-#ppt_w/2"/>
                                          </p:val>
                                        </p:tav>
                                        <p:tav tm="100000">
                                          <p:val>
                                            <p:strVal val="#ppt_x"/>
                                          </p:val>
                                        </p:tav>
                                      </p:tavLst>
                                    </p:anim>
                                    <p:anim calcmode="lin" valueType="num">
                                      <p:cBhvr additive="base">
                                        <p:cTn id="12" dur="500" fill="hold"/>
                                        <p:tgtEl>
                                          <p:spTgt spid="127"/>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2" presetClass="entr" presetSubtype="8" fill="hold" grpId="0" nodeType="afterEffect">
                                  <p:stCondLst>
                                    <p:cond delay="0"/>
                                  </p:stCondLst>
                                  <p:childTnLst>
                                    <p:set>
                                      <p:cBhvr>
                                        <p:cTn id="15" dur="1" fill="hold">
                                          <p:stCondLst>
                                            <p:cond delay="0"/>
                                          </p:stCondLst>
                                        </p:cTn>
                                        <p:tgtEl>
                                          <p:spTgt spid="125"/>
                                        </p:tgtEl>
                                        <p:attrNameLst>
                                          <p:attrName>style.visibility</p:attrName>
                                        </p:attrNameLst>
                                      </p:cBhvr>
                                      <p:to>
                                        <p:strVal val="visible"/>
                                      </p:to>
                                    </p:set>
                                    <p:anim calcmode="lin" valueType="num">
                                      <p:cBhvr additive="base">
                                        <p:cTn id="16" dur="500" fill="hold"/>
                                        <p:tgtEl>
                                          <p:spTgt spid="125"/>
                                        </p:tgtEl>
                                        <p:attrNameLst>
                                          <p:attrName>ppt_x</p:attrName>
                                        </p:attrNameLst>
                                      </p:cBhvr>
                                      <p:tavLst>
                                        <p:tav tm="0">
                                          <p:val>
                                            <p:strVal val="0-#ppt_w/2"/>
                                          </p:val>
                                        </p:tav>
                                        <p:tav tm="100000">
                                          <p:val>
                                            <p:strVal val="#ppt_x"/>
                                          </p:val>
                                        </p:tav>
                                      </p:tavLst>
                                    </p:anim>
                                    <p:anim calcmode="lin" valueType="num">
                                      <p:cBhvr additive="base">
                                        <p:cTn id="17" dur="500" fill="hold"/>
                                        <p:tgtEl>
                                          <p:spTgt spid="125"/>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300"/>
                                  </p:stCondLst>
                                  <p:childTnLst>
                                    <p:set>
                                      <p:cBhvr>
                                        <p:cTn id="19" dur="1" fill="hold">
                                          <p:stCondLst>
                                            <p:cond delay="0"/>
                                          </p:stCondLst>
                                        </p:cTn>
                                        <p:tgtEl>
                                          <p:spTgt spid="130"/>
                                        </p:tgtEl>
                                        <p:attrNameLst>
                                          <p:attrName>style.visibility</p:attrName>
                                        </p:attrNameLst>
                                      </p:cBhvr>
                                      <p:to>
                                        <p:strVal val="visible"/>
                                      </p:to>
                                    </p:set>
                                    <p:anim calcmode="lin" valueType="num">
                                      <p:cBhvr additive="base">
                                        <p:cTn id="20" dur="500" fill="hold"/>
                                        <p:tgtEl>
                                          <p:spTgt spid="130"/>
                                        </p:tgtEl>
                                        <p:attrNameLst>
                                          <p:attrName>ppt_x</p:attrName>
                                        </p:attrNameLst>
                                      </p:cBhvr>
                                      <p:tavLst>
                                        <p:tav tm="0">
                                          <p:val>
                                            <p:strVal val="0-#ppt_w/2"/>
                                          </p:val>
                                        </p:tav>
                                        <p:tav tm="100000">
                                          <p:val>
                                            <p:strVal val="#ppt_x"/>
                                          </p:val>
                                        </p:tav>
                                      </p:tavLst>
                                    </p:anim>
                                    <p:anim calcmode="lin" valueType="num">
                                      <p:cBhvr additive="base">
                                        <p:cTn id="21" dur="500" fill="hold"/>
                                        <p:tgtEl>
                                          <p:spTgt spid="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065117" y="80317"/>
            <a:ext cx="3315844" cy="523220"/>
          </a:xfrm>
          <a:prstGeom prst="rect">
            <a:avLst/>
          </a:prstGeom>
          <a:noFill/>
        </p:spPr>
        <p:txBody>
          <a:bodyPr wrap="none" rtlCol="0">
            <a:spAutoFit/>
          </a:bodyPr>
          <a:lstStyle/>
          <a:p>
            <a:pPr algn="ctr"/>
            <a:r>
              <a:rPr lang="en-US" altLang="zh-CN" sz="2800">
                <a:solidFill>
                  <a:srgbClr val="007990"/>
                </a:solidFill>
              </a:rPr>
              <a:t>Immediate objectives</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圆角矩形 122"/>
          <p:cNvSpPr/>
          <p:nvPr/>
        </p:nvSpPr>
        <p:spPr>
          <a:xfrm>
            <a:off x="420065" y="1024086"/>
            <a:ext cx="7809531" cy="5430514"/>
          </a:xfrm>
          <a:prstGeom prst="roundRect">
            <a:avLst/>
          </a:prstGeom>
          <a:solidFill>
            <a:srgbClr val="0070C0"/>
          </a:solidFill>
          <a:ln w="25400" cap="flat" cmpd="sng" algn="ctr">
            <a:noFill/>
            <a:prstDash val="solid"/>
          </a:ln>
          <a:effectLst>
            <a:outerShdw blurRad="215900" dist="152400" dir="2700000" algn="tl" rotWithShape="0">
              <a:prstClr val="black">
                <a:alpha val="18000"/>
              </a:prstClr>
            </a:outerShdw>
          </a:effectLst>
        </p:spPr>
        <p:txBody>
          <a:bodyPr lIns="121370" tIns="60685" rIns="121370" bIns="60685"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a:ln>
                <a:noFill/>
              </a:ln>
              <a:solidFill>
                <a:sysClr val="window" lastClr="FFFFFF"/>
              </a:solidFill>
              <a:effectLst/>
              <a:uLnTx/>
              <a:uFillTx/>
              <a:ea typeface="微软雅黑" panose="020B0503020204020204" pitchFamily="34" charset="-122"/>
            </a:endParaRPr>
          </a:p>
        </p:txBody>
      </p:sp>
      <p:grpSp>
        <p:nvGrpSpPr>
          <p:cNvPr id="127" name="组合 126"/>
          <p:cNvGrpSpPr/>
          <p:nvPr/>
        </p:nvGrpSpPr>
        <p:grpSpPr>
          <a:xfrm>
            <a:off x="609573" y="1224221"/>
            <a:ext cx="7430511" cy="5030240"/>
            <a:chOff x="971599" y="1349002"/>
            <a:chExt cx="2281014" cy="1101053"/>
          </a:xfrm>
        </p:grpSpPr>
        <p:sp>
          <p:nvSpPr>
            <p:cNvPr id="128" name="圆角矩形 127"/>
            <p:cNvSpPr/>
            <p:nvPr/>
          </p:nvSpPr>
          <p:spPr>
            <a:xfrm>
              <a:off x="971599" y="1349002"/>
              <a:ext cx="2281014" cy="1101053"/>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en-US" sz="1880"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129" name="TextBox 36"/>
            <p:cNvSpPr txBox="1"/>
            <p:nvPr/>
          </p:nvSpPr>
          <p:spPr>
            <a:xfrm>
              <a:off x="1037325" y="1367418"/>
              <a:ext cx="2149561" cy="990313"/>
            </a:xfrm>
            <a:prstGeom prst="rect">
              <a:avLst/>
            </a:prstGeom>
            <a:noFill/>
          </p:spPr>
          <p:txBody>
            <a:bodyPr wrap="square" rtlCol="0">
              <a:spAutoFit/>
            </a:bodyPr>
            <a:lstStyle/>
            <a:p>
              <a:endParaRPr lang="en-US" altLang="zh-CN" dirty="0"/>
            </a:p>
            <a:p>
              <a:r>
                <a:rPr lang="en-US" altLang="zh-CN" dirty="0"/>
                <a:t>The project aims to adapt new technology, including real time information system, to replace the traditional manual operations with a web-based system with a database. This will make it easier and more effective to create customer information, update equipment inventory data assign jobs to trucks/drivers and update job statuses. It will help the company make more profit and customers rent equipment more easily.</a:t>
              </a:r>
              <a:endParaRPr lang="zh-CN" altLang="zh-CN" dirty="0"/>
            </a:p>
            <a:p>
              <a:r>
                <a:rPr lang="en-US" altLang="zh-CN" dirty="0"/>
                <a:t> </a:t>
              </a:r>
              <a:endParaRPr lang="zh-CN" altLang="zh-CN" dirty="0"/>
            </a:p>
            <a:p>
              <a:r>
                <a:rPr lang="en-US" altLang="zh-CN" dirty="0"/>
                <a:t>Now, the company has four depots in the market area, and each truck will start and return to the depot where it belongs to. In future, the company will extend its business to the whole USA or to some foreign countries.</a:t>
              </a:r>
              <a:endParaRPr lang="zh-CN" altLang="zh-CN" dirty="0"/>
            </a:p>
            <a:p>
              <a:r>
                <a:rPr lang="en-US" altLang="zh-CN" dirty="0"/>
                <a:t> </a:t>
              </a:r>
              <a:endParaRPr lang="zh-CN" altLang="zh-CN" dirty="0"/>
            </a:p>
            <a:p>
              <a:r>
                <a:rPr lang="en-US" altLang="zh-CN" dirty="0"/>
                <a:t>For the experience, it can be applied to the resembling sectors such as taxi dispatching, in-town delivery, etc. to realize a real-time and highly available web system.</a:t>
              </a:r>
              <a:endParaRPr lang="zh-CN" altLang="zh-CN"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30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500" fill="hold"/>
                                        <p:tgtEl>
                                          <p:spTgt spid="123"/>
                                        </p:tgtEl>
                                        <p:attrNameLst>
                                          <p:attrName>ppt_x</p:attrName>
                                        </p:attrNameLst>
                                      </p:cBhvr>
                                      <p:tavLst>
                                        <p:tav tm="0">
                                          <p:val>
                                            <p:strVal val="0-#ppt_w/2"/>
                                          </p:val>
                                        </p:tav>
                                        <p:tav tm="100000">
                                          <p:val>
                                            <p:strVal val="#ppt_x"/>
                                          </p:val>
                                        </p:tav>
                                      </p:tavLst>
                                    </p:anim>
                                    <p:anim calcmode="lin" valueType="num">
                                      <p:cBhvr additive="base">
                                        <p:cTn id="8" dur="500" fill="hold"/>
                                        <p:tgtEl>
                                          <p:spTgt spid="1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600"/>
                                  </p:stCondLst>
                                  <p:childTnLst>
                                    <p:set>
                                      <p:cBhvr>
                                        <p:cTn id="10" dur="1" fill="hold">
                                          <p:stCondLst>
                                            <p:cond delay="0"/>
                                          </p:stCondLst>
                                        </p:cTn>
                                        <p:tgtEl>
                                          <p:spTgt spid="127"/>
                                        </p:tgtEl>
                                        <p:attrNameLst>
                                          <p:attrName>style.visibility</p:attrName>
                                        </p:attrNameLst>
                                      </p:cBhvr>
                                      <p:to>
                                        <p:strVal val="visible"/>
                                      </p:to>
                                    </p:set>
                                    <p:anim calcmode="lin" valueType="num">
                                      <p:cBhvr additive="base">
                                        <p:cTn id="11" dur="500" fill="hold"/>
                                        <p:tgtEl>
                                          <p:spTgt spid="127"/>
                                        </p:tgtEl>
                                        <p:attrNameLst>
                                          <p:attrName>ppt_x</p:attrName>
                                        </p:attrNameLst>
                                      </p:cBhvr>
                                      <p:tavLst>
                                        <p:tav tm="0">
                                          <p:val>
                                            <p:strVal val="0-#ppt_w/2"/>
                                          </p:val>
                                        </p:tav>
                                        <p:tav tm="100000">
                                          <p:val>
                                            <p:strVal val="#ppt_x"/>
                                          </p:val>
                                        </p:tav>
                                      </p:tavLst>
                                    </p:anim>
                                    <p:anim calcmode="lin" valueType="num">
                                      <p:cBhvr additive="base">
                                        <p:cTn id="12" dur="500" fill="hold"/>
                                        <p:tgtEl>
                                          <p:spTgt spid="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8" name="文本框 7"/>
          <p:cNvSpPr txBox="1"/>
          <p:nvPr/>
        </p:nvSpPr>
        <p:spPr>
          <a:xfrm>
            <a:off x="2310665" y="3167390"/>
            <a:ext cx="7812716" cy="830997"/>
          </a:xfrm>
          <a:prstGeom prst="rect">
            <a:avLst/>
          </a:prstGeom>
          <a:noFill/>
        </p:spPr>
        <p:txBody>
          <a:bodyPr wrap="none" rtlCol="0">
            <a:spAutoFit/>
          </a:bodyPr>
          <a:lstStyle/>
          <a:p>
            <a:pPr algn="ctr"/>
            <a:r>
              <a:rPr lang="en-US" altLang="zh-CN" sz="4800" dirty="0">
                <a:solidFill>
                  <a:srgbClr val="007990"/>
                </a:solidFill>
              </a:rPr>
              <a:t>Expected results of the Project</a:t>
            </a:r>
            <a:endParaRPr lang="zh-CN" altLang="en-US" sz="4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2753260" y="80317"/>
            <a:ext cx="4132991" cy="523220"/>
          </a:xfrm>
          <a:prstGeom prst="rect">
            <a:avLst/>
          </a:prstGeom>
          <a:noFill/>
        </p:spPr>
        <p:txBody>
          <a:bodyPr wrap="none" rtlCol="0">
            <a:spAutoFit/>
          </a:bodyPr>
          <a:lstStyle/>
          <a:p>
            <a:pPr algn="ctr"/>
            <a:r>
              <a:rPr lang="en-US" altLang="zh-CN" sz="2800" dirty="0">
                <a:solidFill>
                  <a:srgbClr val="007990"/>
                </a:solidFill>
              </a:rPr>
              <a:t>Expected Results of Project</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1287941" y="1056046"/>
            <a:ext cx="10631916" cy="1614510"/>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1218565"/>
            <a:endParaRPr lang="zh-CN" altLang="en-US" sz="3135" kern="0">
              <a:solidFill>
                <a:srgbClr val="262626">
                  <a:lumMod val="90000"/>
                  <a:lumOff val="10000"/>
                </a:srgbClr>
              </a:solidFill>
              <a:ea typeface="微软雅黑" panose="020B0503020204020204" pitchFamily="34" charset="-122"/>
            </a:endParaRPr>
          </a:p>
        </p:txBody>
      </p:sp>
      <p:grpSp>
        <p:nvGrpSpPr>
          <p:cNvPr id="63" name="组合 62"/>
          <p:cNvGrpSpPr/>
          <p:nvPr/>
        </p:nvGrpSpPr>
        <p:grpSpPr>
          <a:xfrm>
            <a:off x="1400043" y="1369212"/>
            <a:ext cx="2328438" cy="1202985"/>
            <a:chOff x="717476" y="1291449"/>
            <a:chExt cx="2054324" cy="1106750"/>
          </a:xfrm>
        </p:grpSpPr>
        <p:sp>
          <p:nvSpPr>
            <p:cNvPr id="64" name="圆角矩形 63"/>
            <p:cNvSpPr/>
            <p:nvPr/>
          </p:nvSpPr>
          <p:spPr>
            <a:xfrm>
              <a:off x="717476" y="1291449"/>
              <a:ext cx="2054324" cy="1106750"/>
            </a:xfrm>
            <a:prstGeom prst="roundRect">
              <a:avLst>
                <a:gd name="adj" fmla="val 10880"/>
              </a:avLst>
            </a:prstGeom>
            <a:solidFill>
              <a:srgbClr val="0070C0"/>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1218565" eaLnBrk="1" fontAlgn="auto" latinLnBrk="0" hangingPunct="1">
                <a:lnSpc>
                  <a:spcPct val="120000"/>
                </a:lnSpc>
                <a:spcBef>
                  <a:spcPts val="0"/>
                </a:spcBef>
                <a:spcAft>
                  <a:spcPts val="0"/>
                </a:spcAft>
                <a:buClrTx/>
                <a:buSzTx/>
                <a:buFontTx/>
                <a:buNone/>
                <a:defRPr/>
              </a:pPr>
              <a:endParaRPr kumimoji="0" lang="zh-CN" altLang="en-US" sz="188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TextBox 6"/>
            <p:cNvSpPr txBox="1"/>
            <p:nvPr/>
          </p:nvSpPr>
          <p:spPr>
            <a:xfrm>
              <a:off x="834598" y="1484709"/>
              <a:ext cx="1793187" cy="877781"/>
            </a:xfrm>
            <a:prstGeom prst="rect">
              <a:avLst/>
            </a:prstGeom>
            <a:noFill/>
          </p:spPr>
          <p:txBody>
            <a:bodyPr wrap="square" rtlCol="0">
              <a:spAutoFit/>
            </a:bodyPr>
            <a:lstStyle/>
            <a:p>
              <a:r>
                <a:rPr lang="en-US" altLang="zh-CN" sz="2800" b="1" dirty="0">
                  <a:solidFill>
                    <a:schemeClr val="bg1"/>
                  </a:solidFill>
                </a:rPr>
                <a:t>Overall results</a:t>
              </a:r>
              <a:endParaRPr lang="zh-CN" altLang="zh-CN" sz="2800" b="1" dirty="0">
                <a:solidFill>
                  <a:schemeClr val="bg1"/>
                </a:solidFill>
              </a:endParaRPr>
            </a:p>
          </p:txBody>
        </p:sp>
      </p:grpSp>
      <p:sp>
        <p:nvSpPr>
          <p:cNvPr id="67" name="文本框 58"/>
          <p:cNvSpPr txBox="1"/>
          <p:nvPr/>
        </p:nvSpPr>
        <p:spPr>
          <a:xfrm>
            <a:off x="3975895" y="1061422"/>
            <a:ext cx="7780676" cy="2207039"/>
          </a:xfrm>
          <a:prstGeom prst="rect">
            <a:avLst/>
          </a:prstGeom>
          <a:noFill/>
        </p:spPr>
        <p:txBody>
          <a:bodyPr wrap="square" lIns="124420" tIns="62210" rIns="124420" bIns="62210" rtlCol="0">
            <a:spAutoFit/>
          </a:bodyPr>
          <a:lstStyle/>
          <a:p>
            <a:pPr marL="388620" indent="-388620" defTabSz="1218565">
              <a:lnSpc>
                <a:spcPct val="120000"/>
              </a:lnSpc>
              <a:buFont typeface="Wingdings" panose="05000000000000000000" pitchFamily="2" charset="2"/>
              <a:buChar char="l"/>
            </a:pPr>
            <a:r>
              <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rPr>
              <a:t>A complete web-based dispatching system which meets the requirement of conducting the dispatching operations more effectively.</a:t>
            </a: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a:p>
            <a:pPr marL="388620" indent="-388620" defTabSz="1218565">
              <a:lnSpc>
                <a:spcPct val="120000"/>
              </a:lnSpc>
              <a:buFont typeface="Wingdings" panose="05000000000000000000" pitchFamily="2" charset="2"/>
              <a:buChar char="l"/>
            </a:pPr>
            <a:r>
              <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rPr>
              <a:t>Successful transition from manual operations to the new software and database.</a:t>
            </a: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a:p>
            <a:pPr marL="388620" indent="-388620" defTabSz="1218565">
              <a:lnSpc>
                <a:spcPct val="120000"/>
              </a:lnSpc>
              <a:buFont typeface="Wingdings" panose="05000000000000000000" pitchFamily="2" charset="2"/>
              <a:buChar char="l"/>
            </a:pPr>
            <a:r>
              <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rPr>
              <a:t>Robustness and fault tolerance of the system and timely arrangement of maintenance.</a:t>
            </a: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a:p>
            <a:pPr marL="388620" indent="-388620" defTabSz="1218565">
              <a:lnSpc>
                <a:spcPct val="120000"/>
              </a:lnSpc>
              <a:buFont typeface="Wingdings" panose="05000000000000000000" pitchFamily="2" charset="2"/>
              <a:buChar char="l"/>
            </a:pP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p:txBody>
      </p:sp>
      <p:sp>
        <p:nvSpPr>
          <p:cNvPr id="68" name="圆角矩形 67"/>
          <p:cNvSpPr/>
          <p:nvPr/>
        </p:nvSpPr>
        <p:spPr>
          <a:xfrm>
            <a:off x="1287941" y="2958972"/>
            <a:ext cx="10631916" cy="1408847"/>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1218565"/>
            <a:endParaRPr lang="zh-CN" altLang="en-US" sz="3135" kern="0">
              <a:solidFill>
                <a:srgbClr val="262626">
                  <a:lumMod val="90000"/>
                  <a:lumOff val="10000"/>
                </a:srgbClr>
              </a:solidFill>
              <a:ea typeface="微软雅黑" panose="020B0503020204020204" pitchFamily="34" charset="-122"/>
            </a:endParaRPr>
          </a:p>
        </p:txBody>
      </p:sp>
      <p:sp>
        <p:nvSpPr>
          <p:cNvPr id="69" name="文本框 58"/>
          <p:cNvSpPr txBox="1"/>
          <p:nvPr/>
        </p:nvSpPr>
        <p:spPr>
          <a:xfrm>
            <a:off x="3975895" y="3176477"/>
            <a:ext cx="7780676" cy="1366937"/>
          </a:xfrm>
          <a:prstGeom prst="rect">
            <a:avLst/>
          </a:prstGeom>
          <a:noFill/>
        </p:spPr>
        <p:txBody>
          <a:bodyPr wrap="square" lIns="124420" tIns="62210" rIns="124420" bIns="62210" rtlCol="0">
            <a:spAutoFit/>
          </a:bodyPr>
          <a:lstStyle/>
          <a:p>
            <a:pPr marL="388620" indent="-388620" defTabSz="1218565">
              <a:lnSpc>
                <a:spcPct val="120000"/>
              </a:lnSpc>
              <a:buFont typeface="Wingdings" panose="05000000000000000000" pitchFamily="2" charset="2"/>
              <a:buChar char="l"/>
            </a:pPr>
            <a:r>
              <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rPr>
              <a:t>Experimental technology may cause unexpected errors and failures.</a:t>
            </a: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a:p>
            <a:pPr marL="388620" indent="-388620" defTabSz="1218565">
              <a:lnSpc>
                <a:spcPct val="120000"/>
              </a:lnSpc>
              <a:buFont typeface="Wingdings" panose="05000000000000000000" pitchFamily="2" charset="2"/>
              <a:buChar char="l"/>
            </a:pPr>
            <a:r>
              <a:rPr lang="en-US" altLang="zh-CN" dirty="0"/>
              <a:t>If there exists asymmetric information between the actual need and the project, the company may spend a lot for reconstruction of the software.</a:t>
            </a:r>
            <a:endParaRPr lang="en-US" altLang="zh-CN" dirty="0"/>
          </a:p>
          <a:p>
            <a:pPr marL="388620" indent="-388620" defTabSz="1218565">
              <a:lnSpc>
                <a:spcPct val="120000"/>
              </a:lnSpc>
              <a:buFont typeface="Wingdings" panose="05000000000000000000" pitchFamily="2" charset="2"/>
              <a:buChar char="l"/>
            </a:pPr>
            <a:r>
              <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rPr>
              <a:t>Accidents due to the errors of the system and some legal issues.</a:t>
            </a:r>
            <a:endParaRPr lang="en-US" altLang="zh-CN" sz="1630" dirty="0">
              <a:solidFill>
                <a:srgbClr val="262626">
                  <a:lumMod val="75000"/>
                  <a:lumOff val="25000"/>
                </a:srgbClr>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1287940" y="4680896"/>
            <a:ext cx="10631916" cy="1724695"/>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1218565"/>
            <a:endParaRPr lang="zh-CN" altLang="en-US" sz="3135" kern="0">
              <a:solidFill>
                <a:srgbClr val="262626">
                  <a:lumMod val="90000"/>
                  <a:lumOff val="10000"/>
                </a:srgbClr>
              </a:solidFill>
              <a:ea typeface="微软雅黑" panose="020B0503020204020204" pitchFamily="34" charset="-122"/>
            </a:endParaRPr>
          </a:p>
        </p:txBody>
      </p:sp>
      <p:sp>
        <p:nvSpPr>
          <p:cNvPr id="71" name="文本框 58"/>
          <p:cNvSpPr txBox="1"/>
          <p:nvPr/>
        </p:nvSpPr>
        <p:spPr>
          <a:xfrm>
            <a:off x="3975895" y="4894961"/>
            <a:ext cx="7780676" cy="1510630"/>
          </a:xfrm>
          <a:prstGeom prst="rect">
            <a:avLst/>
          </a:prstGeom>
          <a:noFill/>
        </p:spPr>
        <p:txBody>
          <a:bodyPr wrap="square" lIns="124420" tIns="62210" rIns="124420" bIns="62210" rtlCol="0">
            <a:spAutoFit/>
          </a:bodyPr>
          <a:lstStyle/>
          <a:p>
            <a:r>
              <a:rPr lang="en-US" altLang="zh-CN" dirty="0"/>
              <a:t>In 2006, Sunstate ranked at No.14 in the US equipment rental market while in 2016 it ranked at No.7, with rental volume of $500 million, according to The RER 100: Top Rental Equipment Companies of 2016.</a:t>
            </a:r>
            <a:endParaRPr lang="en-US" altLang="zh-CN" dirty="0"/>
          </a:p>
          <a:p>
            <a:r>
              <a:rPr lang="en-US" altLang="zh-CN" dirty="0"/>
              <a:t>The project will produce approximately another 67% increase of the income through the planned activities and budget, according to McKinsey.</a:t>
            </a:r>
            <a:endParaRPr lang="zh-CN" altLang="zh-CN" dirty="0"/>
          </a:p>
        </p:txBody>
      </p:sp>
      <p:grpSp>
        <p:nvGrpSpPr>
          <p:cNvPr id="73" name="组合 72"/>
          <p:cNvGrpSpPr/>
          <p:nvPr/>
        </p:nvGrpSpPr>
        <p:grpSpPr>
          <a:xfrm>
            <a:off x="1400043" y="3061902"/>
            <a:ext cx="2328438" cy="1202985"/>
            <a:chOff x="717476" y="1291449"/>
            <a:chExt cx="2054324" cy="1106750"/>
          </a:xfrm>
        </p:grpSpPr>
        <p:sp>
          <p:nvSpPr>
            <p:cNvPr id="76" name="圆角矩形 75"/>
            <p:cNvSpPr/>
            <p:nvPr/>
          </p:nvSpPr>
          <p:spPr>
            <a:xfrm>
              <a:off x="717476" y="1291449"/>
              <a:ext cx="2054324" cy="1106750"/>
            </a:xfrm>
            <a:prstGeom prst="roundRect">
              <a:avLst>
                <a:gd name="adj" fmla="val 10880"/>
              </a:avLst>
            </a:prstGeom>
            <a:solidFill>
              <a:srgbClr val="0070C0"/>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1218565" eaLnBrk="1" fontAlgn="auto" latinLnBrk="0" hangingPunct="1">
                <a:lnSpc>
                  <a:spcPct val="120000"/>
                </a:lnSpc>
                <a:spcBef>
                  <a:spcPts val="0"/>
                </a:spcBef>
                <a:spcAft>
                  <a:spcPts val="0"/>
                </a:spcAft>
                <a:buClrTx/>
                <a:buSzTx/>
                <a:buFontTx/>
                <a:buNone/>
                <a:defRPr/>
              </a:pPr>
              <a:endParaRPr kumimoji="0" lang="zh-CN" altLang="en-US" sz="188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TextBox 17"/>
            <p:cNvSpPr txBox="1"/>
            <p:nvPr/>
          </p:nvSpPr>
          <p:spPr>
            <a:xfrm>
              <a:off x="834597" y="1379636"/>
              <a:ext cx="1793187" cy="865866"/>
            </a:xfrm>
            <a:prstGeom prst="rect">
              <a:avLst/>
            </a:prstGeom>
            <a:noFill/>
          </p:spPr>
          <p:txBody>
            <a:bodyPr wrap="square" rtlCol="0">
              <a:spAutoFit/>
            </a:bodyPr>
            <a:lstStyle/>
            <a:p>
              <a:pPr lvl="0" algn="ctr" defTabSz="1218565">
                <a:lnSpc>
                  <a:spcPct val="120000"/>
                </a:lnSpc>
                <a:defRPr/>
              </a:pPr>
              <a:r>
                <a:rPr lang="en-US" altLang="zh-CN" sz="2400" b="1" kern="0" dirty="0">
                  <a:solidFill>
                    <a:prstClr val="white"/>
                  </a:solidFill>
                  <a:latin typeface="微软雅黑" panose="020B0503020204020204" pitchFamily="34" charset="-122"/>
                  <a:ea typeface="微软雅黑" panose="020B0503020204020204" pitchFamily="34" charset="-122"/>
                </a:rPr>
                <a:t>Unintended effects</a:t>
              </a: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1400043" y="4887295"/>
            <a:ext cx="2328438" cy="1202985"/>
            <a:chOff x="717476" y="1291449"/>
            <a:chExt cx="2054324" cy="1106750"/>
          </a:xfrm>
        </p:grpSpPr>
        <p:sp>
          <p:nvSpPr>
            <p:cNvPr id="81" name="圆角矩形 80"/>
            <p:cNvSpPr/>
            <p:nvPr/>
          </p:nvSpPr>
          <p:spPr>
            <a:xfrm>
              <a:off x="717476" y="1291449"/>
              <a:ext cx="2054324" cy="1106750"/>
            </a:xfrm>
            <a:prstGeom prst="roundRect">
              <a:avLst>
                <a:gd name="adj" fmla="val 10880"/>
              </a:avLst>
            </a:prstGeom>
            <a:solidFill>
              <a:srgbClr val="00B0F0"/>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1218565" eaLnBrk="1" fontAlgn="auto" latinLnBrk="0" hangingPunct="1">
                <a:lnSpc>
                  <a:spcPct val="120000"/>
                </a:lnSpc>
                <a:spcBef>
                  <a:spcPts val="0"/>
                </a:spcBef>
                <a:spcAft>
                  <a:spcPts val="0"/>
                </a:spcAft>
                <a:buClrTx/>
                <a:buSzTx/>
                <a:buFontTx/>
                <a:buNone/>
                <a:defRPr/>
              </a:pPr>
              <a:endParaRPr kumimoji="0" lang="zh-CN" altLang="en-US" sz="188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2" name="TextBox 22"/>
            <p:cNvSpPr txBox="1"/>
            <p:nvPr/>
          </p:nvSpPr>
          <p:spPr>
            <a:xfrm>
              <a:off x="752976" y="1415472"/>
              <a:ext cx="1657304" cy="982727"/>
            </a:xfrm>
            <a:prstGeom prst="rect">
              <a:avLst/>
            </a:prstGeom>
            <a:noFill/>
          </p:spPr>
          <p:txBody>
            <a:bodyPr wrap="square" rtlCol="0">
              <a:spAutoFit/>
            </a:bodyPr>
            <a:lstStyle/>
            <a:p>
              <a:pPr lvl="0" algn="ctr" defTabSz="1218565">
                <a:lnSpc>
                  <a:spcPct val="120000"/>
                </a:lnSpc>
                <a:defRPr/>
              </a:pPr>
              <a:r>
                <a:rPr lang="en-US" altLang="zh-CN" sz="2760" b="1" kern="0" dirty="0">
                  <a:solidFill>
                    <a:prstClr val="white"/>
                  </a:solidFill>
                  <a:latin typeface="微软雅黑" panose="020B0503020204020204" pitchFamily="34" charset="-122"/>
                  <a:ea typeface="微软雅黑" panose="020B0503020204020204" pitchFamily="34" charset="-122"/>
                </a:rPr>
                <a:t>Market analysis</a:t>
              </a:r>
              <a:endParaRPr kumimoji="0" lang="zh-CN" altLang="en-US" sz="276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500"/>
                                        <p:tgtEl>
                                          <p:spTgt spid="67"/>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0-#ppt_w/2"/>
                                          </p:val>
                                        </p:tav>
                                        <p:tav tm="100000">
                                          <p:val>
                                            <p:strVal val="#ppt_x"/>
                                          </p:val>
                                        </p:tav>
                                      </p:tavLst>
                                    </p:anim>
                                    <p:anim calcmode="lin" valueType="num">
                                      <p:cBhvr additive="base">
                                        <p:cTn id="19" dur="500" fill="hold"/>
                                        <p:tgtEl>
                                          <p:spTgt spid="6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60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0-#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600"/>
                                  </p:stCondLst>
                                  <p:childTnLst>
                                    <p:set>
                                      <p:cBhvr>
                                        <p:cTn id="29" dur="1" fill="hold">
                                          <p:stCondLst>
                                            <p:cond delay="0"/>
                                          </p:stCondLst>
                                        </p:cTn>
                                        <p:tgtEl>
                                          <p:spTgt spid="71"/>
                                        </p:tgtEl>
                                        <p:attrNameLst>
                                          <p:attrName>style.visibility</p:attrName>
                                        </p:attrNameLst>
                                      </p:cBhvr>
                                      <p:to>
                                        <p:strVal val="visible"/>
                                      </p:to>
                                    </p:set>
                                    <p:animEffect transition="in" filter="wipe(left)">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7" grpId="0"/>
      <p:bldP spid="68" grpId="0" animBg="1"/>
      <p:bldP spid="69" grpId="0"/>
      <p:bldP spid="70"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2667001" y="-2667000"/>
            <a:ext cx="6858000" cy="12192001"/>
          </a:xfrm>
          <a:prstGeom prst="rect">
            <a:avLst/>
          </a:prstGeom>
        </p:spPr>
      </p:pic>
      <p:sp>
        <p:nvSpPr>
          <p:cNvPr id="8" name="文本框 7"/>
          <p:cNvSpPr txBox="1"/>
          <p:nvPr/>
        </p:nvSpPr>
        <p:spPr>
          <a:xfrm>
            <a:off x="2155371" y="3167390"/>
            <a:ext cx="9017880" cy="1569660"/>
          </a:xfrm>
          <a:prstGeom prst="rect">
            <a:avLst/>
          </a:prstGeom>
          <a:noFill/>
        </p:spPr>
        <p:txBody>
          <a:bodyPr wrap="square" rtlCol="0">
            <a:spAutoFit/>
          </a:bodyPr>
          <a:lstStyle/>
          <a:p>
            <a:pPr algn="ctr"/>
            <a:r>
              <a:rPr lang="en-US" altLang="zh-CN" sz="4800" dirty="0">
                <a:solidFill>
                  <a:srgbClr val="007990"/>
                </a:solidFill>
              </a:rPr>
              <a:t>Project Implementation &amp; Management Plan</a:t>
            </a:r>
            <a:endParaRPr lang="zh-CN" altLang="en-US" sz="4800" dirty="0">
              <a:solidFill>
                <a:srgbClr val="00799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8F8"/>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90926"/>
          <a:stretch>
            <a:fillRect/>
          </a:stretch>
        </p:blipFill>
        <p:spPr>
          <a:xfrm rot="5400000">
            <a:off x="5784849" y="-5784850"/>
            <a:ext cx="622301" cy="12192001"/>
          </a:xfrm>
          <a:prstGeom prst="rect">
            <a:avLst/>
          </a:prstGeom>
        </p:spPr>
      </p:pic>
      <p:sp>
        <p:nvSpPr>
          <p:cNvPr id="13" name="文本框 12"/>
          <p:cNvSpPr txBox="1"/>
          <p:nvPr/>
        </p:nvSpPr>
        <p:spPr>
          <a:xfrm>
            <a:off x="3262319" y="80317"/>
            <a:ext cx="2921441" cy="523220"/>
          </a:xfrm>
          <a:prstGeom prst="rect">
            <a:avLst/>
          </a:prstGeom>
          <a:noFill/>
        </p:spPr>
        <p:txBody>
          <a:bodyPr wrap="none" rtlCol="0">
            <a:spAutoFit/>
          </a:bodyPr>
          <a:lstStyle/>
          <a:p>
            <a:pPr algn="ctr"/>
            <a:r>
              <a:rPr lang="en-US" altLang="zh-CN" sz="2800" dirty="0" err="1">
                <a:solidFill>
                  <a:srgbClr val="007990"/>
                </a:solidFill>
              </a:rPr>
              <a:t>Sunstate_schedule</a:t>
            </a:r>
            <a:endParaRPr lang="zh-CN" altLang="en-US" sz="2800" dirty="0">
              <a:solidFill>
                <a:srgbClr val="007990"/>
              </a:solidFill>
            </a:endParaRPr>
          </a:p>
        </p:txBody>
      </p:sp>
      <p:sp>
        <p:nvSpPr>
          <p:cNvPr id="94" name="矩形 93"/>
          <p:cNvSpPr/>
          <p:nvPr/>
        </p:nvSpPr>
        <p:spPr>
          <a:xfrm>
            <a:off x="0" y="603537"/>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387632" y="683854"/>
            <a:ext cx="5571107" cy="6858000"/>
          </a:xfrm>
          <a:prstGeom prst="rect">
            <a:avLst/>
          </a:prstGeom>
        </p:spPr>
      </p:pic>
      <p:grpSp>
        <p:nvGrpSpPr>
          <p:cNvPr id="40" name="组合 39"/>
          <p:cNvGrpSpPr/>
          <p:nvPr/>
        </p:nvGrpSpPr>
        <p:grpSpPr>
          <a:xfrm>
            <a:off x="6260673" y="885433"/>
            <a:ext cx="621240" cy="643281"/>
            <a:chOff x="4050503" y="886871"/>
            <a:chExt cx="495374" cy="512949"/>
          </a:xfrm>
        </p:grpSpPr>
        <p:grpSp>
          <p:nvGrpSpPr>
            <p:cNvPr id="41" name="组合 40"/>
            <p:cNvGrpSpPr/>
            <p:nvPr/>
          </p:nvGrpSpPr>
          <p:grpSpPr>
            <a:xfrm>
              <a:off x="4050503" y="886871"/>
              <a:ext cx="495374" cy="495374"/>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44" name="椭圆 43"/>
              <p:cNvSpPr/>
              <p:nvPr/>
            </p:nvSpPr>
            <p:spPr>
              <a:xfrm>
                <a:off x="4237176" y="819597"/>
                <a:ext cx="669652" cy="669652"/>
              </a:xfrm>
              <a:prstGeom prst="ellipse">
                <a:avLst/>
              </a:prstGeom>
              <a:solidFill>
                <a:srgbClr val="0070C0"/>
              </a:solidFill>
              <a:ln w="25400" cap="flat" cmpd="sng" algn="ctr">
                <a:noFill/>
                <a:prstDash val="solid"/>
              </a:ln>
              <a:effectLst>
                <a:innerShdw blurRad="63500" dist="50800" dir="18900000">
                  <a:prstClr val="black">
                    <a:alpha val="35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grpSp>
        <p:sp>
          <p:nvSpPr>
            <p:cNvPr id="42" name="TextBox 23"/>
            <p:cNvSpPr txBox="1"/>
            <p:nvPr/>
          </p:nvSpPr>
          <p:spPr>
            <a:xfrm>
              <a:off x="4141737" y="957962"/>
              <a:ext cx="318534" cy="441858"/>
            </a:xfrm>
            <a:prstGeom prst="rect">
              <a:avLst/>
            </a:prstGeom>
            <a:noFill/>
          </p:spPr>
          <p:txBody>
            <a:bodyPr wrap="none" rtlCol="0">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rPr>
                <a:t>1</a:t>
              </a:r>
              <a:endParaRPr kumimoji="0" lang="zh-CN" altLang="en-US"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endParaRPr>
            </a:p>
          </p:txBody>
        </p:sp>
      </p:grpSp>
      <p:grpSp>
        <p:nvGrpSpPr>
          <p:cNvPr id="45" name="组合 44"/>
          <p:cNvGrpSpPr/>
          <p:nvPr/>
        </p:nvGrpSpPr>
        <p:grpSpPr>
          <a:xfrm>
            <a:off x="6277347" y="2053829"/>
            <a:ext cx="621240" cy="633160"/>
            <a:chOff x="4644008" y="1491630"/>
            <a:chExt cx="495374" cy="504879"/>
          </a:xfrm>
        </p:grpSpPr>
        <p:grpSp>
          <p:nvGrpSpPr>
            <p:cNvPr id="46" name="组合 45"/>
            <p:cNvGrpSpPr/>
            <p:nvPr/>
          </p:nvGrpSpPr>
          <p:grpSpPr>
            <a:xfrm>
              <a:off x="4644008" y="1491630"/>
              <a:ext cx="495374" cy="495374"/>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49" name="椭圆 48"/>
              <p:cNvSpPr/>
              <p:nvPr/>
            </p:nvSpPr>
            <p:spPr>
              <a:xfrm>
                <a:off x="4237176" y="819597"/>
                <a:ext cx="669652" cy="669652"/>
              </a:xfrm>
              <a:prstGeom prst="ellipse">
                <a:avLst/>
              </a:prstGeom>
              <a:solidFill>
                <a:srgbClr val="00B0F0"/>
              </a:solidFill>
              <a:ln w="25400" cap="flat" cmpd="sng" algn="ctr">
                <a:noFill/>
                <a:prstDash val="solid"/>
              </a:ln>
              <a:effectLst>
                <a:innerShdw blurRad="63500" dist="50800" dir="18900000">
                  <a:prstClr val="black">
                    <a:alpha val="35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grpSp>
        <p:sp>
          <p:nvSpPr>
            <p:cNvPr id="47" name="TextBox 28"/>
            <p:cNvSpPr txBox="1"/>
            <p:nvPr/>
          </p:nvSpPr>
          <p:spPr>
            <a:xfrm>
              <a:off x="4735242" y="1554651"/>
              <a:ext cx="318534" cy="441858"/>
            </a:xfrm>
            <a:prstGeom prst="rect">
              <a:avLst/>
            </a:prstGeom>
            <a:noFill/>
          </p:spPr>
          <p:txBody>
            <a:bodyPr wrap="none" rtlCol="0">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rPr>
                <a:t>2</a:t>
              </a:r>
              <a:endParaRPr kumimoji="0" lang="zh-CN" altLang="en-US"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endParaRPr>
            </a:p>
          </p:txBody>
        </p:sp>
      </p:grpSp>
      <p:grpSp>
        <p:nvGrpSpPr>
          <p:cNvPr id="50" name="组合 49"/>
          <p:cNvGrpSpPr/>
          <p:nvPr/>
        </p:nvGrpSpPr>
        <p:grpSpPr>
          <a:xfrm>
            <a:off x="6277347" y="3200184"/>
            <a:ext cx="621240" cy="640228"/>
            <a:chOff x="4891695" y="2364408"/>
            <a:chExt cx="495374" cy="510515"/>
          </a:xfrm>
        </p:grpSpPr>
        <p:grpSp>
          <p:nvGrpSpPr>
            <p:cNvPr id="51" name="组合 50"/>
            <p:cNvGrpSpPr/>
            <p:nvPr/>
          </p:nvGrpSpPr>
          <p:grpSpPr>
            <a:xfrm>
              <a:off x="4891695" y="2364408"/>
              <a:ext cx="495374" cy="495374"/>
              <a:chOff x="4131160" y="713581"/>
              <a:chExt cx="881684" cy="881684"/>
            </a:xfrm>
          </p:grpSpPr>
          <p:sp>
            <p:nvSpPr>
              <p:cNvPr id="53" name="椭圆 52"/>
              <p:cNvSpPr/>
              <p:nvPr/>
            </p:nvSpPr>
            <p:spPr>
              <a:xfrm>
                <a:off x="4131160" y="713581"/>
                <a:ext cx="881684" cy="881684"/>
              </a:xfrm>
              <a:prstGeom prst="ellipse">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54" name="椭圆 53"/>
              <p:cNvSpPr/>
              <p:nvPr/>
            </p:nvSpPr>
            <p:spPr>
              <a:xfrm>
                <a:off x="4237176" y="819597"/>
                <a:ext cx="669652" cy="669652"/>
              </a:xfrm>
              <a:prstGeom prst="ellipse">
                <a:avLst/>
              </a:prstGeom>
              <a:solidFill>
                <a:srgbClr val="003BC0"/>
              </a:solidFill>
              <a:ln w="25400" cap="flat" cmpd="sng" algn="ctr">
                <a:noFill/>
                <a:prstDash val="solid"/>
              </a:ln>
              <a:effectLst>
                <a:innerShdw blurRad="63500" dist="50800" dir="18900000">
                  <a:prstClr val="black">
                    <a:alpha val="35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grpSp>
        <p:sp>
          <p:nvSpPr>
            <p:cNvPr id="52" name="TextBox 33"/>
            <p:cNvSpPr txBox="1"/>
            <p:nvPr/>
          </p:nvSpPr>
          <p:spPr>
            <a:xfrm>
              <a:off x="4982929" y="2433065"/>
              <a:ext cx="318534" cy="441858"/>
            </a:xfrm>
            <a:prstGeom prst="rect">
              <a:avLst/>
            </a:prstGeom>
            <a:noFill/>
          </p:spPr>
          <p:txBody>
            <a:bodyPr wrap="none" rtlCol="0">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rPr>
                <a:t>3</a:t>
              </a:r>
              <a:endParaRPr kumimoji="0" lang="zh-CN" altLang="en-US"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endParaRPr>
            </a:p>
          </p:txBody>
        </p:sp>
      </p:grpSp>
      <p:grpSp>
        <p:nvGrpSpPr>
          <p:cNvPr id="55" name="组合 54"/>
          <p:cNvGrpSpPr/>
          <p:nvPr/>
        </p:nvGrpSpPr>
        <p:grpSpPr>
          <a:xfrm>
            <a:off x="6312843" y="4672828"/>
            <a:ext cx="621240" cy="633160"/>
            <a:chOff x="4832130" y="3158273"/>
            <a:chExt cx="495374" cy="504879"/>
          </a:xfrm>
        </p:grpSpPr>
        <p:grpSp>
          <p:nvGrpSpPr>
            <p:cNvPr id="56" name="组合 55"/>
            <p:cNvGrpSpPr/>
            <p:nvPr/>
          </p:nvGrpSpPr>
          <p:grpSpPr>
            <a:xfrm>
              <a:off x="4832130" y="3158273"/>
              <a:ext cx="495374" cy="495374"/>
              <a:chOff x="4131160" y="713581"/>
              <a:chExt cx="881684" cy="881684"/>
            </a:xfrm>
          </p:grpSpPr>
          <p:sp>
            <p:nvSpPr>
              <p:cNvPr id="58" name="椭圆 57"/>
              <p:cNvSpPr/>
              <p:nvPr/>
            </p:nvSpPr>
            <p:spPr>
              <a:xfrm>
                <a:off x="4131160" y="713581"/>
                <a:ext cx="881684" cy="881684"/>
              </a:xfrm>
              <a:prstGeom prst="ellipse">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59" name="椭圆 58"/>
              <p:cNvSpPr/>
              <p:nvPr/>
            </p:nvSpPr>
            <p:spPr>
              <a:xfrm>
                <a:off x="4237176" y="819597"/>
                <a:ext cx="669652" cy="669652"/>
              </a:xfrm>
              <a:prstGeom prst="ellipse">
                <a:avLst/>
              </a:prstGeom>
              <a:solidFill>
                <a:srgbClr val="00B0F0"/>
              </a:solidFill>
              <a:ln w="25400" cap="flat" cmpd="sng" algn="ctr">
                <a:noFill/>
                <a:prstDash val="solid"/>
              </a:ln>
              <a:effectLst>
                <a:innerShdw blurRad="63500" dist="50800" dir="18900000">
                  <a:prstClr val="black">
                    <a:alpha val="35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grpSp>
        <p:sp>
          <p:nvSpPr>
            <p:cNvPr id="57" name="TextBox 38"/>
            <p:cNvSpPr txBox="1"/>
            <p:nvPr/>
          </p:nvSpPr>
          <p:spPr>
            <a:xfrm>
              <a:off x="4923364" y="3221294"/>
              <a:ext cx="318534" cy="441858"/>
            </a:xfrm>
            <a:prstGeom prst="rect">
              <a:avLst/>
            </a:prstGeom>
            <a:noFill/>
          </p:spPr>
          <p:txBody>
            <a:bodyPr wrap="none" rtlCol="0">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rPr>
                <a:t>4</a:t>
              </a:r>
              <a:endParaRPr kumimoji="0" lang="zh-CN" altLang="en-US"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endParaRPr>
            </a:p>
          </p:txBody>
        </p:sp>
      </p:grpSp>
      <p:grpSp>
        <p:nvGrpSpPr>
          <p:cNvPr id="60" name="组合 59"/>
          <p:cNvGrpSpPr/>
          <p:nvPr/>
        </p:nvGrpSpPr>
        <p:grpSpPr>
          <a:xfrm>
            <a:off x="6349946" y="5760357"/>
            <a:ext cx="621240" cy="628826"/>
            <a:chOff x="4139952" y="3948584"/>
            <a:chExt cx="495374" cy="501423"/>
          </a:xfrm>
        </p:grpSpPr>
        <p:grpSp>
          <p:nvGrpSpPr>
            <p:cNvPr id="96" name="组合 95"/>
            <p:cNvGrpSpPr/>
            <p:nvPr/>
          </p:nvGrpSpPr>
          <p:grpSpPr>
            <a:xfrm>
              <a:off x="4139952" y="3948584"/>
              <a:ext cx="495374" cy="495374"/>
              <a:chOff x="4131160" y="713581"/>
              <a:chExt cx="881684" cy="881684"/>
            </a:xfrm>
          </p:grpSpPr>
          <p:sp>
            <p:nvSpPr>
              <p:cNvPr id="98" name="椭圆 97"/>
              <p:cNvSpPr/>
              <p:nvPr/>
            </p:nvSpPr>
            <p:spPr>
              <a:xfrm>
                <a:off x="4131160" y="713581"/>
                <a:ext cx="881684" cy="881684"/>
              </a:xfrm>
              <a:prstGeom prst="ellipse">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ln>
              <a:effectLst>
                <a:outerShdw blurRad="152400" dist="38100" dir="8100000" algn="tr" rotWithShape="0">
                  <a:prstClr val="black">
                    <a:alpha val="34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sp>
            <p:nvSpPr>
              <p:cNvPr id="99" name="椭圆 98"/>
              <p:cNvSpPr/>
              <p:nvPr/>
            </p:nvSpPr>
            <p:spPr>
              <a:xfrm>
                <a:off x="4237176" y="819597"/>
                <a:ext cx="669652" cy="669652"/>
              </a:xfrm>
              <a:prstGeom prst="ellipse">
                <a:avLst/>
              </a:prstGeom>
              <a:solidFill>
                <a:srgbClr val="FF9201"/>
              </a:solidFill>
              <a:ln w="25400" cap="flat" cmpd="sng" algn="ctr">
                <a:noFill/>
                <a:prstDash val="solid"/>
              </a:ln>
              <a:effectLst>
                <a:innerShdw blurRad="63500" dist="50800" dir="18900000">
                  <a:prstClr val="black">
                    <a:alpha val="35000"/>
                  </a:prstClr>
                </a:inn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755" b="0" i="0" u="none" strike="noStrike" kern="0" cap="none" spc="0" normalizeH="0" baseline="0" noProof="0">
                  <a:ln>
                    <a:noFill/>
                  </a:ln>
                  <a:solidFill>
                    <a:prstClr val="black">
                      <a:lumMod val="65000"/>
                      <a:lumOff val="35000"/>
                    </a:prstClr>
                  </a:solidFill>
                  <a:effectLst/>
                  <a:uLnTx/>
                  <a:uFillTx/>
                  <a:latin typeface="Arial" panose="020B0604020202020204"/>
                  <a:ea typeface="微软雅黑" panose="020B0503020204020204" pitchFamily="34" charset="-122"/>
                </a:endParaRPr>
              </a:p>
            </p:txBody>
          </p:sp>
        </p:grpSp>
        <p:sp>
          <p:nvSpPr>
            <p:cNvPr id="97" name="TextBox 43"/>
            <p:cNvSpPr txBox="1"/>
            <p:nvPr/>
          </p:nvSpPr>
          <p:spPr>
            <a:xfrm>
              <a:off x="4223974" y="4008149"/>
              <a:ext cx="318534" cy="441858"/>
            </a:xfrm>
            <a:prstGeom prst="rect">
              <a:avLst/>
            </a:prstGeom>
            <a:noFill/>
          </p:spPr>
          <p:txBody>
            <a:bodyPr wrap="none" rtlCol="0">
              <a:spAutoFit/>
            </a:bodyPr>
            <a:lstStyle/>
            <a:p>
              <a:pPr marL="0" marR="0" lvl="0" indent="0" defTabSz="1218565" eaLnBrk="1" fontAlgn="auto" latinLnBrk="0" hangingPunct="1">
                <a:lnSpc>
                  <a:spcPct val="100000"/>
                </a:lnSpc>
                <a:spcBef>
                  <a:spcPts val="0"/>
                </a:spcBef>
                <a:spcAft>
                  <a:spcPts val="0"/>
                </a:spcAft>
                <a:buClrTx/>
                <a:buSzTx/>
                <a:buFontTx/>
                <a:buNone/>
                <a:defRPr/>
              </a:pPr>
              <a:r>
                <a:rPr kumimoji="0" lang="en-US" altLang="zh-CN"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rPr>
                <a:t>5</a:t>
              </a:r>
              <a:endParaRPr kumimoji="0" lang="zh-CN" altLang="en-US" sz="30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endParaRPr>
            </a:p>
          </p:txBody>
        </p:sp>
      </p:grpSp>
      <p:sp>
        <p:nvSpPr>
          <p:cNvPr id="100" name="TextBox 46"/>
          <p:cNvSpPr txBox="1"/>
          <p:nvPr/>
        </p:nvSpPr>
        <p:spPr>
          <a:xfrm>
            <a:off x="7190905" y="879519"/>
            <a:ext cx="4587172" cy="923330"/>
          </a:xfrm>
          <a:prstGeom prst="rect">
            <a:avLst/>
          </a:prstGeom>
          <a:noFill/>
        </p:spPr>
        <p:txBody>
          <a:bodyPr wrap="square" rtlCol="0">
            <a:spAutoFit/>
          </a:bodyPr>
          <a:lstStyle/>
          <a:p>
            <a:r>
              <a:rPr lang="en-US" altLang="zh-CN" b="1" dirty="0"/>
              <a:t>Initiating</a:t>
            </a:r>
            <a:endParaRPr lang="zh-CN" altLang="zh-CN" dirty="0"/>
          </a:p>
          <a:p>
            <a:r>
              <a:rPr lang="en-US" altLang="zh-CN" dirty="0"/>
              <a:t>It is the preparatory work before the project starts, mainly by the </a:t>
            </a:r>
            <a:r>
              <a:rPr lang="en-US" altLang="zh-CN" dirty="0" err="1"/>
              <a:t>programme</a:t>
            </a:r>
            <a:r>
              <a:rPr lang="en-US" altLang="zh-CN" dirty="0"/>
              <a:t> manager.</a:t>
            </a:r>
            <a:endParaRPr lang="zh-CN" altLang="zh-CN" dirty="0"/>
          </a:p>
        </p:txBody>
      </p:sp>
      <p:sp>
        <p:nvSpPr>
          <p:cNvPr id="101" name="TextBox 47"/>
          <p:cNvSpPr txBox="1"/>
          <p:nvPr/>
        </p:nvSpPr>
        <p:spPr>
          <a:xfrm>
            <a:off x="7190905" y="1878549"/>
            <a:ext cx="4587171" cy="1200329"/>
          </a:xfrm>
          <a:prstGeom prst="rect">
            <a:avLst/>
          </a:prstGeom>
          <a:noFill/>
        </p:spPr>
        <p:txBody>
          <a:bodyPr wrap="square" rtlCol="0">
            <a:spAutoFit/>
          </a:bodyPr>
          <a:lstStyle/>
          <a:p>
            <a:r>
              <a:rPr lang="en-US" altLang="zh-CN" b="1" dirty="0"/>
              <a:t>Planning</a:t>
            </a:r>
            <a:endParaRPr lang="zh-CN" altLang="zh-CN" dirty="0"/>
          </a:p>
          <a:p>
            <a:r>
              <a:rPr lang="en-US" altLang="zh-CN" dirty="0"/>
              <a:t>Prepare the project implementation plan and alternative plan, the main person in charge are project manager and project analysis</a:t>
            </a:r>
            <a:endParaRPr lang="zh-CN" altLang="zh-CN" dirty="0"/>
          </a:p>
        </p:txBody>
      </p:sp>
      <p:sp>
        <p:nvSpPr>
          <p:cNvPr id="102" name="TextBox 48"/>
          <p:cNvSpPr txBox="1"/>
          <p:nvPr/>
        </p:nvSpPr>
        <p:spPr>
          <a:xfrm>
            <a:off x="7224253" y="3195500"/>
            <a:ext cx="4476484" cy="1477328"/>
          </a:xfrm>
          <a:prstGeom prst="rect">
            <a:avLst/>
          </a:prstGeom>
          <a:noFill/>
        </p:spPr>
        <p:txBody>
          <a:bodyPr wrap="square" rtlCol="0">
            <a:spAutoFit/>
          </a:bodyPr>
          <a:lstStyle/>
          <a:p>
            <a:r>
              <a:rPr lang="en-US" altLang="zh-CN" b="1" dirty="0"/>
              <a:t>Executing</a:t>
            </a:r>
            <a:endParaRPr lang="zh-CN" altLang="zh-CN" dirty="0"/>
          </a:p>
          <a:p>
            <a:r>
              <a:rPr lang="en-US" altLang="zh-CN" dirty="0"/>
              <a:t>According to the plan, the project and coding are mainly completed by front end engineer, research and development,  database engineer and system administrator</a:t>
            </a:r>
            <a:endParaRPr lang="zh-CN" altLang="zh-CN" dirty="0"/>
          </a:p>
        </p:txBody>
      </p:sp>
      <p:sp>
        <p:nvSpPr>
          <p:cNvPr id="103" name="TextBox 49"/>
          <p:cNvSpPr txBox="1"/>
          <p:nvPr/>
        </p:nvSpPr>
        <p:spPr>
          <a:xfrm>
            <a:off x="7224253" y="4672828"/>
            <a:ext cx="4587171" cy="1468607"/>
          </a:xfrm>
          <a:prstGeom prst="rect">
            <a:avLst/>
          </a:prstGeom>
          <a:noFill/>
        </p:spPr>
        <p:txBody>
          <a:bodyPr wrap="square" rtlCol="0">
            <a:spAutoFit/>
          </a:bodyPr>
          <a:lstStyle/>
          <a:p>
            <a:r>
              <a:rPr lang="en-US" altLang="zh-CN" b="1" dirty="0"/>
              <a:t>Monitoring and controlling</a:t>
            </a:r>
            <a:endParaRPr lang="zh-CN" altLang="zh-CN" dirty="0"/>
          </a:p>
          <a:p>
            <a:r>
              <a:rPr lang="en-US" altLang="zh-CN" dirty="0"/>
              <a:t>Test and monitor project quality throughout project development, the main person in charge is quality assurance engineer</a:t>
            </a:r>
            <a:endParaRPr lang="zh-CN" altLang="zh-CN" dirty="0"/>
          </a:p>
          <a:p>
            <a:pPr algn="ctr" defTabSz="1218565">
              <a:lnSpc>
                <a:spcPct val="150000"/>
              </a:lnSpc>
            </a:pPr>
            <a:endParaRPr lang="zh-CN" altLang="en-US" sz="1315" kern="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4" name="TextBox 50"/>
          <p:cNvSpPr txBox="1"/>
          <p:nvPr/>
        </p:nvSpPr>
        <p:spPr>
          <a:xfrm>
            <a:off x="7259088" y="5791211"/>
            <a:ext cx="4518988" cy="923330"/>
          </a:xfrm>
          <a:prstGeom prst="rect">
            <a:avLst/>
          </a:prstGeom>
          <a:noFill/>
        </p:spPr>
        <p:txBody>
          <a:bodyPr wrap="square" rtlCol="0">
            <a:spAutoFit/>
          </a:bodyPr>
          <a:lstStyle/>
          <a:p>
            <a:r>
              <a:rPr lang="en-US" altLang="zh-CN" b="1" dirty="0"/>
              <a:t>Closing</a:t>
            </a:r>
            <a:endParaRPr lang="zh-CN" altLang="zh-CN" dirty="0"/>
          </a:p>
          <a:p>
            <a:r>
              <a:rPr lang="en-US" altLang="zh-CN" dirty="0"/>
              <a:t>Finish project. the main person in charge are project manager and </a:t>
            </a:r>
            <a:r>
              <a:rPr lang="en-US" altLang="zh-CN" dirty="0" err="1"/>
              <a:t>programme</a:t>
            </a:r>
            <a:r>
              <a:rPr lang="en-US" altLang="zh-CN" dirty="0"/>
              <a:t> manager</a:t>
            </a:r>
            <a:endParaRPr lang="zh-CN" altLang="en-US" sz="1315" kern="0" dirty="0">
              <a:solidFill>
                <a:prstClr val="black">
                  <a:lumMod val="65000"/>
                  <a:lumOff val="3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500"/>
                                  </p:stCondLst>
                                  <p:childTnLst>
                                    <p:set>
                                      <p:cBhvr>
                                        <p:cTn id="10" dur="1" fill="hold">
                                          <p:stCondLst>
                                            <p:cond delay="0"/>
                                          </p:stCondLst>
                                        </p:cTn>
                                        <p:tgtEl>
                                          <p:spTgt spid="100"/>
                                        </p:tgtEl>
                                        <p:attrNameLst>
                                          <p:attrName>style.visibility</p:attrName>
                                        </p:attrNameLst>
                                      </p:cBhvr>
                                      <p:to>
                                        <p:strVal val="visible"/>
                                      </p:to>
                                    </p:set>
                                    <p:animEffect transition="in" filter="wipe(left)">
                                      <p:cBhvr>
                                        <p:cTn id="11" dur="500"/>
                                        <p:tgtEl>
                                          <p:spTgt spid="100"/>
                                        </p:tgtEl>
                                      </p:cBhvr>
                                    </p:animEffect>
                                  </p:childTnLst>
                                </p:cTn>
                              </p:par>
                              <p:par>
                                <p:cTn id="12" presetID="2" presetClass="entr" presetSubtype="2" decel="100000" fill="hold" nodeType="withEffect">
                                  <p:stCondLst>
                                    <p:cond delay="300"/>
                                  </p:stCondLst>
                                  <p:childTnLst>
                                    <p:set>
                                      <p:cBhvr>
                                        <p:cTn id="13" dur="1" fill="hold">
                                          <p:stCondLst>
                                            <p:cond delay="0"/>
                                          </p:stCondLst>
                                        </p:cTn>
                                        <p:tgtEl>
                                          <p:spTgt spid="45"/>
                                        </p:tgtEl>
                                        <p:attrNameLst>
                                          <p:attrName>style.visibility</p:attrName>
                                        </p:attrNameLst>
                                      </p:cBhvr>
                                      <p:to>
                                        <p:strVal val="visible"/>
                                      </p:to>
                                    </p:set>
                                    <p:anim calcmode="lin" valueType="num">
                                      <p:cBhvr additive="base">
                                        <p:cTn id="14" dur="500" fill="hold"/>
                                        <p:tgtEl>
                                          <p:spTgt spid="45"/>
                                        </p:tgtEl>
                                        <p:attrNameLst>
                                          <p:attrName>ppt_x</p:attrName>
                                        </p:attrNameLst>
                                      </p:cBhvr>
                                      <p:tavLst>
                                        <p:tav tm="0">
                                          <p:val>
                                            <p:strVal val="1+#ppt_w/2"/>
                                          </p:val>
                                        </p:tav>
                                        <p:tav tm="100000">
                                          <p:val>
                                            <p:strVal val="#ppt_x"/>
                                          </p:val>
                                        </p:tav>
                                      </p:tavLst>
                                    </p:anim>
                                    <p:anim calcmode="lin" valueType="num">
                                      <p:cBhvr additive="base">
                                        <p:cTn id="15" dur="500" fill="hold"/>
                                        <p:tgtEl>
                                          <p:spTgt spid="45"/>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700"/>
                                  </p:stCondLst>
                                  <p:childTnLst>
                                    <p:set>
                                      <p:cBhvr>
                                        <p:cTn id="17" dur="1" fill="hold">
                                          <p:stCondLst>
                                            <p:cond delay="0"/>
                                          </p:stCondLst>
                                        </p:cTn>
                                        <p:tgtEl>
                                          <p:spTgt spid="101"/>
                                        </p:tgtEl>
                                        <p:attrNameLst>
                                          <p:attrName>style.visibility</p:attrName>
                                        </p:attrNameLst>
                                      </p:cBhvr>
                                      <p:to>
                                        <p:strVal val="visible"/>
                                      </p:to>
                                    </p:set>
                                    <p:animEffect transition="in" filter="wipe(left)">
                                      <p:cBhvr>
                                        <p:cTn id="18" dur="500"/>
                                        <p:tgtEl>
                                          <p:spTgt spid="101"/>
                                        </p:tgtEl>
                                      </p:cBhvr>
                                    </p:animEffect>
                                  </p:childTnLst>
                                </p:cTn>
                              </p:par>
                              <p:par>
                                <p:cTn id="19" presetID="2" presetClass="entr" presetSubtype="2" decel="100000" fill="hold" nodeType="withEffect">
                                  <p:stCondLst>
                                    <p:cond delay="6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1+#ppt_w/2"/>
                                          </p:val>
                                        </p:tav>
                                        <p:tav tm="100000">
                                          <p:val>
                                            <p:strVal val="#ppt_x"/>
                                          </p:val>
                                        </p:tav>
                                      </p:tavLst>
                                    </p:anim>
                                    <p:anim calcmode="lin" valueType="num">
                                      <p:cBhvr additive="base">
                                        <p:cTn id="22" dur="500" fill="hold"/>
                                        <p:tgtEl>
                                          <p:spTgt spid="50"/>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1100"/>
                                  </p:stCondLst>
                                  <p:childTnLst>
                                    <p:set>
                                      <p:cBhvr>
                                        <p:cTn id="24" dur="1" fill="hold">
                                          <p:stCondLst>
                                            <p:cond delay="0"/>
                                          </p:stCondLst>
                                        </p:cTn>
                                        <p:tgtEl>
                                          <p:spTgt spid="102"/>
                                        </p:tgtEl>
                                        <p:attrNameLst>
                                          <p:attrName>style.visibility</p:attrName>
                                        </p:attrNameLst>
                                      </p:cBhvr>
                                      <p:to>
                                        <p:strVal val="visible"/>
                                      </p:to>
                                    </p:set>
                                    <p:animEffect transition="in" filter="wipe(left)">
                                      <p:cBhvr>
                                        <p:cTn id="25" dur="500"/>
                                        <p:tgtEl>
                                          <p:spTgt spid="102"/>
                                        </p:tgtEl>
                                      </p:cBhvr>
                                    </p:animEffect>
                                  </p:childTnLst>
                                </p:cTn>
                              </p:par>
                              <p:par>
                                <p:cTn id="26" presetID="2" presetClass="entr" presetSubtype="2" decel="100000" fill="hold" nodeType="withEffect">
                                  <p:stCondLst>
                                    <p:cond delay="80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500" fill="hold"/>
                                        <p:tgtEl>
                                          <p:spTgt spid="55"/>
                                        </p:tgtEl>
                                        <p:attrNameLst>
                                          <p:attrName>ppt_x</p:attrName>
                                        </p:attrNameLst>
                                      </p:cBhvr>
                                      <p:tavLst>
                                        <p:tav tm="0">
                                          <p:val>
                                            <p:strVal val="1+#ppt_w/2"/>
                                          </p:val>
                                        </p:tav>
                                        <p:tav tm="100000">
                                          <p:val>
                                            <p:strVal val="#ppt_x"/>
                                          </p:val>
                                        </p:tav>
                                      </p:tavLst>
                                    </p:anim>
                                    <p:anim calcmode="lin" valueType="num">
                                      <p:cBhvr additive="base">
                                        <p:cTn id="29" dur="500" fill="hold"/>
                                        <p:tgtEl>
                                          <p:spTgt spid="55"/>
                                        </p:tgtEl>
                                        <p:attrNameLst>
                                          <p:attrName>ppt_y</p:attrName>
                                        </p:attrNameLst>
                                      </p:cBhvr>
                                      <p:tavLst>
                                        <p:tav tm="0">
                                          <p:val>
                                            <p:strVal val="#ppt_y"/>
                                          </p:val>
                                        </p:tav>
                                        <p:tav tm="100000">
                                          <p:val>
                                            <p:strVal val="#ppt_y"/>
                                          </p:val>
                                        </p:tav>
                                      </p:tavLst>
                                    </p:anim>
                                  </p:childTnLst>
                                </p:cTn>
                              </p:par>
                              <p:par>
                                <p:cTn id="30" presetID="22" presetClass="entr" presetSubtype="8" fill="hold" grpId="0" nodeType="withEffect">
                                  <p:stCondLst>
                                    <p:cond delay="130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500"/>
                                        <p:tgtEl>
                                          <p:spTgt spid="103"/>
                                        </p:tgtEl>
                                      </p:cBhvr>
                                    </p:animEffect>
                                  </p:childTnLst>
                                </p:cTn>
                              </p:par>
                              <p:par>
                                <p:cTn id="33" presetID="2" presetClass="entr" presetSubtype="2" decel="100000" fill="hold" nodeType="withEffect">
                                  <p:stCondLst>
                                    <p:cond delay="11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1+#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1600"/>
                                  </p:stCondLst>
                                  <p:childTnLst>
                                    <p:set>
                                      <p:cBhvr>
                                        <p:cTn id="38" dur="1" fill="hold">
                                          <p:stCondLst>
                                            <p:cond delay="0"/>
                                          </p:stCondLst>
                                        </p:cTn>
                                        <p:tgtEl>
                                          <p:spTgt spid="104"/>
                                        </p:tgtEl>
                                        <p:attrNameLst>
                                          <p:attrName>style.visibility</p:attrName>
                                        </p:attrNameLst>
                                      </p:cBhvr>
                                      <p:to>
                                        <p:strVal val="visible"/>
                                      </p:to>
                                    </p:set>
                                    <p:animEffect transition="in" filter="wipe(left)">
                                      <p:cBhvr>
                                        <p:cTn id="3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2" grpId="0"/>
      <p:bldP spid="103" grpId="0"/>
      <p:bldP spid="10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8453</Words>
  <Application>WPS 演示</Application>
  <PresentationFormat>宽屏</PresentationFormat>
  <Paragraphs>269</Paragraphs>
  <Slides>26</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微软雅黑</vt:lpstr>
      <vt:lpstr>Arial Unicode MS</vt:lpstr>
      <vt:lpstr>Arial</vt:lpstr>
      <vt:lpstr>Calibri</vt:lpstr>
      <vt:lpstr>Calibri Light</vt:lpstr>
      <vt:lpstr>等线</vt:lpstr>
      <vt:lpstr>MS PGothic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水彩风大气商务实用总结汇报PPT模版</dc:title>
  <dc:creator/>
  <cp:lastModifiedBy>低手寂寞</cp:lastModifiedBy>
  <cp:revision>18</cp:revision>
  <dcterms:created xsi:type="dcterms:W3CDTF">2015-06-26T04:03:00Z</dcterms:created>
  <dcterms:modified xsi:type="dcterms:W3CDTF">2018-06-27T04:32:32Z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