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82"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84241"/>
  </p:normalViewPr>
  <p:slideViewPr>
    <p:cSldViewPr snapToGrid="0" snapToObjects="1">
      <p:cViewPr>
        <p:scale>
          <a:sx n="96" d="100"/>
          <a:sy n="96" d="100"/>
        </p:scale>
        <p:origin x="-1024" y="2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0948A6-EF63-E94C-8DAD-CD52EEFAFFD4}" type="datetimeFigureOut">
              <a:rPr kumimoji="1" lang="zh-CN" altLang="en-US" smtClean="0"/>
              <a:t>18-06-27</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56DEB5-874F-5C4A-AC43-68D5E53E5BA1}" type="slidenum">
              <a:rPr kumimoji="1" lang="zh-CN" altLang="en-US" smtClean="0"/>
              <a:t>‹#›</a:t>
            </a:fld>
            <a:endParaRPr kumimoji="1" lang="zh-CN" altLang="en-US"/>
          </a:p>
        </p:txBody>
      </p:sp>
    </p:spTree>
    <p:extLst>
      <p:ext uri="{BB962C8B-B14F-4D97-AF65-F5344CB8AC3E}">
        <p14:creationId xmlns:p14="http://schemas.microsoft.com/office/powerpoint/2010/main" val="28164659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现在，本公司在市场上有四个仓库，每辆卡车都将开始并返回到它所属的仓库。将来，公司的业务将扩展到整个美国或国外的一些国家。</a:t>
            </a:r>
          </a:p>
          <a:p>
            <a:pPr lvl="0"/>
            <a:r>
              <a:rPr lang="zh-CN" altLang="en-US" sz="1200" kern="1200" dirty="0" smtClean="0">
                <a:solidFill>
                  <a:schemeClr val="tx1"/>
                </a:solidFill>
                <a:effectLst/>
                <a:latin typeface="+mn-lt"/>
                <a:ea typeface="+mn-ea"/>
                <a:cs typeface="+mn-cs"/>
              </a:rPr>
              <a:t>设备存储在这些仓库。</a:t>
            </a:r>
          </a:p>
          <a:p>
            <a:pPr lvl="0"/>
            <a:r>
              <a:rPr lang="zh-CN" altLang="en-US" sz="1200" kern="1200" dirty="0" smtClean="0">
                <a:solidFill>
                  <a:schemeClr val="tx1"/>
                </a:solidFill>
                <a:effectLst/>
                <a:latin typeface="+mn-lt"/>
                <a:ea typeface="+mn-ea"/>
                <a:cs typeface="+mn-cs"/>
              </a:rPr>
              <a:t>一件设备应返回到它所属的仓库。</a:t>
            </a:r>
          </a:p>
          <a:p>
            <a:pPr lvl="0"/>
            <a:r>
              <a:rPr lang="zh-CN" altLang="en-US" sz="1200" kern="1200" dirty="0" smtClean="0">
                <a:solidFill>
                  <a:schemeClr val="tx1"/>
                </a:solidFill>
                <a:effectLst/>
                <a:latin typeface="+mn-lt"/>
                <a:ea typeface="+mn-ea"/>
                <a:cs typeface="+mn-cs"/>
              </a:rPr>
              <a:t>一辆卡车可以拖任何类型的设备。</a:t>
            </a:r>
          </a:p>
          <a:p>
            <a:pPr lvl="0"/>
            <a:r>
              <a:rPr lang="zh-CN" altLang="en-US" sz="1200" kern="1200" dirty="0" smtClean="0">
                <a:solidFill>
                  <a:schemeClr val="tx1"/>
                </a:solidFill>
                <a:effectLst/>
                <a:latin typeface="+mn-lt"/>
                <a:ea typeface="+mn-ea"/>
                <a:cs typeface="+mn-cs"/>
              </a:rPr>
              <a:t>在任何时刻</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一辆卡车只可以拖一个设备。</a:t>
            </a:r>
          </a:p>
          <a:p>
            <a:pPr lvl="0"/>
            <a:r>
              <a:rPr lang="zh-CN" altLang="en-US" sz="1200" kern="1200" dirty="0" smtClean="0">
                <a:solidFill>
                  <a:schemeClr val="tx1"/>
                </a:solidFill>
                <a:effectLst/>
                <a:latin typeface="+mn-lt"/>
                <a:ea typeface="+mn-ea"/>
                <a:cs typeface="+mn-cs"/>
              </a:rPr>
              <a:t>每个卡车需要</a:t>
            </a:r>
            <a:r>
              <a:rPr lang="en-US" altLang="zh-CN" sz="1200" kern="1200" dirty="0" smtClean="0">
                <a:solidFill>
                  <a:schemeClr val="tx1"/>
                </a:solidFill>
                <a:effectLst/>
                <a:latin typeface="+mn-lt"/>
                <a:ea typeface="+mn-ea"/>
                <a:cs typeface="+mn-cs"/>
              </a:rPr>
              <a:t>1.5</a:t>
            </a:r>
            <a:r>
              <a:rPr lang="zh-CN" altLang="en-US" sz="1200" kern="1200" dirty="0" smtClean="0">
                <a:solidFill>
                  <a:schemeClr val="tx1"/>
                </a:solidFill>
                <a:effectLst/>
                <a:latin typeface="+mn-lt"/>
                <a:ea typeface="+mn-ea"/>
                <a:cs typeface="+mn-cs"/>
              </a:rPr>
              <a:t>小时来完成一项工作。</a:t>
            </a:r>
          </a:p>
          <a:p>
            <a:pPr lvl="0"/>
            <a:r>
              <a:rPr lang="zh-CN" altLang="en-US" sz="1200" kern="1200" dirty="0" smtClean="0">
                <a:solidFill>
                  <a:schemeClr val="tx1"/>
                </a:solidFill>
                <a:effectLst/>
                <a:latin typeface="+mn-lt"/>
                <a:ea typeface="+mn-ea"/>
                <a:cs typeface="+mn-cs"/>
              </a:rPr>
              <a:t>本公司拥有以下类型的设备</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天线设备、空气压缩机、压实设备、混凝土设备、污垢设备、电动工具、叉车、发电机和照明设备、水泵、水设备、焊接与切割设备</a:t>
            </a:r>
          </a:p>
          <a:p>
            <a:endParaRPr kumimoji="1" lang="zh-CN" altLang="en-US" dirty="0"/>
          </a:p>
        </p:txBody>
      </p:sp>
      <p:sp>
        <p:nvSpPr>
          <p:cNvPr id="4" name="幻灯片编号占位符 3"/>
          <p:cNvSpPr>
            <a:spLocks noGrp="1"/>
          </p:cNvSpPr>
          <p:nvPr>
            <p:ph type="sldNum" sz="quarter" idx="10"/>
          </p:nvPr>
        </p:nvSpPr>
        <p:spPr/>
        <p:txBody>
          <a:bodyPr/>
          <a:lstStyle/>
          <a:p>
            <a:fld id="{8E56DEB5-874F-5C4A-AC43-68D5E53E5BA1}" type="slidenum">
              <a:rPr kumimoji="1" lang="zh-CN" altLang="en-US" smtClean="0"/>
              <a:t>2</a:t>
            </a:fld>
            <a:endParaRPr kumimoji="1" lang="zh-CN" altLang="en-US"/>
          </a:p>
        </p:txBody>
      </p:sp>
    </p:spTree>
    <p:extLst>
      <p:ext uri="{BB962C8B-B14F-4D97-AF65-F5344CB8AC3E}">
        <p14:creationId xmlns:p14="http://schemas.microsoft.com/office/powerpoint/2010/main" val="496071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固定成本来源于每月的固定花费，如场地租金，购置成本等。</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可变成本来源于随着销售量增加而呈线性变动的成本。</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收入是软件服务带来的盈利。</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总成本是固定成本与可变成本的总计。</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E56DEB5-874F-5C4A-AC43-68D5E53E5BA1}" type="slidenum">
              <a:rPr kumimoji="1" lang="zh-CN" altLang="en-US" smtClean="0"/>
              <a:t>18</a:t>
            </a:fld>
            <a:endParaRPr kumimoji="1" lang="zh-CN" altLang="en-US"/>
          </a:p>
        </p:txBody>
      </p:sp>
    </p:spTree>
    <p:extLst>
      <p:ext uri="{BB962C8B-B14F-4D97-AF65-F5344CB8AC3E}">
        <p14:creationId xmlns:p14="http://schemas.microsoft.com/office/powerpoint/2010/main" val="1865512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项目进度计划控制主要包括：测量和绩效报告、变更管理</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大部分。</a:t>
            </a:r>
          </a:p>
          <a:p>
            <a:r>
              <a:rPr lang="zh-CN" altLang="en-US" sz="1200" kern="1200" dirty="0" smtClean="0">
                <a:solidFill>
                  <a:schemeClr val="tx1"/>
                </a:solidFill>
                <a:effectLst/>
                <a:latin typeface="+mn-lt"/>
                <a:ea typeface="+mn-ea"/>
                <a:cs typeface="+mn-cs"/>
              </a:rPr>
              <a:t>	对项目进度的度量和绩效报告，特别是项目的重大里程碑事件，是项目干系人非常关注的事情，因此，我们每周要报告项目进展情况，对重大里程碑事件的完成或可能的变更，做出提前报告，并说明变更的理由。</a:t>
            </a:r>
          </a:p>
          <a:p>
            <a:r>
              <a:rPr lang="zh-CN" altLang="en-US" sz="1200" kern="1200" dirty="0" smtClean="0">
                <a:solidFill>
                  <a:schemeClr val="tx1"/>
                </a:solidFill>
                <a:effectLst/>
                <a:latin typeface="+mn-lt"/>
                <a:ea typeface="+mn-ea"/>
                <a:cs typeface="+mn-cs"/>
              </a:rPr>
              <a:t>下表为进度变更情况通报表：</a:t>
            </a:r>
          </a:p>
          <a:p>
            <a:endParaRPr kumimoji="1" lang="zh-CN" altLang="en-US" dirty="0"/>
          </a:p>
        </p:txBody>
      </p:sp>
      <p:sp>
        <p:nvSpPr>
          <p:cNvPr id="4" name="幻灯片编号占位符 3"/>
          <p:cNvSpPr>
            <a:spLocks noGrp="1"/>
          </p:cNvSpPr>
          <p:nvPr>
            <p:ph type="sldNum" sz="quarter" idx="10"/>
          </p:nvPr>
        </p:nvSpPr>
        <p:spPr/>
        <p:txBody>
          <a:bodyPr/>
          <a:lstStyle/>
          <a:p>
            <a:fld id="{8E56DEB5-874F-5C4A-AC43-68D5E53E5BA1}" type="slidenum">
              <a:rPr kumimoji="1" lang="zh-CN" altLang="en-US" smtClean="0"/>
              <a:t>19</a:t>
            </a:fld>
            <a:endParaRPr kumimoji="1" lang="zh-CN" altLang="en-US"/>
          </a:p>
        </p:txBody>
      </p:sp>
    </p:spTree>
    <p:extLst>
      <p:ext uri="{BB962C8B-B14F-4D97-AF65-F5344CB8AC3E}">
        <p14:creationId xmlns:p14="http://schemas.microsoft.com/office/powerpoint/2010/main" val="2796810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质量计划包括确定哪种质量标准适合该项目并决定如何达到这些标准。在软件项目中，这些质量标准主要是：系统功能、系统性能、技术规范等。系统功能和性能，主要体现在相应的系统技术要求和总体方案中。</a:t>
            </a:r>
          </a:p>
          <a:p>
            <a:r>
              <a:rPr lang="zh-CN" altLang="en-US" sz="1200" kern="1200" dirty="0" smtClean="0">
                <a:solidFill>
                  <a:schemeClr val="tx1"/>
                </a:solidFill>
                <a:effectLst/>
                <a:latin typeface="+mn-lt"/>
                <a:ea typeface="+mn-ea"/>
                <a:cs typeface="+mn-cs"/>
              </a:rPr>
              <a:t>	确认活动围绕三个基本过程来开展，测试、度量和软件可靠性增长。</a:t>
            </a:r>
          </a:p>
          <a:p>
            <a:r>
              <a:rPr lang="zh-CN" altLang="en-US" sz="1200" kern="1200" dirty="0" smtClean="0">
                <a:solidFill>
                  <a:schemeClr val="tx1"/>
                </a:solidFill>
                <a:effectLst/>
                <a:latin typeface="+mn-lt"/>
                <a:ea typeface="+mn-ea"/>
                <a:cs typeface="+mn-cs"/>
              </a:rPr>
              <a:t>	验证活动也是围绕三个基本过程来进行，审查、度量和配置管理。</a:t>
            </a:r>
          </a:p>
          <a:p>
            <a:r>
              <a:rPr lang="zh-CN" altLang="en-US" sz="1200" kern="1200" dirty="0" smtClean="0">
                <a:solidFill>
                  <a:schemeClr val="tx1"/>
                </a:solidFill>
                <a:effectLst/>
                <a:latin typeface="+mn-lt"/>
                <a:ea typeface="+mn-ea"/>
                <a:cs typeface="+mn-cs"/>
              </a:rPr>
              <a:t>	软件确认过程，主要是通过软件测试实现的。</a:t>
            </a:r>
          </a:p>
          <a:p>
            <a:r>
              <a:rPr lang="zh-CN" altLang="en-US" sz="1200" kern="1200" dirty="0" smtClean="0">
                <a:solidFill>
                  <a:schemeClr val="tx1"/>
                </a:solidFill>
                <a:effectLst/>
                <a:latin typeface="+mn-lt"/>
                <a:ea typeface="+mn-ea"/>
                <a:cs typeface="+mn-cs"/>
              </a:rPr>
              <a:t>有关软件测试，包括以下过程：</a:t>
            </a:r>
          </a:p>
          <a:p>
            <a:r>
              <a:rPr lang="zh-CN" altLang="en-US" sz="1200" kern="1200" dirty="0" smtClean="0">
                <a:solidFill>
                  <a:schemeClr val="tx1"/>
                </a:solidFill>
                <a:effectLst/>
                <a:latin typeface="+mn-lt"/>
                <a:ea typeface="+mn-ea"/>
                <a:cs typeface="+mn-cs"/>
              </a:rPr>
              <a:t>以一个独立的测试小组为例，测试过程一般如下：</a:t>
            </a:r>
          </a:p>
          <a:p>
            <a:pPr lvl="0"/>
            <a:r>
              <a:rPr lang="zh-CN" altLang="en-US" sz="1200" kern="1200" dirty="0" smtClean="0">
                <a:solidFill>
                  <a:schemeClr val="tx1"/>
                </a:solidFill>
                <a:effectLst/>
                <a:latin typeface="+mn-lt"/>
                <a:ea typeface="+mn-ea"/>
                <a:cs typeface="+mn-cs"/>
              </a:rPr>
              <a:t>测试准备：制定人员、环境、工具、培训和外部支持计划。</a:t>
            </a:r>
          </a:p>
          <a:p>
            <a:pPr lvl="0"/>
            <a:r>
              <a:rPr lang="zh-CN" altLang="en-US" sz="1200" kern="1200" dirty="0" smtClean="0">
                <a:solidFill>
                  <a:schemeClr val="tx1"/>
                </a:solidFill>
                <a:effectLst/>
                <a:latin typeface="+mn-lt"/>
                <a:ea typeface="+mn-ea"/>
                <a:cs typeface="+mn-cs"/>
              </a:rPr>
              <a:t>测试计划：确定测试策略、建立测试计划。</a:t>
            </a:r>
          </a:p>
          <a:p>
            <a:pPr lvl="0"/>
            <a:r>
              <a:rPr lang="zh-CN" altLang="en-US" sz="1200" kern="1200" dirty="0" smtClean="0">
                <a:solidFill>
                  <a:schemeClr val="tx1"/>
                </a:solidFill>
                <a:effectLst/>
                <a:latin typeface="+mn-lt"/>
                <a:ea typeface="+mn-ea"/>
                <a:cs typeface="+mn-cs"/>
              </a:rPr>
              <a:t>测试用例开发：建立测试顺序树、确定测试的优先级、详细列出测试程序和测试数据，设计测试用例。</a:t>
            </a:r>
          </a:p>
          <a:p>
            <a:pPr lvl="0"/>
            <a:r>
              <a:rPr lang="zh-CN" altLang="en-US" sz="1200" kern="1200" dirty="0" smtClean="0">
                <a:solidFill>
                  <a:schemeClr val="tx1"/>
                </a:solidFill>
                <a:effectLst/>
                <a:latin typeface="+mn-lt"/>
                <a:ea typeface="+mn-ea"/>
                <a:cs typeface="+mn-cs"/>
              </a:rPr>
              <a:t>测试环境准备：了解需求、搭建环境、安装备份和恢复程序，记录初始环境、测试环境、恢复环境等。</a:t>
            </a:r>
          </a:p>
          <a:p>
            <a:pPr lvl="0"/>
            <a:r>
              <a:rPr lang="zh-CN" altLang="en-US" sz="1200" kern="1200" dirty="0" smtClean="0">
                <a:solidFill>
                  <a:schemeClr val="tx1"/>
                </a:solidFill>
                <a:effectLst/>
                <a:latin typeface="+mn-lt"/>
                <a:ea typeface="+mn-ea"/>
                <a:cs typeface="+mn-cs"/>
              </a:rPr>
              <a:t>测试执行：从测试计划复审测试计划进度表、恢复测试执行环境。</a:t>
            </a:r>
          </a:p>
          <a:p>
            <a:pPr lvl="0"/>
            <a:r>
              <a:rPr lang="zh-CN" altLang="en-US" sz="1200" kern="1200" dirty="0" smtClean="0">
                <a:solidFill>
                  <a:schemeClr val="tx1"/>
                </a:solidFill>
                <a:effectLst/>
                <a:latin typeface="+mn-lt"/>
                <a:ea typeface="+mn-ea"/>
                <a:cs typeface="+mn-cs"/>
              </a:rPr>
              <a:t>结果分析：执行结果分析、度量。</a:t>
            </a:r>
          </a:p>
          <a:p>
            <a:pPr lvl="0"/>
            <a:r>
              <a:rPr lang="zh-CN" altLang="en-US" sz="1200" kern="1200" dirty="0" smtClean="0">
                <a:solidFill>
                  <a:schemeClr val="tx1"/>
                </a:solidFill>
                <a:effectLst/>
                <a:latin typeface="+mn-lt"/>
                <a:ea typeface="+mn-ea"/>
                <a:cs typeface="+mn-cs"/>
              </a:rPr>
              <a:t>测试报告：错误趋势图、测试变动指示、产品检查点建议。</a:t>
            </a:r>
          </a:p>
          <a:p>
            <a:r>
              <a:rPr lang="en-US" altLang="zh-CN" sz="1200" b="1" kern="1200" dirty="0" smtClean="0">
                <a:solidFill>
                  <a:schemeClr val="tx1"/>
                </a:solidFill>
                <a:effectLst/>
                <a:latin typeface="+mn-lt"/>
                <a:ea typeface="+mn-ea"/>
                <a:cs typeface="+mn-cs"/>
              </a:rPr>
              <a:t>3.4.2 </a:t>
            </a:r>
            <a:r>
              <a:rPr lang="zh-CN" altLang="en-US" sz="1200" b="1" kern="1200" dirty="0" smtClean="0">
                <a:solidFill>
                  <a:schemeClr val="tx1"/>
                </a:solidFill>
                <a:effectLst/>
                <a:latin typeface="+mn-lt"/>
                <a:ea typeface="+mn-ea"/>
                <a:cs typeface="+mn-cs"/>
              </a:rPr>
              <a:t>软件验证是软件产品生产过程的质量保证</a:t>
            </a:r>
          </a:p>
          <a:p>
            <a:r>
              <a:rPr lang="zh-CN" altLang="en-US" sz="1200" kern="1200" dirty="0" smtClean="0">
                <a:solidFill>
                  <a:schemeClr val="tx1"/>
                </a:solidFill>
                <a:effectLst/>
                <a:latin typeface="+mn-lt"/>
                <a:ea typeface="+mn-ea"/>
                <a:cs typeface="+mn-cs"/>
              </a:rPr>
              <a:t>	为了保证软件开发最终结果满足项目质量要求，只有结果的检查是不够的。软件质量保证更多地关注于软件生产过程，即软件过程的验证</a:t>
            </a:r>
            <a:r>
              <a:rPr lang="zh-CN" altLang="en-US"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8E56DEB5-874F-5C4A-AC43-68D5E53E5BA1}" type="slidenum">
              <a:rPr kumimoji="1" lang="zh-CN" altLang="en-US" smtClean="0"/>
              <a:t>20</a:t>
            </a:fld>
            <a:endParaRPr kumimoji="1" lang="zh-CN" altLang="en-US"/>
          </a:p>
        </p:txBody>
      </p:sp>
    </p:spTree>
    <p:extLst>
      <p:ext uri="{BB962C8B-B14F-4D97-AF65-F5344CB8AC3E}">
        <p14:creationId xmlns:p14="http://schemas.microsoft.com/office/powerpoint/2010/main" val="184803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与任何一种项目一样，软件项目是存在风险，而且风险还是比较大的。这一点在软件行业内应该没有什么异议。所不同的是，软件项目的风险，属于“已知</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未知”型风险居多。已知是指风险事件大多数是已知的，而未知则是风险发生的概率和影响度是未知的。</a:t>
            </a:r>
          </a:p>
          <a:p>
            <a:r>
              <a:rPr lang="zh-CN" altLang="en-US" sz="1200" kern="1200" dirty="0" smtClean="0">
                <a:solidFill>
                  <a:schemeClr val="tx1"/>
                </a:solidFill>
                <a:effectLst/>
                <a:latin typeface="+mn-lt"/>
                <a:ea typeface="+mn-ea"/>
                <a:cs typeface="+mn-cs"/>
              </a:rPr>
              <a:t>因此，软件项目的风险管理与软件项目管理的其他管理技术一样，过程管理是保证项目成功的必要手段。与其他项目管理技术相同，风险管理既融合在项目生命周期的各阶段，也与其他管理技术，如质量管理、配置管理相互融合、配合。同时，风险管理也有自己独特的识别、评估、跟踪和控制技术和手段，有特定的活动过程，具有自身特定的科学与艺术。</a:t>
            </a:r>
          </a:p>
          <a:p>
            <a:r>
              <a:rPr lang="zh-CN" altLang="en-US" sz="1200" kern="1200" dirty="0" smtClean="0">
                <a:solidFill>
                  <a:schemeClr val="tx1"/>
                </a:solidFill>
                <a:effectLst/>
                <a:latin typeface="+mn-lt"/>
                <a:ea typeface="+mn-ea"/>
                <a:cs typeface="+mn-cs"/>
              </a:rPr>
              <a:t>本项目的风险管理，主要体现在以下管理过程或环节中：</a:t>
            </a:r>
          </a:p>
          <a:p>
            <a:endParaRPr kumimoji="1" lang="zh-CN" altLang="en-US" dirty="0"/>
          </a:p>
        </p:txBody>
      </p:sp>
      <p:sp>
        <p:nvSpPr>
          <p:cNvPr id="4" name="幻灯片编号占位符 3"/>
          <p:cNvSpPr>
            <a:spLocks noGrp="1"/>
          </p:cNvSpPr>
          <p:nvPr>
            <p:ph type="sldNum" sz="quarter" idx="10"/>
          </p:nvPr>
        </p:nvSpPr>
        <p:spPr/>
        <p:txBody>
          <a:bodyPr/>
          <a:lstStyle/>
          <a:p>
            <a:fld id="{8E56DEB5-874F-5C4A-AC43-68D5E53E5BA1}" type="slidenum">
              <a:rPr kumimoji="1" lang="zh-CN" altLang="en-US" smtClean="0"/>
              <a:t>21</a:t>
            </a:fld>
            <a:endParaRPr kumimoji="1" lang="zh-CN" altLang="en-US"/>
          </a:p>
        </p:txBody>
      </p:sp>
    </p:spTree>
    <p:extLst>
      <p:ext uri="{BB962C8B-B14F-4D97-AF65-F5344CB8AC3E}">
        <p14:creationId xmlns:p14="http://schemas.microsoft.com/office/powerpoint/2010/main" val="876674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经过项目组有关管理人员（技术经理、配置经理、质量经理等）、技术委员会成员和公司相关职能部门，共同对风险的定性和定量分析，我们认为，天津项目可能发生的风险中，按发生的可能性和影响大小的综合排序，获得风险因素权重等级，按以下次序排列：</a:t>
            </a:r>
            <a:r>
              <a:rPr lang="zh-CN" altLang="en-US"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8E56DEB5-874F-5C4A-AC43-68D5E53E5BA1}" type="slidenum">
              <a:rPr kumimoji="1" lang="zh-CN" altLang="en-US" smtClean="0"/>
              <a:t>22</a:t>
            </a:fld>
            <a:endParaRPr kumimoji="1" lang="zh-CN" altLang="en-US"/>
          </a:p>
        </p:txBody>
      </p:sp>
    </p:spTree>
    <p:extLst>
      <p:ext uri="{BB962C8B-B14F-4D97-AF65-F5344CB8AC3E}">
        <p14:creationId xmlns:p14="http://schemas.microsoft.com/office/powerpoint/2010/main" val="876674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从项目组实际工作考虑，我们采用了以下风险对策处理表的形式，来应对可能发生的风险：</a:t>
            </a:r>
            <a:endParaRPr lang="zh-CN" altLang="en-US"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8E56DEB5-874F-5C4A-AC43-68D5E53E5BA1}" type="slidenum">
              <a:rPr kumimoji="1" lang="zh-CN" altLang="en-US" smtClean="0"/>
              <a:t>23</a:t>
            </a:fld>
            <a:endParaRPr kumimoji="1" lang="zh-CN" altLang="en-US"/>
          </a:p>
        </p:txBody>
      </p:sp>
    </p:spTree>
    <p:extLst>
      <p:ext uri="{BB962C8B-B14F-4D97-AF65-F5344CB8AC3E}">
        <p14:creationId xmlns:p14="http://schemas.microsoft.com/office/powerpoint/2010/main" val="1674968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为了在整个项目的生命周期中对软件规模、项目进度、资源和费用、产品质量这四个度量实体进行定量、精确地控制，需要对他们进行量化。</a:t>
            </a:r>
            <a:endParaRPr lang="zh-CN" altLang="en-US"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8E56DEB5-874F-5C4A-AC43-68D5E53E5BA1}" type="slidenum">
              <a:rPr kumimoji="1" lang="zh-CN" altLang="en-US" smtClean="0"/>
              <a:t>24</a:t>
            </a:fld>
            <a:endParaRPr kumimoji="1" lang="zh-CN" altLang="en-US"/>
          </a:p>
        </p:txBody>
      </p:sp>
    </p:spTree>
    <p:extLst>
      <p:ext uri="{BB962C8B-B14F-4D97-AF65-F5344CB8AC3E}">
        <p14:creationId xmlns:p14="http://schemas.microsoft.com/office/powerpoint/2010/main" val="111930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为了实现软件过程优化，我们采取过程度量。我们间接地测量软件过程的功效，根据各过程的结果使用一组度量标准。过程的结果包括：在软件发布之前未被发现的错误，由最终用户反馈的缺陷，交付的工作产品，花费的人力，所耗时长，计划的一致性等。我们将从以下几个方面进行测量：</a:t>
            </a:r>
          </a:p>
          <a:p>
            <a:endParaRPr kumimoji="1" lang="zh-CN" altLang="en-US" dirty="0"/>
          </a:p>
        </p:txBody>
      </p:sp>
      <p:sp>
        <p:nvSpPr>
          <p:cNvPr id="4" name="幻灯片编号占位符 3"/>
          <p:cNvSpPr>
            <a:spLocks noGrp="1"/>
          </p:cNvSpPr>
          <p:nvPr>
            <p:ph type="sldNum" sz="quarter" idx="10"/>
          </p:nvPr>
        </p:nvSpPr>
        <p:spPr/>
        <p:txBody>
          <a:bodyPr/>
          <a:lstStyle/>
          <a:p>
            <a:fld id="{8E56DEB5-874F-5C4A-AC43-68D5E53E5BA1}" type="slidenum">
              <a:rPr kumimoji="1" lang="zh-CN" altLang="en-US" smtClean="0"/>
              <a:t>25</a:t>
            </a:fld>
            <a:endParaRPr kumimoji="1" lang="zh-CN" altLang="en-US"/>
          </a:p>
        </p:txBody>
      </p:sp>
    </p:spTree>
    <p:extLst>
      <p:ext uri="{BB962C8B-B14F-4D97-AF65-F5344CB8AC3E}">
        <p14:creationId xmlns:p14="http://schemas.microsoft.com/office/powerpoint/2010/main" val="102439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基于</a:t>
            </a:r>
            <a:r>
              <a:rPr lang="en-US" altLang="zh-CN" sz="1200" kern="1200" dirty="0" smtClean="0">
                <a:solidFill>
                  <a:schemeClr val="tx1"/>
                </a:solidFill>
                <a:effectLst/>
                <a:latin typeface="+mn-lt"/>
                <a:ea typeface="+mn-ea"/>
                <a:cs typeface="+mn-cs"/>
              </a:rPr>
              <a:t>Web</a:t>
            </a:r>
            <a:r>
              <a:rPr lang="zh-CN" altLang="en-US" sz="1200" kern="1200" dirty="0" smtClean="0">
                <a:solidFill>
                  <a:schemeClr val="tx1"/>
                </a:solidFill>
                <a:effectLst/>
                <a:latin typeface="+mn-lt"/>
                <a:ea typeface="+mn-ea"/>
                <a:cs typeface="+mn-cs"/>
              </a:rPr>
              <a:t>的调度系统应能够提供客户需求、设备的库存和可用性、可用的卡车和司机的实时信息，以执行取货或交付任务。根据业务需求的调度业务</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本项目中的系统应当具备以下功能需求</a:t>
            </a:r>
            <a:r>
              <a:rPr lang="en-US" altLang="zh-CN" sz="1200" kern="1200" dirty="0" smtClean="0">
                <a:solidFill>
                  <a:schemeClr val="tx1"/>
                </a:solidFill>
                <a:effectLst/>
                <a:latin typeface="+mn-lt"/>
                <a:ea typeface="+mn-ea"/>
                <a:cs typeface="+mn-cs"/>
              </a:rPr>
              <a:t>:</a:t>
            </a:r>
            <a:endParaRPr lang="zh-CN" altLang="en-US" sz="12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允许一个柜台的人输入信息为客户创建一个合同记录在数据库中</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条件是在调度系统中一个客户有一个帐户。合同记录包括联系人姓名、街道地址、城市名称、邮政编码、州。合同信息还包括所需设备的数据、租用时间、获得所需设备的日期和时间。有时合同实际上是归还一件设备。</a:t>
            </a:r>
          </a:p>
          <a:p>
            <a:pPr lvl="0"/>
            <a:r>
              <a:rPr lang="zh-CN" altLang="en-US" sz="1200" kern="1200" dirty="0" smtClean="0">
                <a:solidFill>
                  <a:schemeClr val="tx1"/>
                </a:solidFill>
                <a:effectLst/>
                <a:latin typeface="+mn-lt"/>
                <a:ea typeface="+mn-ea"/>
                <a:cs typeface="+mn-cs"/>
              </a:rPr>
              <a:t>允许调度查询设备库存数据</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即确定所需设备的可用性，更新库存数据。例如，当某一特定设备从某一特定地点租用时，该设备在该地点的可用部件数量应相应减少。</a:t>
            </a:r>
            <a:r>
              <a:rPr lang="en-US" altLang="zh-CN" sz="1200" kern="1200" dirty="0" err="1" smtClean="0">
                <a:solidFill>
                  <a:schemeClr val="tx1"/>
                </a:solidFill>
                <a:effectLst/>
                <a:latin typeface="+mn-lt"/>
                <a:ea typeface="+mn-ea"/>
                <a:cs typeface="+mn-cs"/>
              </a:rPr>
              <a:t>Sunstate</a:t>
            </a:r>
            <a:r>
              <a:rPr lang="zh-CN" altLang="en-US" sz="1200" kern="1200" dirty="0" smtClean="0">
                <a:solidFill>
                  <a:schemeClr val="tx1"/>
                </a:solidFill>
                <a:effectLst/>
                <a:latin typeface="+mn-lt"/>
                <a:ea typeface="+mn-ea"/>
                <a:cs typeface="+mn-cs"/>
              </a:rPr>
              <a:t>拥有多个地点，设备可以存储在美国西南市场。</a:t>
            </a:r>
          </a:p>
          <a:p>
            <a:pPr lvl="0"/>
            <a:r>
              <a:rPr lang="zh-CN" altLang="en-US" sz="1200" kern="1200" dirty="0" smtClean="0">
                <a:solidFill>
                  <a:schemeClr val="tx1"/>
                </a:solidFill>
                <a:effectLst/>
                <a:latin typeface="+mn-lt"/>
                <a:ea typeface="+mn-ea"/>
                <a:cs typeface="+mn-cs"/>
              </a:rPr>
              <a:t>为了创建调度工作，允许调度查询合同信息。</a:t>
            </a:r>
          </a:p>
          <a:p>
            <a:pPr lvl="0"/>
            <a:r>
              <a:rPr lang="zh-CN" altLang="en-US" sz="1200" kern="1200" dirty="0" smtClean="0">
                <a:solidFill>
                  <a:schemeClr val="tx1"/>
                </a:solidFill>
                <a:effectLst/>
                <a:latin typeface="+mn-lt"/>
                <a:ea typeface="+mn-ea"/>
                <a:cs typeface="+mn-cs"/>
              </a:rPr>
              <a:t>允许调度程序分配一个工作，交付设备或归还设备，分配一个合适可用的卡车或司机。一辆运送或运送设备的卡车必须具有运送设备的能力。当卡车或司机被分配工作时，卡车和司机的可用性将更新为“忙碌”。</a:t>
            </a:r>
          </a:p>
          <a:p>
            <a:pPr lvl="0"/>
            <a:r>
              <a:rPr lang="zh-CN" altLang="en-US" sz="1200" kern="1200" dirty="0" smtClean="0">
                <a:solidFill>
                  <a:schemeClr val="tx1"/>
                </a:solidFill>
                <a:effectLst/>
                <a:latin typeface="+mn-lt"/>
                <a:ea typeface="+mn-ea"/>
                <a:cs typeface="+mn-cs"/>
              </a:rPr>
              <a:t>允许调度程序更新作业完成状态在司机的承诺和正常更新卡车和驱动程序的可用性。</a:t>
            </a:r>
          </a:p>
          <a:p>
            <a:pPr lvl="0"/>
            <a:r>
              <a:rPr lang="zh-CN" altLang="en-US" sz="1200" kern="1200" dirty="0" smtClean="0">
                <a:solidFill>
                  <a:schemeClr val="tx1"/>
                </a:solidFill>
                <a:effectLst/>
                <a:latin typeface="+mn-lt"/>
                <a:ea typeface="+mn-ea"/>
                <a:cs typeface="+mn-cs"/>
              </a:rPr>
              <a:t>允许注册客户调查在最近</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年以前的合同的信息。</a:t>
            </a:r>
          </a:p>
          <a:p>
            <a:pPr lvl="0"/>
            <a:r>
              <a:rPr lang="zh-CN" altLang="en-US" sz="1200" kern="1200" dirty="0" smtClean="0">
                <a:solidFill>
                  <a:schemeClr val="tx1"/>
                </a:solidFill>
                <a:effectLst/>
                <a:latin typeface="+mn-lt"/>
                <a:ea typeface="+mn-ea"/>
                <a:cs typeface="+mn-cs"/>
              </a:rPr>
              <a:t>允许财务经理得到新系统的财务数据</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这些数据包括租金收入和相关成本特别是劳动力成本、交通成本、仓储成本等</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并做统计部门级别在合同或级别。</a:t>
            </a:r>
          </a:p>
          <a:p>
            <a:pPr lvl="0"/>
            <a:r>
              <a:rPr lang="zh-CN" altLang="en-US" sz="1200" kern="1200" dirty="0" smtClean="0">
                <a:solidFill>
                  <a:schemeClr val="tx1"/>
                </a:solidFill>
                <a:effectLst/>
                <a:latin typeface="+mn-lt"/>
                <a:ea typeface="+mn-ea"/>
                <a:cs typeface="+mn-cs"/>
              </a:rPr>
              <a:t>让总经理报告有关事务</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收入、费用和净收益从不同的仓库在每个星期。</a:t>
            </a:r>
          </a:p>
          <a:p>
            <a:r>
              <a:rPr lang="zh-CN" altLang="en-US" sz="1200" kern="1200" dirty="0" smtClean="0">
                <a:solidFill>
                  <a:schemeClr val="tx1"/>
                </a:solidFill>
                <a:effectLst/>
                <a:latin typeface="+mn-lt"/>
                <a:ea typeface="+mn-ea"/>
                <a:cs typeface="+mn-cs"/>
              </a:rPr>
              <a:t>本调度系统可以包含以下功能组件</a:t>
            </a:r>
            <a:r>
              <a:rPr lang="en-US" altLang="zh-CN" sz="1200" kern="1200" dirty="0" smtClean="0">
                <a:solidFill>
                  <a:schemeClr val="tx1"/>
                </a:solidFill>
                <a:effectLst/>
                <a:latin typeface="+mn-lt"/>
                <a:ea typeface="+mn-ea"/>
                <a:cs typeface="+mn-cs"/>
              </a:rPr>
              <a:t>:</a:t>
            </a:r>
            <a:endParaRPr lang="zh-CN" altLang="en-US"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8E56DEB5-874F-5C4A-AC43-68D5E53E5BA1}" type="slidenum">
              <a:rPr kumimoji="1" lang="zh-CN" altLang="en-US" smtClean="0"/>
              <a:t>3</a:t>
            </a:fld>
            <a:endParaRPr kumimoji="1" lang="zh-CN" altLang="en-US"/>
          </a:p>
        </p:txBody>
      </p:sp>
    </p:spTree>
    <p:extLst>
      <p:ext uri="{BB962C8B-B14F-4D97-AF65-F5344CB8AC3E}">
        <p14:creationId xmlns:p14="http://schemas.microsoft.com/office/powerpoint/2010/main" val="2913309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sz="1200" kern="1200" dirty="0" smtClean="0">
                <a:solidFill>
                  <a:schemeClr val="tx1"/>
                </a:solidFill>
                <a:effectLst/>
                <a:latin typeface="+mn-lt"/>
                <a:ea typeface="+mn-ea"/>
                <a:cs typeface="+mn-cs"/>
              </a:rPr>
              <a:t>项目的计划阶段：</a:t>
            </a:r>
          </a:p>
          <a:p>
            <a:r>
              <a:rPr lang="zh-CN" altLang="en-US" sz="1200" kern="1200" dirty="0" smtClean="0">
                <a:solidFill>
                  <a:schemeClr val="tx1"/>
                </a:solidFill>
                <a:effectLst/>
                <a:latin typeface="+mn-lt"/>
                <a:ea typeface="+mn-ea"/>
                <a:cs typeface="+mn-cs"/>
              </a:rPr>
              <a:t>开始与用户接触，识别用户需求，进行项目干系人分析，可行性研究和初步的需求文件，建立项目目标和范围定义。同时，分析项目所需要的资源、风险和经济效益。形成项目章程，经公司批准，正式立项，任命了项目经理，成立项目组，项目进入下一阶段。</a:t>
            </a:r>
          </a:p>
          <a:p>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）项目的设计阶段：</a:t>
            </a:r>
          </a:p>
          <a:p>
            <a:r>
              <a:rPr lang="zh-CN" altLang="en-US" sz="1200" kern="1200" dirty="0" smtClean="0">
                <a:solidFill>
                  <a:schemeClr val="tx1"/>
                </a:solidFill>
                <a:effectLst/>
                <a:latin typeface="+mn-lt"/>
                <a:ea typeface="+mn-ea"/>
                <a:cs typeface="+mn-cs"/>
              </a:rPr>
              <a:t>项目组有关人员开始进行系统方案的设计，并确定项目交付成果（目标和范围基线）、验收（质量）标准、对项目任务进行了</a:t>
            </a:r>
            <a:r>
              <a:rPr lang="en-US" altLang="zh-CN" sz="1200" kern="1200" dirty="0" smtClean="0">
                <a:solidFill>
                  <a:schemeClr val="tx1"/>
                </a:solidFill>
                <a:effectLst/>
                <a:latin typeface="+mn-lt"/>
                <a:ea typeface="+mn-ea"/>
                <a:cs typeface="+mn-cs"/>
              </a:rPr>
              <a:t>WBS</a:t>
            </a:r>
            <a:r>
              <a:rPr lang="zh-CN" altLang="en-US" sz="1200" kern="1200" dirty="0" smtClean="0">
                <a:solidFill>
                  <a:schemeClr val="tx1"/>
                </a:solidFill>
                <a:effectLst/>
                <a:latin typeface="+mn-lt"/>
                <a:ea typeface="+mn-ea"/>
                <a:cs typeface="+mn-cs"/>
              </a:rPr>
              <a:t>分解，建立了项目实施计划等。当用户原则同意公司提交的系统建议方案，开始招标。</a:t>
            </a:r>
          </a:p>
          <a:p>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）项目的开发阶段：</a:t>
            </a:r>
          </a:p>
          <a:p>
            <a:r>
              <a:rPr lang="zh-CN" altLang="en-US" sz="1200" kern="1200" dirty="0" smtClean="0">
                <a:solidFill>
                  <a:schemeClr val="tx1"/>
                </a:solidFill>
                <a:effectLst/>
                <a:latin typeface="+mn-lt"/>
                <a:ea typeface="+mn-ea"/>
                <a:cs typeface="+mn-cs"/>
              </a:rPr>
              <a:t>公司中标后，双方正式签订了合同，获得了</a:t>
            </a:r>
            <a:r>
              <a:rPr lang="en-US" altLang="zh-CN" sz="1200" kern="1200" dirty="0" err="1" smtClean="0">
                <a:solidFill>
                  <a:schemeClr val="tx1"/>
                </a:solidFill>
                <a:effectLst/>
                <a:latin typeface="+mn-lt"/>
                <a:ea typeface="+mn-ea"/>
                <a:cs typeface="+mn-cs"/>
              </a:rPr>
              <a:t>Sunstate</a:t>
            </a:r>
            <a:r>
              <a:rPr lang="en-US" altLang="zh-CN" sz="1200" kern="1200" dirty="0" smtClean="0">
                <a:solidFill>
                  <a:schemeClr val="tx1"/>
                </a:solidFill>
                <a:effectLst/>
                <a:latin typeface="+mn-lt"/>
                <a:ea typeface="+mn-ea"/>
                <a:cs typeface="+mn-cs"/>
              </a:rPr>
              <a:t> Equipment Management System</a:t>
            </a:r>
            <a:r>
              <a:rPr lang="zh-CN" altLang="en-US" sz="1200" kern="1200" dirty="0" smtClean="0">
                <a:solidFill>
                  <a:schemeClr val="tx1"/>
                </a:solidFill>
                <a:effectLst/>
                <a:latin typeface="+mn-lt"/>
                <a:ea typeface="+mn-ea"/>
                <a:cs typeface="+mn-cs"/>
              </a:rPr>
              <a:t>项目的建设权。项目开始进入实施。根据最后中标的合同，项目组细化了项目目标和范围、</a:t>
            </a:r>
            <a:r>
              <a:rPr lang="en-US" altLang="zh-CN" sz="1200" kern="1200" dirty="0" smtClean="0">
                <a:solidFill>
                  <a:schemeClr val="tx1"/>
                </a:solidFill>
                <a:effectLst/>
                <a:latin typeface="+mn-lt"/>
                <a:ea typeface="+mn-ea"/>
                <a:cs typeface="+mn-cs"/>
              </a:rPr>
              <a:t>WBS</a:t>
            </a:r>
            <a:r>
              <a:rPr lang="zh-CN" altLang="en-US" sz="1200" kern="1200" dirty="0" smtClean="0">
                <a:solidFill>
                  <a:schemeClr val="tx1"/>
                </a:solidFill>
                <a:effectLst/>
                <a:latin typeface="+mn-lt"/>
                <a:ea typeface="+mn-ea"/>
                <a:cs typeface="+mn-cs"/>
              </a:rPr>
              <a:t>结构和工作描述。开始进入软件开发阶段。</a:t>
            </a:r>
          </a:p>
          <a:p>
            <a:r>
              <a:rPr lang="zh-CN" altLang="en-US" sz="1200" kern="1200" dirty="0" smtClean="0">
                <a:solidFill>
                  <a:schemeClr val="tx1"/>
                </a:solidFill>
                <a:effectLst/>
                <a:latin typeface="+mn-lt"/>
                <a:ea typeface="+mn-ea"/>
                <a:cs typeface="+mn-cs"/>
              </a:rPr>
              <a:t>主机、存储和网络安装完成，进行数据移植和系统割接，系统进入用户测试和试运行阶段，并完成系统初验。</a:t>
            </a:r>
          </a:p>
          <a:p>
            <a:r>
              <a:rPr lang="zh-CN" altLang="en-US" sz="1200" kern="1200" dirty="0" smtClean="0">
                <a:solidFill>
                  <a:schemeClr val="tx1"/>
                </a:solidFill>
                <a:effectLst/>
                <a:latin typeface="+mn-lt"/>
                <a:ea typeface="+mn-ea"/>
                <a:cs typeface="+mn-cs"/>
              </a:rPr>
              <a:t>系统在公司进行了实现验证评审，获得通过。</a:t>
            </a:r>
          </a:p>
          <a:p>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）项目的维护阶段：</a:t>
            </a:r>
          </a:p>
          <a:p>
            <a:r>
              <a:rPr lang="zh-CN" altLang="en-US" sz="1200" kern="1200" dirty="0" smtClean="0">
                <a:solidFill>
                  <a:schemeClr val="tx1"/>
                </a:solidFill>
                <a:effectLst/>
                <a:latin typeface="+mn-lt"/>
                <a:ea typeface="+mn-ea"/>
                <a:cs typeface="+mn-cs"/>
              </a:rPr>
              <a:t>完成系统终验。将软件交付给用户投入正式使用，以后进入维护阶段，可能有多种原因需要对它将进行修改，如软件错误，系统软件升级，增强软件功能，提高性能等。</a:t>
            </a:r>
          </a:p>
        </p:txBody>
      </p:sp>
      <p:sp>
        <p:nvSpPr>
          <p:cNvPr id="4" name="幻灯片编号占位符 3"/>
          <p:cNvSpPr>
            <a:spLocks noGrp="1"/>
          </p:cNvSpPr>
          <p:nvPr>
            <p:ph type="sldNum" sz="quarter" idx="10"/>
          </p:nvPr>
        </p:nvSpPr>
        <p:spPr/>
        <p:txBody>
          <a:bodyPr/>
          <a:lstStyle/>
          <a:p>
            <a:fld id="{8E56DEB5-874F-5C4A-AC43-68D5E53E5BA1}" type="slidenum">
              <a:rPr kumimoji="1" lang="zh-CN" altLang="en-US" smtClean="0"/>
              <a:t>4</a:t>
            </a:fld>
            <a:endParaRPr kumimoji="1" lang="zh-CN" altLang="en-US"/>
          </a:p>
        </p:txBody>
      </p:sp>
    </p:spTree>
    <p:extLst>
      <p:ext uri="{BB962C8B-B14F-4D97-AF65-F5344CB8AC3E}">
        <p14:creationId xmlns:p14="http://schemas.microsoft.com/office/powerpoint/2010/main" val="121024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迭代模型主要针对对需求不明确，提不出完整系统功能要求的用户，特别有效。经过向用户演示我们已有的系统模型，用户可以给出待开发系统的核心需求，并且当看到核心需求实现后，能够有效地提出反馈，以支持系统的最终设计和实现。软件开发人员根据用户的需求，首先开发核心系统。当该核心系统投入运行，或交付用户试用，完成他们的工作，并提出精化系统、增强系统能力的需求。软件开发人员根据用户的反馈，实施开发的迭代过程。第一迭代过程均由需求、设计、编码、测试、集成等阶段组成，为整个系统增加一个可定义的、可管理的子集。</a:t>
            </a:r>
          </a:p>
          <a:p>
            <a:r>
              <a:rPr lang="zh-CN" altLang="en-US" sz="1200" kern="1200" dirty="0" smtClean="0">
                <a:solidFill>
                  <a:schemeClr val="tx1"/>
                </a:solidFill>
                <a:effectLst/>
                <a:latin typeface="+mn-lt"/>
                <a:ea typeface="+mn-ea"/>
                <a:cs typeface="+mn-cs"/>
              </a:rPr>
              <a:t>演化型的一种典型方式是构件组装模型。构件模型采用预先包装好的构件来构造系统，当开发需要某构件时，从已经完成的构件库中选择构件，当构件不存在时，才开发新的构件，也可以从已经有的构件的基础上，开发派生（父类的新的子类）的新构件，补充到构件库中。构件是一种增量开发、新构件是一种迭代开发。最理想的开发是全部有构件组装一个新的系统，实现最大限度的重用。</a:t>
            </a:r>
          </a:p>
          <a:p>
            <a:r>
              <a:rPr lang="zh-CN" altLang="en-US" sz="1200" kern="1200" dirty="0" smtClean="0">
                <a:solidFill>
                  <a:schemeClr val="tx1"/>
                </a:solidFill>
                <a:effectLst/>
                <a:latin typeface="+mn-lt"/>
                <a:ea typeface="+mn-ea"/>
                <a:cs typeface="+mn-cs"/>
              </a:rPr>
              <a:t>我们的开发模型如图所示。 </a:t>
            </a:r>
            <a:endParaRPr kumimoji="1" lang="zh-CN" altLang="en-US" dirty="0"/>
          </a:p>
        </p:txBody>
      </p:sp>
      <p:sp>
        <p:nvSpPr>
          <p:cNvPr id="4" name="幻灯片编号占位符 3"/>
          <p:cNvSpPr>
            <a:spLocks noGrp="1"/>
          </p:cNvSpPr>
          <p:nvPr>
            <p:ph type="sldNum" sz="quarter" idx="10"/>
          </p:nvPr>
        </p:nvSpPr>
        <p:spPr/>
        <p:txBody>
          <a:bodyPr/>
          <a:lstStyle/>
          <a:p>
            <a:fld id="{8E56DEB5-874F-5C4A-AC43-68D5E53E5BA1}" type="slidenum">
              <a:rPr kumimoji="1" lang="zh-CN" altLang="en-US" smtClean="0"/>
              <a:t>8</a:t>
            </a:fld>
            <a:endParaRPr kumimoji="1" lang="zh-CN" altLang="en-US"/>
          </a:p>
        </p:txBody>
      </p:sp>
    </p:spTree>
    <p:extLst>
      <p:ext uri="{BB962C8B-B14F-4D97-AF65-F5344CB8AC3E}">
        <p14:creationId xmlns:p14="http://schemas.microsoft.com/office/powerpoint/2010/main" val="13053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根据里程碑计划、系统需求分析说明书，我们对任务进行了分解，获得以下的</a:t>
            </a:r>
            <a:r>
              <a:rPr lang="en-US" altLang="zh-CN" sz="1200" kern="1200" dirty="0" smtClean="0">
                <a:solidFill>
                  <a:schemeClr val="tx1"/>
                </a:solidFill>
                <a:effectLst/>
                <a:latin typeface="+mn-lt"/>
                <a:ea typeface="+mn-ea"/>
                <a:cs typeface="+mn-cs"/>
              </a:rPr>
              <a:t>WBS</a:t>
            </a:r>
            <a:r>
              <a:rPr lang="zh-CN" altLang="en-US" sz="1200" kern="1200" dirty="0" smtClean="0">
                <a:solidFill>
                  <a:schemeClr val="tx1"/>
                </a:solidFill>
                <a:effectLst/>
                <a:latin typeface="+mn-lt"/>
                <a:ea typeface="+mn-ea"/>
                <a:cs typeface="+mn-cs"/>
              </a:rPr>
              <a:t>分解结构图：</a:t>
            </a:r>
          </a:p>
          <a:p>
            <a:r>
              <a:rPr lang="zh-CN" altLang="en-US" sz="1200" kern="1200" dirty="0" smtClean="0">
                <a:solidFill>
                  <a:schemeClr val="tx1"/>
                </a:solidFill>
                <a:effectLst/>
                <a:latin typeface="+mn-lt"/>
                <a:ea typeface="+mn-ea"/>
                <a:cs typeface="+mn-cs"/>
              </a:rPr>
              <a:t>下图为根据工作任务分解的</a:t>
            </a:r>
            <a:r>
              <a:rPr lang="en-US" altLang="zh-CN" sz="1200" kern="1200" dirty="0" smtClean="0">
                <a:solidFill>
                  <a:schemeClr val="tx1"/>
                </a:solidFill>
                <a:effectLst/>
                <a:latin typeface="+mn-lt"/>
                <a:ea typeface="+mn-ea"/>
                <a:cs typeface="+mn-cs"/>
              </a:rPr>
              <a:t>WBS</a:t>
            </a:r>
            <a:r>
              <a:rPr lang="zh-CN" altLang="en-US" sz="1200" kern="1200" dirty="0" smtClean="0">
                <a:solidFill>
                  <a:schemeClr val="tx1"/>
                </a:solidFill>
                <a:effectLst/>
                <a:latin typeface="+mn-lt"/>
                <a:ea typeface="+mn-ea"/>
                <a:cs typeface="+mn-cs"/>
              </a:rPr>
              <a:t>结构图。</a:t>
            </a:r>
            <a:endParaRPr lang="zh-CN" altLang="en-US"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8E56DEB5-874F-5C4A-AC43-68D5E53E5BA1}" type="slidenum">
              <a:rPr kumimoji="1" lang="zh-CN" altLang="en-US" smtClean="0"/>
              <a:t>9</a:t>
            </a:fld>
            <a:endParaRPr kumimoji="1" lang="zh-CN" altLang="en-US"/>
          </a:p>
        </p:txBody>
      </p:sp>
    </p:spTree>
    <p:extLst>
      <p:ext uri="{BB962C8B-B14F-4D97-AF65-F5344CB8AC3E}">
        <p14:creationId xmlns:p14="http://schemas.microsoft.com/office/powerpoint/2010/main" val="785859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一个成功的项目管理除了有一个共同的目标之外，还必须是在一个有组织团体的通力合作的基础上展开的，包括对已经制订要完成的目标和工作所需要的、为保证工作得以实施而提供的资源、领导支持和指导。项目的全局目标需要用更加简短的期间目标明确表明，并且通过精心策划的计划、进度和预算等来完成。然后实施控制以确保计划和进度按照预期付诸实施。</a:t>
            </a:r>
          </a:p>
          <a:p>
            <a:r>
              <a:rPr lang="zh-CN" altLang="en-US" sz="1200" kern="1200" dirty="0" smtClean="0">
                <a:solidFill>
                  <a:schemeClr val="tx1"/>
                </a:solidFill>
                <a:effectLst/>
                <a:latin typeface="+mn-lt"/>
                <a:ea typeface="+mn-ea"/>
                <a:cs typeface="+mn-cs"/>
              </a:rPr>
              <a:t>项目的实施计划表现为整个项目实施的所有步骤，包括项目管理的各个方面。涉及到要制订完成的目标及其相应的工作，以及怎样为保证工作的实施提供相应的资源支持，例如：人员的增加、技术问题的解决、公司内部的测试支持等。其中包括进度计划和成本预算与管理计划、风险管理计划等。</a:t>
            </a:r>
          </a:p>
          <a:p>
            <a:r>
              <a:rPr lang="zh-CN" altLang="en-US" sz="1200" kern="1200" dirty="0" smtClean="0">
                <a:solidFill>
                  <a:schemeClr val="tx1"/>
                </a:solidFill>
                <a:effectLst/>
                <a:latin typeface="+mn-lt"/>
                <a:ea typeface="+mn-ea"/>
                <a:cs typeface="+mn-cs"/>
              </a:rPr>
              <a:t>项目计划是采用甘特图的形式编制的，下图为功能组件开发模块任务进度计划和任务、资源分配图：</a:t>
            </a:r>
          </a:p>
          <a:p>
            <a:endParaRPr kumimoji="1" lang="zh-CN" altLang="en-US" dirty="0"/>
          </a:p>
        </p:txBody>
      </p:sp>
      <p:sp>
        <p:nvSpPr>
          <p:cNvPr id="4" name="幻灯片编号占位符 3"/>
          <p:cNvSpPr>
            <a:spLocks noGrp="1"/>
          </p:cNvSpPr>
          <p:nvPr>
            <p:ph type="sldNum" sz="quarter" idx="10"/>
          </p:nvPr>
        </p:nvSpPr>
        <p:spPr/>
        <p:txBody>
          <a:bodyPr/>
          <a:lstStyle/>
          <a:p>
            <a:fld id="{8E56DEB5-874F-5C4A-AC43-68D5E53E5BA1}" type="slidenum">
              <a:rPr kumimoji="1" lang="zh-CN" altLang="en-US" smtClean="0"/>
              <a:t>11</a:t>
            </a:fld>
            <a:endParaRPr kumimoji="1" lang="zh-CN" altLang="en-US"/>
          </a:p>
        </p:txBody>
      </p:sp>
    </p:spTree>
    <p:extLst>
      <p:ext uri="{BB962C8B-B14F-4D97-AF65-F5344CB8AC3E}">
        <p14:creationId xmlns:p14="http://schemas.microsoft.com/office/powerpoint/2010/main" val="1463599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根据里程碑计划，</a:t>
            </a:r>
            <a:r>
              <a:rPr lang="en-US" altLang="zh-CN" sz="1200" kern="1200" dirty="0" smtClean="0">
                <a:solidFill>
                  <a:schemeClr val="tx1"/>
                </a:solidFill>
                <a:effectLst/>
                <a:latin typeface="+mn-lt"/>
                <a:ea typeface="+mn-ea"/>
                <a:cs typeface="+mn-cs"/>
              </a:rPr>
              <a:t>WBS</a:t>
            </a:r>
            <a:r>
              <a:rPr lang="zh-CN" altLang="en-US" sz="1200" kern="1200" dirty="0" smtClean="0">
                <a:solidFill>
                  <a:schemeClr val="tx1"/>
                </a:solidFill>
                <a:effectLst/>
                <a:latin typeface="+mn-lt"/>
                <a:ea typeface="+mn-ea"/>
                <a:cs typeface="+mn-cs"/>
              </a:rPr>
              <a:t>分解结构、活动关联关系、项目任务责任矩阵、项目计划表，项目组在对人力资源、任务历时进行了测算，下图为未来</a:t>
            </a:r>
            <a:r>
              <a:rPr lang="en-US" altLang="zh-CN" sz="1200" kern="1200" dirty="0" smtClean="0">
                <a:solidFill>
                  <a:schemeClr val="tx1"/>
                </a:solidFill>
                <a:effectLst/>
                <a:latin typeface="+mn-lt"/>
                <a:ea typeface="+mn-ea"/>
                <a:cs typeface="+mn-cs"/>
              </a:rPr>
              <a:t>6</a:t>
            </a:r>
            <a:r>
              <a:rPr lang="zh-CN" altLang="en-US" sz="1200" kern="1200" dirty="0" smtClean="0">
                <a:solidFill>
                  <a:schemeClr val="tx1"/>
                </a:solidFill>
                <a:effectLst/>
                <a:latin typeface="+mn-lt"/>
                <a:ea typeface="+mn-ea"/>
                <a:cs typeface="+mn-cs"/>
              </a:rPr>
              <a:t>个月（初验前）的人力资源和任务历时测算表：</a:t>
            </a:r>
            <a:endParaRPr lang="en-US" altLang="zh-CN"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根据测算，我们的总历时为</a:t>
            </a:r>
            <a:r>
              <a:rPr lang="en-US" altLang="zh-CN" sz="1200" kern="1200" dirty="0" smtClean="0">
                <a:solidFill>
                  <a:schemeClr val="tx1"/>
                </a:solidFill>
                <a:effectLst/>
                <a:latin typeface="+mn-lt"/>
                <a:ea typeface="+mn-ea"/>
                <a:cs typeface="+mn-cs"/>
              </a:rPr>
              <a:t>6</a:t>
            </a:r>
            <a:r>
              <a:rPr lang="zh-CN" altLang="en-US" sz="1200" kern="1200" dirty="0" smtClean="0">
                <a:solidFill>
                  <a:schemeClr val="tx1"/>
                </a:solidFill>
                <a:effectLst/>
                <a:latin typeface="+mn-lt"/>
                <a:ea typeface="+mn-ea"/>
                <a:cs typeface="+mn-cs"/>
              </a:rPr>
              <a:t>个月（时间约定），因此，需要大约</a:t>
            </a:r>
            <a:r>
              <a:rPr lang="en-US" altLang="zh-CN" sz="1200" kern="1200" dirty="0" smtClean="0">
                <a:solidFill>
                  <a:schemeClr val="tx1"/>
                </a:solidFill>
                <a:effectLst/>
                <a:latin typeface="+mn-lt"/>
                <a:ea typeface="+mn-ea"/>
                <a:cs typeface="+mn-cs"/>
              </a:rPr>
              <a:t>37</a:t>
            </a:r>
            <a:r>
              <a:rPr lang="zh-CN" altLang="en-US" sz="1200" kern="1200" dirty="0" smtClean="0">
                <a:solidFill>
                  <a:schemeClr val="tx1"/>
                </a:solidFill>
                <a:effectLst/>
                <a:latin typeface="+mn-lt"/>
                <a:ea typeface="+mn-ea"/>
                <a:cs typeface="+mn-cs"/>
              </a:rPr>
              <a:t>个人月的人力资源投入。</a:t>
            </a:r>
          </a:p>
          <a:p>
            <a:endParaRPr lang="en-US" altLang="zh-CN" sz="1200" kern="1200" dirty="0" smtClean="0">
              <a:solidFill>
                <a:schemeClr val="tx1"/>
              </a:solidFill>
              <a:effectLst/>
              <a:latin typeface="+mn-lt"/>
              <a:ea typeface="+mn-ea"/>
              <a:cs typeface="+mn-cs"/>
            </a:endParaRPr>
          </a:p>
          <a:p>
            <a:endParaRPr lang="zh-CN" altLang="en-US"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8E56DEB5-874F-5C4A-AC43-68D5E53E5BA1}" type="slidenum">
              <a:rPr kumimoji="1" lang="zh-CN" altLang="en-US" smtClean="0"/>
              <a:t>12</a:t>
            </a:fld>
            <a:endParaRPr kumimoji="1" lang="zh-CN" altLang="en-US"/>
          </a:p>
        </p:txBody>
      </p:sp>
    </p:spTree>
    <p:extLst>
      <p:ext uri="{BB962C8B-B14F-4D97-AF65-F5344CB8AC3E}">
        <p14:creationId xmlns:p14="http://schemas.microsoft.com/office/powerpoint/2010/main" val="2718376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我们假设整个项目的开发阶段是</a:t>
            </a:r>
            <a:r>
              <a:rPr lang="en-US" altLang="zh-CN" dirty="0" smtClean="0"/>
              <a:t>6</a:t>
            </a:r>
            <a:r>
              <a:rPr lang="zh-CN" altLang="en-US" dirty="0" smtClean="0"/>
              <a:t>个月，所以从第</a:t>
            </a:r>
            <a:r>
              <a:rPr lang="en-US" altLang="zh-CN" dirty="0" smtClean="0"/>
              <a:t>7</a:t>
            </a:r>
            <a:r>
              <a:rPr lang="zh-CN" altLang="en-US" dirty="0" smtClean="0"/>
              <a:t>个月开始，开发人员的工资预算会减少。</a:t>
            </a:r>
            <a:endParaRPr lang="en-US" altLang="zh-CN" dirty="0" smtClean="0"/>
          </a:p>
          <a:p>
            <a:r>
              <a:rPr lang="zh-CN" altLang="en-US" dirty="0" smtClean="0"/>
              <a:t>对于收入来说，一部分来源于软件服务的盈利，一部分来源于广告宣传带来的盈利，而我们的广告投入是从第</a:t>
            </a:r>
            <a:r>
              <a:rPr lang="en-US" altLang="zh-CN" dirty="0" smtClean="0"/>
              <a:t>7</a:t>
            </a:r>
            <a:r>
              <a:rPr lang="zh-CN" altLang="en-US" dirty="0" smtClean="0"/>
              <a:t>个月开始的</a:t>
            </a:r>
            <a:r>
              <a:rPr lang="en-US" altLang="zh-CN" dirty="0" smtClean="0"/>
              <a:t>.</a:t>
            </a:r>
          </a:p>
          <a:p>
            <a:r>
              <a:rPr lang="zh-CN" altLang="en-US" dirty="0" smtClean="0"/>
              <a:t>支出包括工资、设备、维护、广告、保险、售后服务、增值税</a:t>
            </a:r>
            <a:endParaRPr lang="en-US" altLang="zh-CN" dirty="0" smtClean="0"/>
          </a:p>
          <a:p>
            <a:r>
              <a:rPr lang="zh-CN" altLang="en-US" dirty="0" smtClean="0"/>
              <a:t>我们定义增值税为我们净值的</a:t>
            </a:r>
            <a:r>
              <a:rPr lang="en-US" altLang="zh-CN" dirty="0" smtClean="0"/>
              <a:t>6%</a:t>
            </a:r>
          </a:p>
          <a:p>
            <a:endParaRPr lang="en-US" dirty="0"/>
          </a:p>
        </p:txBody>
      </p:sp>
      <p:sp>
        <p:nvSpPr>
          <p:cNvPr id="4" name="Slide Number Placeholder 3"/>
          <p:cNvSpPr>
            <a:spLocks noGrp="1"/>
          </p:cNvSpPr>
          <p:nvPr>
            <p:ph type="sldNum" sz="quarter" idx="10"/>
          </p:nvPr>
        </p:nvSpPr>
        <p:spPr/>
        <p:txBody>
          <a:bodyPr/>
          <a:lstStyle/>
          <a:p>
            <a:fld id="{8E56DEB5-874F-5C4A-AC43-68D5E53E5BA1}" type="slidenum">
              <a:rPr kumimoji="1" lang="zh-CN" altLang="en-US" smtClean="0"/>
              <a:t>16</a:t>
            </a:fld>
            <a:endParaRPr kumimoji="1" lang="zh-CN" altLang="en-US"/>
          </a:p>
        </p:txBody>
      </p:sp>
    </p:spTree>
    <p:extLst>
      <p:ext uri="{BB962C8B-B14F-4D97-AF65-F5344CB8AC3E}">
        <p14:creationId xmlns:p14="http://schemas.microsoft.com/office/powerpoint/2010/main" val="1637745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基于以下假设：</a:t>
            </a:r>
          </a:p>
          <a:p>
            <a:r>
              <a:rPr lang="en-US" altLang="zh-CN" sz="1200" kern="1200" dirty="0" smtClean="0">
                <a:solidFill>
                  <a:schemeClr val="tx1"/>
                </a:solidFill>
                <a:effectLst/>
                <a:latin typeface="+mn-lt"/>
                <a:ea typeface="+mn-ea"/>
                <a:cs typeface="+mn-cs"/>
              </a:rPr>
              <a:t>1.500k RMB</a:t>
            </a:r>
            <a:r>
              <a:rPr lang="zh-CN" altLang="en-US" sz="1200" kern="1200" dirty="0" smtClean="0">
                <a:solidFill>
                  <a:schemeClr val="tx1"/>
                </a:solidFill>
                <a:effectLst/>
                <a:latin typeface="+mn-lt"/>
                <a:ea typeface="+mn-ea"/>
                <a:cs typeface="+mn-cs"/>
              </a:rPr>
              <a:t>长期贷款，</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年的年利率为</a:t>
            </a:r>
            <a:r>
              <a:rPr lang="en-US" altLang="zh-CN" sz="1200" kern="1200" dirty="0" smtClean="0">
                <a:solidFill>
                  <a:schemeClr val="tx1"/>
                </a:solidFill>
                <a:effectLst/>
                <a:latin typeface="+mn-lt"/>
                <a:ea typeface="+mn-ea"/>
                <a:cs typeface="+mn-cs"/>
              </a:rPr>
              <a:t>8%</a:t>
            </a:r>
            <a:r>
              <a:rPr lang="zh-CN" altLang="en-US" sz="1200" kern="1200" dirty="0" smtClean="0">
                <a:solidFill>
                  <a:schemeClr val="tx1"/>
                </a:solidFill>
                <a:effectLst/>
                <a:latin typeface="+mn-lt"/>
                <a:ea typeface="+mn-ea"/>
                <a:cs typeface="+mn-cs"/>
              </a:rPr>
              <a:t>，并且从第二年开始偿还贷款。</a:t>
            </a:r>
          </a:p>
          <a:p>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初始投资为</a:t>
            </a:r>
            <a:r>
              <a:rPr lang="en-US" altLang="zh-CN" sz="1200" kern="1200" dirty="0" smtClean="0">
                <a:solidFill>
                  <a:schemeClr val="tx1"/>
                </a:solidFill>
                <a:effectLst/>
                <a:latin typeface="+mn-lt"/>
                <a:ea typeface="+mn-ea"/>
                <a:cs typeface="+mn-cs"/>
              </a:rPr>
              <a:t>350k RMB</a:t>
            </a:r>
            <a:r>
              <a:rPr lang="zh-CN" altLang="en-US" sz="1200" kern="1200" dirty="0" smtClean="0">
                <a:solidFill>
                  <a:schemeClr val="tx1"/>
                </a:solidFill>
                <a:effectLst/>
                <a:latin typeface="+mn-lt"/>
                <a:ea typeface="+mn-ea"/>
                <a:cs typeface="+mn-cs"/>
              </a:rPr>
              <a:t>的设备投资。</a:t>
            </a:r>
          </a:p>
          <a:p>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折旧方法：</a:t>
            </a:r>
            <a:r>
              <a:rPr lang="en-US" altLang="zh-CN" sz="1200" kern="1200" dirty="0" smtClean="0">
                <a:solidFill>
                  <a:schemeClr val="tx1"/>
                </a:solidFill>
                <a:effectLst/>
                <a:latin typeface="+mn-lt"/>
                <a:ea typeface="+mn-ea"/>
                <a:cs typeface="+mn-cs"/>
              </a:rPr>
              <a:t>MACRS</a:t>
            </a:r>
            <a:r>
              <a:rPr lang="zh-CN" altLang="en-US" sz="1200" kern="1200" dirty="0" smtClean="0">
                <a:solidFill>
                  <a:schemeClr val="tx1"/>
                </a:solidFill>
                <a:effectLst/>
                <a:latin typeface="+mn-lt"/>
                <a:ea typeface="+mn-ea"/>
                <a:cs typeface="+mn-cs"/>
              </a:rPr>
              <a:t>，持续</a:t>
            </a:r>
            <a:r>
              <a:rPr lang="en-US" altLang="zh-CN" sz="1200" kern="1200" dirty="0" smtClean="0">
                <a:solidFill>
                  <a:schemeClr val="tx1"/>
                </a:solidFill>
                <a:effectLst/>
                <a:latin typeface="+mn-lt"/>
                <a:ea typeface="+mn-ea"/>
                <a:cs typeface="+mn-cs"/>
              </a:rPr>
              <a:t>6</a:t>
            </a:r>
            <a:r>
              <a:rPr lang="zh-CN" altLang="en-US" sz="1200" kern="1200" dirty="0" smtClean="0">
                <a:solidFill>
                  <a:schemeClr val="tx1"/>
                </a:solidFill>
                <a:effectLst/>
                <a:latin typeface="+mn-lt"/>
                <a:ea typeface="+mn-ea"/>
                <a:cs typeface="+mn-cs"/>
              </a:rPr>
              <a:t>年，购置成本为</a:t>
            </a:r>
            <a:r>
              <a:rPr lang="en-US" altLang="zh-CN" sz="1200" kern="1200" dirty="0" smtClean="0">
                <a:solidFill>
                  <a:schemeClr val="tx1"/>
                </a:solidFill>
                <a:effectLst/>
                <a:latin typeface="+mn-lt"/>
                <a:ea typeface="+mn-ea"/>
                <a:cs typeface="+mn-cs"/>
              </a:rPr>
              <a:t>54k RMB, </a:t>
            </a:r>
            <a:r>
              <a:rPr lang="zh-CN" altLang="en-US" sz="1200" kern="1200" dirty="0" smtClean="0">
                <a:solidFill>
                  <a:schemeClr val="tx1"/>
                </a:solidFill>
                <a:effectLst/>
                <a:latin typeface="+mn-lt"/>
                <a:ea typeface="+mn-ea"/>
                <a:cs typeface="+mn-cs"/>
              </a:rPr>
              <a:t>薪酬成本为</a:t>
            </a:r>
            <a:r>
              <a:rPr lang="en-US" altLang="zh-CN" sz="1200" kern="1200" dirty="0" smtClean="0">
                <a:solidFill>
                  <a:schemeClr val="tx1"/>
                </a:solidFill>
                <a:effectLst/>
                <a:latin typeface="+mn-lt"/>
                <a:ea typeface="+mn-ea"/>
                <a:cs typeface="+mn-cs"/>
              </a:rPr>
              <a:t>5000RMB</a:t>
            </a:r>
            <a:r>
              <a:rPr lang="zh-CN" altLang="en-US" sz="1200" kern="1200" dirty="0" smtClean="0">
                <a:solidFill>
                  <a:schemeClr val="tx1"/>
                </a:solidFill>
                <a:effectLst/>
                <a:latin typeface="+mn-lt"/>
                <a:ea typeface="+mn-ea"/>
                <a:cs typeface="+mn-cs"/>
              </a:rPr>
              <a:t>。</a:t>
            </a:r>
          </a:p>
          <a:p>
            <a:endParaRPr kumimoji="1" lang="zh-CN" altLang="en-US" dirty="0"/>
          </a:p>
        </p:txBody>
      </p:sp>
      <p:sp>
        <p:nvSpPr>
          <p:cNvPr id="4" name="幻灯片编号占位符 3"/>
          <p:cNvSpPr>
            <a:spLocks noGrp="1"/>
          </p:cNvSpPr>
          <p:nvPr>
            <p:ph type="sldNum" sz="quarter" idx="10"/>
          </p:nvPr>
        </p:nvSpPr>
        <p:spPr/>
        <p:txBody>
          <a:bodyPr/>
          <a:lstStyle/>
          <a:p>
            <a:fld id="{8E56DEB5-874F-5C4A-AC43-68D5E53E5BA1}" type="slidenum">
              <a:rPr kumimoji="1" lang="zh-CN" altLang="en-US" smtClean="0"/>
              <a:t>17</a:t>
            </a:fld>
            <a:endParaRPr kumimoji="1" lang="zh-CN" altLang="en-US"/>
          </a:p>
        </p:txBody>
      </p:sp>
    </p:spTree>
    <p:extLst>
      <p:ext uri="{BB962C8B-B14F-4D97-AF65-F5344CB8AC3E}">
        <p14:creationId xmlns:p14="http://schemas.microsoft.com/office/powerpoint/2010/main" val="770523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18-06-27</a:t>
            </a:fld>
            <a:endParaRPr lang="en-US" sz="2000" dirty="0">
              <a:solidFill>
                <a:srgbClr val="FFFFFF"/>
              </a:solidFill>
            </a:endParaRPr>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幻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18-06-27</a:t>
            </a:fld>
            <a:endParaRPr lang="en-US"/>
          </a:p>
        </p:txBody>
      </p:sp>
      <p:sp>
        <p:nvSpPr>
          <p:cNvPr id="5" name="页脚占位符 4"/>
          <p:cNvSpPr>
            <a:spLocks noGrp="1"/>
          </p:cNvSpPr>
          <p:nvPr>
            <p:ph type="ftr" sz="quarter" idx="11"/>
          </p:nvPr>
        </p:nvSpPr>
        <p:spPr/>
        <p:txBody>
          <a:bodyPr/>
          <a:lstStyle/>
          <a:p>
            <a:endParaRPr kumimoji="0" lang="en-US"/>
          </a:p>
        </p:txBody>
      </p:sp>
      <p:sp>
        <p:nvSpPr>
          <p:cNvPr id="6" name="幻灯片编号占位符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18-06-27</a:t>
            </a:fld>
            <a:endParaRPr lang="en-US" dirty="0"/>
          </a:p>
        </p:txBody>
      </p:sp>
      <p:sp>
        <p:nvSpPr>
          <p:cNvPr id="5" name="页脚占位符 4"/>
          <p:cNvSpPr>
            <a:spLocks noGrp="1"/>
          </p:cNvSpPr>
          <p:nvPr>
            <p:ph type="ftr" sz="quarter" idx="11"/>
          </p:nvPr>
        </p:nvSpPr>
        <p:spPr>
          <a:xfrm>
            <a:off x="457201" y="6248207"/>
            <a:ext cx="5573483" cy="365125"/>
          </a:xfrm>
        </p:spPr>
        <p:txBody>
          <a:bodyPr/>
          <a:lstStyle/>
          <a:p>
            <a:endParaRPr kumimoji="0" lang="en-US" dirty="0"/>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幻灯片编号占位符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18-06-27</a:t>
            </a:fld>
            <a:endParaRPr lang="en-US" dirty="0"/>
          </a:p>
        </p:txBody>
      </p:sp>
      <p:sp>
        <p:nvSpPr>
          <p:cNvPr id="5" name="页脚占位符 4"/>
          <p:cNvSpPr>
            <a:spLocks noGrp="1"/>
          </p:cNvSpPr>
          <p:nvPr>
            <p:ph type="ftr" sz="quarter" idx="11"/>
          </p:nvPr>
        </p:nvSpPr>
        <p:spPr/>
        <p:txBody>
          <a:bodyPr/>
          <a:lstStyle/>
          <a:p>
            <a:endParaRPr kumimoji="0" lang="en-US"/>
          </a:p>
        </p:txBody>
      </p:sp>
      <p:sp>
        <p:nvSpPr>
          <p:cNvPr id="6" name="幻灯片编号占位符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18-06-27</a:t>
            </a:fld>
            <a:endParaRPr lang="en-US"/>
          </a:p>
        </p:txBody>
      </p:sp>
      <p:sp>
        <p:nvSpPr>
          <p:cNvPr id="13" name="幻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页脚占位符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8" name="日期占位符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18-06-27</a:t>
            </a:fld>
            <a:endParaRPr lang="en-US"/>
          </a:p>
        </p:txBody>
      </p:sp>
      <p:sp>
        <p:nvSpPr>
          <p:cNvPr id="10" name="幻灯片编号占位符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页脚占位符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0" name="日期占位符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18-06-27</a:t>
            </a:fld>
            <a:endParaRPr lang="en-US"/>
          </a:p>
        </p:txBody>
      </p:sp>
      <p:sp>
        <p:nvSpPr>
          <p:cNvPr id="12" name="幻灯片编号占位符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页脚占位符 13"/>
          <p:cNvSpPr>
            <a:spLocks noGrp="1"/>
          </p:cNvSpPr>
          <p:nvPr>
            <p:ph type="ftr" sz="quarter" idx="17"/>
          </p:nvPr>
        </p:nvSpPr>
        <p:spPr/>
        <p:txBody>
          <a:bodyPr rtlCol="0"/>
          <a:lstStyle/>
          <a:p>
            <a:endParaRPr kumimoji="0" 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18-06-27</a:t>
            </a:fld>
            <a:endParaRPr lang="en-US"/>
          </a:p>
        </p:txBody>
      </p:sp>
      <p:sp>
        <p:nvSpPr>
          <p:cNvPr id="4" name="页脚占位符 3"/>
          <p:cNvSpPr>
            <a:spLocks noGrp="1"/>
          </p:cNvSpPr>
          <p:nvPr>
            <p:ph type="ftr" sz="quarter" idx="11"/>
          </p:nvPr>
        </p:nvSpPr>
        <p:spPr/>
        <p:txBody>
          <a:bodyPr/>
          <a:lstStyle/>
          <a:p>
            <a:endParaRPr kumimoji="0" lang="en-US"/>
          </a:p>
        </p:txBody>
      </p:sp>
      <p:sp>
        <p:nvSpPr>
          <p:cNvPr id="5" name="幻灯片编号占位符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18-06-27</a:t>
            </a:fld>
            <a:endParaRPr lang="en-US"/>
          </a:p>
        </p:txBody>
      </p:sp>
      <p:sp>
        <p:nvSpPr>
          <p:cNvPr id="3" name="页脚占位符 2"/>
          <p:cNvSpPr>
            <a:spLocks noGrp="1"/>
          </p:cNvSpPr>
          <p:nvPr>
            <p:ph type="ftr" sz="quarter" idx="11"/>
          </p:nvPr>
        </p:nvSpPr>
        <p:spPr/>
        <p:txBody>
          <a:bodyPr/>
          <a:lstStyle/>
          <a:p>
            <a:endParaRPr kumimoji="0" lang="en-US" dirty="0"/>
          </a:p>
        </p:txBody>
      </p:sp>
      <p:sp>
        <p:nvSpPr>
          <p:cNvPr id="4" name="幻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18-06-27</a:t>
            </a:fld>
            <a:endParaRPr lang="en-US"/>
          </a:p>
        </p:txBody>
      </p:sp>
      <p:sp>
        <p:nvSpPr>
          <p:cNvPr id="6" name="页脚占位符 5"/>
          <p:cNvSpPr>
            <a:spLocks noGrp="1"/>
          </p:cNvSpPr>
          <p:nvPr>
            <p:ph type="ftr" sz="quarter" idx="11"/>
          </p:nvPr>
        </p:nvSpPr>
        <p:spPr/>
        <p:txBody>
          <a:bodyPr/>
          <a:lstStyle/>
          <a:p>
            <a:endParaRPr kumimoji="0" lang="en-US"/>
          </a:p>
        </p:txBody>
      </p:sp>
      <p:sp>
        <p:nvSpPr>
          <p:cNvPr id="7" name="幻灯片编号占位符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18-06-27</a:t>
            </a:fld>
            <a:endParaRPr lang="en-US"/>
          </a:p>
        </p:txBody>
      </p:sp>
      <p:sp>
        <p:nvSpPr>
          <p:cNvPr id="13" name="幻灯片编号占位符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页脚占位符 13"/>
          <p:cNvSpPr>
            <a:spLocks noGrp="1"/>
          </p:cNvSpPr>
          <p:nvPr>
            <p:ph type="ftr" sz="quarter" idx="12"/>
          </p:nvPr>
        </p:nvSpPr>
        <p:spPr>
          <a:xfrm>
            <a:off x="1600200" y="6248206"/>
            <a:ext cx="4572000" cy="365125"/>
          </a:xfrm>
        </p:spPr>
        <p:txBody>
          <a:bodyPr rtlCol="0"/>
          <a:lstStyle/>
          <a:p>
            <a:endParaRPr kumimoji="0" lang="en-US" dirty="0"/>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将图片拖动到占位符，或单击添加图标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二级</a:t>
            </a:r>
          </a:p>
          <a:p>
            <a:pPr lvl="2" eaLnBrk="1" latinLnBrk="0" hangingPunct="1"/>
            <a:r>
              <a:rPr kumimoji="0" lang="zh-CN" altLang="en-US" smtClean="0"/>
              <a:t>三级</a:t>
            </a:r>
          </a:p>
          <a:p>
            <a:pPr lvl="3" eaLnBrk="1" latinLnBrk="0" hangingPunct="1"/>
            <a:r>
              <a:rPr kumimoji="0" lang="zh-CN" altLang="en-US" smtClean="0"/>
              <a:t>四级</a:t>
            </a:r>
          </a:p>
          <a:p>
            <a:pPr lvl="4" eaLnBrk="1" latinLnBrk="0" hangingPunct="1"/>
            <a:r>
              <a:rPr kumimoji="0" lang="zh-CN" altLang="en-US" smtClean="0"/>
              <a:t>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18-06-27</a:t>
            </a:fld>
            <a:endParaRPr lang="en-US" sz="1400" dirty="0">
              <a:solidFill>
                <a:schemeClr val="tx2"/>
              </a:solidFill>
            </a:endParaRPr>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幻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8053" y="3866989"/>
            <a:ext cx="7225948" cy="1828800"/>
          </a:xfrm>
        </p:spPr>
        <p:txBody>
          <a:bodyPr>
            <a:normAutofit fontScale="90000"/>
          </a:bodyPr>
          <a:lstStyle/>
          <a:p>
            <a:pPr algn="r"/>
            <a:r>
              <a:rPr kumimoji="1" lang="en-US" altLang="zh-CN" dirty="0" err="1"/>
              <a:t>Sunstate</a:t>
            </a:r>
            <a:r>
              <a:rPr kumimoji="1" lang="en-US" altLang="zh-CN" dirty="0"/>
              <a:t> Equipment </a:t>
            </a:r>
            <a:r>
              <a:rPr kumimoji="1" lang="en-US" altLang="zh-CN" dirty="0" smtClean="0"/>
              <a:t>Management System </a:t>
            </a:r>
            <a:br>
              <a:rPr kumimoji="1" lang="en-US" altLang="zh-CN" dirty="0" smtClean="0"/>
            </a:br>
            <a:r>
              <a:rPr kumimoji="1" lang="zh-CN" altLang="en-US" dirty="0" smtClean="0"/>
              <a:t>项</a:t>
            </a:r>
            <a:r>
              <a:rPr kumimoji="1" lang="zh-CN" altLang="en-US" dirty="0"/>
              <a:t>目过程管理</a:t>
            </a:r>
          </a:p>
        </p:txBody>
      </p:sp>
      <p:sp>
        <p:nvSpPr>
          <p:cNvPr id="3" name="副标题 2"/>
          <p:cNvSpPr>
            <a:spLocks noGrp="1"/>
          </p:cNvSpPr>
          <p:nvPr>
            <p:ph type="subTitle" idx="1"/>
          </p:nvPr>
        </p:nvSpPr>
        <p:spPr/>
        <p:txBody>
          <a:bodyPr/>
          <a:lstStyle/>
          <a:p>
            <a:r>
              <a:rPr kumimoji="1" lang="zh-CN" altLang="en-US" dirty="0" smtClean="0"/>
              <a:t>赵昂悠悠</a:t>
            </a:r>
            <a:r>
              <a:rPr kumimoji="1" lang="en-US" altLang="zh-CN" dirty="0" smtClean="0"/>
              <a:t> 1452668| </a:t>
            </a:r>
            <a:r>
              <a:rPr kumimoji="1" lang="zh-CN" altLang="en-US" dirty="0" smtClean="0"/>
              <a:t>陈冉冉</a:t>
            </a:r>
            <a:r>
              <a:rPr kumimoji="1" lang="en-US" altLang="zh-CN" dirty="0" smtClean="0"/>
              <a:t> 1452685</a:t>
            </a:r>
            <a:endParaRPr kumimoji="1" lang="zh-CN" altLang="en-US" dirty="0"/>
          </a:p>
        </p:txBody>
      </p:sp>
    </p:spTree>
    <p:extLst>
      <p:ext uri="{BB962C8B-B14F-4D97-AF65-F5344CB8AC3E}">
        <p14:creationId xmlns:p14="http://schemas.microsoft.com/office/powerpoint/2010/main" val="131690506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工作产品的关联关系图 </a:t>
            </a:r>
            <a:endParaRPr kumimoji="1" lang="zh-CN" altLang="en-US" dirty="0"/>
          </a:p>
        </p:txBody>
      </p:sp>
      <p:pic>
        <p:nvPicPr>
          <p:cNvPr id="4" name="图片 3"/>
          <p:cNvPicPr>
            <a:picLocks noChangeAspect="1"/>
          </p:cNvPicPr>
          <p:nvPr/>
        </p:nvPicPr>
        <p:blipFill>
          <a:blip r:embed="rId2"/>
          <a:stretch>
            <a:fillRect/>
          </a:stretch>
        </p:blipFill>
        <p:spPr>
          <a:xfrm>
            <a:off x="1287419" y="1167717"/>
            <a:ext cx="5869873" cy="5930538"/>
          </a:xfrm>
          <a:prstGeom prst="rect">
            <a:avLst/>
          </a:prstGeom>
        </p:spPr>
      </p:pic>
    </p:spTree>
    <p:extLst>
      <p:ext uri="{BB962C8B-B14F-4D97-AF65-F5344CB8AC3E}">
        <p14:creationId xmlns:p14="http://schemas.microsoft.com/office/powerpoint/2010/main" val="3363304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进度安排</a:t>
            </a:r>
            <a:endParaRPr kumimoji="1" lang="zh-CN" altLang="en-US" dirty="0"/>
          </a:p>
        </p:txBody>
      </p:sp>
      <p:pic>
        <p:nvPicPr>
          <p:cNvPr id="6" name="图片 5"/>
          <p:cNvPicPr>
            <a:picLocks noChangeAspect="1"/>
          </p:cNvPicPr>
          <p:nvPr/>
        </p:nvPicPr>
        <p:blipFill>
          <a:blip r:embed="rId3"/>
          <a:stretch>
            <a:fillRect/>
          </a:stretch>
        </p:blipFill>
        <p:spPr>
          <a:xfrm>
            <a:off x="411930" y="4256912"/>
            <a:ext cx="8513231" cy="2367269"/>
          </a:xfrm>
          <a:prstGeom prst="rect">
            <a:avLst/>
          </a:prstGeom>
        </p:spPr>
      </p:pic>
      <p:pic>
        <p:nvPicPr>
          <p:cNvPr id="7" name="图片 6"/>
          <p:cNvPicPr>
            <a:picLocks noChangeAspect="1"/>
          </p:cNvPicPr>
          <p:nvPr/>
        </p:nvPicPr>
        <p:blipFill>
          <a:blip r:embed="rId4"/>
          <a:stretch>
            <a:fillRect/>
          </a:stretch>
        </p:blipFill>
        <p:spPr>
          <a:xfrm>
            <a:off x="411931" y="1696012"/>
            <a:ext cx="8513231" cy="2251038"/>
          </a:xfrm>
          <a:prstGeom prst="rect">
            <a:avLst/>
          </a:prstGeom>
        </p:spPr>
      </p:pic>
    </p:spTree>
    <p:extLst>
      <p:ext uri="{BB962C8B-B14F-4D97-AF65-F5344CB8AC3E}">
        <p14:creationId xmlns:p14="http://schemas.microsoft.com/office/powerpoint/2010/main" val="22441126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人力资源和任务历时测算表 </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502904806"/>
              </p:ext>
            </p:extLst>
          </p:nvPr>
        </p:nvGraphicFramePr>
        <p:xfrm>
          <a:off x="612650" y="1688738"/>
          <a:ext cx="8153400" cy="4901124"/>
        </p:xfrm>
        <a:graphic>
          <a:graphicData uri="http://schemas.openxmlformats.org/drawingml/2006/table">
            <a:tbl>
              <a:tblPr firstRow="1" bandRow="1">
                <a:tableStyleId>{5C22544A-7EE6-4342-B048-85BDC9FD1C3A}</a:tableStyleId>
              </a:tblPr>
              <a:tblGrid>
                <a:gridCol w="1630680"/>
                <a:gridCol w="1630680"/>
                <a:gridCol w="1630680"/>
                <a:gridCol w="1630680"/>
                <a:gridCol w="1630680"/>
              </a:tblGrid>
              <a:tr h="408427">
                <a:tc>
                  <a:txBody>
                    <a:bodyPr/>
                    <a:lstStyle/>
                    <a:p>
                      <a:pPr algn="ctr">
                        <a:spcAft>
                          <a:spcPts val="0"/>
                        </a:spcAft>
                      </a:pPr>
                      <a:r>
                        <a:rPr lang="zh-CN" altLang="en-US" sz="1400" kern="100" dirty="0">
                          <a:effectLst/>
                          <a:latin typeface="Times New Roman"/>
                          <a:ea typeface="SimSun"/>
                        </a:rPr>
                        <a:t>任务名称</a:t>
                      </a:r>
                    </a:p>
                  </a:txBody>
                  <a:tcPr marL="68580" marR="68580" marT="0" marB="0"/>
                </a:tc>
                <a:tc>
                  <a:txBody>
                    <a:bodyPr/>
                    <a:lstStyle/>
                    <a:p>
                      <a:pPr algn="ctr">
                        <a:spcAft>
                          <a:spcPts val="0"/>
                        </a:spcAft>
                      </a:pPr>
                      <a:r>
                        <a:rPr lang="zh-CN" altLang="en-US" sz="1400" kern="100">
                          <a:effectLst/>
                          <a:latin typeface="Times New Roman"/>
                          <a:ea typeface="SimSun"/>
                        </a:rPr>
                        <a:t>人力资源名称</a:t>
                      </a:r>
                    </a:p>
                  </a:txBody>
                  <a:tcPr marL="68580" marR="68580" marT="0" marB="0"/>
                </a:tc>
                <a:tc>
                  <a:txBody>
                    <a:bodyPr/>
                    <a:lstStyle/>
                    <a:p>
                      <a:pPr algn="ctr">
                        <a:spcAft>
                          <a:spcPts val="0"/>
                        </a:spcAft>
                      </a:pPr>
                      <a:r>
                        <a:rPr lang="zh-CN" altLang="en-US" sz="1400" kern="100">
                          <a:effectLst/>
                          <a:latin typeface="Times New Roman"/>
                          <a:ea typeface="SimSun"/>
                        </a:rPr>
                        <a:t>工作量（人月）</a:t>
                      </a:r>
                    </a:p>
                  </a:txBody>
                  <a:tcPr marL="68580" marR="68580" marT="0" marB="0"/>
                </a:tc>
                <a:tc>
                  <a:txBody>
                    <a:bodyPr/>
                    <a:lstStyle/>
                    <a:p>
                      <a:pPr algn="ctr">
                        <a:spcAft>
                          <a:spcPts val="0"/>
                        </a:spcAft>
                      </a:pPr>
                      <a:r>
                        <a:rPr lang="zh-CN" altLang="en-US" sz="1400" kern="100">
                          <a:effectLst/>
                          <a:latin typeface="Times New Roman"/>
                          <a:ea typeface="SimSun"/>
                        </a:rPr>
                        <a:t>资源数量（人）</a:t>
                      </a:r>
                    </a:p>
                  </a:txBody>
                  <a:tcPr marL="68580" marR="68580" marT="0" marB="0"/>
                </a:tc>
                <a:tc>
                  <a:txBody>
                    <a:bodyPr/>
                    <a:lstStyle/>
                    <a:p>
                      <a:pPr algn="ctr">
                        <a:spcAft>
                          <a:spcPts val="0"/>
                        </a:spcAft>
                      </a:pPr>
                      <a:r>
                        <a:rPr lang="zh-CN" altLang="en-US" sz="1400" kern="100">
                          <a:effectLst/>
                          <a:latin typeface="Times New Roman"/>
                          <a:ea typeface="SimSun"/>
                        </a:rPr>
                        <a:t>工期（月）</a:t>
                      </a:r>
                    </a:p>
                  </a:txBody>
                  <a:tcPr marL="68580" marR="68580" marT="0" marB="0"/>
                </a:tc>
              </a:tr>
              <a:tr h="408427">
                <a:tc>
                  <a:txBody>
                    <a:bodyPr/>
                    <a:lstStyle/>
                    <a:p>
                      <a:pPr algn="just">
                        <a:spcAft>
                          <a:spcPts val="0"/>
                        </a:spcAft>
                      </a:pPr>
                      <a:r>
                        <a:rPr lang="zh-CN" altLang="en-US" sz="1400" kern="100">
                          <a:effectLst/>
                          <a:latin typeface="Times New Roman"/>
                          <a:ea typeface="SimSun"/>
                        </a:rPr>
                        <a:t>项目管理</a:t>
                      </a:r>
                    </a:p>
                  </a:txBody>
                  <a:tcPr marL="68580" marR="68580" marT="0" marB="0"/>
                </a:tc>
                <a:tc>
                  <a:txBody>
                    <a:bodyPr/>
                    <a:lstStyle/>
                    <a:p>
                      <a:pPr algn="just">
                        <a:spcAft>
                          <a:spcPts val="0"/>
                        </a:spcAft>
                      </a:pPr>
                      <a:r>
                        <a:rPr lang="zh-CN" altLang="en-US" sz="1400" kern="100">
                          <a:effectLst/>
                          <a:latin typeface="Times New Roman"/>
                          <a:ea typeface="SimSun"/>
                        </a:rPr>
                        <a:t>项目经理</a:t>
                      </a:r>
                    </a:p>
                  </a:txBody>
                  <a:tcPr marL="68580" marR="68580" marT="0" marB="0"/>
                </a:tc>
                <a:tc>
                  <a:txBody>
                    <a:bodyPr/>
                    <a:lstStyle/>
                    <a:p>
                      <a:pPr algn="ctr">
                        <a:spcAft>
                          <a:spcPts val="0"/>
                        </a:spcAft>
                      </a:pPr>
                      <a:r>
                        <a:rPr lang="en-US" sz="1400" kern="100">
                          <a:effectLst/>
                          <a:latin typeface="SimSun"/>
                          <a:ea typeface="SimSun"/>
                        </a:rPr>
                        <a:t>3</a:t>
                      </a:r>
                      <a:endParaRPr lang="en-US" sz="1400" kern="100">
                        <a:effectLst/>
                        <a:latin typeface="Times New Roman"/>
                        <a:ea typeface="SimSun"/>
                      </a:endParaRPr>
                    </a:p>
                  </a:txBody>
                  <a:tcPr marL="68580" marR="68580" marT="0" marB="0"/>
                </a:tc>
                <a:tc>
                  <a:txBody>
                    <a:bodyPr/>
                    <a:lstStyle/>
                    <a:p>
                      <a:pPr algn="ctr">
                        <a:spcAft>
                          <a:spcPts val="0"/>
                        </a:spcAft>
                      </a:pPr>
                      <a:r>
                        <a:rPr lang="nb-NO" sz="1400" kern="100">
                          <a:effectLst/>
                          <a:latin typeface="SimSun"/>
                          <a:ea typeface="SimSun"/>
                        </a:rPr>
                        <a:t>0.5</a:t>
                      </a:r>
                      <a:endParaRPr lang="nb-NO" sz="1400" kern="100">
                        <a:effectLst/>
                        <a:latin typeface="Times New Roman"/>
                        <a:ea typeface="SimSun"/>
                      </a:endParaRPr>
                    </a:p>
                  </a:txBody>
                  <a:tcPr marL="68580" marR="68580" marT="0" marB="0"/>
                </a:tc>
                <a:tc>
                  <a:txBody>
                    <a:bodyPr/>
                    <a:lstStyle/>
                    <a:p>
                      <a:pPr algn="ctr">
                        <a:spcAft>
                          <a:spcPts val="0"/>
                        </a:spcAft>
                      </a:pPr>
                      <a:r>
                        <a:rPr lang="en-US" sz="1400" kern="100">
                          <a:effectLst/>
                          <a:latin typeface="SimSun"/>
                          <a:ea typeface="SimSun"/>
                        </a:rPr>
                        <a:t>6</a:t>
                      </a:r>
                      <a:endParaRPr lang="en-US" sz="1400" kern="100">
                        <a:effectLst/>
                        <a:latin typeface="Times New Roman"/>
                        <a:ea typeface="SimSun"/>
                      </a:endParaRPr>
                    </a:p>
                  </a:txBody>
                  <a:tcPr marL="68580" marR="68580" marT="0" marB="0"/>
                </a:tc>
              </a:tr>
              <a:tr h="408427">
                <a:tc>
                  <a:txBody>
                    <a:bodyPr/>
                    <a:lstStyle/>
                    <a:p>
                      <a:pPr algn="just">
                        <a:spcAft>
                          <a:spcPts val="0"/>
                        </a:spcAft>
                      </a:pPr>
                      <a:r>
                        <a:rPr lang="zh-CN" altLang="en-US" sz="1400" kern="100">
                          <a:effectLst/>
                          <a:latin typeface="Times New Roman"/>
                          <a:ea typeface="SimSun"/>
                        </a:rPr>
                        <a:t>系统需求分析</a:t>
                      </a:r>
                    </a:p>
                  </a:txBody>
                  <a:tcPr marL="68580" marR="68580" marT="0" marB="0"/>
                </a:tc>
                <a:tc>
                  <a:txBody>
                    <a:bodyPr/>
                    <a:lstStyle/>
                    <a:p>
                      <a:pPr algn="just">
                        <a:spcAft>
                          <a:spcPts val="0"/>
                        </a:spcAft>
                      </a:pPr>
                      <a:r>
                        <a:rPr lang="zh-CN" altLang="en-US" sz="1400" kern="100">
                          <a:effectLst/>
                          <a:latin typeface="Times New Roman"/>
                          <a:ea typeface="SimSun"/>
                        </a:rPr>
                        <a:t>系统设计师</a:t>
                      </a:r>
                    </a:p>
                  </a:txBody>
                  <a:tcPr marL="68580" marR="68580" marT="0" marB="0"/>
                </a:tc>
                <a:tc>
                  <a:txBody>
                    <a:bodyPr/>
                    <a:lstStyle/>
                    <a:p>
                      <a:pPr algn="ctr">
                        <a:spcAft>
                          <a:spcPts val="0"/>
                        </a:spcAft>
                      </a:pPr>
                      <a:r>
                        <a:rPr lang="is-IS" sz="1400" kern="100">
                          <a:effectLst/>
                          <a:latin typeface="SimSun"/>
                          <a:ea typeface="SimSun"/>
                        </a:rPr>
                        <a:t>2</a:t>
                      </a:r>
                      <a:endParaRPr lang="is-IS" sz="1400" kern="100">
                        <a:effectLst/>
                        <a:latin typeface="Times New Roman"/>
                        <a:ea typeface="SimSun"/>
                      </a:endParaRPr>
                    </a:p>
                  </a:txBody>
                  <a:tcPr marL="68580" marR="68580" marT="0" marB="0"/>
                </a:tc>
                <a:tc>
                  <a:txBody>
                    <a:bodyPr/>
                    <a:lstStyle/>
                    <a:p>
                      <a:pPr algn="ctr">
                        <a:spcAft>
                          <a:spcPts val="0"/>
                        </a:spcAft>
                      </a:pPr>
                      <a:r>
                        <a:rPr lang="en-US" sz="1400" kern="100">
                          <a:effectLst/>
                          <a:latin typeface="SimSun"/>
                          <a:ea typeface="SimSun"/>
                        </a:rPr>
                        <a:t>1</a:t>
                      </a:r>
                      <a:endParaRPr lang="en-US" sz="1400" kern="100">
                        <a:effectLst/>
                        <a:latin typeface="Times New Roman"/>
                        <a:ea typeface="SimSun"/>
                      </a:endParaRPr>
                    </a:p>
                  </a:txBody>
                  <a:tcPr marL="68580" marR="68580" marT="0" marB="0"/>
                </a:tc>
                <a:tc>
                  <a:txBody>
                    <a:bodyPr/>
                    <a:lstStyle/>
                    <a:p>
                      <a:pPr algn="ctr">
                        <a:spcAft>
                          <a:spcPts val="0"/>
                        </a:spcAft>
                      </a:pPr>
                      <a:r>
                        <a:rPr lang="is-IS" sz="1400" kern="100">
                          <a:effectLst/>
                          <a:latin typeface="SimSun"/>
                          <a:ea typeface="SimSun"/>
                        </a:rPr>
                        <a:t>2</a:t>
                      </a:r>
                      <a:endParaRPr lang="is-IS" sz="1400" kern="100">
                        <a:effectLst/>
                        <a:latin typeface="Times New Roman"/>
                        <a:ea typeface="SimSun"/>
                      </a:endParaRPr>
                    </a:p>
                  </a:txBody>
                  <a:tcPr marL="68580" marR="68580" marT="0" marB="0"/>
                </a:tc>
              </a:tr>
              <a:tr h="408427">
                <a:tc>
                  <a:txBody>
                    <a:bodyPr/>
                    <a:lstStyle/>
                    <a:p>
                      <a:pPr algn="just">
                        <a:spcAft>
                          <a:spcPts val="0"/>
                        </a:spcAft>
                      </a:pPr>
                      <a:r>
                        <a:rPr lang="zh-CN" altLang="en-US" sz="1400" kern="100">
                          <a:effectLst/>
                          <a:latin typeface="Times New Roman"/>
                          <a:ea typeface="SimSun"/>
                        </a:rPr>
                        <a:t>系统概要设计</a:t>
                      </a:r>
                    </a:p>
                  </a:txBody>
                  <a:tcPr marL="68580" marR="68580" marT="0" marB="0"/>
                </a:tc>
                <a:tc>
                  <a:txBody>
                    <a:bodyPr/>
                    <a:lstStyle/>
                    <a:p>
                      <a:pPr algn="just">
                        <a:spcAft>
                          <a:spcPts val="0"/>
                        </a:spcAft>
                      </a:pPr>
                      <a:r>
                        <a:rPr lang="zh-CN" altLang="en-US" sz="1400" kern="100">
                          <a:effectLst/>
                          <a:latin typeface="Times New Roman"/>
                          <a:ea typeface="SimSun"/>
                        </a:rPr>
                        <a:t>系统设计师</a:t>
                      </a:r>
                    </a:p>
                  </a:txBody>
                  <a:tcPr marL="68580" marR="68580" marT="0" marB="0"/>
                </a:tc>
                <a:tc>
                  <a:txBody>
                    <a:bodyPr/>
                    <a:lstStyle/>
                    <a:p>
                      <a:pPr algn="ctr">
                        <a:spcAft>
                          <a:spcPts val="0"/>
                        </a:spcAft>
                      </a:pPr>
                      <a:r>
                        <a:rPr lang="is-IS" sz="1400" kern="100">
                          <a:effectLst/>
                          <a:latin typeface="SimSun"/>
                          <a:ea typeface="SimSun"/>
                        </a:rPr>
                        <a:t>2</a:t>
                      </a:r>
                      <a:endParaRPr lang="is-IS" sz="1400" kern="100">
                        <a:effectLst/>
                        <a:latin typeface="Times New Roman"/>
                        <a:ea typeface="SimSun"/>
                      </a:endParaRPr>
                    </a:p>
                  </a:txBody>
                  <a:tcPr marL="68580" marR="68580" marT="0" marB="0"/>
                </a:tc>
                <a:tc>
                  <a:txBody>
                    <a:bodyPr/>
                    <a:lstStyle/>
                    <a:p>
                      <a:pPr algn="ctr">
                        <a:spcAft>
                          <a:spcPts val="0"/>
                        </a:spcAft>
                      </a:pPr>
                      <a:r>
                        <a:rPr lang="is-IS" sz="1400" kern="100">
                          <a:effectLst/>
                          <a:latin typeface="SimSun"/>
                          <a:ea typeface="SimSun"/>
                        </a:rPr>
                        <a:t>2</a:t>
                      </a:r>
                      <a:endParaRPr lang="is-IS" sz="1400" kern="100">
                        <a:effectLst/>
                        <a:latin typeface="Times New Roman"/>
                        <a:ea typeface="SimSun"/>
                      </a:endParaRPr>
                    </a:p>
                  </a:txBody>
                  <a:tcPr marL="68580" marR="68580" marT="0" marB="0"/>
                </a:tc>
                <a:tc>
                  <a:txBody>
                    <a:bodyPr/>
                    <a:lstStyle/>
                    <a:p>
                      <a:pPr algn="ctr">
                        <a:spcAft>
                          <a:spcPts val="0"/>
                        </a:spcAft>
                      </a:pPr>
                      <a:r>
                        <a:rPr lang="en-US" sz="1400" kern="100">
                          <a:effectLst/>
                          <a:latin typeface="SimSun"/>
                          <a:ea typeface="SimSun"/>
                        </a:rPr>
                        <a:t>1</a:t>
                      </a:r>
                      <a:endParaRPr lang="en-US" sz="1400" kern="100">
                        <a:effectLst/>
                        <a:latin typeface="Times New Roman"/>
                        <a:ea typeface="SimSun"/>
                      </a:endParaRPr>
                    </a:p>
                  </a:txBody>
                  <a:tcPr marL="68580" marR="68580" marT="0" marB="0"/>
                </a:tc>
              </a:tr>
              <a:tr h="408427">
                <a:tc>
                  <a:txBody>
                    <a:bodyPr/>
                    <a:lstStyle/>
                    <a:p>
                      <a:pPr algn="just">
                        <a:spcAft>
                          <a:spcPts val="0"/>
                        </a:spcAft>
                      </a:pPr>
                      <a:r>
                        <a:rPr lang="zh-CN" altLang="en-US" sz="1400" kern="100">
                          <a:effectLst/>
                          <a:latin typeface="Times New Roman"/>
                          <a:ea typeface="SimSun"/>
                        </a:rPr>
                        <a:t>系统详细设计</a:t>
                      </a:r>
                    </a:p>
                  </a:txBody>
                  <a:tcPr marL="68580" marR="68580" marT="0" marB="0"/>
                </a:tc>
                <a:tc>
                  <a:txBody>
                    <a:bodyPr/>
                    <a:lstStyle/>
                    <a:p>
                      <a:pPr algn="just">
                        <a:spcAft>
                          <a:spcPts val="0"/>
                        </a:spcAft>
                      </a:pPr>
                      <a:r>
                        <a:rPr lang="zh-CN" altLang="en-US" sz="1400" kern="100">
                          <a:effectLst/>
                          <a:latin typeface="Times New Roman"/>
                          <a:ea typeface="SimSun"/>
                        </a:rPr>
                        <a:t>系统设计师</a:t>
                      </a:r>
                    </a:p>
                  </a:txBody>
                  <a:tcPr marL="68580" marR="68580" marT="0" marB="0"/>
                </a:tc>
                <a:tc>
                  <a:txBody>
                    <a:bodyPr/>
                    <a:lstStyle/>
                    <a:p>
                      <a:pPr algn="ctr">
                        <a:spcAft>
                          <a:spcPts val="0"/>
                        </a:spcAft>
                      </a:pPr>
                      <a:r>
                        <a:rPr lang="en-US" sz="1400" kern="100">
                          <a:effectLst/>
                          <a:latin typeface="SimSun"/>
                          <a:ea typeface="SimSun"/>
                        </a:rPr>
                        <a:t>4</a:t>
                      </a:r>
                      <a:endParaRPr lang="en-US" sz="1400" kern="100">
                        <a:effectLst/>
                        <a:latin typeface="Times New Roman"/>
                        <a:ea typeface="SimSun"/>
                      </a:endParaRPr>
                    </a:p>
                  </a:txBody>
                  <a:tcPr marL="68580" marR="68580" marT="0" marB="0"/>
                </a:tc>
                <a:tc>
                  <a:txBody>
                    <a:bodyPr/>
                    <a:lstStyle/>
                    <a:p>
                      <a:pPr algn="ctr">
                        <a:spcAft>
                          <a:spcPts val="0"/>
                        </a:spcAft>
                      </a:pPr>
                      <a:r>
                        <a:rPr lang="is-IS" sz="1400" kern="100">
                          <a:effectLst/>
                          <a:latin typeface="SimSun"/>
                          <a:ea typeface="SimSun"/>
                        </a:rPr>
                        <a:t>2</a:t>
                      </a:r>
                      <a:endParaRPr lang="is-IS" sz="1400" kern="100">
                        <a:effectLst/>
                        <a:latin typeface="Times New Roman"/>
                        <a:ea typeface="SimSun"/>
                      </a:endParaRPr>
                    </a:p>
                  </a:txBody>
                  <a:tcPr marL="68580" marR="68580" marT="0" marB="0"/>
                </a:tc>
                <a:tc>
                  <a:txBody>
                    <a:bodyPr/>
                    <a:lstStyle/>
                    <a:p>
                      <a:pPr algn="ctr">
                        <a:spcAft>
                          <a:spcPts val="0"/>
                        </a:spcAft>
                      </a:pPr>
                      <a:r>
                        <a:rPr lang="is-IS" sz="1400" kern="100">
                          <a:effectLst/>
                          <a:latin typeface="SimSun"/>
                          <a:ea typeface="SimSun"/>
                        </a:rPr>
                        <a:t>2</a:t>
                      </a:r>
                      <a:endParaRPr lang="is-IS" sz="1400" kern="100">
                        <a:effectLst/>
                        <a:latin typeface="Times New Roman"/>
                        <a:ea typeface="SimSun"/>
                      </a:endParaRPr>
                    </a:p>
                  </a:txBody>
                  <a:tcPr marL="68580" marR="68580" marT="0" marB="0"/>
                </a:tc>
              </a:tr>
              <a:tr h="408427">
                <a:tc>
                  <a:txBody>
                    <a:bodyPr/>
                    <a:lstStyle/>
                    <a:p>
                      <a:pPr algn="just">
                        <a:spcAft>
                          <a:spcPts val="0"/>
                        </a:spcAft>
                      </a:pPr>
                      <a:r>
                        <a:rPr lang="zh-CN" altLang="en-US" sz="1400" kern="100">
                          <a:effectLst/>
                          <a:latin typeface="Times New Roman"/>
                          <a:ea typeface="SimSun"/>
                        </a:rPr>
                        <a:t>系统架构设计</a:t>
                      </a:r>
                    </a:p>
                  </a:txBody>
                  <a:tcPr marL="68580" marR="68580" marT="0" marB="0"/>
                </a:tc>
                <a:tc>
                  <a:txBody>
                    <a:bodyPr/>
                    <a:lstStyle/>
                    <a:p>
                      <a:pPr algn="just">
                        <a:spcAft>
                          <a:spcPts val="0"/>
                        </a:spcAft>
                      </a:pPr>
                      <a:r>
                        <a:rPr lang="zh-CN" altLang="en-US" sz="1400" kern="100">
                          <a:effectLst/>
                          <a:latin typeface="Times New Roman"/>
                          <a:ea typeface="SimSun"/>
                        </a:rPr>
                        <a:t>系统架构师</a:t>
                      </a:r>
                    </a:p>
                  </a:txBody>
                  <a:tcPr marL="68580" marR="68580" marT="0" marB="0"/>
                </a:tc>
                <a:tc>
                  <a:txBody>
                    <a:bodyPr/>
                    <a:lstStyle/>
                    <a:p>
                      <a:pPr algn="ctr">
                        <a:spcAft>
                          <a:spcPts val="0"/>
                        </a:spcAft>
                      </a:pPr>
                      <a:r>
                        <a:rPr lang="en-US" sz="1400" kern="100">
                          <a:effectLst/>
                          <a:latin typeface="SimSun"/>
                          <a:ea typeface="SimSun"/>
                        </a:rPr>
                        <a:t>1</a:t>
                      </a:r>
                      <a:endParaRPr lang="en-US" sz="1400" kern="100">
                        <a:effectLst/>
                        <a:latin typeface="Times New Roman"/>
                        <a:ea typeface="SimSun"/>
                      </a:endParaRPr>
                    </a:p>
                  </a:txBody>
                  <a:tcPr marL="68580" marR="68580" marT="0" marB="0"/>
                </a:tc>
                <a:tc>
                  <a:txBody>
                    <a:bodyPr/>
                    <a:lstStyle/>
                    <a:p>
                      <a:pPr algn="ctr">
                        <a:spcAft>
                          <a:spcPts val="0"/>
                        </a:spcAft>
                      </a:pPr>
                      <a:r>
                        <a:rPr lang="en-US" sz="1400" kern="100">
                          <a:effectLst/>
                          <a:latin typeface="SimSun"/>
                          <a:ea typeface="SimSun"/>
                        </a:rPr>
                        <a:t>1</a:t>
                      </a:r>
                      <a:endParaRPr lang="en-US" sz="1400" kern="100">
                        <a:effectLst/>
                        <a:latin typeface="Times New Roman"/>
                        <a:ea typeface="SimSun"/>
                      </a:endParaRPr>
                    </a:p>
                  </a:txBody>
                  <a:tcPr marL="68580" marR="68580" marT="0" marB="0"/>
                </a:tc>
                <a:tc>
                  <a:txBody>
                    <a:bodyPr/>
                    <a:lstStyle/>
                    <a:p>
                      <a:pPr algn="ctr">
                        <a:spcAft>
                          <a:spcPts val="0"/>
                        </a:spcAft>
                      </a:pPr>
                      <a:r>
                        <a:rPr lang="en-US" sz="1400" kern="100">
                          <a:effectLst/>
                          <a:latin typeface="SimSun"/>
                          <a:ea typeface="SimSun"/>
                        </a:rPr>
                        <a:t>1</a:t>
                      </a:r>
                      <a:endParaRPr lang="en-US" sz="1400" kern="100">
                        <a:effectLst/>
                        <a:latin typeface="Times New Roman"/>
                        <a:ea typeface="SimSun"/>
                      </a:endParaRPr>
                    </a:p>
                  </a:txBody>
                  <a:tcPr marL="68580" marR="68580" marT="0" marB="0"/>
                </a:tc>
              </a:tr>
              <a:tr h="408427">
                <a:tc>
                  <a:txBody>
                    <a:bodyPr/>
                    <a:lstStyle/>
                    <a:p>
                      <a:pPr algn="just">
                        <a:spcAft>
                          <a:spcPts val="0"/>
                        </a:spcAft>
                      </a:pPr>
                      <a:r>
                        <a:rPr lang="zh-CN" altLang="en-US" sz="1400" kern="100">
                          <a:effectLst/>
                          <a:latin typeface="Times New Roman"/>
                          <a:ea typeface="SimSun"/>
                        </a:rPr>
                        <a:t>核心模块编码</a:t>
                      </a:r>
                    </a:p>
                  </a:txBody>
                  <a:tcPr marL="68580" marR="68580" marT="0" marB="0"/>
                </a:tc>
                <a:tc>
                  <a:txBody>
                    <a:bodyPr/>
                    <a:lstStyle/>
                    <a:p>
                      <a:pPr algn="just">
                        <a:spcAft>
                          <a:spcPts val="0"/>
                        </a:spcAft>
                      </a:pPr>
                      <a:r>
                        <a:rPr lang="zh-CN" altLang="en-US" sz="1400" kern="100">
                          <a:effectLst/>
                          <a:latin typeface="Times New Roman"/>
                          <a:ea typeface="SimSun"/>
                        </a:rPr>
                        <a:t>高级程序员</a:t>
                      </a:r>
                    </a:p>
                  </a:txBody>
                  <a:tcPr marL="68580" marR="68580" marT="0" marB="0"/>
                </a:tc>
                <a:tc>
                  <a:txBody>
                    <a:bodyPr/>
                    <a:lstStyle/>
                    <a:p>
                      <a:pPr algn="ctr">
                        <a:spcAft>
                          <a:spcPts val="0"/>
                        </a:spcAft>
                      </a:pPr>
                      <a:r>
                        <a:rPr lang="is-IS" sz="1400" kern="100">
                          <a:effectLst/>
                          <a:latin typeface="SimSun"/>
                          <a:ea typeface="SimSun"/>
                        </a:rPr>
                        <a:t>2</a:t>
                      </a:r>
                      <a:endParaRPr lang="is-IS" sz="1400" kern="100">
                        <a:effectLst/>
                        <a:latin typeface="Times New Roman"/>
                        <a:ea typeface="SimSun"/>
                      </a:endParaRPr>
                    </a:p>
                  </a:txBody>
                  <a:tcPr marL="68580" marR="68580" marT="0" marB="0"/>
                </a:tc>
                <a:tc>
                  <a:txBody>
                    <a:bodyPr/>
                    <a:lstStyle/>
                    <a:p>
                      <a:pPr algn="ctr">
                        <a:spcAft>
                          <a:spcPts val="0"/>
                        </a:spcAft>
                      </a:pPr>
                      <a:r>
                        <a:rPr lang="en-US" sz="1400" kern="100">
                          <a:effectLst/>
                          <a:latin typeface="SimSun"/>
                          <a:ea typeface="SimSun"/>
                        </a:rPr>
                        <a:t>1</a:t>
                      </a:r>
                      <a:endParaRPr lang="en-US" sz="1400" kern="100">
                        <a:effectLst/>
                        <a:latin typeface="Times New Roman"/>
                        <a:ea typeface="SimSun"/>
                      </a:endParaRPr>
                    </a:p>
                  </a:txBody>
                  <a:tcPr marL="68580" marR="68580" marT="0" marB="0"/>
                </a:tc>
                <a:tc>
                  <a:txBody>
                    <a:bodyPr/>
                    <a:lstStyle/>
                    <a:p>
                      <a:pPr algn="ctr">
                        <a:spcAft>
                          <a:spcPts val="0"/>
                        </a:spcAft>
                      </a:pPr>
                      <a:r>
                        <a:rPr lang="is-IS" sz="1400" kern="100">
                          <a:effectLst/>
                          <a:latin typeface="SimSun"/>
                          <a:ea typeface="SimSun"/>
                        </a:rPr>
                        <a:t>2</a:t>
                      </a:r>
                      <a:endParaRPr lang="is-IS" sz="1400" kern="100">
                        <a:effectLst/>
                        <a:latin typeface="Times New Roman"/>
                        <a:ea typeface="SimSun"/>
                      </a:endParaRPr>
                    </a:p>
                  </a:txBody>
                  <a:tcPr marL="68580" marR="68580" marT="0" marB="0"/>
                </a:tc>
              </a:tr>
              <a:tr h="408427">
                <a:tc>
                  <a:txBody>
                    <a:bodyPr/>
                    <a:lstStyle/>
                    <a:p>
                      <a:pPr algn="just">
                        <a:spcAft>
                          <a:spcPts val="0"/>
                        </a:spcAft>
                      </a:pPr>
                      <a:r>
                        <a:rPr lang="zh-CN" altLang="en-US" sz="1400" kern="100">
                          <a:effectLst/>
                          <a:latin typeface="Times New Roman"/>
                          <a:ea typeface="SimSun"/>
                        </a:rPr>
                        <a:t>一般模块编码</a:t>
                      </a:r>
                    </a:p>
                  </a:txBody>
                  <a:tcPr marL="68580" marR="68580" marT="0" marB="0"/>
                </a:tc>
                <a:tc>
                  <a:txBody>
                    <a:bodyPr/>
                    <a:lstStyle/>
                    <a:p>
                      <a:pPr algn="just">
                        <a:spcAft>
                          <a:spcPts val="0"/>
                        </a:spcAft>
                      </a:pPr>
                      <a:r>
                        <a:rPr lang="zh-CN" altLang="en-US" sz="1400" kern="100">
                          <a:effectLst/>
                          <a:latin typeface="Times New Roman"/>
                          <a:ea typeface="SimSun"/>
                        </a:rPr>
                        <a:t>初级程序员</a:t>
                      </a:r>
                    </a:p>
                  </a:txBody>
                  <a:tcPr marL="68580" marR="68580" marT="0" marB="0"/>
                </a:tc>
                <a:tc>
                  <a:txBody>
                    <a:bodyPr/>
                    <a:lstStyle/>
                    <a:p>
                      <a:pPr algn="ctr">
                        <a:spcAft>
                          <a:spcPts val="0"/>
                        </a:spcAft>
                      </a:pPr>
                      <a:r>
                        <a:rPr lang="is-IS" sz="1400" kern="100">
                          <a:effectLst/>
                          <a:latin typeface="SimSun"/>
                          <a:ea typeface="SimSun"/>
                        </a:rPr>
                        <a:t>12</a:t>
                      </a:r>
                      <a:endParaRPr lang="is-IS" sz="1400" kern="100">
                        <a:effectLst/>
                        <a:latin typeface="Times New Roman"/>
                        <a:ea typeface="SimSun"/>
                      </a:endParaRPr>
                    </a:p>
                  </a:txBody>
                  <a:tcPr marL="68580" marR="68580" marT="0" marB="0"/>
                </a:tc>
                <a:tc>
                  <a:txBody>
                    <a:bodyPr/>
                    <a:lstStyle/>
                    <a:p>
                      <a:pPr algn="ctr">
                        <a:spcAft>
                          <a:spcPts val="0"/>
                        </a:spcAft>
                      </a:pPr>
                      <a:r>
                        <a:rPr lang="en-US" sz="1400" kern="100">
                          <a:effectLst/>
                          <a:latin typeface="SimSun"/>
                          <a:ea typeface="SimSun"/>
                        </a:rPr>
                        <a:t>4</a:t>
                      </a:r>
                      <a:endParaRPr lang="en-US" sz="1400" kern="100">
                        <a:effectLst/>
                        <a:latin typeface="Times New Roman"/>
                        <a:ea typeface="SimSun"/>
                      </a:endParaRPr>
                    </a:p>
                  </a:txBody>
                  <a:tcPr marL="68580" marR="68580" marT="0" marB="0"/>
                </a:tc>
                <a:tc>
                  <a:txBody>
                    <a:bodyPr/>
                    <a:lstStyle/>
                    <a:p>
                      <a:pPr algn="ctr">
                        <a:spcAft>
                          <a:spcPts val="0"/>
                        </a:spcAft>
                      </a:pPr>
                      <a:r>
                        <a:rPr lang="en-US" sz="1400" kern="100">
                          <a:effectLst/>
                          <a:latin typeface="SimSun"/>
                          <a:ea typeface="SimSun"/>
                        </a:rPr>
                        <a:t>3</a:t>
                      </a:r>
                      <a:endParaRPr lang="en-US" sz="1400" kern="100">
                        <a:effectLst/>
                        <a:latin typeface="Times New Roman"/>
                        <a:ea typeface="SimSun"/>
                      </a:endParaRPr>
                    </a:p>
                  </a:txBody>
                  <a:tcPr marL="68580" marR="68580" marT="0" marB="0"/>
                </a:tc>
              </a:tr>
              <a:tr h="408427">
                <a:tc>
                  <a:txBody>
                    <a:bodyPr/>
                    <a:lstStyle/>
                    <a:p>
                      <a:pPr algn="just">
                        <a:spcAft>
                          <a:spcPts val="0"/>
                        </a:spcAft>
                      </a:pPr>
                      <a:r>
                        <a:rPr lang="zh-CN" altLang="en-US" sz="1400" kern="100">
                          <a:effectLst/>
                          <a:latin typeface="Times New Roman"/>
                          <a:ea typeface="SimSun"/>
                        </a:rPr>
                        <a:t>单元测试 </a:t>
                      </a:r>
                    </a:p>
                  </a:txBody>
                  <a:tcPr marL="68580" marR="68580" marT="0" marB="0"/>
                </a:tc>
                <a:tc>
                  <a:txBody>
                    <a:bodyPr/>
                    <a:lstStyle/>
                    <a:p>
                      <a:pPr algn="just">
                        <a:spcAft>
                          <a:spcPts val="0"/>
                        </a:spcAft>
                      </a:pPr>
                      <a:r>
                        <a:rPr lang="zh-CN" altLang="en-US" sz="1400" kern="100">
                          <a:effectLst/>
                          <a:latin typeface="Times New Roman"/>
                          <a:ea typeface="SimSun"/>
                        </a:rPr>
                        <a:t>测试工程师</a:t>
                      </a:r>
                    </a:p>
                  </a:txBody>
                  <a:tcPr marL="68580" marR="68580" marT="0" marB="0"/>
                </a:tc>
                <a:tc>
                  <a:txBody>
                    <a:bodyPr/>
                    <a:lstStyle/>
                    <a:p>
                      <a:pPr algn="ctr">
                        <a:spcAft>
                          <a:spcPts val="0"/>
                        </a:spcAft>
                      </a:pPr>
                      <a:r>
                        <a:rPr lang="en-US" sz="1400" kern="100">
                          <a:effectLst/>
                          <a:latin typeface="SimSun"/>
                          <a:ea typeface="SimSun"/>
                        </a:rPr>
                        <a:t>4</a:t>
                      </a:r>
                      <a:endParaRPr lang="en-US" sz="1400" kern="100">
                        <a:effectLst/>
                        <a:latin typeface="Times New Roman"/>
                        <a:ea typeface="SimSun"/>
                      </a:endParaRPr>
                    </a:p>
                  </a:txBody>
                  <a:tcPr marL="68580" marR="68580" marT="0" marB="0"/>
                </a:tc>
                <a:tc>
                  <a:txBody>
                    <a:bodyPr/>
                    <a:lstStyle/>
                    <a:p>
                      <a:pPr algn="ctr">
                        <a:spcAft>
                          <a:spcPts val="0"/>
                        </a:spcAft>
                      </a:pPr>
                      <a:r>
                        <a:rPr lang="is-IS" sz="1400" kern="100">
                          <a:effectLst/>
                          <a:latin typeface="SimSun"/>
                          <a:ea typeface="SimSun"/>
                        </a:rPr>
                        <a:t>2</a:t>
                      </a:r>
                      <a:endParaRPr lang="is-IS" sz="1400" kern="100">
                        <a:effectLst/>
                        <a:latin typeface="Times New Roman"/>
                        <a:ea typeface="SimSun"/>
                      </a:endParaRPr>
                    </a:p>
                  </a:txBody>
                  <a:tcPr marL="68580" marR="68580" marT="0" marB="0"/>
                </a:tc>
                <a:tc>
                  <a:txBody>
                    <a:bodyPr/>
                    <a:lstStyle/>
                    <a:p>
                      <a:pPr algn="ctr">
                        <a:spcAft>
                          <a:spcPts val="0"/>
                        </a:spcAft>
                      </a:pPr>
                      <a:r>
                        <a:rPr lang="is-IS" sz="1400" kern="100">
                          <a:effectLst/>
                          <a:latin typeface="SimSun"/>
                          <a:ea typeface="SimSun"/>
                        </a:rPr>
                        <a:t>2</a:t>
                      </a:r>
                      <a:endParaRPr lang="is-IS" sz="1400" kern="100">
                        <a:effectLst/>
                        <a:latin typeface="Times New Roman"/>
                        <a:ea typeface="SimSun"/>
                      </a:endParaRPr>
                    </a:p>
                  </a:txBody>
                  <a:tcPr marL="68580" marR="68580" marT="0" marB="0"/>
                </a:tc>
              </a:tr>
              <a:tr h="408427">
                <a:tc>
                  <a:txBody>
                    <a:bodyPr/>
                    <a:lstStyle/>
                    <a:p>
                      <a:pPr algn="just">
                        <a:spcAft>
                          <a:spcPts val="0"/>
                        </a:spcAft>
                      </a:pPr>
                      <a:r>
                        <a:rPr lang="zh-CN" altLang="en-US" sz="1400" kern="100">
                          <a:effectLst/>
                          <a:latin typeface="Times New Roman"/>
                          <a:ea typeface="SimSun"/>
                        </a:rPr>
                        <a:t>集成测试</a:t>
                      </a:r>
                    </a:p>
                  </a:txBody>
                  <a:tcPr marL="68580" marR="68580" marT="0" marB="0"/>
                </a:tc>
                <a:tc>
                  <a:txBody>
                    <a:bodyPr/>
                    <a:lstStyle/>
                    <a:p>
                      <a:pPr algn="just">
                        <a:spcAft>
                          <a:spcPts val="0"/>
                        </a:spcAft>
                      </a:pPr>
                      <a:r>
                        <a:rPr lang="zh-CN" altLang="en-US" sz="1400" kern="100">
                          <a:effectLst/>
                          <a:latin typeface="Times New Roman"/>
                          <a:ea typeface="SimSun"/>
                        </a:rPr>
                        <a:t>高级测试工程师</a:t>
                      </a:r>
                    </a:p>
                  </a:txBody>
                  <a:tcPr marL="68580" marR="68580" marT="0" marB="0"/>
                </a:tc>
                <a:tc>
                  <a:txBody>
                    <a:bodyPr/>
                    <a:lstStyle/>
                    <a:p>
                      <a:pPr algn="ctr">
                        <a:spcAft>
                          <a:spcPts val="0"/>
                        </a:spcAft>
                      </a:pPr>
                      <a:r>
                        <a:rPr lang="en-US" sz="1400" kern="100">
                          <a:effectLst/>
                          <a:latin typeface="SimSun"/>
                          <a:ea typeface="SimSun"/>
                        </a:rPr>
                        <a:t>1</a:t>
                      </a:r>
                      <a:endParaRPr lang="en-US" sz="1400" kern="100">
                        <a:effectLst/>
                        <a:latin typeface="Times New Roman"/>
                        <a:ea typeface="SimSun"/>
                      </a:endParaRPr>
                    </a:p>
                  </a:txBody>
                  <a:tcPr marL="68580" marR="68580" marT="0" marB="0"/>
                </a:tc>
                <a:tc>
                  <a:txBody>
                    <a:bodyPr/>
                    <a:lstStyle/>
                    <a:p>
                      <a:pPr algn="ctr">
                        <a:spcAft>
                          <a:spcPts val="0"/>
                        </a:spcAft>
                      </a:pPr>
                      <a:r>
                        <a:rPr lang="en-US" sz="1400" kern="100">
                          <a:effectLst/>
                          <a:latin typeface="SimSun"/>
                          <a:ea typeface="SimSun"/>
                        </a:rPr>
                        <a:t>1</a:t>
                      </a:r>
                      <a:endParaRPr lang="en-US" sz="1400" kern="100">
                        <a:effectLst/>
                        <a:latin typeface="Times New Roman"/>
                        <a:ea typeface="SimSun"/>
                      </a:endParaRPr>
                    </a:p>
                  </a:txBody>
                  <a:tcPr marL="68580" marR="68580" marT="0" marB="0"/>
                </a:tc>
                <a:tc>
                  <a:txBody>
                    <a:bodyPr/>
                    <a:lstStyle/>
                    <a:p>
                      <a:pPr algn="ctr">
                        <a:spcAft>
                          <a:spcPts val="0"/>
                        </a:spcAft>
                      </a:pPr>
                      <a:r>
                        <a:rPr lang="en-US" sz="1400" kern="100">
                          <a:effectLst/>
                          <a:latin typeface="SimSun"/>
                          <a:ea typeface="SimSun"/>
                        </a:rPr>
                        <a:t>1</a:t>
                      </a:r>
                      <a:endParaRPr lang="en-US" sz="1400" kern="100">
                        <a:effectLst/>
                        <a:latin typeface="Times New Roman"/>
                        <a:ea typeface="SimSun"/>
                      </a:endParaRPr>
                    </a:p>
                  </a:txBody>
                  <a:tcPr marL="68580" marR="68580" marT="0" marB="0"/>
                </a:tc>
              </a:tr>
              <a:tr h="408427">
                <a:tc>
                  <a:txBody>
                    <a:bodyPr/>
                    <a:lstStyle/>
                    <a:p>
                      <a:pPr algn="just">
                        <a:spcAft>
                          <a:spcPts val="0"/>
                        </a:spcAft>
                      </a:pPr>
                      <a:r>
                        <a:rPr lang="zh-CN" altLang="en-US" sz="1400" kern="100">
                          <a:effectLst/>
                          <a:latin typeface="Times New Roman"/>
                          <a:ea typeface="SimSun"/>
                        </a:rPr>
                        <a:t>文档编写</a:t>
                      </a:r>
                    </a:p>
                  </a:txBody>
                  <a:tcPr marL="68580" marR="68580" marT="0" marB="0"/>
                </a:tc>
                <a:tc>
                  <a:txBody>
                    <a:bodyPr/>
                    <a:lstStyle/>
                    <a:p>
                      <a:pPr algn="just">
                        <a:spcAft>
                          <a:spcPts val="0"/>
                        </a:spcAft>
                      </a:pPr>
                      <a:r>
                        <a:rPr lang="zh-CN" altLang="en-US" sz="1400" kern="100">
                          <a:effectLst/>
                          <a:latin typeface="Times New Roman"/>
                          <a:ea typeface="SimSun"/>
                        </a:rPr>
                        <a:t>文档编辑</a:t>
                      </a:r>
                    </a:p>
                  </a:txBody>
                  <a:tcPr marL="68580" marR="68580" marT="0" marB="0"/>
                </a:tc>
                <a:tc>
                  <a:txBody>
                    <a:bodyPr/>
                    <a:lstStyle/>
                    <a:p>
                      <a:pPr algn="ctr">
                        <a:spcAft>
                          <a:spcPts val="0"/>
                        </a:spcAft>
                      </a:pPr>
                      <a:r>
                        <a:rPr lang="en-US" sz="1400" kern="100">
                          <a:effectLst/>
                          <a:latin typeface="SimSun"/>
                          <a:ea typeface="SimSun"/>
                        </a:rPr>
                        <a:t>6</a:t>
                      </a:r>
                      <a:endParaRPr lang="en-US" sz="1400" kern="100">
                        <a:effectLst/>
                        <a:latin typeface="Times New Roman"/>
                        <a:ea typeface="SimSun"/>
                      </a:endParaRPr>
                    </a:p>
                  </a:txBody>
                  <a:tcPr marL="68580" marR="68580" marT="0" marB="0"/>
                </a:tc>
                <a:tc>
                  <a:txBody>
                    <a:bodyPr/>
                    <a:lstStyle/>
                    <a:p>
                      <a:pPr algn="ctr">
                        <a:spcAft>
                          <a:spcPts val="0"/>
                        </a:spcAft>
                      </a:pPr>
                      <a:r>
                        <a:rPr lang="is-IS" sz="1400" kern="100">
                          <a:effectLst/>
                          <a:latin typeface="SimSun"/>
                          <a:ea typeface="SimSun"/>
                        </a:rPr>
                        <a:t>2</a:t>
                      </a:r>
                      <a:endParaRPr lang="is-IS" sz="1400" kern="100">
                        <a:effectLst/>
                        <a:latin typeface="Times New Roman"/>
                        <a:ea typeface="SimSun"/>
                      </a:endParaRPr>
                    </a:p>
                  </a:txBody>
                  <a:tcPr marL="68580" marR="68580" marT="0" marB="0"/>
                </a:tc>
                <a:tc>
                  <a:txBody>
                    <a:bodyPr/>
                    <a:lstStyle/>
                    <a:p>
                      <a:pPr algn="ctr">
                        <a:spcAft>
                          <a:spcPts val="0"/>
                        </a:spcAft>
                      </a:pPr>
                      <a:r>
                        <a:rPr lang="en-US" sz="1400" kern="100">
                          <a:effectLst/>
                          <a:latin typeface="SimSun"/>
                          <a:ea typeface="SimSun"/>
                        </a:rPr>
                        <a:t>3</a:t>
                      </a:r>
                      <a:endParaRPr lang="en-US" sz="1400" kern="100">
                        <a:effectLst/>
                        <a:latin typeface="Times New Roman"/>
                        <a:ea typeface="SimSun"/>
                      </a:endParaRPr>
                    </a:p>
                  </a:txBody>
                  <a:tcPr marL="68580" marR="68580" marT="0" marB="0"/>
                </a:tc>
              </a:tr>
              <a:tr h="408427">
                <a:tc>
                  <a:txBody>
                    <a:bodyPr/>
                    <a:lstStyle/>
                    <a:p>
                      <a:pPr algn="just">
                        <a:spcAft>
                          <a:spcPts val="0"/>
                        </a:spcAft>
                      </a:pPr>
                      <a:r>
                        <a:rPr lang="zh-TW" altLang="en-US" sz="1400" kern="100">
                          <a:effectLst/>
                          <a:latin typeface="Times New Roman"/>
                          <a:ea typeface="SimSun"/>
                        </a:rPr>
                        <a:t>合计</a:t>
                      </a:r>
                    </a:p>
                  </a:txBody>
                  <a:tcPr marL="68580" marR="68580" marT="0" marB="0"/>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ctr">
                        <a:spcAft>
                          <a:spcPts val="0"/>
                        </a:spcAft>
                      </a:pPr>
                      <a:r>
                        <a:rPr lang="is-IS" sz="1400" kern="100">
                          <a:effectLst/>
                          <a:latin typeface="SimSun"/>
                          <a:ea typeface="SimSun"/>
                        </a:rPr>
                        <a:t>37</a:t>
                      </a:r>
                      <a:endParaRPr lang="is-IS" sz="1400" kern="100">
                        <a:effectLst/>
                        <a:latin typeface="Times New Roman"/>
                        <a:ea typeface="SimSun"/>
                      </a:endParaRPr>
                    </a:p>
                  </a:txBody>
                  <a:tcPr marL="68580" marR="68580" marT="0" marB="0"/>
                </a:tc>
                <a:tc>
                  <a:txBody>
                    <a:bodyPr/>
                    <a:lstStyle/>
                    <a:p>
                      <a:pPr algn="ctr">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ctr">
                        <a:spcAft>
                          <a:spcPts val="0"/>
                        </a:spcAft>
                      </a:pPr>
                      <a:r>
                        <a:rPr lang="sk-SK" sz="1400" kern="100" dirty="0">
                          <a:effectLst/>
                          <a:latin typeface="SimSun"/>
                          <a:ea typeface="SimSun"/>
                        </a:rPr>
                        <a:t> </a:t>
                      </a:r>
                      <a:endParaRPr lang="sk-SK" sz="1400" kern="100" dirty="0">
                        <a:effectLst/>
                        <a:latin typeface="Times New Roman"/>
                        <a:ea typeface="SimSun"/>
                      </a:endParaRPr>
                    </a:p>
                  </a:txBody>
                  <a:tcPr marL="68580" marR="68580" marT="0" marB="0"/>
                </a:tc>
              </a:tr>
            </a:tbl>
          </a:graphicData>
        </a:graphic>
      </p:graphicFrame>
    </p:spTree>
    <p:extLst>
      <p:ext uri="{BB962C8B-B14F-4D97-AF65-F5344CB8AC3E}">
        <p14:creationId xmlns:p14="http://schemas.microsoft.com/office/powerpoint/2010/main" val="240350819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资源需求</a:t>
            </a:r>
            <a:endParaRPr kumimoji="1" lang="zh-CN" altLang="en-US" dirty="0"/>
          </a:p>
        </p:txBody>
      </p:sp>
      <p:sp>
        <p:nvSpPr>
          <p:cNvPr id="3" name="内容占位符 2"/>
          <p:cNvSpPr>
            <a:spLocks noGrp="1"/>
          </p:cNvSpPr>
          <p:nvPr>
            <p:ph sz="quarter" idx="1"/>
          </p:nvPr>
        </p:nvSpPr>
        <p:spPr>
          <a:xfrm>
            <a:off x="612648" y="1788972"/>
            <a:ext cx="8153400" cy="4495800"/>
          </a:xfrm>
        </p:spPr>
        <p:txBody>
          <a:bodyPr/>
          <a:lstStyle/>
          <a:p>
            <a:r>
              <a:rPr lang="zh-CN" altLang="en-US" b="1" dirty="0" smtClean="0"/>
              <a:t>人力资源：</a:t>
            </a:r>
            <a:endParaRPr lang="en-US" altLang="zh-CN" b="1" dirty="0" smtClean="0"/>
          </a:p>
          <a:p>
            <a:pPr marL="0" indent="0">
              <a:buNone/>
            </a:pPr>
            <a:r>
              <a:rPr lang="zh-CN" altLang="zh-CN" dirty="0"/>
              <a:t> </a:t>
            </a:r>
            <a:r>
              <a:rPr lang="zh-CN" altLang="en-US" dirty="0" smtClean="0"/>
              <a:t>   包括人员工资</a:t>
            </a:r>
            <a:r>
              <a:rPr lang="zh-CN" altLang="en-US" dirty="0"/>
              <a:t>、福利、加班补贴、奖励的费用；</a:t>
            </a:r>
          </a:p>
          <a:p>
            <a:r>
              <a:rPr lang="zh-CN" altLang="en-US" b="1" dirty="0" smtClean="0"/>
              <a:t>开发设备的投入：</a:t>
            </a:r>
            <a:endParaRPr lang="en-US" altLang="zh-CN" b="1" dirty="0" smtClean="0"/>
          </a:p>
          <a:p>
            <a:pPr marL="0" indent="0">
              <a:buNone/>
            </a:pPr>
            <a:r>
              <a:rPr lang="zh-CN" altLang="zh-CN" dirty="0" smtClean="0"/>
              <a:t> </a:t>
            </a:r>
            <a:r>
              <a:rPr lang="zh-CN" altLang="en-US" dirty="0" smtClean="0"/>
              <a:t>    设备以及开发</a:t>
            </a:r>
            <a:r>
              <a:rPr lang="zh-CN" altLang="en-US" dirty="0"/>
              <a:t>工具</a:t>
            </a:r>
          </a:p>
          <a:p>
            <a:r>
              <a:rPr lang="zh-CN" altLang="en-US" b="1" dirty="0" smtClean="0"/>
              <a:t>工程实施费用：</a:t>
            </a:r>
            <a:endParaRPr lang="en-US" altLang="zh-CN" b="1" dirty="0" smtClean="0"/>
          </a:p>
          <a:p>
            <a:pPr marL="0" indent="0">
              <a:buNone/>
            </a:pPr>
            <a:r>
              <a:rPr lang="zh-CN" altLang="en-US" dirty="0" smtClean="0"/>
              <a:t>   </a:t>
            </a:r>
            <a:r>
              <a:rPr lang="zh-CN" altLang="zh-CN" dirty="0" smtClean="0"/>
              <a:t> </a:t>
            </a:r>
            <a:r>
              <a:rPr lang="zh-CN" altLang="en-US" dirty="0" smtClean="0"/>
              <a:t>包括交通费</a:t>
            </a:r>
            <a:r>
              <a:rPr lang="zh-CN" altLang="en-US" dirty="0"/>
              <a:t>、差旅费、出差补贴、住宿费。</a:t>
            </a:r>
          </a:p>
          <a:p>
            <a:r>
              <a:rPr lang="zh-CN" altLang="en-US" b="1" dirty="0"/>
              <a:t> </a:t>
            </a:r>
            <a:r>
              <a:rPr lang="zh-CN" altLang="en-US" b="1" dirty="0" smtClean="0"/>
              <a:t>其</a:t>
            </a:r>
            <a:r>
              <a:rPr lang="zh-CN" altLang="en-US" b="1" dirty="0"/>
              <a:t>他</a:t>
            </a:r>
            <a:r>
              <a:rPr lang="zh-CN" altLang="en-US" b="1" dirty="0" smtClean="0"/>
              <a:t>：</a:t>
            </a:r>
            <a:endParaRPr lang="en-US" altLang="zh-CN" b="1" dirty="0" smtClean="0"/>
          </a:p>
          <a:p>
            <a:pPr marL="0" indent="0">
              <a:buNone/>
            </a:pPr>
            <a:r>
              <a:rPr lang="zh-CN" altLang="zh-CN" dirty="0"/>
              <a:t> </a:t>
            </a:r>
            <a:r>
              <a:rPr lang="zh-CN" altLang="en-US" dirty="0" smtClean="0"/>
              <a:t>    包括通讯费</a:t>
            </a:r>
            <a:r>
              <a:rPr lang="zh-CN" altLang="en-US" dirty="0"/>
              <a:t>、交际费等。</a:t>
            </a:r>
          </a:p>
        </p:txBody>
      </p:sp>
    </p:spTree>
    <p:extLst>
      <p:ext uri="{BB962C8B-B14F-4D97-AF65-F5344CB8AC3E}">
        <p14:creationId xmlns:p14="http://schemas.microsoft.com/office/powerpoint/2010/main" val="76831602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资源成本估算</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97047981"/>
              </p:ext>
            </p:extLst>
          </p:nvPr>
        </p:nvGraphicFramePr>
        <p:xfrm>
          <a:off x="612648" y="1860349"/>
          <a:ext cx="8153400" cy="4459546"/>
        </p:xfrm>
        <a:graphic>
          <a:graphicData uri="http://schemas.openxmlformats.org/drawingml/2006/table">
            <a:tbl>
              <a:tblPr firstRow="1" bandRow="1">
                <a:tableStyleId>{5C22544A-7EE6-4342-B048-85BDC9FD1C3A}</a:tableStyleId>
              </a:tblPr>
              <a:tblGrid>
                <a:gridCol w="1358900"/>
                <a:gridCol w="1358900"/>
                <a:gridCol w="1870175"/>
                <a:gridCol w="847625"/>
                <a:gridCol w="1358900"/>
                <a:gridCol w="1358900"/>
              </a:tblGrid>
              <a:tr h="404947">
                <a:tc>
                  <a:txBody>
                    <a:bodyPr/>
                    <a:lstStyle/>
                    <a:p>
                      <a:pPr algn="ctr">
                        <a:spcAft>
                          <a:spcPts val="0"/>
                        </a:spcAft>
                      </a:pPr>
                      <a:r>
                        <a:rPr lang="sk-SK" sz="1400" kern="100" dirty="0">
                          <a:effectLst/>
                          <a:latin typeface="Times New Roman"/>
                          <a:ea typeface="SimSun"/>
                        </a:rPr>
                        <a:t> </a:t>
                      </a:r>
                    </a:p>
                  </a:txBody>
                  <a:tcPr marL="68580" marR="68580" marT="0" marB="0" anchor="ctr"/>
                </a:tc>
                <a:tc>
                  <a:txBody>
                    <a:bodyPr/>
                    <a:lstStyle/>
                    <a:p>
                      <a:pPr algn="just">
                        <a:spcAft>
                          <a:spcPts val="0"/>
                        </a:spcAft>
                      </a:pPr>
                      <a:r>
                        <a:rPr lang="zh-TW" altLang="en-US" sz="1400" kern="100">
                          <a:effectLst/>
                          <a:latin typeface="Times New Roman"/>
                          <a:ea typeface="SimSun"/>
                        </a:rPr>
                        <a:t>类型</a:t>
                      </a:r>
                    </a:p>
                  </a:txBody>
                  <a:tcPr marL="68580" marR="68580" marT="0" marB="0"/>
                </a:tc>
                <a:tc>
                  <a:txBody>
                    <a:bodyPr/>
                    <a:lstStyle/>
                    <a:p>
                      <a:pPr algn="just">
                        <a:spcAft>
                          <a:spcPts val="0"/>
                        </a:spcAft>
                      </a:pPr>
                      <a:r>
                        <a:rPr lang="ja-JP" altLang="en-US" sz="1400" kern="100">
                          <a:effectLst/>
                          <a:latin typeface="Times New Roman"/>
                          <a:ea typeface="SimSun"/>
                        </a:rPr>
                        <a:t>名称</a:t>
                      </a:r>
                    </a:p>
                  </a:txBody>
                  <a:tcPr marL="68580" marR="68580" marT="0" marB="0"/>
                </a:tc>
                <a:tc>
                  <a:txBody>
                    <a:bodyPr/>
                    <a:lstStyle/>
                    <a:p>
                      <a:pPr algn="just">
                        <a:spcAft>
                          <a:spcPts val="0"/>
                        </a:spcAft>
                      </a:pPr>
                      <a:r>
                        <a:rPr lang="zh-CN" altLang="en-US" sz="1400" kern="100">
                          <a:effectLst/>
                          <a:latin typeface="Times New Roman"/>
                          <a:ea typeface="SimSun"/>
                        </a:rPr>
                        <a:t>数量（套）</a:t>
                      </a:r>
                    </a:p>
                  </a:txBody>
                  <a:tcPr marL="68580" marR="68580" marT="0" marB="0"/>
                </a:tc>
                <a:tc>
                  <a:txBody>
                    <a:bodyPr/>
                    <a:lstStyle/>
                    <a:p>
                      <a:pPr algn="just">
                        <a:spcAft>
                          <a:spcPts val="0"/>
                        </a:spcAft>
                      </a:pPr>
                      <a:r>
                        <a:rPr lang="zh-TW" altLang="en-US" sz="1400" kern="100">
                          <a:effectLst/>
                          <a:latin typeface="Times New Roman"/>
                          <a:ea typeface="SimSun"/>
                        </a:rPr>
                        <a:t>单价</a:t>
                      </a:r>
                    </a:p>
                  </a:txBody>
                  <a:tcPr marL="68580" marR="68580" marT="0" marB="0"/>
                </a:tc>
                <a:tc>
                  <a:txBody>
                    <a:bodyPr/>
                    <a:lstStyle/>
                    <a:p>
                      <a:pPr algn="just">
                        <a:spcAft>
                          <a:spcPts val="0"/>
                        </a:spcAft>
                      </a:pPr>
                      <a:r>
                        <a:rPr lang="zh-CN" altLang="en-US" sz="1400" kern="100">
                          <a:effectLst/>
                          <a:latin typeface="Times New Roman"/>
                          <a:ea typeface="SimSun"/>
                        </a:rPr>
                        <a:t>总价（万元）</a:t>
                      </a:r>
                    </a:p>
                  </a:txBody>
                  <a:tcPr marL="68580" marR="68580" marT="0" marB="0"/>
                </a:tc>
              </a:tr>
              <a:tr h="404947">
                <a:tc rowSpan="4">
                  <a:txBody>
                    <a:bodyPr/>
                    <a:lstStyle/>
                    <a:p>
                      <a:pPr algn="ctr">
                        <a:spcAft>
                          <a:spcPts val="0"/>
                        </a:spcAft>
                      </a:pPr>
                      <a:r>
                        <a:rPr lang="zh-CN" altLang="en-US" sz="1400" kern="100">
                          <a:effectLst/>
                          <a:latin typeface="Times New Roman"/>
                          <a:ea typeface="SimSun"/>
                        </a:rPr>
                        <a:t>开发工具</a:t>
                      </a:r>
                    </a:p>
                  </a:txBody>
                  <a:tcPr marL="68580" marR="68580" marT="0" marB="0" anchor="ctr"/>
                </a:tc>
                <a:tc rowSpan="2">
                  <a:txBody>
                    <a:bodyPr/>
                    <a:lstStyle/>
                    <a:p>
                      <a:pPr algn="just">
                        <a:spcAft>
                          <a:spcPts val="0"/>
                        </a:spcAft>
                      </a:pPr>
                      <a:r>
                        <a:rPr lang="zh-CN" altLang="en-US" sz="1400" kern="100">
                          <a:effectLst/>
                          <a:latin typeface="Times New Roman"/>
                          <a:ea typeface="SimSun"/>
                        </a:rPr>
                        <a:t>分析设计工具</a:t>
                      </a:r>
                    </a:p>
                  </a:txBody>
                  <a:tcPr marL="68580" marR="68580" marT="0" marB="0"/>
                </a:tc>
                <a:tc>
                  <a:txBody>
                    <a:bodyPr/>
                    <a:lstStyle/>
                    <a:p>
                      <a:pPr algn="just">
                        <a:spcAft>
                          <a:spcPts val="0"/>
                        </a:spcAft>
                      </a:pPr>
                      <a:r>
                        <a:rPr lang="en-US" sz="1400" kern="100">
                          <a:effectLst/>
                          <a:latin typeface="Times New Roman"/>
                          <a:ea typeface="SimSun"/>
                        </a:rPr>
                        <a:t>Erwin</a:t>
                      </a:r>
                    </a:p>
                  </a:txBody>
                  <a:tcPr marL="68580" marR="68580" marT="0" marB="0"/>
                </a:tc>
                <a:tc>
                  <a:txBody>
                    <a:bodyPr/>
                    <a:lstStyle/>
                    <a:p>
                      <a:pPr algn="just">
                        <a:spcAft>
                          <a:spcPts val="0"/>
                        </a:spcAft>
                      </a:pPr>
                      <a:r>
                        <a:rPr lang="en-US" sz="1400" kern="100">
                          <a:effectLst/>
                          <a:latin typeface="Times New Roman"/>
                          <a:ea typeface="SimSun"/>
                        </a:rPr>
                        <a:t>1</a:t>
                      </a:r>
                    </a:p>
                  </a:txBody>
                  <a:tcPr marL="68580" marR="68580" marT="0" marB="0"/>
                </a:tc>
                <a:tc>
                  <a:txBody>
                    <a:bodyPr/>
                    <a:lstStyle/>
                    <a:p>
                      <a:pPr algn="just">
                        <a:spcAft>
                          <a:spcPts val="0"/>
                        </a:spcAft>
                      </a:pPr>
                      <a:r>
                        <a:rPr lang="en-US" sz="1400" kern="100">
                          <a:effectLst/>
                          <a:latin typeface="Times New Roman"/>
                          <a:ea typeface="SimSun"/>
                        </a:rPr>
                        <a:t>5</a:t>
                      </a:r>
                    </a:p>
                  </a:txBody>
                  <a:tcPr marL="68580" marR="68580" marT="0" marB="0"/>
                </a:tc>
                <a:tc>
                  <a:txBody>
                    <a:bodyPr/>
                    <a:lstStyle/>
                    <a:p>
                      <a:pPr algn="just">
                        <a:spcAft>
                          <a:spcPts val="0"/>
                        </a:spcAft>
                      </a:pPr>
                      <a:r>
                        <a:rPr lang="en-US" sz="1400" kern="100">
                          <a:effectLst/>
                          <a:latin typeface="Times New Roman"/>
                          <a:ea typeface="SimSun"/>
                        </a:rPr>
                        <a:t>5</a:t>
                      </a:r>
                    </a:p>
                  </a:txBody>
                  <a:tcPr marL="68580" marR="68580" marT="0" marB="0"/>
                </a:tc>
              </a:tr>
              <a:tr h="404947">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1400" kern="100">
                          <a:effectLst/>
                          <a:latin typeface="Times New Roman"/>
                          <a:ea typeface="SimSun"/>
                        </a:rPr>
                        <a:t>Rose</a:t>
                      </a:r>
                    </a:p>
                  </a:txBody>
                  <a:tcPr marL="68580" marR="68580" marT="0" marB="0"/>
                </a:tc>
                <a:tc>
                  <a:txBody>
                    <a:bodyPr/>
                    <a:lstStyle/>
                    <a:p>
                      <a:pPr algn="just">
                        <a:spcAft>
                          <a:spcPts val="0"/>
                        </a:spcAft>
                      </a:pPr>
                      <a:r>
                        <a:rPr lang="en-US" sz="1400" kern="100">
                          <a:effectLst/>
                          <a:latin typeface="Times New Roman"/>
                          <a:ea typeface="SimSun"/>
                        </a:rPr>
                        <a:t>1</a:t>
                      </a:r>
                    </a:p>
                  </a:txBody>
                  <a:tcPr marL="68580" marR="68580" marT="0" marB="0"/>
                </a:tc>
                <a:tc>
                  <a:txBody>
                    <a:bodyPr/>
                    <a:lstStyle/>
                    <a:p>
                      <a:pPr algn="just">
                        <a:spcAft>
                          <a:spcPts val="0"/>
                        </a:spcAft>
                      </a:pPr>
                      <a:r>
                        <a:rPr lang="is-IS" sz="1400" kern="100">
                          <a:effectLst/>
                          <a:latin typeface="Times New Roman"/>
                          <a:ea typeface="SimSun"/>
                        </a:rPr>
                        <a:t>12</a:t>
                      </a:r>
                    </a:p>
                  </a:txBody>
                  <a:tcPr marL="68580" marR="68580" marT="0" marB="0"/>
                </a:tc>
                <a:tc>
                  <a:txBody>
                    <a:bodyPr/>
                    <a:lstStyle/>
                    <a:p>
                      <a:pPr algn="just">
                        <a:spcAft>
                          <a:spcPts val="0"/>
                        </a:spcAft>
                      </a:pPr>
                      <a:r>
                        <a:rPr lang="is-IS" sz="1400" kern="100">
                          <a:effectLst/>
                          <a:latin typeface="Times New Roman"/>
                          <a:ea typeface="SimSun"/>
                        </a:rPr>
                        <a:t>12</a:t>
                      </a:r>
                    </a:p>
                  </a:txBody>
                  <a:tcPr marL="68580" marR="68580" marT="0" marB="0"/>
                </a:tc>
              </a:tr>
              <a:tr h="404947">
                <a:tc vMerge="1">
                  <a:txBody>
                    <a:bodyPr/>
                    <a:lstStyle/>
                    <a:p>
                      <a:endParaRPr lang="zh-CN" altLang="en-US"/>
                    </a:p>
                  </a:txBody>
                  <a:tcPr/>
                </a:tc>
                <a:tc>
                  <a:txBody>
                    <a:bodyPr/>
                    <a:lstStyle/>
                    <a:p>
                      <a:pPr algn="just">
                        <a:spcAft>
                          <a:spcPts val="0"/>
                        </a:spcAft>
                      </a:pPr>
                      <a:r>
                        <a:rPr lang="zh-CN" altLang="en-US" sz="1400" kern="100">
                          <a:effectLst/>
                          <a:latin typeface="Times New Roman"/>
                          <a:ea typeface="SimSun"/>
                        </a:rPr>
                        <a:t>编程工具</a:t>
                      </a:r>
                    </a:p>
                  </a:txBody>
                  <a:tcPr marL="68580" marR="68580" marT="0" marB="0"/>
                </a:tc>
                <a:tc>
                  <a:txBody>
                    <a:bodyPr/>
                    <a:lstStyle/>
                    <a:p>
                      <a:pPr algn="just">
                        <a:spcAft>
                          <a:spcPts val="0"/>
                        </a:spcAft>
                      </a:pPr>
                      <a:r>
                        <a:rPr lang="en-US" sz="1400" kern="100">
                          <a:effectLst/>
                          <a:latin typeface="Times New Roman"/>
                          <a:ea typeface="SimSun"/>
                        </a:rPr>
                        <a:t>Power Builder</a:t>
                      </a:r>
                      <a:r>
                        <a:rPr lang="zh-CN" altLang="en-US" sz="1400" kern="100">
                          <a:effectLst/>
                          <a:latin typeface="Times New Roman"/>
                          <a:ea typeface="SimSun"/>
                        </a:rPr>
                        <a:t>、</a:t>
                      </a:r>
                      <a:r>
                        <a:rPr lang="en-US" sz="1400" kern="100">
                          <a:effectLst/>
                          <a:latin typeface="Times New Roman"/>
                          <a:ea typeface="SimSun"/>
                        </a:rPr>
                        <a:t>Visual C++</a:t>
                      </a:r>
                      <a:r>
                        <a:rPr lang="zh-CN" altLang="en-US" sz="1400" kern="100">
                          <a:effectLst/>
                          <a:latin typeface="Times New Roman"/>
                          <a:ea typeface="SimSun"/>
                        </a:rPr>
                        <a:t>等</a:t>
                      </a:r>
                      <a:endParaRPr lang="en-US" sz="1400" kern="100">
                        <a:effectLst/>
                        <a:latin typeface="Times New Roman"/>
                        <a:ea typeface="SimSun"/>
                      </a:endParaRPr>
                    </a:p>
                  </a:txBody>
                  <a:tcPr marL="68580" marR="68580" marT="0" marB="0"/>
                </a:tc>
                <a:tc>
                  <a:txBody>
                    <a:bodyPr/>
                    <a:lstStyle/>
                    <a:p>
                      <a:pPr algn="just">
                        <a:spcAft>
                          <a:spcPts val="0"/>
                        </a:spcAft>
                      </a:pPr>
                      <a:r>
                        <a:rPr lang="en-US" sz="1400" kern="100">
                          <a:effectLst/>
                          <a:latin typeface="Times New Roman"/>
                          <a:ea typeface="SimSun"/>
                        </a:rPr>
                        <a:t>1</a:t>
                      </a:r>
                    </a:p>
                  </a:txBody>
                  <a:tcPr marL="68580" marR="68580" marT="0" marB="0"/>
                </a:tc>
                <a:tc>
                  <a:txBody>
                    <a:bodyPr/>
                    <a:lstStyle/>
                    <a:p>
                      <a:pPr algn="just">
                        <a:spcAft>
                          <a:spcPts val="0"/>
                        </a:spcAft>
                      </a:pPr>
                      <a:r>
                        <a:rPr lang="is-IS" sz="1400" kern="100">
                          <a:effectLst/>
                          <a:latin typeface="Times New Roman"/>
                          <a:ea typeface="SimSun"/>
                        </a:rPr>
                        <a:t>2</a:t>
                      </a:r>
                    </a:p>
                  </a:txBody>
                  <a:tcPr marL="68580" marR="68580" marT="0" marB="0"/>
                </a:tc>
                <a:tc>
                  <a:txBody>
                    <a:bodyPr/>
                    <a:lstStyle/>
                    <a:p>
                      <a:pPr algn="just">
                        <a:spcAft>
                          <a:spcPts val="0"/>
                        </a:spcAft>
                      </a:pPr>
                      <a:r>
                        <a:rPr lang="is-IS" sz="1400" kern="100">
                          <a:effectLst/>
                          <a:latin typeface="Times New Roman"/>
                          <a:ea typeface="SimSun"/>
                        </a:rPr>
                        <a:t>2</a:t>
                      </a:r>
                    </a:p>
                  </a:txBody>
                  <a:tcPr marL="68580" marR="68580" marT="0" marB="0"/>
                </a:tc>
              </a:tr>
              <a:tr h="404947">
                <a:tc vMerge="1">
                  <a:txBody>
                    <a:bodyPr/>
                    <a:lstStyle/>
                    <a:p>
                      <a:endParaRPr lang="zh-CN" altLang="en-US"/>
                    </a:p>
                  </a:txBody>
                  <a:tcPr/>
                </a:tc>
                <a:tc>
                  <a:txBody>
                    <a:bodyPr/>
                    <a:lstStyle/>
                    <a:p>
                      <a:pPr algn="just">
                        <a:spcAft>
                          <a:spcPts val="0"/>
                        </a:spcAft>
                      </a:pPr>
                      <a:r>
                        <a:rPr lang="zh-CN" altLang="en-US" sz="1400" kern="100">
                          <a:effectLst/>
                          <a:latin typeface="Times New Roman"/>
                          <a:ea typeface="SimSun"/>
                        </a:rPr>
                        <a:t>测试工具</a:t>
                      </a:r>
                    </a:p>
                  </a:txBody>
                  <a:tcPr marL="68580" marR="68580" marT="0" marB="0"/>
                </a:tc>
                <a:tc>
                  <a:txBody>
                    <a:bodyPr/>
                    <a:lstStyle/>
                    <a:p>
                      <a:pPr algn="just">
                        <a:spcAft>
                          <a:spcPts val="0"/>
                        </a:spcAft>
                      </a:pPr>
                      <a:r>
                        <a:rPr lang="en-US" sz="1400" kern="100">
                          <a:effectLst/>
                          <a:latin typeface="Times New Roman"/>
                          <a:ea typeface="SimSun"/>
                        </a:rPr>
                        <a:t>TESTBytes</a:t>
                      </a:r>
                      <a:r>
                        <a:rPr lang="zh-CN" altLang="en-US" sz="1400" kern="100">
                          <a:effectLst/>
                          <a:latin typeface="Times New Roman"/>
                          <a:ea typeface="SimSun"/>
                        </a:rPr>
                        <a:t>、</a:t>
                      </a:r>
                      <a:r>
                        <a:rPr lang="en-US" sz="1400" kern="100">
                          <a:effectLst/>
                          <a:latin typeface="Times New Roman"/>
                          <a:ea typeface="SimSun"/>
                        </a:rPr>
                        <a:t>Numega</a:t>
                      </a:r>
                    </a:p>
                  </a:txBody>
                  <a:tcPr marL="68580" marR="68580" marT="0" marB="0"/>
                </a:tc>
                <a:tc>
                  <a:txBody>
                    <a:bodyPr/>
                    <a:lstStyle/>
                    <a:p>
                      <a:pPr algn="just">
                        <a:spcAft>
                          <a:spcPts val="0"/>
                        </a:spcAft>
                      </a:pPr>
                      <a:r>
                        <a:rPr lang="en-US" sz="1400" kern="100">
                          <a:effectLst/>
                          <a:latin typeface="Times New Roman"/>
                          <a:ea typeface="SimSun"/>
                        </a:rPr>
                        <a:t>1</a:t>
                      </a:r>
                    </a:p>
                  </a:txBody>
                  <a:tcPr marL="68580" marR="68580" marT="0" marB="0"/>
                </a:tc>
                <a:tc>
                  <a:txBody>
                    <a:bodyPr/>
                    <a:lstStyle/>
                    <a:p>
                      <a:pPr algn="just">
                        <a:spcAft>
                          <a:spcPts val="0"/>
                        </a:spcAft>
                      </a:pPr>
                      <a:r>
                        <a:rPr lang="en-US" sz="1400" kern="100">
                          <a:effectLst/>
                          <a:latin typeface="Times New Roman"/>
                          <a:ea typeface="SimSun"/>
                        </a:rPr>
                        <a:t>5</a:t>
                      </a:r>
                    </a:p>
                  </a:txBody>
                  <a:tcPr marL="68580" marR="68580" marT="0" marB="0"/>
                </a:tc>
                <a:tc>
                  <a:txBody>
                    <a:bodyPr/>
                    <a:lstStyle/>
                    <a:p>
                      <a:pPr algn="just">
                        <a:spcAft>
                          <a:spcPts val="0"/>
                        </a:spcAft>
                      </a:pPr>
                      <a:r>
                        <a:rPr lang="en-US" sz="1400" kern="100">
                          <a:effectLst/>
                          <a:latin typeface="Times New Roman"/>
                          <a:ea typeface="SimSun"/>
                        </a:rPr>
                        <a:t>5</a:t>
                      </a:r>
                    </a:p>
                  </a:txBody>
                  <a:tcPr marL="68580" marR="68580" marT="0" marB="0"/>
                </a:tc>
              </a:tr>
              <a:tr h="404947">
                <a:tc>
                  <a:txBody>
                    <a:bodyPr/>
                    <a:lstStyle/>
                    <a:p>
                      <a:pPr algn="ctr">
                        <a:spcAft>
                          <a:spcPts val="0"/>
                        </a:spcAft>
                      </a:pPr>
                      <a:r>
                        <a:rPr lang="zh-TW" altLang="en-US" sz="1400" kern="100">
                          <a:effectLst/>
                          <a:latin typeface="Times New Roman"/>
                          <a:ea typeface="SimSun"/>
                        </a:rPr>
                        <a:t>小计</a:t>
                      </a:r>
                    </a:p>
                  </a:txBody>
                  <a:tcPr marL="68580" marR="68580" marT="0" marB="0" anchor="ctr"/>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is-IS" sz="1400" kern="100">
                          <a:effectLst/>
                          <a:latin typeface="Times New Roman"/>
                          <a:ea typeface="SimSun"/>
                        </a:rPr>
                        <a:t>24</a:t>
                      </a:r>
                    </a:p>
                  </a:txBody>
                  <a:tcPr marL="68580" marR="68580" marT="0" marB="0"/>
                </a:tc>
              </a:tr>
              <a:tr h="599099">
                <a:tc rowSpan="2">
                  <a:txBody>
                    <a:bodyPr/>
                    <a:lstStyle/>
                    <a:p>
                      <a:pPr algn="just">
                        <a:spcAft>
                          <a:spcPts val="0"/>
                        </a:spcAft>
                      </a:pPr>
                      <a:r>
                        <a:rPr lang="zh-TW" altLang="en-US" sz="1400" kern="100">
                          <a:effectLst/>
                          <a:latin typeface="Times New Roman"/>
                          <a:ea typeface="SimSun"/>
                        </a:rPr>
                        <a:t>开发机器</a:t>
                      </a:r>
                    </a:p>
                    <a:p>
                      <a:pPr algn="just">
                        <a:spcAft>
                          <a:spcPts val="0"/>
                        </a:spcAft>
                      </a:pPr>
                      <a:r>
                        <a:rPr lang="zh-TW" altLang="en-US" sz="1400" kern="100">
                          <a:solidFill>
                            <a:srgbClr val="FF0000"/>
                          </a:solidFill>
                          <a:effectLst/>
                          <a:latin typeface="Times New Roman"/>
                          <a:ea typeface="SimSun"/>
                        </a:rPr>
                        <a:t> </a:t>
                      </a:r>
                      <a:endParaRPr lang="zh-TW" altLang="en-US" sz="1400" kern="100">
                        <a:effectLst/>
                        <a:latin typeface="Times New Roman"/>
                        <a:ea typeface="SimSun"/>
                      </a:endParaRPr>
                    </a:p>
                  </a:txBody>
                  <a:tcPr marL="68580" marR="68580" marT="0" marB="0" anchor="ctr"/>
                </a:tc>
                <a:tc>
                  <a:txBody>
                    <a:bodyPr/>
                    <a:lstStyle/>
                    <a:p>
                      <a:pPr algn="just">
                        <a:spcAft>
                          <a:spcPts val="0"/>
                        </a:spcAft>
                      </a:pPr>
                      <a:r>
                        <a:rPr lang="fr-FR" sz="1400" kern="100">
                          <a:effectLst/>
                          <a:latin typeface="Times New Roman"/>
                          <a:ea typeface="SimSun"/>
                        </a:rPr>
                        <a:t>PC</a:t>
                      </a:r>
                    </a:p>
                  </a:txBody>
                  <a:tcPr marL="68580" marR="68580" marT="0" marB="0" anchor="ctr"/>
                </a:tc>
                <a:tc>
                  <a:txBody>
                    <a:bodyPr/>
                    <a:lstStyle/>
                    <a:p>
                      <a:pPr algn="just">
                        <a:spcAft>
                          <a:spcPts val="0"/>
                        </a:spcAft>
                      </a:pPr>
                      <a:r>
                        <a:rPr lang="en-US" altLang="zh-TW" sz="1400" kern="100">
                          <a:effectLst/>
                          <a:latin typeface="Times New Roman"/>
                          <a:ea typeface="SimSun"/>
                        </a:rPr>
                        <a:t>PIII 800</a:t>
                      </a:r>
                      <a:r>
                        <a:rPr lang="zh-TW" altLang="en-US" sz="1400" kern="100">
                          <a:effectLst/>
                          <a:latin typeface="Times New Roman"/>
                          <a:ea typeface="SimSun"/>
                        </a:rPr>
                        <a:t>，</a:t>
                      </a:r>
                      <a:r>
                        <a:rPr lang="en-US" altLang="zh-TW" sz="1400" kern="100">
                          <a:effectLst/>
                          <a:latin typeface="Times New Roman"/>
                          <a:ea typeface="SimSun"/>
                        </a:rPr>
                        <a:t>256M</a:t>
                      </a:r>
                      <a:r>
                        <a:rPr lang="zh-TW" altLang="en-US" sz="1400" kern="100">
                          <a:effectLst/>
                          <a:latin typeface="Times New Roman"/>
                          <a:ea typeface="SimSun"/>
                        </a:rPr>
                        <a:t>内存，</a:t>
                      </a:r>
                      <a:r>
                        <a:rPr lang="en-US" altLang="zh-TW" sz="1400" kern="100">
                          <a:effectLst/>
                          <a:latin typeface="Times New Roman"/>
                          <a:ea typeface="SimSun"/>
                        </a:rPr>
                        <a:t>30G</a:t>
                      </a:r>
                      <a:r>
                        <a:rPr lang="zh-TW" altLang="en-US" sz="1400" kern="100">
                          <a:effectLst/>
                          <a:latin typeface="Times New Roman"/>
                          <a:ea typeface="SimSun"/>
                        </a:rPr>
                        <a:t>硬盘</a:t>
                      </a:r>
                    </a:p>
                  </a:txBody>
                  <a:tcPr marL="68580" marR="68580" marT="0" marB="0" anchor="ctr"/>
                </a:tc>
                <a:tc>
                  <a:txBody>
                    <a:bodyPr/>
                    <a:lstStyle/>
                    <a:p>
                      <a:pPr algn="just">
                        <a:spcAft>
                          <a:spcPts val="0"/>
                        </a:spcAft>
                      </a:pPr>
                      <a:r>
                        <a:rPr lang="en-US" sz="1400" kern="100">
                          <a:effectLst/>
                          <a:latin typeface="Times New Roman"/>
                          <a:ea typeface="SimSun"/>
                        </a:rPr>
                        <a:t>15</a:t>
                      </a:r>
                    </a:p>
                  </a:txBody>
                  <a:tcPr marL="68580" marR="68580" marT="0" marB="0" anchor="ctr"/>
                </a:tc>
                <a:tc>
                  <a:txBody>
                    <a:bodyPr/>
                    <a:lstStyle/>
                    <a:p>
                      <a:pPr algn="just">
                        <a:spcAft>
                          <a:spcPts val="0"/>
                        </a:spcAft>
                      </a:pPr>
                      <a:r>
                        <a:rPr lang="en-US" sz="1400" kern="100">
                          <a:effectLst/>
                          <a:latin typeface="Times New Roman"/>
                          <a:ea typeface="SimSun"/>
                        </a:rPr>
                        <a:t>1</a:t>
                      </a:r>
                    </a:p>
                  </a:txBody>
                  <a:tcPr marL="68580" marR="68580" marT="0" marB="0" anchor="ctr"/>
                </a:tc>
                <a:tc>
                  <a:txBody>
                    <a:bodyPr/>
                    <a:lstStyle/>
                    <a:p>
                      <a:pPr algn="just">
                        <a:spcAft>
                          <a:spcPts val="0"/>
                        </a:spcAft>
                      </a:pPr>
                      <a:r>
                        <a:rPr lang="en-US" sz="1400" kern="100">
                          <a:effectLst/>
                          <a:latin typeface="Times New Roman"/>
                          <a:ea typeface="SimSun"/>
                        </a:rPr>
                        <a:t>15</a:t>
                      </a:r>
                    </a:p>
                  </a:txBody>
                  <a:tcPr marL="68580" marR="68580" marT="0" marB="0" anchor="ctr"/>
                </a:tc>
              </a:tr>
              <a:tr h="599099">
                <a:tc vMerge="1">
                  <a:txBody>
                    <a:bodyPr/>
                    <a:lstStyle/>
                    <a:p>
                      <a:endParaRPr lang="zh-CN" altLang="en-US"/>
                    </a:p>
                  </a:txBody>
                  <a:tcPr/>
                </a:tc>
                <a:tc>
                  <a:txBody>
                    <a:bodyPr/>
                    <a:lstStyle/>
                    <a:p>
                      <a:pPr algn="just">
                        <a:spcAft>
                          <a:spcPts val="0"/>
                        </a:spcAft>
                      </a:pPr>
                      <a:r>
                        <a:rPr lang="zh-CN" altLang="en-US" sz="1400" kern="100">
                          <a:effectLst/>
                          <a:latin typeface="Times New Roman"/>
                          <a:ea typeface="SimSun"/>
                        </a:rPr>
                        <a:t>笔记本电脑</a:t>
                      </a:r>
                    </a:p>
                  </a:txBody>
                  <a:tcPr marL="68580" marR="68580" marT="0" marB="0" anchor="ctr"/>
                </a:tc>
                <a:tc>
                  <a:txBody>
                    <a:bodyPr/>
                    <a:lstStyle/>
                    <a:p>
                      <a:pPr algn="just">
                        <a:spcAft>
                          <a:spcPts val="0"/>
                        </a:spcAft>
                      </a:pPr>
                      <a:r>
                        <a:rPr lang="en-US" altLang="zh-TW" sz="1400" kern="100">
                          <a:effectLst/>
                          <a:latin typeface="Times New Roman"/>
                          <a:ea typeface="SimSun"/>
                        </a:rPr>
                        <a:t>PIII 800</a:t>
                      </a:r>
                      <a:r>
                        <a:rPr lang="zh-TW" altLang="en-US" sz="1400" kern="100">
                          <a:effectLst/>
                          <a:latin typeface="Times New Roman"/>
                          <a:ea typeface="SimSun"/>
                        </a:rPr>
                        <a:t>，</a:t>
                      </a:r>
                      <a:r>
                        <a:rPr lang="en-US" altLang="zh-TW" sz="1400" kern="100">
                          <a:effectLst/>
                          <a:latin typeface="Times New Roman"/>
                          <a:ea typeface="SimSun"/>
                        </a:rPr>
                        <a:t>256M</a:t>
                      </a:r>
                      <a:r>
                        <a:rPr lang="zh-TW" altLang="en-US" sz="1400" kern="100">
                          <a:effectLst/>
                          <a:latin typeface="Times New Roman"/>
                          <a:ea typeface="SimSun"/>
                        </a:rPr>
                        <a:t>内存，</a:t>
                      </a:r>
                      <a:r>
                        <a:rPr lang="en-US" altLang="zh-TW" sz="1400" kern="100">
                          <a:effectLst/>
                          <a:latin typeface="Times New Roman"/>
                          <a:ea typeface="SimSun"/>
                        </a:rPr>
                        <a:t>20G</a:t>
                      </a:r>
                      <a:r>
                        <a:rPr lang="zh-TW" altLang="en-US" sz="1400" kern="100">
                          <a:effectLst/>
                          <a:latin typeface="Times New Roman"/>
                          <a:ea typeface="SimSun"/>
                        </a:rPr>
                        <a:t>硬盘</a:t>
                      </a:r>
                    </a:p>
                  </a:txBody>
                  <a:tcPr marL="68580" marR="68580" marT="0" marB="0" anchor="ctr"/>
                </a:tc>
                <a:tc>
                  <a:txBody>
                    <a:bodyPr/>
                    <a:lstStyle/>
                    <a:p>
                      <a:pPr algn="just">
                        <a:spcAft>
                          <a:spcPts val="0"/>
                        </a:spcAft>
                      </a:pPr>
                      <a:r>
                        <a:rPr lang="en-US" sz="1400" kern="100">
                          <a:effectLst/>
                          <a:latin typeface="Times New Roman"/>
                          <a:ea typeface="SimSun"/>
                        </a:rPr>
                        <a:t>1</a:t>
                      </a:r>
                    </a:p>
                  </a:txBody>
                  <a:tcPr marL="68580" marR="68580" marT="0" marB="0" anchor="ctr"/>
                </a:tc>
                <a:tc>
                  <a:txBody>
                    <a:bodyPr/>
                    <a:lstStyle/>
                    <a:p>
                      <a:pPr algn="just">
                        <a:spcAft>
                          <a:spcPts val="0"/>
                        </a:spcAft>
                      </a:pPr>
                      <a:r>
                        <a:rPr lang="hr-HR" sz="1400" kern="100">
                          <a:effectLst/>
                          <a:latin typeface="Times New Roman"/>
                          <a:ea typeface="SimSun"/>
                        </a:rPr>
                        <a:t>2.6</a:t>
                      </a:r>
                    </a:p>
                  </a:txBody>
                  <a:tcPr marL="68580" marR="68580" marT="0" marB="0" anchor="ctr"/>
                </a:tc>
                <a:tc>
                  <a:txBody>
                    <a:bodyPr/>
                    <a:lstStyle/>
                    <a:p>
                      <a:pPr algn="just">
                        <a:spcAft>
                          <a:spcPts val="0"/>
                        </a:spcAft>
                      </a:pPr>
                      <a:r>
                        <a:rPr lang="hr-HR" sz="1400" kern="100">
                          <a:effectLst/>
                          <a:latin typeface="Times New Roman"/>
                          <a:ea typeface="SimSun"/>
                        </a:rPr>
                        <a:t>2.6</a:t>
                      </a:r>
                    </a:p>
                  </a:txBody>
                  <a:tcPr marL="68580" marR="68580" marT="0" marB="0" anchor="ctr"/>
                </a:tc>
              </a:tr>
              <a:tr h="404947">
                <a:tc>
                  <a:txBody>
                    <a:bodyPr/>
                    <a:lstStyle/>
                    <a:p>
                      <a:pPr algn="just">
                        <a:spcAft>
                          <a:spcPts val="0"/>
                        </a:spcAft>
                      </a:pPr>
                      <a:r>
                        <a:rPr lang="zh-TW" altLang="en-US" sz="1400" kern="100">
                          <a:effectLst/>
                          <a:latin typeface="Times New Roman"/>
                          <a:ea typeface="SimSun"/>
                        </a:rPr>
                        <a:t>小计</a:t>
                      </a:r>
                    </a:p>
                  </a:txBody>
                  <a:tcPr marL="68580" marR="68580" marT="0" marB="0" anchor="ctr"/>
                </a:tc>
                <a:tc>
                  <a:txBody>
                    <a:bodyPr/>
                    <a:lstStyle/>
                    <a:p>
                      <a:pPr algn="just">
                        <a:spcAft>
                          <a:spcPts val="0"/>
                        </a:spcAft>
                      </a:pPr>
                      <a:r>
                        <a:rPr lang="sk-SK" sz="1400" kern="100">
                          <a:effectLst/>
                          <a:latin typeface="Times New Roman"/>
                          <a:ea typeface="SimSun"/>
                        </a:rPr>
                        <a:t> </a:t>
                      </a:r>
                    </a:p>
                  </a:txBody>
                  <a:tcPr marL="68580" marR="68580" marT="0" marB="0" anchor="ctr"/>
                </a:tc>
                <a:tc>
                  <a:txBody>
                    <a:bodyPr/>
                    <a:lstStyle/>
                    <a:p>
                      <a:pPr algn="just">
                        <a:spcAft>
                          <a:spcPts val="0"/>
                        </a:spcAft>
                      </a:pPr>
                      <a:r>
                        <a:rPr lang="sk-SK" sz="1400" kern="100">
                          <a:effectLst/>
                          <a:latin typeface="Times New Roman"/>
                          <a:ea typeface="SimSun"/>
                        </a:rPr>
                        <a:t> </a:t>
                      </a:r>
                    </a:p>
                  </a:txBody>
                  <a:tcPr marL="68580" marR="68580" marT="0" marB="0" anchor="ctr"/>
                </a:tc>
                <a:tc>
                  <a:txBody>
                    <a:bodyPr/>
                    <a:lstStyle/>
                    <a:p>
                      <a:pPr algn="just">
                        <a:spcAft>
                          <a:spcPts val="0"/>
                        </a:spcAft>
                      </a:pPr>
                      <a:r>
                        <a:rPr lang="sk-SK" sz="1400" kern="100">
                          <a:effectLst/>
                          <a:latin typeface="Times New Roman"/>
                          <a:ea typeface="SimSun"/>
                        </a:rPr>
                        <a:t> </a:t>
                      </a:r>
                    </a:p>
                  </a:txBody>
                  <a:tcPr marL="68580" marR="68580" marT="0" marB="0" anchor="ctr"/>
                </a:tc>
                <a:tc>
                  <a:txBody>
                    <a:bodyPr/>
                    <a:lstStyle/>
                    <a:p>
                      <a:pPr algn="just">
                        <a:spcAft>
                          <a:spcPts val="0"/>
                        </a:spcAft>
                      </a:pPr>
                      <a:r>
                        <a:rPr lang="sk-SK" sz="1400" kern="100">
                          <a:effectLst/>
                          <a:latin typeface="Times New Roman"/>
                          <a:ea typeface="SimSun"/>
                        </a:rPr>
                        <a:t> </a:t>
                      </a:r>
                    </a:p>
                  </a:txBody>
                  <a:tcPr marL="68580" marR="68580" marT="0" marB="0" anchor="ctr"/>
                </a:tc>
                <a:tc>
                  <a:txBody>
                    <a:bodyPr/>
                    <a:lstStyle/>
                    <a:p>
                      <a:pPr algn="just">
                        <a:spcAft>
                          <a:spcPts val="0"/>
                        </a:spcAft>
                      </a:pPr>
                      <a:r>
                        <a:rPr lang="nb-NO" sz="1400" kern="100">
                          <a:effectLst/>
                          <a:latin typeface="Times New Roman"/>
                          <a:ea typeface="SimSun"/>
                        </a:rPr>
                        <a:t>17.6</a:t>
                      </a:r>
                    </a:p>
                  </a:txBody>
                  <a:tcPr marL="68580" marR="68580" marT="0" marB="0" anchor="ctr"/>
                </a:tc>
              </a:tr>
              <a:tr h="404947">
                <a:tc>
                  <a:txBody>
                    <a:bodyPr/>
                    <a:lstStyle/>
                    <a:p>
                      <a:pPr algn="just">
                        <a:spcAft>
                          <a:spcPts val="0"/>
                        </a:spcAft>
                      </a:pPr>
                      <a:r>
                        <a:rPr lang="zh-TW" altLang="en-US" sz="1400" kern="100">
                          <a:effectLst/>
                          <a:latin typeface="Times New Roman"/>
                          <a:ea typeface="SimSun"/>
                        </a:rPr>
                        <a:t>合计</a:t>
                      </a:r>
                    </a:p>
                  </a:txBody>
                  <a:tcPr marL="68580" marR="68580" marT="0" marB="0" anchor="ctr"/>
                </a:tc>
                <a:tc>
                  <a:txBody>
                    <a:bodyPr/>
                    <a:lstStyle/>
                    <a:p>
                      <a:pPr algn="just">
                        <a:spcAft>
                          <a:spcPts val="0"/>
                        </a:spcAft>
                      </a:pPr>
                      <a:r>
                        <a:rPr lang="sk-SK" sz="1400" kern="100">
                          <a:effectLst/>
                          <a:latin typeface="Times New Roman"/>
                          <a:ea typeface="SimSun"/>
                        </a:rPr>
                        <a:t> </a:t>
                      </a:r>
                    </a:p>
                  </a:txBody>
                  <a:tcPr marL="68580" marR="68580" marT="0" marB="0" anchor="ctr"/>
                </a:tc>
                <a:tc>
                  <a:txBody>
                    <a:bodyPr/>
                    <a:lstStyle/>
                    <a:p>
                      <a:pPr algn="just">
                        <a:spcAft>
                          <a:spcPts val="0"/>
                        </a:spcAft>
                      </a:pPr>
                      <a:r>
                        <a:rPr lang="sk-SK" sz="1400" kern="100">
                          <a:effectLst/>
                          <a:latin typeface="Times New Roman"/>
                          <a:ea typeface="SimSun"/>
                        </a:rPr>
                        <a:t> </a:t>
                      </a:r>
                    </a:p>
                  </a:txBody>
                  <a:tcPr marL="68580" marR="68580" marT="0" marB="0" anchor="ctr"/>
                </a:tc>
                <a:tc>
                  <a:txBody>
                    <a:bodyPr/>
                    <a:lstStyle/>
                    <a:p>
                      <a:pPr algn="just">
                        <a:spcAft>
                          <a:spcPts val="0"/>
                        </a:spcAft>
                      </a:pPr>
                      <a:r>
                        <a:rPr lang="sk-SK" sz="1400" kern="100">
                          <a:effectLst/>
                          <a:latin typeface="Times New Roman"/>
                          <a:ea typeface="SimSun"/>
                        </a:rPr>
                        <a:t> </a:t>
                      </a:r>
                    </a:p>
                  </a:txBody>
                  <a:tcPr marL="68580" marR="68580" marT="0" marB="0" anchor="ctr"/>
                </a:tc>
                <a:tc>
                  <a:txBody>
                    <a:bodyPr/>
                    <a:lstStyle/>
                    <a:p>
                      <a:pPr algn="just">
                        <a:spcAft>
                          <a:spcPts val="0"/>
                        </a:spcAft>
                      </a:pPr>
                      <a:r>
                        <a:rPr lang="sk-SK" sz="1400" kern="100">
                          <a:effectLst/>
                          <a:latin typeface="Times New Roman"/>
                          <a:ea typeface="SimSun"/>
                        </a:rPr>
                        <a:t> </a:t>
                      </a:r>
                    </a:p>
                  </a:txBody>
                  <a:tcPr marL="68580" marR="68580" marT="0" marB="0" anchor="ctr"/>
                </a:tc>
                <a:tc>
                  <a:txBody>
                    <a:bodyPr/>
                    <a:lstStyle/>
                    <a:p>
                      <a:pPr algn="just">
                        <a:spcAft>
                          <a:spcPts val="0"/>
                        </a:spcAft>
                      </a:pPr>
                      <a:r>
                        <a:rPr lang="nb-NO" sz="1400" kern="100" dirty="0">
                          <a:effectLst/>
                          <a:latin typeface="Times New Roman"/>
                          <a:ea typeface="SimSun"/>
                        </a:rPr>
                        <a:t>41.6</a:t>
                      </a:r>
                    </a:p>
                  </a:txBody>
                  <a:tcPr marL="68580" marR="68580" marT="0" marB="0" anchor="ctr"/>
                </a:tc>
              </a:tr>
            </a:tbl>
          </a:graphicData>
        </a:graphic>
      </p:graphicFrame>
    </p:spTree>
    <p:extLst>
      <p:ext uri="{BB962C8B-B14F-4D97-AF65-F5344CB8AC3E}">
        <p14:creationId xmlns:p14="http://schemas.microsoft.com/office/powerpoint/2010/main" val="117180269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资源成本估算</a:t>
            </a:r>
          </a:p>
        </p:txBody>
      </p:sp>
      <p:graphicFrame>
        <p:nvGraphicFramePr>
          <p:cNvPr id="3" name="表格 2"/>
          <p:cNvGraphicFramePr>
            <a:graphicFrameLocks noGrp="1"/>
          </p:cNvGraphicFramePr>
          <p:nvPr>
            <p:extLst>
              <p:ext uri="{D42A27DB-BD31-4B8C-83A1-F6EECF244321}">
                <p14:modId xmlns:p14="http://schemas.microsoft.com/office/powerpoint/2010/main" val="1309955868"/>
              </p:ext>
            </p:extLst>
          </p:nvPr>
        </p:nvGraphicFramePr>
        <p:xfrm>
          <a:off x="238107" y="1554679"/>
          <a:ext cx="8809988" cy="5290090"/>
        </p:xfrm>
        <a:graphic>
          <a:graphicData uri="http://schemas.openxmlformats.org/drawingml/2006/table">
            <a:tbl>
              <a:tblPr firstRow="1" bandRow="1">
                <a:tableStyleId>{5C22544A-7EE6-4342-B048-85BDC9FD1C3A}</a:tableStyleId>
              </a:tblPr>
              <a:tblGrid>
                <a:gridCol w="800908"/>
                <a:gridCol w="800908"/>
                <a:gridCol w="800908"/>
                <a:gridCol w="800908"/>
                <a:gridCol w="800908"/>
                <a:gridCol w="800908"/>
                <a:gridCol w="800908"/>
                <a:gridCol w="800908"/>
                <a:gridCol w="800908"/>
                <a:gridCol w="800908"/>
                <a:gridCol w="800908"/>
              </a:tblGrid>
              <a:tr h="424506">
                <a:tc gridSpan="2">
                  <a:txBody>
                    <a:bodyPr/>
                    <a:lstStyle/>
                    <a:p>
                      <a:pPr indent="139700" algn="just">
                        <a:spcAft>
                          <a:spcPts val="0"/>
                        </a:spcAft>
                      </a:pPr>
                      <a:r>
                        <a:rPr lang="zh-CN" altLang="en-US" sz="1400" kern="100" dirty="0">
                          <a:effectLst/>
                          <a:latin typeface="Times New Roman"/>
                          <a:ea typeface="SimSun"/>
                        </a:rPr>
                        <a:t>阶段目标</a:t>
                      </a:r>
                    </a:p>
                  </a:txBody>
                  <a:tcPr marL="7620" marR="7620" marT="7620" marB="0" anchor="b"/>
                </a:tc>
                <a:tc hMerge="1">
                  <a:txBody>
                    <a:bodyPr/>
                    <a:lstStyle/>
                    <a:p>
                      <a:endParaRPr lang="zh-CN" altLang="en-US"/>
                    </a:p>
                  </a:txBody>
                  <a:tcPr/>
                </a:tc>
                <a:tc>
                  <a:txBody>
                    <a:bodyPr/>
                    <a:lstStyle/>
                    <a:p>
                      <a:pPr algn="just">
                        <a:spcAft>
                          <a:spcPts val="0"/>
                        </a:spcAft>
                      </a:pPr>
                      <a:r>
                        <a:rPr lang="zh-TW" altLang="en-US" sz="1400" kern="100">
                          <a:effectLst/>
                          <a:latin typeface="Times New Roman"/>
                          <a:ea typeface="SimSun"/>
                        </a:rPr>
                        <a:t>人数</a:t>
                      </a:r>
                    </a:p>
                  </a:txBody>
                  <a:tcPr marL="7620" marR="7620" marT="7620" marB="0" anchor="b"/>
                </a:tc>
                <a:tc>
                  <a:txBody>
                    <a:bodyPr/>
                    <a:lstStyle/>
                    <a:p>
                      <a:pPr algn="just">
                        <a:spcAft>
                          <a:spcPts val="0"/>
                        </a:spcAft>
                      </a:pPr>
                      <a:r>
                        <a:rPr lang="zh-TW" altLang="en-US" sz="1400" kern="100">
                          <a:effectLst/>
                          <a:latin typeface="Times New Roman"/>
                          <a:ea typeface="SimSun"/>
                        </a:rPr>
                        <a:t>时间</a:t>
                      </a:r>
                    </a:p>
                  </a:txBody>
                  <a:tcPr marL="7620" marR="7620" marT="7620" marB="0" anchor="b"/>
                </a:tc>
                <a:tc>
                  <a:txBody>
                    <a:bodyPr/>
                    <a:lstStyle/>
                    <a:p>
                      <a:pPr algn="just">
                        <a:spcAft>
                          <a:spcPts val="0"/>
                        </a:spcAft>
                      </a:pPr>
                      <a:r>
                        <a:rPr lang="zh-CN" altLang="en-US" sz="1400" kern="100">
                          <a:effectLst/>
                          <a:latin typeface="Times New Roman"/>
                          <a:ea typeface="SimSun"/>
                        </a:rPr>
                        <a:t>薪酬人周单价</a:t>
                      </a:r>
                    </a:p>
                  </a:txBody>
                  <a:tcPr marL="7620" marR="7620" marT="7620" marB="0" anchor="b"/>
                </a:tc>
                <a:tc>
                  <a:txBody>
                    <a:bodyPr/>
                    <a:lstStyle/>
                    <a:p>
                      <a:pPr algn="just">
                        <a:spcAft>
                          <a:spcPts val="0"/>
                        </a:spcAft>
                      </a:pPr>
                      <a:r>
                        <a:rPr lang="zh-CN" altLang="en-US" sz="1400" kern="100" dirty="0">
                          <a:effectLst/>
                          <a:latin typeface="Times New Roman"/>
                          <a:ea typeface="SimSun"/>
                        </a:rPr>
                        <a:t>差旅</a:t>
                      </a:r>
                    </a:p>
                    <a:p>
                      <a:pPr algn="just">
                        <a:spcAft>
                          <a:spcPts val="0"/>
                        </a:spcAft>
                      </a:pPr>
                      <a:r>
                        <a:rPr lang="zh-CN" altLang="en-US" sz="1400" kern="100" dirty="0">
                          <a:effectLst/>
                          <a:latin typeface="Times New Roman"/>
                          <a:ea typeface="SimSun"/>
                        </a:rPr>
                        <a:t>交通</a:t>
                      </a:r>
                    </a:p>
                  </a:txBody>
                  <a:tcPr marL="7620" marR="7620" marT="7620" marB="0" anchor="b"/>
                </a:tc>
                <a:tc>
                  <a:txBody>
                    <a:bodyPr/>
                    <a:lstStyle/>
                    <a:p>
                      <a:pPr algn="just">
                        <a:spcAft>
                          <a:spcPts val="0"/>
                        </a:spcAft>
                      </a:pPr>
                      <a:r>
                        <a:rPr lang="zh-CN" altLang="en-US" sz="1400" kern="100">
                          <a:effectLst/>
                          <a:latin typeface="Times New Roman"/>
                          <a:ea typeface="SimSun"/>
                        </a:rPr>
                        <a:t>补贴</a:t>
                      </a:r>
                    </a:p>
                    <a:p>
                      <a:pPr algn="just">
                        <a:spcAft>
                          <a:spcPts val="0"/>
                        </a:spcAft>
                      </a:pPr>
                      <a:r>
                        <a:rPr lang="zh-CN" altLang="en-US" sz="1400" kern="100">
                          <a:effectLst/>
                          <a:latin typeface="Times New Roman"/>
                          <a:ea typeface="SimSun"/>
                        </a:rPr>
                        <a:t>（周）</a:t>
                      </a:r>
                    </a:p>
                  </a:txBody>
                  <a:tcPr marL="7620" marR="7620" marT="7620" marB="0" anchor="b"/>
                </a:tc>
                <a:tc>
                  <a:txBody>
                    <a:bodyPr/>
                    <a:lstStyle/>
                    <a:p>
                      <a:pPr algn="just">
                        <a:spcAft>
                          <a:spcPts val="0"/>
                        </a:spcAft>
                      </a:pPr>
                      <a:r>
                        <a:rPr lang="zh-CN" altLang="en-US" sz="1400" kern="100">
                          <a:effectLst/>
                          <a:latin typeface="Times New Roman"/>
                          <a:ea typeface="SimSun"/>
                        </a:rPr>
                        <a:t>市内</a:t>
                      </a:r>
                    </a:p>
                    <a:p>
                      <a:pPr algn="just">
                        <a:spcAft>
                          <a:spcPts val="0"/>
                        </a:spcAft>
                      </a:pPr>
                      <a:r>
                        <a:rPr lang="zh-CN" altLang="en-US" sz="1400" kern="100">
                          <a:effectLst/>
                          <a:latin typeface="Times New Roman"/>
                          <a:ea typeface="SimSun"/>
                        </a:rPr>
                        <a:t>交通</a:t>
                      </a:r>
                    </a:p>
                  </a:txBody>
                  <a:tcPr marL="7620" marR="7620" marT="7620" marB="0" anchor="b"/>
                </a:tc>
                <a:tc>
                  <a:txBody>
                    <a:bodyPr/>
                    <a:lstStyle/>
                    <a:p>
                      <a:pPr algn="just">
                        <a:spcAft>
                          <a:spcPts val="0"/>
                        </a:spcAft>
                      </a:pPr>
                      <a:r>
                        <a:rPr lang="zh-CN" altLang="en-US" sz="1400" kern="100">
                          <a:effectLst/>
                          <a:latin typeface="Times New Roman"/>
                          <a:ea typeface="SimSun"/>
                        </a:rPr>
                        <a:t>通讯</a:t>
                      </a:r>
                    </a:p>
                    <a:p>
                      <a:pPr algn="just">
                        <a:spcAft>
                          <a:spcPts val="0"/>
                        </a:spcAft>
                      </a:pPr>
                      <a:r>
                        <a:rPr lang="zh-CN" altLang="en-US" sz="1400" kern="100">
                          <a:effectLst/>
                          <a:latin typeface="Times New Roman"/>
                          <a:ea typeface="SimSun"/>
                        </a:rPr>
                        <a:t>费用</a:t>
                      </a:r>
                    </a:p>
                  </a:txBody>
                  <a:tcPr marL="7620" marR="7620" marT="7620" marB="0" anchor="b"/>
                </a:tc>
                <a:tc>
                  <a:txBody>
                    <a:bodyPr/>
                    <a:lstStyle/>
                    <a:p>
                      <a:pPr algn="just">
                        <a:spcAft>
                          <a:spcPts val="0"/>
                        </a:spcAft>
                      </a:pPr>
                      <a:r>
                        <a:rPr lang="zh-CN" altLang="en-US" sz="1400" kern="100">
                          <a:effectLst/>
                          <a:latin typeface="Times New Roman"/>
                          <a:ea typeface="SimSun"/>
                        </a:rPr>
                        <a:t>住宿</a:t>
                      </a:r>
                    </a:p>
                    <a:p>
                      <a:pPr algn="just">
                        <a:spcAft>
                          <a:spcPts val="0"/>
                        </a:spcAft>
                      </a:pPr>
                      <a:r>
                        <a:rPr lang="zh-CN" altLang="en-US" sz="1400" kern="100">
                          <a:effectLst/>
                          <a:latin typeface="Times New Roman"/>
                          <a:ea typeface="SimSun"/>
                        </a:rPr>
                        <a:t>费用</a:t>
                      </a:r>
                    </a:p>
                  </a:txBody>
                  <a:tcPr marL="7620" marR="7620" marT="7620" marB="0" anchor="b"/>
                </a:tc>
                <a:tc>
                  <a:txBody>
                    <a:bodyPr/>
                    <a:lstStyle/>
                    <a:p>
                      <a:pPr algn="just">
                        <a:spcAft>
                          <a:spcPts val="0"/>
                        </a:spcAft>
                      </a:pPr>
                      <a:r>
                        <a:rPr lang="zh-CN" altLang="en-US" sz="1400" kern="100">
                          <a:effectLst/>
                          <a:latin typeface="Times New Roman"/>
                          <a:ea typeface="SimSun"/>
                        </a:rPr>
                        <a:t>阶段</a:t>
                      </a:r>
                    </a:p>
                    <a:p>
                      <a:pPr algn="just">
                        <a:spcAft>
                          <a:spcPts val="0"/>
                        </a:spcAft>
                      </a:pPr>
                      <a:r>
                        <a:rPr lang="zh-CN" altLang="en-US" sz="1400" kern="100">
                          <a:effectLst/>
                          <a:latin typeface="Times New Roman"/>
                          <a:ea typeface="SimSun"/>
                        </a:rPr>
                        <a:t>合计</a:t>
                      </a:r>
                    </a:p>
                  </a:txBody>
                  <a:tcPr marL="7620" marR="7620" marT="7620" marB="0" anchor="b"/>
                </a:tc>
              </a:tr>
              <a:tr h="260083">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7620" marR="7620" marT="7620" marB="0" anchor="b"/>
                </a:tc>
                <a:tc>
                  <a:txBody>
                    <a:bodyPr/>
                    <a:lstStyle/>
                    <a:p>
                      <a:pPr marL="5080" algn="just">
                        <a:spcAft>
                          <a:spcPts val="0"/>
                        </a:spcAft>
                      </a:pPr>
                      <a:r>
                        <a:rPr lang="zh-CN" altLang="en-US" sz="1400" kern="100">
                          <a:effectLst/>
                          <a:latin typeface="Times New Roman"/>
                          <a:ea typeface="SimSun"/>
                        </a:rPr>
                        <a:t>人周单价</a:t>
                      </a:r>
                    </a:p>
                  </a:txBody>
                  <a:tcPr marL="0" marR="0" marT="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just">
                        <a:spcAft>
                          <a:spcPts val="0"/>
                        </a:spcAft>
                      </a:pPr>
                      <a:r>
                        <a:rPr lang="zh-CN" altLang="en-US" sz="1400" kern="100">
                          <a:effectLst/>
                          <a:latin typeface="Times New Roman"/>
                          <a:ea typeface="SimSun"/>
                        </a:rPr>
                        <a:t>周</a:t>
                      </a:r>
                    </a:p>
                  </a:txBody>
                  <a:tcPr marL="7620" marR="7620" marT="7620" marB="0" anchor="b"/>
                </a:tc>
                <a:tc>
                  <a:txBody>
                    <a:bodyPr/>
                    <a:lstStyle/>
                    <a:p>
                      <a:pPr algn="r">
                        <a:spcAft>
                          <a:spcPts val="0"/>
                        </a:spcAft>
                      </a:pPr>
                      <a:r>
                        <a:rPr lang="sk-SK" sz="1400" kern="100">
                          <a:effectLst/>
                          <a:latin typeface="SimSun"/>
                          <a:ea typeface="SimSun"/>
                        </a:rPr>
                        <a:t> </a:t>
                      </a:r>
                      <a:endParaRPr lang="sk-SK"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600</a:t>
                      </a:r>
                      <a:endParaRPr lang="is-IS"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700</a:t>
                      </a:r>
                      <a:endParaRPr lang="is-IS"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100</a:t>
                      </a:r>
                      <a:endParaRPr lang="is-IS" sz="1400" kern="100">
                        <a:effectLst/>
                        <a:latin typeface="Times New Roman"/>
                        <a:ea typeface="SimSun"/>
                      </a:endParaRPr>
                    </a:p>
                  </a:txBody>
                  <a:tcPr marL="7620" marR="7620" marT="7620" marB="0" anchor="b"/>
                </a:tc>
                <a:tc>
                  <a:txBody>
                    <a:bodyPr/>
                    <a:lstStyle/>
                    <a:p>
                      <a:pPr algn="r">
                        <a:spcAft>
                          <a:spcPts val="0"/>
                        </a:spcAft>
                      </a:pPr>
                      <a:r>
                        <a:rPr lang="en-US" sz="1400" kern="100">
                          <a:effectLst/>
                          <a:latin typeface="SimSun"/>
                          <a:ea typeface="SimSun"/>
                        </a:rPr>
                        <a:t>50</a:t>
                      </a:r>
                      <a:endParaRPr lang="en-US" sz="1400" kern="100">
                        <a:effectLst/>
                        <a:latin typeface="Times New Roman"/>
                        <a:ea typeface="SimSun"/>
                      </a:endParaRPr>
                    </a:p>
                  </a:txBody>
                  <a:tcPr marL="7620" marR="7620" marT="7620" marB="0" anchor="b"/>
                </a:tc>
                <a:tc>
                  <a:txBody>
                    <a:bodyPr/>
                    <a:lstStyle/>
                    <a:p>
                      <a:pPr algn="r">
                        <a:spcAft>
                          <a:spcPts val="0"/>
                        </a:spcAft>
                      </a:pPr>
                      <a:r>
                        <a:rPr lang="en-US" sz="1400" kern="100">
                          <a:effectLst/>
                          <a:latin typeface="SimSun"/>
                          <a:ea typeface="SimSun"/>
                        </a:rPr>
                        <a:t>15,000</a:t>
                      </a:r>
                      <a:endParaRPr lang="en-US" sz="1400" kern="100">
                        <a:effectLst/>
                        <a:latin typeface="Times New Roman"/>
                        <a:ea typeface="SimSun"/>
                      </a:endParaRPr>
                    </a:p>
                  </a:txBody>
                  <a:tcPr marL="7620" marR="7620" marT="7620" marB="0" anchor="b"/>
                </a:tc>
                <a:tc>
                  <a:txBody>
                    <a:bodyPr/>
                    <a:lstStyle/>
                    <a:p>
                      <a:pPr algn="r">
                        <a:spcAft>
                          <a:spcPts val="0"/>
                        </a:spcAft>
                      </a:pPr>
                      <a:r>
                        <a:rPr lang="sk-SK" sz="1400" kern="100">
                          <a:effectLst/>
                          <a:latin typeface="SimSun"/>
                          <a:ea typeface="SimSun"/>
                        </a:rPr>
                        <a:t> </a:t>
                      </a:r>
                      <a:endParaRPr lang="sk-SK" sz="1400" kern="100">
                        <a:effectLst/>
                        <a:latin typeface="Times New Roman"/>
                        <a:ea typeface="SimSun"/>
                      </a:endParaRPr>
                    </a:p>
                  </a:txBody>
                  <a:tcPr marL="7620" marR="7620" marT="7620" marB="0" anchor="b"/>
                </a:tc>
              </a:tr>
              <a:tr h="260083">
                <a:tc>
                  <a:txBody>
                    <a:bodyPr/>
                    <a:lstStyle/>
                    <a:p>
                      <a:pPr algn="just">
                        <a:spcAft>
                          <a:spcPts val="0"/>
                        </a:spcAft>
                      </a:pPr>
                      <a:r>
                        <a:rPr lang="en-US" sz="1400" kern="100">
                          <a:effectLst/>
                          <a:latin typeface="SimSun"/>
                          <a:ea typeface="SimSun"/>
                        </a:rPr>
                        <a:t>1</a:t>
                      </a:r>
                      <a:endParaRPr lang="en-US" sz="1400" kern="100">
                        <a:effectLst/>
                        <a:latin typeface="Times New Roman"/>
                        <a:ea typeface="SimSun"/>
                      </a:endParaRPr>
                    </a:p>
                  </a:txBody>
                  <a:tcPr marL="7620" marR="7620" marT="7620" marB="0" anchor="b"/>
                </a:tc>
                <a:tc>
                  <a:txBody>
                    <a:bodyPr/>
                    <a:lstStyle/>
                    <a:p>
                      <a:pPr marL="5080" algn="just">
                        <a:spcAft>
                          <a:spcPts val="0"/>
                        </a:spcAft>
                      </a:pPr>
                      <a:r>
                        <a:rPr lang="zh-CN" altLang="en-US" sz="1400" kern="100">
                          <a:effectLst/>
                          <a:latin typeface="Times New Roman"/>
                          <a:ea typeface="SimSun"/>
                        </a:rPr>
                        <a:t>需求分析</a:t>
                      </a:r>
                    </a:p>
                  </a:txBody>
                  <a:tcPr marL="0" marR="0" marT="0" marB="0" anchor="b"/>
                </a:tc>
                <a:tc>
                  <a:txBody>
                    <a:bodyPr/>
                    <a:lstStyle/>
                    <a:p>
                      <a:pPr algn="r">
                        <a:spcAft>
                          <a:spcPts val="0"/>
                        </a:spcAft>
                      </a:pPr>
                      <a:r>
                        <a:rPr lang="en-US" sz="1400" kern="100">
                          <a:effectLst/>
                          <a:latin typeface="SimSun"/>
                          <a:ea typeface="SimSun"/>
                        </a:rPr>
                        <a:t>4</a:t>
                      </a:r>
                      <a:endParaRPr lang="en-US" sz="1400" kern="100">
                        <a:effectLst/>
                        <a:latin typeface="Times New Roman"/>
                        <a:ea typeface="SimSun"/>
                      </a:endParaRPr>
                    </a:p>
                  </a:txBody>
                  <a:tcPr marL="7620" marR="7620" marT="7620" marB="0" anchor="b"/>
                </a:tc>
                <a:tc>
                  <a:txBody>
                    <a:bodyPr/>
                    <a:lstStyle/>
                    <a:p>
                      <a:pPr algn="r">
                        <a:spcAft>
                          <a:spcPts val="0"/>
                        </a:spcAft>
                      </a:pPr>
                      <a:r>
                        <a:rPr lang="en-US" sz="1400" kern="100">
                          <a:effectLst/>
                          <a:latin typeface="SimSun"/>
                          <a:ea typeface="SimSun"/>
                        </a:rPr>
                        <a:t>3 </a:t>
                      </a:r>
                      <a:endParaRPr lang="en-US" sz="1400" kern="100">
                        <a:effectLst/>
                        <a:latin typeface="Times New Roman"/>
                        <a:ea typeface="SimSun"/>
                      </a:endParaRPr>
                    </a:p>
                  </a:txBody>
                  <a:tcPr marL="7620" marR="7620" marT="7620" marB="0" anchor="b"/>
                </a:tc>
                <a:tc>
                  <a:txBody>
                    <a:bodyPr/>
                    <a:lstStyle/>
                    <a:p>
                      <a:pPr algn="r">
                        <a:spcAft>
                          <a:spcPts val="0"/>
                        </a:spcAft>
                      </a:pPr>
                      <a:r>
                        <a:rPr lang="fi-FI" sz="1400" kern="100">
                          <a:effectLst/>
                          <a:latin typeface="SimSun"/>
                          <a:ea typeface="SimSun"/>
                        </a:rPr>
                        <a:t>2,500</a:t>
                      </a:r>
                      <a:endParaRPr lang="fi-FI"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7,200</a:t>
                      </a:r>
                      <a:endParaRPr lang="is-IS"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8,400</a:t>
                      </a:r>
                      <a:endParaRPr lang="is-IS"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1,200</a:t>
                      </a:r>
                      <a:endParaRPr lang="is-IS"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Times New Roman"/>
                          <a:ea typeface="SimSun"/>
                        </a:rPr>
                        <a:t>600</a:t>
                      </a: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r">
                        <a:spcAft>
                          <a:spcPts val="0"/>
                        </a:spcAft>
                      </a:pPr>
                      <a:r>
                        <a:rPr lang="en-US" sz="1400" kern="100">
                          <a:effectLst/>
                          <a:latin typeface="SimSun"/>
                          <a:ea typeface="SimSun"/>
                        </a:rPr>
                        <a:t>69,000</a:t>
                      </a:r>
                      <a:endParaRPr lang="en-US" sz="1400" kern="100">
                        <a:effectLst/>
                        <a:latin typeface="Times New Roman"/>
                        <a:ea typeface="SimSun"/>
                      </a:endParaRPr>
                    </a:p>
                  </a:txBody>
                  <a:tcPr marL="7620" marR="7620" marT="7620" marB="0" anchor="b"/>
                </a:tc>
              </a:tr>
              <a:tr h="260083">
                <a:tc>
                  <a:txBody>
                    <a:bodyPr/>
                    <a:lstStyle/>
                    <a:p>
                      <a:pPr algn="just">
                        <a:spcAft>
                          <a:spcPts val="0"/>
                        </a:spcAft>
                      </a:pPr>
                      <a:r>
                        <a:rPr lang="is-IS" sz="1400" kern="100">
                          <a:effectLst/>
                          <a:latin typeface="SimSun"/>
                          <a:ea typeface="SimSun"/>
                        </a:rPr>
                        <a:t>2</a:t>
                      </a:r>
                      <a:endParaRPr lang="is-IS" sz="1400" kern="100">
                        <a:effectLst/>
                        <a:latin typeface="Times New Roman"/>
                        <a:ea typeface="SimSun"/>
                      </a:endParaRPr>
                    </a:p>
                  </a:txBody>
                  <a:tcPr marL="7620" marR="7620" marT="7620" marB="0" anchor="b"/>
                </a:tc>
                <a:tc>
                  <a:txBody>
                    <a:bodyPr/>
                    <a:lstStyle/>
                    <a:p>
                      <a:pPr marL="5080" algn="just">
                        <a:spcAft>
                          <a:spcPts val="0"/>
                        </a:spcAft>
                      </a:pPr>
                      <a:r>
                        <a:rPr lang="zh-CN" altLang="en-US" sz="1400" kern="100">
                          <a:effectLst/>
                          <a:latin typeface="Times New Roman"/>
                          <a:ea typeface="SimSun"/>
                        </a:rPr>
                        <a:t>总体设计</a:t>
                      </a:r>
                    </a:p>
                  </a:txBody>
                  <a:tcPr marL="0" marR="0" marT="0" marB="0" anchor="b"/>
                </a:tc>
                <a:tc>
                  <a:txBody>
                    <a:bodyPr/>
                    <a:lstStyle/>
                    <a:p>
                      <a:pPr algn="r">
                        <a:spcAft>
                          <a:spcPts val="0"/>
                        </a:spcAft>
                      </a:pPr>
                      <a:r>
                        <a:rPr lang="en-US" sz="1400" kern="100">
                          <a:effectLst/>
                          <a:latin typeface="SimSun"/>
                          <a:ea typeface="SimSun"/>
                        </a:rPr>
                        <a:t>4</a:t>
                      </a:r>
                      <a:endParaRPr lang="en-US"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2 </a:t>
                      </a:r>
                      <a:endParaRPr lang="is-IS" sz="1400" kern="100">
                        <a:effectLst/>
                        <a:latin typeface="Times New Roman"/>
                        <a:ea typeface="SimSun"/>
                      </a:endParaRPr>
                    </a:p>
                  </a:txBody>
                  <a:tcPr marL="7620" marR="7620" marT="7620" marB="0" anchor="b"/>
                </a:tc>
                <a:tc>
                  <a:txBody>
                    <a:bodyPr/>
                    <a:lstStyle/>
                    <a:p>
                      <a:pPr algn="r">
                        <a:spcAft>
                          <a:spcPts val="0"/>
                        </a:spcAft>
                      </a:pPr>
                      <a:r>
                        <a:rPr lang="fi-FI" sz="1400" kern="100">
                          <a:effectLst/>
                          <a:latin typeface="SimSun"/>
                          <a:ea typeface="SimSun"/>
                        </a:rPr>
                        <a:t>2,500</a:t>
                      </a:r>
                      <a:endParaRPr lang="fi-FI" sz="1400" kern="100">
                        <a:effectLst/>
                        <a:latin typeface="Times New Roman"/>
                        <a:ea typeface="SimSun"/>
                      </a:endParaRP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r">
                        <a:spcAft>
                          <a:spcPts val="0"/>
                        </a:spcAft>
                      </a:pPr>
                      <a:r>
                        <a:rPr lang="is-IS" sz="1400" kern="100">
                          <a:effectLst/>
                          <a:latin typeface="SimSun"/>
                          <a:ea typeface="SimSun"/>
                        </a:rPr>
                        <a:t>400</a:t>
                      </a:r>
                      <a:endParaRPr lang="is-IS" sz="1400" kern="100">
                        <a:effectLst/>
                        <a:latin typeface="Times New Roman"/>
                        <a:ea typeface="SimSun"/>
                      </a:endParaRP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r">
                        <a:spcAft>
                          <a:spcPts val="0"/>
                        </a:spcAft>
                      </a:pPr>
                      <a:r>
                        <a:rPr lang="is-IS" sz="1400" kern="100">
                          <a:effectLst/>
                          <a:latin typeface="SimSun"/>
                          <a:ea typeface="SimSun"/>
                        </a:rPr>
                        <a:t>20,400</a:t>
                      </a:r>
                      <a:endParaRPr lang="is-IS" sz="1400" kern="100">
                        <a:effectLst/>
                        <a:latin typeface="Times New Roman"/>
                        <a:ea typeface="SimSun"/>
                      </a:endParaRPr>
                    </a:p>
                  </a:txBody>
                  <a:tcPr marL="7620" marR="7620" marT="7620" marB="0" anchor="b"/>
                </a:tc>
              </a:tr>
              <a:tr h="260083">
                <a:tc>
                  <a:txBody>
                    <a:bodyPr/>
                    <a:lstStyle/>
                    <a:p>
                      <a:pPr algn="just">
                        <a:spcAft>
                          <a:spcPts val="0"/>
                        </a:spcAft>
                      </a:pPr>
                      <a:r>
                        <a:rPr lang="en-US" sz="1400" kern="100">
                          <a:effectLst/>
                          <a:latin typeface="SimSun"/>
                          <a:ea typeface="SimSun"/>
                        </a:rPr>
                        <a:t>3</a:t>
                      </a:r>
                      <a:endParaRPr lang="en-US" sz="1400" kern="100">
                        <a:effectLst/>
                        <a:latin typeface="Times New Roman"/>
                        <a:ea typeface="SimSun"/>
                      </a:endParaRPr>
                    </a:p>
                  </a:txBody>
                  <a:tcPr marL="7620" marR="7620" marT="7620" marB="0" anchor="b"/>
                </a:tc>
                <a:tc>
                  <a:txBody>
                    <a:bodyPr/>
                    <a:lstStyle/>
                    <a:p>
                      <a:pPr marL="5080" algn="just">
                        <a:spcAft>
                          <a:spcPts val="0"/>
                        </a:spcAft>
                      </a:pPr>
                      <a:r>
                        <a:rPr lang="zh-CN" altLang="en-US" sz="1400" kern="100">
                          <a:effectLst/>
                          <a:latin typeface="Times New Roman"/>
                          <a:ea typeface="SimSun"/>
                        </a:rPr>
                        <a:t>概要设计</a:t>
                      </a:r>
                    </a:p>
                  </a:txBody>
                  <a:tcPr marL="0" marR="0" marT="0" marB="0" anchor="b"/>
                </a:tc>
                <a:tc>
                  <a:txBody>
                    <a:bodyPr/>
                    <a:lstStyle/>
                    <a:p>
                      <a:pPr algn="r">
                        <a:spcAft>
                          <a:spcPts val="0"/>
                        </a:spcAft>
                      </a:pPr>
                      <a:r>
                        <a:rPr lang="en-US" sz="1400" kern="100">
                          <a:effectLst/>
                          <a:latin typeface="SimSun"/>
                          <a:ea typeface="SimSun"/>
                        </a:rPr>
                        <a:t>5</a:t>
                      </a:r>
                      <a:endParaRPr lang="en-US" sz="1400" kern="100">
                        <a:effectLst/>
                        <a:latin typeface="Times New Roman"/>
                        <a:ea typeface="SimSun"/>
                      </a:endParaRPr>
                    </a:p>
                  </a:txBody>
                  <a:tcPr marL="7620" marR="7620" marT="7620" marB="0" anchor="b"/>
                </a:tc>
                <a:tc>
                  <a:txBody>
                    <a:bodyPr/>
                    <a:lstStyle/>
                    <a:p>
                      <a:pPr algn="r">
                        <a:spcAft>
                          <a:spcPts val="0"/>
                        </a:spcAft>
                      </a:pPr>
                      <a:r>
                        <a:rPr lang="en-US" sz="1400" kern="100">
                          <a:effectLst/>
                          <a:latin typeface="SimSun"/>
                          <a:ea typeface="SimSun"/>
                        </a:rPr>
                        <a:t>3 </a:t>
                      </a:r>
                      <a:endParaRPr lang="en-US" sz="1400" kern="100">
                        <a:effectLst/>
                        <a:latin typeface="Times New Roman"/>
                        <a:ea typeface="SimSun"/>
                      </a:endParaRPr>
                    </a:p>
                  </a:txBody>
                  <a:tcPr marL="7620" marR="7620" marT="7620" marB="0" anchor="b"/>
                </a:tc>
                <a:tc>
                  <a:txBody>
                    <a:bodyPr/>
                    <a:lstStyle/>
                    <a:p>
                      <a:pPr algn="r">
                        <a:spcAft>
                          <a:spcPts val="0"/>
                        </a:spcAft>
                      </a:pPr>
                      <a:r>
                        <a:rPr lang="fi-FI" sz="1400" kern="100">
                          <a:effectLst/>
                          <a:latin typeface="SimSun"/>
                          <a:ea typeface="SimSun"/>
                        </a:rPr>
                        <a:t>2,500</a:t>
                      </a:r>
                      <a:endParaRPr lang="fi-FI" sz="1400" kern="100">
                        <a:effectLst/>
                        <a:latin typeface="Times New Roman"/>
                        <a:ea typeface="SimSun"/>
                      </a:endParaRP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r">
                        <a:spcAft>
                          <a:spcPts val="0"/>
                        </a:spcAft>
                      </a:pPr>
                      <a:r>
                        <a:rPr lang="en-US" sz="1400" kern="100">
                          <a:effectLst/>
                          <a:latin typeface="SimSun"/>
                          <a:ea typeface="SimSun"/>
                        </a:rPr>
                        <a:t>750</a:t>
                      </a:r>
                      <a:endParaRPr lang="en-US" sz="1400" kern="100">
                        <a:effectLst/>
                        <a:latin typeface="Times New Roman"/>
                        <a:ea typeface="SimSun"/>
                      </a:endParaRP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r">
                        <a:spcAft>
                          <a:spcPts val="0"/>
                        </a:spcAft>
                      </a:pPr>
                      <a:r>
                        <a:rPr lang="is-IS" sz="1400" kern="100">
                          <a:effectLst/>
                          <a:latin typeface="SimSun"/>
                          <a:ea typeface="SimSun"/>
                        </a:rPr>
                        <a:t>38,250</a:t>
                      </a:r>
                      <a:endParaRPr lang="is-IS" sz="1400" kern="100">
                        <a:effectLst/>
                        <a:latin typeface="Times New Roman"/>
                        <a:ea typeface="SimSun"/>
                      </a:endParaRPr>
                    </a:p>
                  </a:txBody>
                  <a:tcPr marL="7620" marR="7620" marT="7620" marB="0" anchor="b"/>
                </a:tc>
              </a:tr>
              <a:tr h="260083">
                <a:tc>
                  <a:txBody>
                    <a:bodyPr/>
                    <a:lstStyle/>
                    <a:p>
                      <a:pPr algn="just">
                        <a:spcAft>
                          <a:spcPts val="0"/>
                        </a:spcAft>
                      </a:pPr>
                      <a:r>
                        <a:rPr lang="en-US" sz="1400" kern="100">
                          <a:effectLst/>
                          <a:latin typeface="SimSun"/>
                          <a:ea typeface="SimSun"/>
                        </a:rPr>
                        <a:t>4</a:t>
                      </a:r>
                      <a:endParaRPr lang="en-US" sz="1400" kern="100">
                        <a:effectLst/>
                        <a:latin typeface="Times New Roman"/>
                        <a:ea typeface="SimSun"/>
                      </a:endParaRPr>
                    </a:p>
                  </a:txBody>
                  <a:tcPr marL="7620" marR="7620" marT="7620" marB="0" anchor="b"/>
                </a:tc>
                <a:tc>
                  <a:txBody>
                    <a:bodyPr/>
                    <a:lstStyle/>
                    <a:p>
                      <a:pPr marL="5080" algn="just">
                        <a:spcAft>
                          <a:spcPts val="0"/>
                        </a:spcAft>
                      </a:pPr>
                      <a:r>
                        <a:rPr lang="zh-CN" altLang="en-US" sz="1400" kern="100">
                          <a:effectLst/>
                          <a:latin typeface="Times New Roman"/>
                          <a:ea typeface="SimSun"/>
                        </a:rPr>
                        <a:t>详细设计</a:t>
                      </a:r>
                    </a:p>
                  </a:txBody>
                  <a:tcPr marL="0" marR="0" marT="0" marB="0" anchor="b"/>
                </a:tc>
                <a:tc>
                  <a:txBody>
                    <a:bodyPr/>
                    <a:lstStyle/>
                    <a:p>
                      <a:pPr algn="r">
                        <a:spcAft>
                          <a:spcPts val="0"/>
                        </a:spcAft>
                      </a:pPr>
                      <a:r>
                        <a:rPr lang="en-US" sz="1400" kern="100">
                          <a:effectLst/>
                          <a:latin typeface="SimSun"/>
                          <a:ea typeface="SimSun"/>
                        </a:rPr>
                        <a:t>6</a:t>
                      </a:r>
                      <a:endParaRPr lang="en-US" sz="1400" kern="100">
                        <a:effectLst/>
                        <a:latin typeface="Times New Roman"/>
                        <a:ea typeface="SimSun"/>
                      </a:endParaRPr>
                    </a:p>
                  </a:txBody>
                  <a:tcPr marL="7620" marR="7620" marT="7620" marB="0" anchor="b"/>
                </a:tc>
                <a:tc>
                  <a:txBody>
                    <a:bodyPr/>
                    <a:lstStyle/>
                    <a:p>
                      <a:pPr algn="r">
                        <a:spcAft>
                          <a:spcPts val="0"/>
                        </a:spcAft>
                      </a:pPr>
                      <a:r>
                        <a:rPr lang="en-US" sz="1400" kern="100">
                          <a:effectLst/>
                          <a:latin typeface="SimSun"/>
                          <a:ea typeface="SimSun"/>
                        </a:rPr>
                        <a:t>3 </a:t>
                      </a:r>
                      <a:endParaRPr lang="en-US" sz="1400" kern="100">
                        <a:effectLst/>
                        <a:latin typeface="Times New Roman"/>
                        <a:ea typeface="SimSun"/>
                      </a:endParaRPr>
                    </a:p>
                  </a:txBody>
                  <a:tcPr marL="7620" marR="7620" marT="7620" marB="0" anchor="b"/>
                </a:tc>
                <a:tc>
                  <a:txBody>
                    <a:bodyPr/>
                    <a:lstStyle/>
                    <a:p>
                      <a:pPr algn="r">
                        <a:spcAft>
                          <a:spcPts val="0"/>
                        </a:spcAft>
                      </a:pPr>
                      <a:r>
                        <a:rPr lang="en-US" sz="1400" kern="100">
                          <a:effectLst/>
                          <a:latin typeface="SimSun"/>
                          <a:ea typeface="SimSun"/>
                        </a:rPr>
                        <a:t>3,000</a:t>
                      </a:r>
                      <a:endParaRPr lang="en-US" sz="1400" kern="100">
                        <a:effectLst/>
                        <a:latin typeface="Times New Roman"/>
                        <a:ea typeface="SimSun"/>
                      </a:endParaRP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r">
                        <a:spcAft>
                          <a:spcPts val="0"/>
                        </a:spcAft>
                      </a:pPr>
                      <a:r>
                        <a:rPr lang="is-IS" sz="1400" kern="100">
                          <a:effectLst/>
                          <a:latin typeface="SimSun"/>
                          <a:ea typeface="SimSun"/>
                        </a:rPr>
                        <a:t>900</a:t>
                      </a:r>
                      <a:endParaRPr lang="is-IS" sz="1400" kern="100">
                        <a:effectLst/>
                        <a:latin typeface="Times New Roman"/>
                        <a:ea typeface="SimSun"/>
                      </a:endParaRP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r">
                        <a:spcAft>
                          <a:spcPts val="0"/>
                        </a:spcAft>
                      </a:pPr>
                      <a:r>
                        <a:rPr lang="fi-FI" sz="1400" kern="100">
                          <a:effectLst/>
                          <a:latin typeface="SimSun"/>
                          <a:ea typeface="SimSun"/>
                        </a:rPr>
                        <a:t>54,900</a:t>
                      </a:r>
                      <a:endParaRPr lang="fi-FI" sz="1400" kern="100">
                        <a:effectLst/>
                        <a:latin typeface="Times New Roman"/>
                        <a:ea typeface="SimSun"/>
                      </a:endParaRPr>
                    </a:p>
                  </a:txBody>
                  <a:tcPr marL="7620" marR="7620" marT="7620" marB="0" anchor="b"/>
                </a:tc>
              </a:tr>
              <a:tr h="260083">
                <a:tc>
                  <a:txBody>
                    <a:bodyPr/>
                    <a:lstStyle/>
                    <a:p>
                      <a:pPr algn="just">
                        <a:spcAft>
                          <a:spcPts val="0"/>
                        </a:spcAft>
                      </a:pPr>
                      <a:r>
                        <a:rPr lang="en-US" sz="1400" kern="100">
                          <a:effectLst/>
                          <a:latin typeface="SimSun"/>
                          <a:ea typeface="SimSun"/>
                        </a:rPr>
                        <a:t>5</a:t>
                      </a:r>
                      <a:endParaRPr lang="en-US" sz="1400" kern="100">
                        <a:effectLst/>
                        <a:latin typeface="Times New Roman"/>
                        <a:ea typeface="SimSun"/>
                      </a:endParaRPr>
                    </a:p>
                  </a:txBody>
                  <a:tcPr marL="7620" marR="7620" marT="7620" marB="0" anchor="b"/>
                </a:tc>
                <a:tc>
                  <a:txBody>
                    <a:bodyPr/>
                    <a:lstStyle/>
                    <a:p>
                      <a:pPr marL="5080" algn="just">
                        <a:spcAft>
                          <a:spcPts val="0"/>
                        </a:spcAft>
                      </a:pPr>
                      <a:r>
                        <a:rPr lang="zh-CN" altLang="en-US" sz="1400" kern="100">
                          <a:effectLst/>
                          <a:latin typeface="Times New Roman"/>
                          <a:ea typeface="SimSun"/>
                        </a:rPr>
                        <a:t>代码实现</a:t>
                      </a:r>
                    </a:p>
                  </a:txBody>
                  <a:tcPr marL="0" marR="0" marT="0" marB="0" anchor="b"/>
                </a:tc>
                <a:tc>
                  <a:txBody>
                    <a:bodyPr/>
                    <a:lstStyle/>
                    <a:p>
                      <a:pPr algn="r">
                        <a:spcAft>
                          <a:spcPts val="0"/>
                        </a:spcAft>
                      </a:pPr>
                      <a:r>
                        <a:rPr lang="en-US" sz="1400" kern="100">
                          <a:effectLst/>
                          <a:latin typeface="SimSun"/>
                          <a:ea typeface="SimSun"/>
                        </a:rPr>
                        <a:t>10</a:t>
                      </a:r>
                      <a:endParaRPr lang="en-US" sz="1400" kern="100">
                        <a:effectLst/>
                        <a:latin typeface="Times New Roman"/>
                        <a:ea typeface="SimSun"/>
                      </a:endParaRPr>
                    </a:p>
                  </a:txBody>
                  <a:tcPr marL="7620" marR="7620" marT="7620" marB="0" anchor="b"/>
                </a:tc>
                <a:tc>
                  <a:txBody>
                    <a:bodyPr/>
                    <a:lstStyle/>
                    <a:p>
                      <a:pPr algn="r">
                        <a:spcAft>
                          <a:spcPts val="0"/>
                        </a:spcAft>
                      </a:pPr>
                      <a:r>
                        <a:rPr lang="en-US" sz="1400" kern="100">
                          <a:effectLst/>
                          <a:latin typeface="SimSun"/>
                          <a:ea typeface="SimSun"/>
                        </a:rPr>
                        <a:t>3 </a:t>
                      </a:r>
                      <a:endParaRPr lang="en-US"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3,500</a:t>
                      </a:r>
                      <a:endParaRPr lang="is-IS" sz="1400" kern="100">
                        <a:effectLst/>
                        <a:latin typeface="Times New Roman"/>
                        <a:ea typeface="SimSun"/>
                      </a:endParaRP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r">
                        <a:spcAft>
                          <a:spcPts val="0"/>
                        </a:spcAft>
                      </a:pPr>
                      <a:r>
                        <a:rPr lang="fi-FI" sz="1400" kern="100">
                          <a:effectLst/>
                          <a:latin typeface="SimSun"/>
                          <a:ea typeface="SimSun"/>
                        </a:rPr>
                        <a:t>1,500</a:t>
                      </a:r>
                      <a:endParaRPr lang="fi-FI" sz="1400" kern="100">
                        <a:effectLst/>
                        <a:latin typeface="Times New Roman"/>
                        <a:ea typeface="SimSun"/>
                      </a:endParaRP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r">
                        <a:spcAft>
                          <a:spcPts val="0"/>
                        </a:spcAft>
                      </a:pPr>
                      <a:r>
                        <a:rPr lang="is-IS" sz="1400" kern="100">
                          <a:effectLst/>
                          <a:latin typeface="SimSun"/>
                          <a:ea typeface="SimSun"/>
                        </a:rPr>
                        <a:t>106,500</a:t>
                      </a:r>
                      <a:endParaRPr lang="is-IS" sz="1400" kern="100">
                        <a:effectLst/>
                        <a:latin typeface="Times New Roman"/>
                        <a:ea typeface="SimSun"/>
                      </a:endParaRPr>
                    </a:p>
                  </a:txBody>
                  <a:tcPr marL="7620" marR="7620" marT="7620" marB="0" anchor="b"/>
                </a:tc>
              </a:tr>
              <a:tr h="260083">
                <a:tc>
                  <a:txBody>
                    <a:bodyPr/>
                    <a:lstStyle/>
                    <a:p>
                      <a:pPr algn="just">
                        <a:spcAft>
                          <a:spcPts val="0"/>
                        </a:spcAft>
                      </a:pPr>
                      <a:r>
                        <a:rPr lang="en-US" sz="1400" kern="100">
                          <a:effectLst/>
                          <a:latin typeface="SimSun"/>
                          <a:ea typeface="SimSun"/>
                        </a:rPr>
                        <a:t>6</a:t>
                      </a:r>
                      <a:endParaRPr lang="en-US" sz="1400" kern="100">
                        <a:effectLst/>
                        <a:latin typeface="Times New Roman"/>
                        <a:ea typeface="SimSun"/>
                      </a:endParaRPr>
                    </a:p>
                  </a:txBody>
                  <a:tcPr marL="7620" marR="7620" marT="7620" marB="0" anchor="b"/>
                </a:tc>
                <a:tc>
                  <a:txBody>
                    <a:bodyPr/>
                    <a:lstStyle/>
                    <a:p>
                      <a:pPr marL="5080" algn="just">
                        <a:spcAft>
                          <a:spcPts val="0"/>
                        </a:spcAft>
                      </a:pPr>
                      <a:r>
                        <a:rPr lang="zh-CN" altLang="en-US" sz="1400" kern="100">
                          <a:effectLst/>
                          <a:latin typeface="Times New Roman"/>
                          <a:ea typeface="SimSun"/>
                        </a:rPr>
                        <a:t>内部测试</a:t>
                      </a:r>
                    </a:p>
                  </a:txBody>
                  <a:tcPr marL="0" marR="0" marT="0" marB="0" anchor="b"/>
                </a:tc>
                <a:tc>
                  <a:txBody>
                    <a:bodyPr/>
                    <a:lstStyle/>
                    <a:p>
                      <a:pPr algn="r">
                        <a:spcAft>
                          <a:spcPts val="0"/>
                        </a:spcAft>
                      </a:pPr>
                      <a:r>
                        <a:rPr lang="en-US" sz="1400" kern="100">
                          <a:effectLst/>
                          <a:latin typeface="SimSun"/>
                          <a:ea typeface="SimSun"/>
                        </a:rPr>
                        <a:t>3</a:t>
                      </a:r>
                      <a:endParaRPr lang="en-US" sz="1400" kern="100">
                        <a:effectLst/>
                        <a:latin typeface="Times New Roman"/>
                        <a:ea typeface="SimSun"/>
                      </a:endParaRPr>
                    </a:p>
                  </a:txBody>
                  <a:tcPr marL="7620" marR="7620" marT="7620" marB="0" anchor="b"/>
                </a:tc>
                <a:tc>
                  <a:txBody>
                    <a:bodyPr/>
                    <a:lstStyle/>
                    <a:p>
                      <a:pPr algn="r">
                        <a:spcAft>
                          <a:spcPts val="0"/>
                        </a:spcAft>
                      </a:pPr>
                      <a:r>
                        <a:rPr lang="en-US" sz="1400" kern="100">
                          <a:effectLst/>
                          <a:latin typeface="SimSun"/>
                          <a:ea typeface="SimSun"/>
                        </a:rPr>
                        <a:t>5 </a:t>
                      </a:r>
                      <a:endParaRPr lang="en-US" sz="1400" kern="100">
                        <a:effectLst/>
                        <a:latin typeface="Times New Roman"/>
                        <a:ea typeface="SimSun"/>
                      </a:endParaRPr>
                    </a:p>
                  </a:txBody>
                  <a:tcPr marL="7620" marR="7620" marT="7620" marB="0" anchor="b"/>
                </a:tc>
                <a:tc>
                  <a:txBody>
                    <a:bodyPr/>
                    <a:lstStyle/>
                    <a:p>
                      <a:pPr algn="r">
                        <a:spcAft>
                          <a:spcPts val="0"/>
                        </a:spcAft>
                      </a:pPr>
                      <a:r>
                        <a:rPr lang="en-US" sz="1400" kern="100">
                          <a:effectLst/>
                          <a:latin typeface="SimSun"/>
                          <a:ea typeface="SimSun"/>
                        </a:rPr>
                        <a:t>3,000</a:t>
                      </a:r>
                      <a:endParaRPr lang="en-US" sz="1400" kern="100">
                        <a:effectLst/>
                        <a:latin typeface="Times New Roman"/>
                        <a:ea typeface="SimSun"/>
                      </a:endParaRP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r">
                        <a:spcAft>
                          <a:spcPts val="0"/>
                        </a:spcAft>
                      </a:pPr>
                      <a:r>
                        <a:rPr lang="en-US" sz="1400" kern="100">
                          <a:effectLst/>
                          <a:latin typeface="SimSun"/>
                          <a:ea typeface="SimSun"/>
                        </a:rPr>
                        <a:t>750</a:t>
                      </a:r>
                      <a:endParaRPr lang="en-US" sz="1400" kern="100">
                        <a:effectLst/>
                        <a:latin typeface="Times New Roman"/>
                        <a:ea typeface="SimSun"/>
                      </a:endParaRP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r">
                        <a:spcAft>
                          <a:spcPts val="0"/>
                        </a:spcAft>
                      </a:pPr>
                      <a:r>
                        <a:rPr lang="cs-CZ" sz="1400" kern="100">
                          <a:effectLst/>
                          <a:latin typeface="SimSun"/>
                          <a:ea typeface="SimSun"/>
                        </a:rPr>
                        <a:t>46,500</a:t>
                      </a:r>
                      <a:endParaRPr lang="cs-CZ" sz="1400" kern="100">
                        <a:effectLst/>
                        <a:latin typeface="Times New Roman"/>
                        <a:ea typeface="SimSun"/>
                      </a:endParaRPr>
                    </a:p>
                  </a:txBody>
                  <a:tcPr marL="7620" marR="7620" marT="7620" marB="0" anchor="b"/>
                </a:tc>
              </a:tr>
              <a:tr h="260083">
                <a:tc>
                  <a:txBody>
                    <a:bodyPr/>
                    <a:lstStyle/>
                    <a:p>
                      <a:pPr algn="just">
                        <a:spcAft>
                          <a:spcPts val="0"/>
                        </a:spcAft>
                      </a:pPr>
                      <a:r>
                        <a:rPr lang="en-US" sz="1400" kern="100">
                          <a:effectLst/>
                          <a:latin typeface="SimSun"/>
                          <a:ea typeface="SimSun"/>
                        </a:rPr>
                        <a:t>7</a:t>
                      </a:r>
                      <a:endParaRPr lang="en-US" sz="1400" kern="100">
                        <a:effectLst/>
                        <a:latin typeface="Times New Roman"/>
                        <a:ea typeface="SimSun"/>
                      </a:endParaRPr>
                    </a:p>
                  </a:txBody>
                  <a:tcPr marL="7620" marR="7620" marT="7620" marB="0" anchor="b"/>
                </a:tc>
                <a:tc>
                  <a:txBody>
                    <a:bodyPr/>
                    <a:lstStyle/>
                    <a:p>
                      <a:pPr marL="5080" algn="just">
                        <a:spcAft>
                          <a:spcPts val="0"/>
                        </a:spcAft>
                      </a:pPr>
                      <a:r>
                        <a:rPr lang="zh-CN" altLang="en-US" sz="1400" kern="100">
                          <a:effectLst/>
                          <a:latin typeface="Times New Roman"/>
                          <a:ea typeface="SimSun"/>
                        </a:rPr>
                        <a:t>外部联调</a:t>
                      </a:r>
                    </a:p>
                  </a:txBody>
                  <a:tcPr marL="0" marR="0" marT="0" marB="0" anchor="b"/>
                </a:tc>
                <a:tc>
                  <a:txBody>
                    <a:bodyPr/>
                    <a:lstStyle/>
                    <a:p>
                      <a:pPr algn="r">
                        <a:spcAft>
                          <a:spcPts val="0"/>
                        </a:spcAft>
                      </a:pPr>
                      <a:r>
                        <a:rPr lang="en-US" sz="1400" kern="100">
                          <a:effectLst/>
                          <a:latin typeface="SimSun"/>
                          <a:ea typeface="SimSun"/>
                        </a:rPr>
                        <a:t>3</a:t>
                      </a:r>
                      <a:endParaRPr lang="en-US" sz="1400" kern="100">
                        <a:effectLst/>
                        <a:latin typeface="Times New Roman"/>
                        <a:ea typeface="SimSun"/>
                      </a:endParaRPr>
                    </a:p>
                  </a:txBody>
                  <a:tcPr marL="7620" marR="7620" marT="7620" marB="0" anchor="b"/>
                </a:tc>
                <a:tc>
                  <a:txBody>
                    <a:bodyPr/>
                    <a:lstStyle/>
                    <a:p>
                      <a:pPr algn="r">
                        <a:spcAft>
                          <a:spcPts val="0"/>
                        </a:spcAft>
                      </a:pPr>
                      <a:r>
                        <a:rPr lang="en-US" sz="1400" kern="100">
                          <a:effectLst/>
                          <a:latin typeface="SimSun"/>
                          <a:ea typeface="SimSun"/>
                        </a:rPr>
                        <a:t>3 </a:t>
                      </a:r>
                      <a:endParaRPr lang="en-US" sz="1400" kern="100">
                        <a:effectLst/>
                        <a:latin typeface="Times New Roman"/>
                        <a:ea typeface="SimSun"/>
                      </a:endParaRPr>
                    </a:p>
                  </a:txBody>
                  <a:tcPr marL="7620" marR="7620" marT="7620" marB="0" anchor="b"/>
                </a:tc>
                <a:tc>
                  <a:txBody>
                    <a:bodyPr/>
                    <a:lstStyle/>
                    <a:p>
                      <a:pPr algn="r">
                        <a:spcAft>
                          <a:spcPts val="0"/>
                        </a:spcAft>
                      </a:pPr>
                      <a:r>
                        <a:rPr lang="fi-FI" sz="1400" kern="100">
                          <a:effectLst/>
                          <a:latin typeface="SimSun"/>
                          <a:ea typeface="SimSun"/>
                        </a:rPr>
                        <a:t>2,500</a:t>
                      </a:r>
                      <a:endParaRPr lang="fi-FI"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5,400</a:t>
                      </a:r>
                      <a:endParaRPr lang="is-IS" sz="1400" kern="100">
                        <a:effectLst/>
                        <a:latin typeface="Times New Roman"/>
                        <a:ea typeface="SimSun"/>
                      </a:endParaRPr>
                    </a:p>
                  </a:txBody>
                  <a:tcPr marL="7620" marR="7620" marT="7620" marB="0" anchor="b"/>
                </a:tc>
                <a:tc>
                  <a:txBody>
                    <a:bodyPr/>
                    <a:lstStyle/>
                    <a:p>
                      <a:pPr algn="r">
                        <a:spcAft>
                          <a:spcPts val="0"/>
                        </a:spcAft>
                      </a:pPr>
                      <a:r>
                        <a:rPr lang="it-IT" sz="1400" kern="100" dirty="0">
                          <a:effectLst/>
                          <a:latin typeface="SimSun"/>
                          <a:ea typeface="SimSun"/>
                        </a:rPr>
                        <a:t>6,300</a:t>
                      </a:r>
                      <a:endParaRPr lang="it-IT" sz="1400" kern="100" dirty="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900</a:t>
                      </a:r>
                      <a:endParaRPr lang="is-IS" sz="1400" kern="100">
                        <a:effectLst/>
                        <a:latin typeface="Times New Roman"/>
                        <a:ea typeface="SimSun"/>
                      </a:endParaRPr>
                    </a:p>
                  </a:txBody>
                  <a:tcPr marL="7620" marR="7620" marT="7620" marB="0" anchor="b"/>
                </a:tc>
                <a:tc>
                  <a:txBody>
                    <a:bodyPr/>
                    <a:lstStyle/>
                    <a:p>
                      <a:pPr algn="r">
                        <a:spcAft>
                          <a:spcPts val="0"/>
                        </a:spcAft>
                      </a:pPr>
                      <a:r>
                        <a:rPr lang="en-US" sz="1400" kern="100">
                          <a:effectLst/>
                          <a:latin typeface="SimSun"/>
                          <a:ea typeface="SimSun"/>
                        </a:rPr>
                        <a:t>450</a:t>
                      </a:r>
                      <a:endParaRPr lang="en-US" sz="1400" kern="100">
                        <a:effectLst/>
                        <a:latin typeface="Times New Roman"/>
                        <a:ea typeface="SimSun"/>
                      </a:endParaRP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r">
                        <a:spcAft>
                          <a:spcPts val="0"/>
                        </a:spcAft>
                      </a:pPr>
                      <a:r>
                        <a:rPr lang="is-IS" sz="1400" kern="100">
                          <a:effectLst/>
                          <a:latin typeface="SimSun"/>
                          <a:ea typeface="SimSun"/>
                        </a:rPr>
                        <a:t>35,100</a:t>
                      </a:r>
                      <a:endParaRPr lang="is-IS" sz="1400" kern="100">
                        <a:effectLst/>
                        <a:latin typeface="Times New Roman"/>
                        <a:ea typeface="SimSun"/>
                      </a:endParaRPr>
                    </a:p>
                  </a:txBody>
                  <a:tcPr marL="7620" marR="7620" marT="7620" marB="0" anchor="b"/>
                </a:tc>
              </a:tr>
              <a:tr h="260083">
                <a:tc>
                  <a:txBody>
                    <a:bodyPr/>
                    <a:lstStyle/>
                    <a:p>
                      <a:pPr algn="just">
                        <a:spcAft>
                          <a:spcPts val="0"/>
                        </a:spcAft>
                      </a:pPr>
                      <a:r>
                        <a:rPr lang="en-US" sz="1400" kern="100">
                          <a:effectLst/>
                          <a:latin typeface="SimSun"/>
                          <a:ea typeface="SimSun"/>
                        </a:rPr>
                        <a:t>8</a:t>
                      </a:r>
                      <a:endParaRPr lang="en-US" sz="1400" kern="100">
                        <a:effectLst/>
                        <a:latin typeface="Times New Roman"/>
                        <a:ea typeface="SimSun"/>
                      </a:endParaRPr>
                    </a:p>
                  </a:txBody>
                  <a:tcPr marL="7620" marR="7620" marT="7620" marB="0" anchor="b"/>
                </a:tc>
                <a:tc>
                  <a:txBody>
                    <a:bodyPr/>
                    <a:lstStyle/>
                    <a:p>
                      <a:pPr marL="5080" algn="just">
                        <a:spcAft>
                          <a:spcPts val="0"/>
                        </a:spcAft>
                      </a:pPr>
                      <a:r>
                        <a:rPr lang="zh-CN" altLang="en-US" sz="1400" kern="100">
                          <a:effectLst/>
                          <a:latin typeface="Times New Roman"/>
                          <a:ea typeface="SimSun"/>
                        </a:rPr>
                        <a:t>用户测试</a:t>
                      </a:r>
                    </a:p>
                  </a:txBody>
                  <a:tcPr marL="0" marR="0" marT="0" marB="0" anchor="b"/>
                </a:tc>
                <a:tc>
                  <a:txBody>
                    <a:bodyPr/>
                    <a:lstStyle/>
                    <a:p>
                      <a:pPr algn="r">
                        <a:spcAft>
                          <a:spcPts val="0"/>
                        </a:spcAft>
                      </a:pPr>
                      <a:r>
                        <a:rPr lang="en-US" sz="1400" kern="100">
                          <a:effectLst/>
                          <a:latin typeface="SimSun"/>
                          <a:ea typeface="SimSun"/>
                        </a:rPr>
                        <a:t>3</a:t>
                      </a:r>
                      <a:endParaRPr lang="en-US"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2 </a:t>
                      </a:r>
                      <a:endParaRPr lang="is-IS" sz="1400" kern="100">
                        <a:effectLst/>
                        <a:latin typeface="Times New Roman"/>
                        <a:ea typeface="SimSun"/>
                      </a:endParaRPr>
                    </a:p>
                  </a:txBody>
                  <a:tcPr marL="7620" marR="7620" marT="7620" marB="0" anchor="b"/>
                </a:tc>
                <a:tc>
                  <a:txBody>
                    <a:bodyPr/>
                    <a:lstStyle/>
                    <a:p>
                      <a:pPr algn="r">
                        <a:spcAft>
                          <a:spcPts val="0"/>
                        </a:spcAft>
                      </a:pPr>
                      <a:r>
                        <a:rPr lang="en-US" sz="1400" kern="100">
                          <a:effectLst/>
                          <a:latin typeface="SimSun"/>
                          <a:ea typeface="SimSun"/>
                        </a:rPr>
                        <a:t>2,000</a:t>
                      </a:r>
                      <a:endParaRPr lang="en-US"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3,600</a:t>
                      </a:r>
                      <a:endParaRPr lang="is-IS" sz="1400" kern="100">
                        <a:effectLst/>
                        <a:latin typeface="Times New Roman"/>
                        <a:ea typeface="SimSun"/>
                      </a:endParaRPr>
                    </a:p>
                  </a:txBody>
                  <a:tcPr marL="7620" marR="7620" marT="7620" marB="0" anchor="b"/>
                </a:tc>
                <a:tc>
                  <a:txBody>
                    <a:bodyPr/>
                    <a:lstStyle/>
                    <a:p>
                      <a:pPr algn="r">
                        <a:spcAft>
                          <a:spcPts val="0"/>
                        </a:spcAft>
                      </a:pPr>
                      <a:r>
                        <a:rPr lang="is-IS" sz="1400" kern="100" dirty="0">
                          <a:effectLst/>
                          <a:latin typeface="SimSun"/>
                          <a:ea typeface="SimSun"/>
                        </a:rPr>
                        <a:t>4,200</a:t>
                      </a:r>
                      <a:endParaRPr lang="is-IS" sz="1400" kern="100" dirty="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600</a:t>
                      </a:r>
                      <a:endParaRPr lang="is-IS"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300</a:t>
                      </a:r>
                      <a:endParaRPr lang="is-IS" sz="1400" kern="100">
                        <a:effectLst/>
                        <a:latin typeface="Times New Roman"/>
                        <a:ea typeface="SimSun"/>
                      </a:endParaRP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r">
                        <a:spcAft>
                          <a:spcPts val="0"/>
                        </a:spcAft>
                      </a:pPr>
                      <a:r>
                        <a:rPr lang="fi-FI" sz="1400" kern="100">
                          <a:effectLst/>
                          <a:latin typeface="SimSun"/>
                          <a:ea typeface="SimSun"/>
                        </a:rPr>
                        <a:t>20,700</a:t>
                      </a:r>
                      <a:endParaRPr lang="fi-FI" sz="1400" kern="100">
                        <a:effectLst/>
                        <a:latin typeface="Times New Roman"/>
                        <a:ea typeface="SimSun"/>
                      </a:endParaRPr>
                    </a:p>
                  </a:txBody>
                  <a:tcPr marL="7620" marR="7620" marT="7620" marB="0" anchor="b"/>
                </a:tc>
              </a:tr>
              <a:tr h="260083">
                <a:tc>
                  <a:txBody>
                    <a:bodyPr/>
                    <a:lstStyle/>
                    <a:p>
                      <a:pPr algn="just">
                        <a:spcAft>
                          <a:spcPts val="0"/>
                        </a:spcAft>
                      </a:pPr>
                      <a:r>
                        <a:rPr lang="en-US" sz="1400" kern="100">
                          <a:effectLst/>
                          <a:latin typeface="SimSun"/>
                          <a:ea typeface="SimSun"/>
                        </a:rPr>
                        <a:t>9</a:t>
                      </a:r>
                      <a:endParaRPr lang="en-US" sz="1400" kern="100">
                        <a:effectLst/>
                        <a:latin typeface="Times New Roman"/>
                        <a:ea typeface="SimSun"/>
                      </a:endParaRPr>
                    </a:p>
                  </a:txBody>
                  <a:tcPr marL="7620" marR="7620" marT="7620" marB="0" anchor="b"/>
                </a:tc>
                <a:tc>
                  <a:txBody>
                    <a:bodyPr/>
                    <a:lstStyle/>
                    <a:p>
                      <a:pPr marL="5080" algn="just">
                        <a:spcAft>
                          <a:spcPts val="0"/>
                        </a:spcAft>
                      </a:pPr>
                      <a:r>
                        <a:rPr lang="zh-CN" altLang="en-US" sz="1400" kern="100">
                          <a:effectLst/>
                          <a:latin typeface="Times New Roman"/>
                          <a:ea typeface="SimSun"/>
                        </a:rPr>
                        <a:t>用户准备</a:t>
                      </a:r>
                    </a:p>
                  </a:txBody>
                  <a:tcPr marL="0" marR="0" marT="0" marB="0" anchor="b"/>
                </a:tc>
                <a:tc>
                  <a:txBody>
                    <a:bodyPr/>
                    <a:lstStyle/>
                    <a:p>
                      <a:pPr algn="r">
                        <a:spcAft>
                          <a:spcPts val="0"/>
                        </a:spcAft>
                      </a:pPr>
                      <a:r>
                        <a:rPr lang="en-US" sz="1400" kern="100">
                          <a:effectLst/>
                          <a:latin typeface="SimSun"/>
                          <a:ea typeface="SimSun"/>
                        </a:rPr>
                        <a:t>5</a:t>
                      </a:r>
                      <a:endParaRPr lang="en-US"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2 </a:t>
                      </a:r>
                      <a:endParaRPr lang="is-IS" sz="1400" kern="100">
                        <a:effectLst/>
                        <a:latin typeface="Times New Roman"/>
                        <a:ea typeface="SimSun"/>
                      </a:endParaRPr>
                    </a:p>
                  </a:txBody>
                  <a:tcPr marL="7620" marR="7620" marT="7620" marB="0" anchor="b"/>
                </a:tc>
                <a:tc>
                  <a:txBody>
                    <a:bodyPr/>
                    <a:lstStyle/>
                    <a:p>
                      <a:pPr algn="r">
                        <a:spcAft>
                          <a:spcPts val="0"/>
                        </a:spcAft>
                      </a:pPr>
                      <a:r>
                        <a:rPr lang="fi-FI" sz="1400" kern="100">
                          <a:effectLst/>
                          <a:latin typeface="SimSun"/>
                          <a:ea typeface="SimSun"/>
                        </a:rPr>
                        <a:t>1,500</a:t>
                      </a:r>
                      <a:endParaRPr lang="fi-FI" sz="1400" kern="100">
                        <a:effectLst/>
                        <a:latin typeface="Times New Roman"/>
                        <a:ea typeface="SimSun"/>
                      </a:endParaRPr>
                    </a:p>
                  </a:txBody>
                  <a:tcPr marL="7620" marR="7620" marT="7620" marB="0" anchor="b"/>
                </a:tc>
                <a:tc>
                  <a:txBody>
                    <a:bodyPr/>
                    <a:lstStyle/>
                    <a:p>
                      <a:pPr algn="r">
                        <a:spcAft>
                          <a:spcPts val="0"/>
                        </a:spcAft>
                      </a:pPr>
                      <a:r>
                        <a:rPr lang="en-US" sz="1400" kern="100">
                          <a:effectLst/>
                          <a:latin typeface="SimSun"/>
                          <a:ea typeface="SimSun"/>
                        </a:rPr>
                        <a:t>6,000</a:t>
                      </a:r>
                      <a:endParaRPr lang="en-US" sz="1400" kern="100">
                        <a:effectLst/>
                        <a:latin typeface="Times New Roman"/>
                        <a:ea typeface="SimSun"/>
                      </a:endParaRPr>
                    </a:p>
                  </a:txBody>
                  <a:tcPr marL="7620" marR="7620" marT="7620" marB="0" anchor="b"/>
                </a:tc>
                <a:tc>
                  <a:txBody>
                    <a:bodyPr/>
                    <a:lstStyle/>
                    <a:p>
                      <a:pPr algn="r">
                        <a:spcAft>
                          <a:spcPts val="0"/>
                        </a:spcAft>
                      </a:pPr>
                      <a:r>
                        <a:rPr lang="en-US" sz="1400" kern="100" dirty="0">
                          <a:effectLst/>
                          <a:latin typeface="SimSun"/>
                          <a:ea typeface="SimSun"/>
                        </a:rPr>
                        <a:t>7,000</a:t>
                      </a:r>
                      <a:endParaRPr lang="en-US" sz="1400" kern="100" dirty="0">
                        <a:effectLst/>
                        <a:latin typeface="Times New Roman"/>
                        <a:ea typeface="SimSun"/>
                      </a:endParaRPr>
                    </a:p>
                  </a:txBody>
                  <a:tcPr marL="7620" marR="7620" marT="7620" marB="0" anchor="b"/>
                </a:tc>
                <a:tc>
                  <a:txBody>
                    <a:bodyPr/>
                    <a:lstStyle/>
                    <a:p>
                      <a:pPr algn="r">
                        <a:spcAft>
                          <a:spcPts val="0"/>
                        </a:spcAft>
                      </a:pPr>
                      <a:r>
                        <a:rPr lang="en-US" sz="1400" kern="100">
                          <a:effectLst/>
                          <a:latin typeface="SimSun"/>
                          <a:ea typeface="SimSun"/>
                        </a:rPr>
                        <a:t>1,000</a:t>
                      </a:r>
                      <a:endParaRPr lang="en-US"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500</a:t>
                      </a:r>
                      <a:endParaRPr lang="is-IS" sz="1400" kern="100">
                        <a:effectLst/>
                        <a:latin typeface="Times New Roman"/>
                        <a:ea typeface="SimSun"/>
                      </a:endParaRP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r">
                        <a:spcAft>
                          <a:spcPts val="0"/>
                        </a:spcAft>
                      </a:pPr>
                      <a:r>
                        <a:rPr lang="cs-CZ" sz="1400" kern="100">
                          <a:effectLst/>
                          <a:latin typeface="SimSun"/>
                          <a:ea typeface="SimSun"/>
                        </a:rPr>
                        <a:t>29,500</a:t>
                      </a:r>
                      <a:endParaRPr lang="cs-CZ" sz="1400" kern="100">
                        <a:effectLst/>
                        <a:latin typeface="Times New Roman"/>
                        <a:ea typeface="SimSun"/>
                      </a:endParaRPr>
                    </a:p>
                  </a:txBody>
                  <a:tcPr marL="7620" marR="7620" marT="7620" marB="0" anchor="b"/>
                </a:tc>
              </a:tr>
              <a:tr h="260083">
                <a:tc>
                  <a:txBody>
                    <a:bodyPr/>
                    <a:lstStyle/>
                    <a:p>
                      <a:pPr algn="just">
                        <a:spcAft>
                          <a:spcPts val="0"/>
                        </a:spcAft>
                      </a:pPr>
                      <a:r>
                        <a:rPr lang="en-US" sz="1400" kern="100">
                          <a:effectLst/>
                          <a:latin typeface="SimSun"/>
                          <a:ea typeface="SimSun"/>
                        </a:rPr>
                        <a:t>10</a:t>
                      </a:r>
                      <a:endParaRPr lang="en-US" sz="1400" kern="100">
                        <a:effectLst/>
                        <a:latin typeface="Times New Roman"/>
                        <a:ea typeface="SimSun"/>
                      </a:endParaRPr>
                    </a:p>
                  </a:txBody>
                  <a:tcPr marL="7620" marR="7620" marT="7620" marB="0" anchor="b"/>
                </a:tc>
                <a:tc>
                  <a:txBody>
                    <a:bodyPr/>
                    <a:lstStyle/>
                    <a:p>
                      <a:pPr marL="5080" algn="just">
                        <a:spcAft>
                          <a:spcPts val="0"/>
                        </a:spcAft>
                      </a:pPr>
                      <a:r>
                        <a:rPr lang="zh-CN" altLang="en-US" sz="1400" kern="100">
                          <a:effectLst/>
                          <a:latin typeface="Times New Roman"/>
                          <a:ea typeface="SimSun"/>
                        </a:rPr>
                        <a:t>用户文档</a:t>
                      </a:r>
                    </a:p>
                  </a:txBody>
                  <a:tcPr marL="0" marR="0" marT="0" marB="0" anchor="b"/>
                </a:tc>
                <a:tc>
                  <a:txBody>
                    <a:bodyPr/>
                    <a:lstStyle/>
                    <a:p>
                      <a:pPr algn="r">
                        <a:spcAft>
                          <a:spcPts val="0"/>
                        </a:spcAft>
                      </a:pPr>
                      <a:r>
                        <a:rPr lang="en-US" sz="1400" kern="100">
                          <a:effectLst/>
                          <a:latin typeface="SimSun"/>
                          <a:ea typeface="SimSun"/>
                        </a:rPr>
                        <a:t>4</a:t>
                      </a:r>
                      <a:endParaRPr lang="en-US" sz="1400" kern="100">
                        <a:effectLst/>
                        <a:latin typeface="Times New Roman"/>
                        <a:ea typeface="SimSun"/>
                      </a:endParaRPr>
                    </a:p>
                  </a:txBody>
                  <a:tcPr marL="7620" marR="7620" marT="7620" marB="0" anchor="b"/>
                </a:tc>
                <a:tc>
                  <a:txBody>
                    <a:bodyPr/>
                    <a:lstStyle/>
                    <a:p>
                      <a:pPr algn="r">
                        <a:spcAft>
                          <a:spcPts val="0"/>
                        </a:spcAft>
                      </a:pPr>
                      <a:r>
                        <a:rPr lang="en-US" sz="1400" kern="100">
                          <a:effectLst/>
                          <a:latin typeface="SimSun"/>
                          <a:ea typeface="SimSun"/>
                        </a:rPr>
                        <a:t>3 </a:t>
                      </a:r>
                      <a:endParaRPr lang="en-US" sz="1400" kern="100">
                        <a:effectLst/>
                        <a:latin typeface="Times New Roman"/>
                        <a:ea typeface="SimSun"/>
                      </a:endParaRPr>
                    </a:p>
                  </a:txBody>
                  <a:tcPr marL="7620" marR="7620" marT="7620" marB="0" anchor="b"/>
                </a:tc>
                <a:tc>
                  <a:txBody>
                    <a:bodyPr/>
                    <a:lstStyle/>
                    <a:p>
                      <a:pPr algn="r">
                        <a:spcAft>
                          <a:spcPts val="0"/>
                        </a:spcAft>
                      </a:pPr>
                      <a:r>
                        <a:rPr lang="fi-FI" sz="1400" kern="100">
                          <a:effectLst/>
                          <a:latin typeface="SimSun"/>
                          <a:ea typeface="SimSun"/>
                        </a:rPr>
                        <a:t>1,500</a:t>
                      </a:r>
                      <a:endParaRPr lang="fi-FI" sz="1400" kern="100">
                        <a:effectLst/>
                        <a:latin typeface="Times New Roman"/>
                        <a:ea typeface="SimSun"/>
                      </a:endParaRP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just">
                        <a:spcAft>
                          <a:spcPts val="0"/>
                        </a:spcAft>
                      </a:pPr>
                      <a:r>
                        <a:rPr lang="zh-CN" altLang="en-US" sz="1400" kern="100" dirty="0">
                          <a:effectLst/>
                          <a:latin typeface="Times New Roman"/>
                          <a:ea typeface="SimSun"/>
                        </a:rPr>
                        <a:t>　</a:t>
                      </a: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r">
                        <a:spcAft>
                          <a:spcPts val="0"/>
                        </a:spcAft>
                      </a:pPr>
                      <a:r>
                        <a:rPr lang="en-US" sz="1400" kern="100">
                          <a:effectLst/>
                          <a:latin typeface="SimSun"/>
                          <a:ea typeface="SimSun"/>
                        </a:rPr>
                        <a:t>6,00</a:t>
                      </a:r>
                      <a:endParaRPr lang="en-US" sz="1400" kern="100">
                        <a:effectLst/>
                        <a:latin typeface="Times New Roman"/>
                        <a:ea typeface="SimSun"/>
                      </a:endParaRP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r">
                        <a:spcAft>
                          <a:spcPts val="0"/>
                        </a:spcAft>
                      </a:pPr>
                      <a:r>
                        <a:rPr lang="fi-FI" sz="1400" kern="100">
                          <a:effectLst/>
                          <a:latin typeface="SimSun"/>
                          <a:ea typeface="SimSun"/>
                        </a:rPr>
                        <a:t>18,600</a:t>
                      </a:r>
                      <a:endParaRPr lang="fi-FI" sz="1400" kern="100">
                        <a:effectLst/>
                        <a:latin typeface="Times New Roman"/>
                        <a:ea typeface="SimSun"/>
                      </a:endParaRPr>
                    </a:p>
                  </a:txBody>
                  <a:tcPr marL="7620" marR="7620" marT="7620" marB="0" anchor="b"/>
                </a:tc>
              </a:tr>
              <a:tr h="260083">
                <a:tc>
                  <a:txBody>
                    <a:bodyPr/>
                    <a:lstStyle/>
                    <a:p>
                      <a:pPr algn="just">
                        <a:spcAft>
                          <a:spcPts val="0"/>
                        </a:spcAft>
                      </a:pPr>
                      <a:r>
                        <a:rPr lang="cs-CZ" sz="1400" kern="100">
                          <a:effectLst/>
                          <a:latin typeface="SimSun"/>
                          <a:ea typeface="SimSun"/>
                        </a:rPr>
                        <a:t>11</a:t>
                      </a:r>
                      <a:endParaRPr lang="cs-CZ" sz="1400" kern="100">
                        <a:effectLst/>
                        <a:latin typeface="Times New Roman"/>
                        <a:ea typeface="SimSun"/>
                      </a:endParaRPr>
                    </a:p>
                  </a:txBody>
                  <a:tcPr marL="7620" marR="7620" marT="7620" marB="0" anchor="b"/>
                </a:tc>
                <a:tc>
                  <a:txBody>
                    <a:bodyPr/>
                    <a:lstStyle/>
                    <a:p>
                      <a:pPr marL="5080" algn="just">
                        <a:spcAft>
                          <a:spcPts val="0"/>
                        </a:spcAft>
                      </a:pPr>
                      <a:r>
                        <a:rPr lang="zh-CN" altLang="en-US" sz="1400" kern="100">
                          <a:effectLst/>
                          <a:latin typeface="Times New Roman"/>
                          <a:ea typeface="SimSun"/>
                        </a:rPr>
                        <a:t>上线准备</a:t>
                      </a:r>
                    </a:p>
                  </a:txBody>
                  <a:tcPr marL="0" marR="0" marT="0" marB="0" anchor="b"/>
                </a:tc>
                <a:tc>
                  <a:txBody>
                    <a:bodyPr/>
                    <a:lstStyle/>
                    <a:p>
                      <a:pPr algn="r">
                        <a:spcAft>
                          <a:spcPts val="0"/>
                        </a:spcAft>
                      </a:pPr>
                      <a:r>
                        <a:rPr lang="en-US" sz="1400" kern="100">
                          <a:effectLst/>
                          <a:latin typeface="SimSun"/>
                          <a:ea typeface="SimSun"/>
                        </a:rPr>
                        <a:t>4</a:t>
                      </a:r>
                      <a:endParaRPr lang="en-US" sz="1400" kern="100">
                        <a:effectLst/>
                        <a:latin typeface="Times New Roman"/>
                        <a:ea typeface="SimSun"/>
                      </a:endParaRPr>
                    </a:p>
                  </a:txBody>
                  <a:tcPr marL="7620" marR="7620" marT="7620" marB="0" anchor="b"/>
                </a:tc>
                <a:tc>
                  <a:txBody>
                    <a:bodyPr/>
                    <a:lstStyle/>
                    <a:p>
                      <a:pPr algn="r">
                        <a:spcAft>
                          <a:spcPts val="0"/>
                        </a:spcAft>
                      </a:pPr>
                      <a:r>
                        <a:rPr lang="ru-RU" sz="1400" kern="100">
                          <a:effectLst/>
                          <a:latin typeface="SimSun"/>
                          <a:ea typeface="SimSun"/>
                        </a:rPr>
                        <a:t>1 </a:t>
                      </a:r>
                      <a:endParaRPr lang="ru-RU" sz="1400" kern="100">
                        <a:effectLst/>
                        <a:latin typeface="Times New Roman"/>
                        <a:ea typeface="SimSun"/>
                      </a:endParaRPr>
                    </a:p>
                  </a:txBody>
                  <a:tcPr marL="7620" marR="7620" marT="7620" marB="0" anchor="b"/>
                </a:tc>
                <a:tc>
                  <a:txBody>
                    <a:bodyPr/>
                    <a:lstStyle/>
                    <a:p>
                      <a:pPr algn="r">
                        <a:spcAft>
                          <a:spcPts val="0"/>
                        </a:spcAft>
                      </a:pPr>
                      <a:r>
                        <a:rPr lang="fi-FI" sz="1400" kern="100">
                          <a:effectLst/>
                          <a:latin typeface="SimSun"/>
                          <a:ea typeface="SimSun"/>
                        </a:rPr>
                        <a:t>1,500</a:t>
                      </a:r>
                      <a:endParaRPr lang="fi-FI" sz="1400" kern="100">
                        <a:effectLst/>
                        <a:latin typeface="Times New Roman"/>
                        <a:ea typeface="SimSun"/>
                      </a:endParaRPr>
                    </a:p>
                  </a:txBody>
                  <a:tcPr marL="7620" marR="7620" marT="7620" marB="0" anchor="b"/>
                </a:tc>
                <a:tc>
                  <a:txBody>
                    <a:bodyPr/>
                    <a:lstStyle/>
                    <a:p>
                      <a:pPr algn="r">
                        <a:spcAft>
                          <a:spcPts val="0"/>
                        </a:spcAft>
                      </a:pPr>
                      <a:r>
                        <a:rPr lang="fi-FI" sz="1400" kern="100">
                          <a:effectLst/>
                          <a:latin typeface="SimSun"/>
                          <a:ea typeface="SimSun"/>
                        </a:rPr>
                        <a:t>2,400</a:t>
                      </a:r>
                      <a:endParaRPr lang="fi-FI" sz="1400" kern="100">
                        <a:effectLst/>
                        <a:latin typeface="Times New Roman"/>
                        <a:ea typeface="SimSun"/>
                      </a:endParaRPr>
                    </a:p>
                  </a:txBody>
                  <a:tcPr marL="7620" marR="7620" marT="7620" marB="0" anchor="b"/>
                </a:tc>
                <a:tc>
                  <a:txBody>
                    <a:bodyPr/>
                    <a:lstStyle/>
                    <a:p>
                      <a:pPr algn="r">
                        <a:spcAft>
                          <a:spcPts val="0"/>
                        </a:spcAft>
                      </a:pPr>
                      <a:r>
                        <a:rPr lang="fi-FI" sz="1400" kern="100">
                          <a:effectLst/>
                          <a:latin typeface="SimSun"/>
                          <a:ea typeface="SimSun"/>
                        </a:rPr>
                        <a:t>2,800</a:t>
                      </a:r>
                      <a:endParaRPr lang="fi-FI"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400</a:t>
                      </a:r>
                      <a:endParaRPr lang="is-IS"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200</a:t>
                      </a:r>
                      <a:endParaRPr lang="is-IS" sz="1400" kern="100">
                        <a:effectLst/>
                        <a:latin typeface="Times New Roman"/>
                        <a:ea typeface="SimSun"/>
                      </a:endParaRP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r">
                        <a:spcAft>
                          <a:spcPts val="0"/>
                        </a:spcAft>
                      </a:pPr>
                      <a:r>
                        <a:rPr lang="cs-CZ" sz="1400" kern="100">
                          <a:effectLst/>
                          <a:latin typeface="SimSun"/>
                          <a:ea typeface="SimSun"/>
                        </a:rPr>
                        <a:t>11,800</a:t>
                      </a:r>
                      <a:endParaRPr lang="cs-CZ" sz="1400" kern="100">
                        <a:effectLst/>
                        <a:latin typeface="Times New Roman"/>
                        <a:ea typeface="SimSun"/>
                      </a:endParaRPr>
                    </a:p>
                  </a:txBody>
                  <a:tcPr marL="7620" marR="7620" marT="7620" marB="0" anchor="b"/>
                </a:tc>
              </a:tr>
              <a:tr h="260083">
                <a:tc>
                  <a:txBody>
                    <a:bodyPr/>
                    <a:lstStyle/>
                    <a:p>
                      <a:pPr algn="just">
                        <a:spcAft>
                          <a:spcPts val="0"/>
                        </a:spcAft>
                      </a:pPr>
                      <a:r>
                        <a:rPr lang="is-IS" sz="1400" kern="100">
                          <a:effectLst/>
                          <a:latin typeface="SimSun"/>
                          <a:ea typeface="SimSun"/>
                        </a:rPr>
                        <a:t>12</a:t>
                      </a:r>
                      <a:endParaRPr lang="is-IS" sz="1400" kern="100">
                        <a:effectLst/>
                        <a:latin typeface="Times New Roman"/>
                        <a:ea typeface="SimSun"/>
                      </a:endParaRPr>
                    </a:p>
                  </a:txBody>
                  <a:tcPr marL="7620" marR="7620" marT="7620" marB="0" anchor="b"/>
                </a:tc>
                <a:tc>
                  <a:txBody>
                    <a:bodyPr/>
                    <a:lstStyle/>
                    <a:p>
                      <a:pPr marL="5080" algn="just">
                        <a:spcAft>
                          <a:spcPts val="0"/>
                        </a:spcAft>
                      </a:pPr>
                      <a:r>
                        <a:rPr lang="zh-CN" altLang="en-US" sz="1400" kern="100">
                          <a:effectLst/>
                          <a:latin typeface="Times New Roman"/>
                          <a:ea typeface="SimSun"/>
                        </a:rPr>
                        <a:t>试运行</a:t>
                      </a:r>
                    </a:p>
                  </a:txBody>
                  <a:tcPr marL="0" marR="0" marT="0" marB="0" anchor="b"/>
                </a:tc>
                <a:tc>
                  <a:txBody>
                    <a:bodyPr/>
                    <a:lstStyle/>
                    <a:p>
                      <a:pPr algn="r">
                        <a:spcAft>
                          <a:spcPts val="0"/>
                        </a:spcAft>
                      </a:pPr>
                      <a:r>
                        <a:rPr lang="en-US" sz="1400" kern="100">
                          <a:effectLst/>
                          <a:latin typeface="SimSun"/>
                          <a:ea typeface="SimSun"/>
                        </a:rPr>
                        <a:t>4</a:t>
                      </a:r>
                      <a:endParaRPr lang="en-US"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12 </a:t>
                      </a:r>
                      <a:endParaRPr lang="is-IS" sz="1400" kern="100">
                        <a:effectLst/>
                        <a:latin typeface="Times New Roman"/>
                        <a:ea typeface="SimSun"/>
                      </a:endParaRPr>
                    </a:p>
                  </a:txBody>
                  <a:tcPr marL="7620" marR="7620" marT="7620" marB="0" anchor="b"/>
                </a:tc>
                <a:tc>
                  <a:txBody>
                    <a:bodyPr/>
                    <a:lstStyle/>
                    <a:p>
                      <a:pPr algn="r">
                        <a:spcAft>
                          <a:spcPts val="0"/>
                        </a:spcAft>
                      </a:pPr>
                      <a:r>
                        <a:rPr lang="en-US" sz="1400" kern="100">
                          <a:effectLst/>
                          <a:latin typeface="SimSun"/>
                          <a:ea typeface="SimSun"/>
                        </a:rPr>
                        <a:t>2,000</a:t>
                      </a:r>
                      <a:endParaRPr lang="en-US"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28,800</a:t>
                      </a:r>
                      <a:endParaRPr lang="is-IS"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33,600</a:t>
                      </a:r>
                      <a:endParaRPr lang="is-IS"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4,800</a:t>
                      </a:r>
                      <a:endParaRPr lang="is-IS" sz="1400" kern="100">
                        <a:effectLst/>
                        <a:latin typeface="Times New Roman"/>
                        <a:ea typeface="SimSun"/>
                      </a:endParaRPr>
                    </a:p>
                  </a:txBody>
                  <a:tcPr marL="7620" marR="7620" marT="7620" marB="0" anchor="b"/>
                </a:tc>
                <a:tc>
                  <a:txBody>
                    <a:bodyPr/>
                    <a:lstStyle/>
                    <a:p>
                      <a:pPr algn="r">
                        <a:spcAft>
                          <a:spcPts val="0"/>
                        </a:spcAft>
                      </a:pPr>
                      <a:r>
                        <a:rPr lang="fi-FI" sz="1400" kern="100">
                          <a:effectLst/>
                          <a:latin typeface="SimSun"/>
                          <a:ea typeface="SimSun"/>
                        </a:rPr>
                        <a:t>2,400</a:t>
                      </a:r>
                      <a:endParaRPr lang="fi-FI" sz="1400" kern="100">
                        <a:effectLst/>
                        <a:latin typeface="Times New Roman"/>
                        <a:ea typeface="SimSun"/>
                      </a:endParaRP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r">
                        <a:spcAft>
                          <a:spcPts val="0"/>
                        </a:spcAft>
                      </a:pPr>
                      <a:r>
                        <a:rPr lang="is-IS" sz="1400" kern="100">
                          <a:effectLst/>
                          <a:latin typeface="SimSun"/>
                          <a:ea typeface="SimSun"/>
                        </a:rPr>
                        <a:t>165,600</a:t>
                      </a:r>
                      <a:endParaRPr lang="is-IS" sz="1400" kern="100">
                        <a:effectLst/>
                        <a:latin typeface="Times New Roman"/>
                        <a:ea typeface="SimSun"/>
                      </a:endParaRPr>
                    </a:p>
                  </a:txBody>
                  <a:tcPr marL="7620" marR="7620" marT="7620" marB="0" anchor="b"/>
                </a:tc>
              </a:tr>
              <a:tr h="260083">
                <a:tc>
                  <a:txBody>
                    <a:bodyPr/>
                    <a:lstStyle/>
                    <a:p>
                      <a:pPr algn="just">
                        <a:spcAft>
                          <a:spcPts val="0"/>
                        </a:spcAft>
                      </a:pPr>
                      <a:r>
                        <a:rPr lang="is-IS" sz="1400" kern="100">
                          <a:effectLst/>
                          <a:latin typeface="SimSun"/>
                          <a:ea typeface="SimSun"/>
                        </a:rPr>
                        <a:t>13</a:t>
                      </a:r>
                      <a:endParaRPr lang="is-IS" sz="1400" kern="100">
                        <a:effectLst/>
                        <a:latin typeface="Times New Roman"/>
                        <a:ea typeface="SimSun"/>
                      </a:endParaRPr>
                    </a:p>
                  </a:txBody>
                  <a:tcPr marL="7620" marR="7620" marT="7620" marB="0" anchor="b"/>
                </a:tc>
                <a:tc>
                  <a:txBody>
                    <a:bodyPr/>
                    <a:lstStyle/>
                    <a:p>
                      <a:pPr marL="5080" algn="just">
                        <a:spcAft>
                          <a:spcPts val="0"/>
                        </a:spcAft>
                      </a:pPr>
                      <a:r>
                        <a:rPr lang="zh-TW" altLang="en-US" sz="1400" kern="100">
                          <a:effectLst/>
                          <a:latin typeface="Times New Roman"/>
                          <a:ea typeface="SimSun"/>
                        </a:rPr>
                        <a:t>初验</a:t>
                      </a:r>
                    </a:p>
                  </a:txBody>
                  <a:tcPr marL="0" marR="0" marT="0" marB="0" anchor="b"/>
                </a:tc>
                <a:tc>
                  <a:txBody>
                    <a:bodyPr/>
                    <a:lstStyle/>
                    <a:p>
                      <a:pPr algn="r">
                        <a:spcAft>
                          <a:spcPts val="0"/>
                        </a:spcAft>
                      </a:pPr>
                      <a:r>
                        <a:rPr lang="is-IS" sz="1400" kern="100">
                          <a:effectLst/>
                          <a:latin typeface="SimSun"/>
                          <a:ea typeface="SimSun"/>
                        </a:rPr>
                        <a:t>2</a:t>
                      </a:r>
                      <a:endParaRPr lang="is-IS" sz="1400" kern="100">
                        <a:effectLst/>
                        <a:latin typeface="Times New Roman"/>
                        <a:ea typeface="SimSun"/>
                      </a:endParaRPr>
                    </a:p>
                  </a:txBody>
                  <a:tcPr marL="7620" marR="7620" marT="7620" marB="0" anchor="b"/>
                </a:tc>
                <a:tc>
                  <a:txBody>
                    <a:bodyPr/>
                    <a:lstStyle/>
                    <a:p>
                      <a:pPr algn="r">
                        <a:spcAft>
                          <a:spcPts val="0"/>
                        </a:spcAft>
                      </a:pPr>
                      <a:r>
                        <a:rPr lang="ru-RU" sz="1400" kern="100">
                          <a:effectLst/>
                          <a:latin typeface="SimSun"/>
                          <a:ea typeface="SimSun"/>
                        </a:rPr>
                        <a:t>1 </a:t>
                      </a:r>
                      <a:endParaRPr lang="ru-RU" sz="1400" kern="100">
                        <a:effectLst/>
                        <a:latin typeface="Times New Roman"/>
                        <a:ea typeface="SimSun"/>
                      </a:endParaRPr>
                    </a:p>
                  </a:txBody>
                  <a:tcPr marL="7620" marR="7620" marT="7620" marB="0" anchor="b"/>
                </a:tc>
                <a:tc>
                  <a:txBody>
                    <a:bodyPr/>
                    <a:lstStyle/>
                    <a:p>
                      <a:pPr algn="r">
                        <a:spcAft>
                          <a:spcPts val="0"/>
                        </a:spcAft>
                      </a:pPr>
                      <a:r>
                        <a:rPr lang="en-US" sz="1400" kern="100">
                          <a:effectLst/>
                          <a:latin typeface="SimSun"/>
                          <a:ea typeface="SimSun"/>
                        </a:rPr>
                        <a:t>2,000</a:t>
                      </a:r>
                      <a:endParaRPr lang="en-US"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1,200</a:t>
                      </a:r>
                      <a:endParaRPr lang="is-IS" sz="1400" kern="100">
                        <a:effectLst/>
                        <a:latin typeface="Times New Roman"/>
                        <a:ea typeface="SimSun"/>
                      </a:endParaRPr>
                    </a:p>
                  </a:txBody>
                  <a:tcPr marL="7620" marR="7620" marT="7620" marB="0" anchor="b"/>
                </a:tc>
                <a:tc>
                  <a:txBody>
                    <a:bodyPr/>
                    <a:lstStyle/>
                    <a:p>
                      <a:pPr algn="r">
                        <a:spcAft>
                          <a:spcPts val="0"/>
                        </a:spcAft>
                      </a:pPr>
                      <a:r>
                        <a:rPr lang="fi-FI" sz="1400" kern="100">
                          <a:effectLst/>
                          <a:latin typeface="SimSun"/>
                          <a:ea typeface="SimSun"/>
                        </a:rPr>
                        <a:t>1,400</a:t>
                      </a:r>
                      <a:endParaRPr lang="fi-FI"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200</a:t>
                      </a:r>
                      <a:endParaRPr lang="is-IS"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100</a:t>
                      </a:r>
                      <a:endParaRPr lang="is-IS" sz="1400" kern="100">
                        <a:effectLst/>
                        <a:latin typeface="Times New Roman"/>
                        <a:ea typeface="SimSun"/>
                      </a:endParaRP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r">
                        <a:spcAft>
                          <a:spcPts val="0"/>
                        </a:spcAft>
                      </a:pPr>
                      <a:r>
                        <a:rPr lang="fi-FI" sz="1400" kern="100">
                          <a:effectLst/>
                          <a:latin typeface="SimSun"/>
                          <a:ea typeface="SimSun"/>
                        </a:rPr>
                        <a:t>6,900</a:t>
                      </a:r>
                      <a:endParaRPr lang="fi-FI" sz="1400" kern="100">
                        <a:effectLst/>
                        <a:latin typeface="Times New Roman"/>
                        <a:ea typeface="SimSun"/>
                      </a:endParaRPr>
                    </a:p>
                  </a:txBody>
                  <a:tcPr marL="7620" marR="7620" marT="7620" marB="0" anchor="b"/>
                </a:tc>
              </a:tr>
              <a:tr h="260083">
                <a:tc>
                  <a:txBody>
                    <a:bodyPr/>
                    <a:lstStyle/>
                    <a:p>
                      <a:pPr algn="just">
                        <a:spcAft>
                          <a:spcPts val="0"/>
                        </a:spcAft>
                      </a:pPr>
                      <a:r>
                        <a:rPr lang="en-US" sz="1400" kern="100">
                          <a:effectLst/>
                          <a:latin typeface="SimSun"/>
                          <a:ea typeface="SimSun"/>
                        </a:rPr>
                        <a:t>14</a:t>
                      </a:r>
                      <a:endParaRPr lang="en-US" sz="1400" kern="100">
                        <a:effectLst/>
                        <a:latin typeface="Times New Roman"/>
                        <a:ea typeface="SimSun"/>
                      </a:endParaRPr>
                    </a:p>
                  </a:txBody>
                  <a:tcPr marL="7620" marR="7620" marT="7620" marB="0" anchor="b"/>
                </a:tc>
                <a:tc>
                  <a:txBody>
                    <a:bodyPr/>
                    <a:lstStyle/>
                    <a:p>
                      <a:pPr marL="5080" algn="just">
                        <a:spcAft>
                          <a:spcPts val="0"/>
                        </a:spcAft>
                      </a:pPr>
                      <a:r>
                        <a:rPr lang="zh-CN" altLang="en-US" sz="1400" kern="100">
                          <a:effectLst/>
                          <a:latin typeface="Times New Roman"/>
                          <a:ea typeface="SimSun"/>
                        </a:rPr>
                        <a:t>设计文档</a:t>
                      </a:r>
                    </a:p>
                  </a:txBody>
                  <a:tcPr marL="0" marR="0" marT="0" marB="0" anchor="b"/>
                </a:tc>
                <a:tc>
                  <a:txBody>
                    <a:bodyPr/>
                    <a:lstStyle/>
                    <a:p>
                      <a:pPr algn="r">
                        <a:spcAft>
                          <a:spcPts val="0"/>
                        </a:spcAft>
                      </a:pPr>
                      <a:r>
                        <a:rPr lang="en-US" sz="1400" kern="100">
                          <a:effectLst/>
                          <a:latin typeface="SimSun"/>
                          <a:ea typeface="SimSun"/>
                        </a:rPr>
                        <a:t>4</a:t>
                      </a:r>
                      <a:endParaRPr lang="en-US" sz="1400" kern="100">
                        <a:effectLst/>
                        <a:latin typeface="Times New Roman"/>
                        <a:ea typeface="SimSun"/>
                      </a:endParaRPr>
                    </a:p>
                  </a:txBody>
                  <a:tcPr marL="7620" marR="7620" marT="7620" marB="0" anchor="b"/>
                </a:tc>
                <a:tc>
                  <a:txBody>
                    <a:bodyPr/>
                    <a:lstStyle/>
                    <a:p>
                      <a:pPr algn="r">
                        <a:spcAft>
                          <a:spcPts val="0"/>
                        </a:spcAft>
                      </a:pPr>
                      <a:r>
                        <a:rPr lang="en-US" sz="1400" kern="100">
                          <a:effectLst/>
                          <a:latin typeface="SimSun"/>
                          <a:ea typeface="SimSun"/>
                        </a:rPr>
                        <a:t>6 </a:t>
                      </a:r>
                      <a:endParaRPr lang="en-US" sz="1400" kern="100">
                        <a:effectLst/>
                        <a:latin typeface="Times New Roman"/>
                        <a:ea typeface="SimSun"/>
                      </a:endParaRPr>
                    </a:p>
                  </a:txBody>
                  <a:tcPr marL="7620" marR="7620" marT="7620" marB="0" anchor="b"/>
                </a:tc>
                <a:tc>
                  <a:txBody>
                    <a:bodyPr/>
                    <a:lstStyle/>
                    <a:p>
                      <a:pPr algn="r">
                        <a:spcAft>
                          <a:spcPts val="0"/>
                        </a:spcAft>
                      </a:pPr>
                      <a:r>
                        <a:rPr lang="fi-FI" sz="1400" kern="100">
                          <a:effectLst/>
                          <a:latin typeface="SimSun"/>
                          <a:ea typeface="SimSun"/>
                        </a:rPr>
                        <a:t>1,500</a:t>
                      </a:r>
                      <a:endParaRPr lang="fi-FI" sz="1400" kern="100">
                        <a:effectLst/>
                        <a:latin typeface="Times New Roman"/>
                        <a:ea typeface="SimSun"/>
                      </a:endParaRP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r">
                        <a:spcAft>
                          <a:spcPts val="0"/>
                        </a:spcAft>
                      </a:pPr>
                      <a:r>
                        <a:rPr lang="is-IS" sz="1400" kern="100">
                          <a:effectLst/>
                          <a:latin typeface="SimSun"/>
                          <a:ea typeface="SimSun"/>
                        </a:rPr>
                        <a:t>1,200</a:t>
                      </a:r>
                      <a:endParaRPr lang="is-IS" sz="1400" kern="100">
                        <a:effectLst/>
                        <a:latin typeface="Times New Roman"/>
                        <a:ea typeface="SimSun"/>
                      </a:endParaRP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r">
                        <a:spcAft>
                          <a:spcPts val="0"/>
                        </a:spcAft>
                      </a:pPr>
                      <a:r>
                        <a:rPr lang="is-IS" sz="1400" kern="100">
                          <a:effectLst/>
                          <a:latin typeface="SimSun"/>
                          <a:ea typeface="SimSun"/>
                        </a:rPr>
                        <a:t>37,200</a:t>
                      </a:r>
                      <a:endParaRPr lang="is-IS" sz="1400" kern="100">
                        <a:effectLst/>
                        <a:latin typeface="Times New Roman"/>
                        <a:ea typeface="SimSun"/>
                      </a:endParaRPr>
                    </a:p>
                  </a:txBody>
                  <a:tcPr marL="7620" marR="7620" marT="7620" marB="0" anchor="b"/>
                </a:tc>
              </a:tr>
              <a:tr h="260083">
                <a:tc>
                  <a:txBody>
                    <a:bodyPr/>
                    <a:lstStyle/>
                    <a:p>
                      <a:pPr algn="just">
                        <a:spcAft>
                          <a:spcPts val="0"/>
                        </a:spcAft>
                      </a:pPr>
                      <a:r>
                        <a:rPr lang="en-US" sz="1400" kern="100">
                          <a:effectLst/>
                          <a:latin typeface="SimSun"/>
                          <a:ea typeface="SimSun"/>
                        </a:rPr>
                        <a:t>15</a:t>
                      </a:r>
                      <a:endParaRPr lang="en-US" sz="1400" kern="100">
                        <a:effectLst/>
                        <a:latin typeface="Times New Roman"/>
                        <a:ea typeface="SimSun"/>
                      </a:endParaRPr>
                    </a:p>
                  </a:txBody>
                  <a:tcPr marL="7620" marR="7620" marT="7620" marB="0" anchor="b"/>
                </a:tc>
                <a:tc>
                  <a:txBody>
                    <a:bodyPr/>
                    <a:lstStyle/>
                    <a:p>
                      <a:pPr marL="5080" algn="just">
                        <a:spcAft>
                          <a:spcPts val="0"/>
                        </a:spcAft>
                      </a:pPr>
                      <a:r>
                        <a:rPr lang="zh-TW" altLang="en-US" sz="1400" kern="100">
                          <a:effectLst/>
                          <a:latin typeface="Times New Roman"/>
                          <a:ea typeface="SimSun"/>
                        </a:rPr>
                        <a:t>终验</a:t>
                      </a:r>
                    </a:p>
                  </a:txBody>
                  <a:tcPr marL="0" marR="0" marT="0" marB="0" anchor="b"/>
                </a:tc>
                <a:tc>
                  <a:txBody>
                    <a:bodyPr/>
                    <a:lstStyle/>
                    <a:p>
                      <a:pPr algn="r">
                        <a:spcAft>
                          <a:spcPts val="0"/>
                        </a:spcAft>
                      </a:pPr>
                      <a:r>
                        <a:rPr lang="is-IS" sz="1400" kern="100">
                          <a:effectLst/>
                          <a:latin typeface="SimSun"/>
                          <a:ea typeface="SimSun"/>
                        </a:rPr>
                        <a:t>2</a:t>
                      </a:r>
                      <a:endParaRPr lang="is-IS"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2 </a:t>
                      </a:r>
                      <a:endParaRPr lang="is-IS" sz="1400" kern="100">
                        <a:effectLst/>
                        <a:latin typeface="Times New Roman"/>
                        <a:ea typeface="SimSun"/>
                      </a:endParaRPr>
                    </a:p>
                  </a:txBody>
                  <a:tcPr marL="7620" marR="7620" marT="7620" marB="0" anchor="b"/>
                </a:tc>
                <a:tc>
                  <a:txBody>
                    <a:bodyPr/>
                    <a:lstStyle/>
                    <a:p>
                      <a:pPr algn="r">
                        <a:spcAft>
                          <a:spcPts val="0"/>
                        </a:spcAft>
                      </a:pPr>
                      <a:r>
                        <a:rPr lang="en-US" sz="1400" kern="100">
                          <a:effectLst/>
                          <a:latin typeface="SimSun"/>
                          <a:ea typeface="SimSun"/>
                        </a:rPr>
                        <a:t>2,000</a:t>
                      </a:r>
                      <a:endParaRPr lang="en-US" sz="1400" kern="100">
                        <a:effectLst/>
                        <a:latin typeface="Times New Roman"/>
                        <a:ea typeface="SimSun"/>
                      </a:endParaRPr>
                    </a:p>
                  </a:txBody>
                  <a:tcPr marL="7620" marR="7620" marT="7620" marB="0" anchor="b"/>
                </a:tc>
                <a:tc>
                  <a:txBody>
                    <a:bodyPr/>
                    <a:lstStyle/>
                    <a:p>
                      <a:pPr algn="r">
                        <a:spcAft>
                          <a:spcPts val="0"/>
                        </a:spcAft>
                      </a:pPr>
                      <a:r>
                        <a:rPr lang="fi-FI" sz="1400" kern="100">
                          <a:effectLst/>
                          <a:latin typeface="SimSun"/>
                          <a:ea typeface="SimSun"/>
                        </a:rPr>
                        <a:t>2,400</a:t>
                      </a:r>
                      <a:endParaRPr lang="fi-FI" sz="1400" kern="100">
                        <a:effectLst/>
                        <a:latin typeface="Times New Roman"/>
                        <a:ea typeface="SimSun"/>
                      </a:endParaRPr>
                    </a:p>
                  </a:txBody>
                  <a:tcPr marL="7620" marR="7620" marT="7620" marB="0" anchor="b"/>
                </a:tc>
                <a:tc>
                  <a:txBody>
                    <a:bodyPr/>
                    <a:lstStyle/>
                    <a:p>
                      <a:pPr algn="r">
                        <a:spcAft>
                          <a:spcPts val="0"/>
                        </a:spcAft>
                      </a:pPr>
                      <a:r>
                        <a:rPr lang="fi-FI" sz="1400" kern="100">
                          <a:effectLst/>
                          <a:latin typeface="SimSun"/>
                          <a:ea typeface="SimSun"/>
                        </a:rPr>
                        <a:t>2,800</a:t>
                      </a:r>
                      <a:endParaRPr lang="fi-FI"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400</a:t>
                      </a:r>
                      <a:endParaRPr lang="is-IS"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200</a:t>
                      </a:r>
                      <a:endParaRPr lang="is-IS" sz="1400" kern="100">
                        <a:effectLst/>
                        <a:latin typeface="Times New Roman"/>
                        <a:ea typeface="SimSun"/>
                      </a:endParaRP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r">
                        <a:spcAft>
                          <a:spcPts val="0"/>
                        </a:spcAft>
                      </a:pPr>
                      <a:r>
                        <a:rPr lang="is-IS" sz="1400" kern="100">
                          <a:effectLst/>
                          <a:latin typeface="SimSun"/>
                          <a:ea typeface="SimSun"/>
                        </a:rPr>
                        <a:t>13,800</a:t>
                      </a:r>
                      <a:endParaRPr lang="is-IS" sz="1400" kern="100">
                        <a:effectLst/>
                        <a:latin typeface="Times New Roman"/>
                        <a:ea typeface="SimSun"/>
                      </a:endParaRPr>
                    </a:p>
                  </a:txBody>
                  <a:tcPr marL="7620" marR="7620" marT="7620" marB="0" anchor="b"/>
                </a:tc>
              </a:tr>
              <a:tr h="260083">
                <a:tc>
                  <a:txBody>
                    <a:bodyPr/>
                    <a:lstStyle/>
                    <a:p>
                      <a:pPr algn="just">
                        <a:spcAft>
                          <a:spcPts val="0"/>
                        </a:spcAft>
                      </a:pPr>
                      <a:r>
                        <a:rPr lang="en-US" sz="1400" kern="100">
                          <a:effectLst/>
                          <a:latin typeface="SimSun"/>
                          <a:ea typeface="SimSun"/>
                        </a:rPr>
                        <a:t>16</a:t>
                      </a:r>
                      <a:endParaRPr lang="en-US" sz="1400" kern="100">
                        <a:effectLst/>
                        <a:latin typeface="Times New Roman"/>
                        <a:ea typeface="SimSun"/>
                      </a:endParaRPr>
                    </a:p>
                  </a:txBody>
                  <a:tcPr marL="7620" marR="7620" marT="7620" marB="0" anchor="b"/>
                </a:tc>
                <a:tc>
                  <a:txBody>
                    <a:bodyPr/>
                    <a:lstStyle/>
                    <a:p>
                      <a:pPr marL="5080" algn="just">
                        <a:spcAft>
                          <a:spcPts val="0"/>
                        </a:spcAft>
                      </a:pPr>
                      <a:r>
                        <a:rPr lang="zh-CN" altLang="en-US" sz="1400" kern="100">
                          <a:effectLst/>
                          <a:latin typeface="Times New Roman"/>
                          <a:ea typeface="SimSun"/>
                        </a:rPr>
                        <a:t>终验后</a:t>
                      </a:r>
                    </a:p>
                  </a:txBody>
                  <a:tcPr marL="0" marR="0" marT="0" marB="0" anchor="b"/>
                </a:tc>
                <a:tc>
                  <a:txBody>
                    <a:bodyPr/>
                    <a:lstStyle/>
                    <a:p>
                      <a:pPr algn="r">
                        <a:spcAft>
                          <a:spcPts val="0"/>
                        </a:spcAft>
                      </a:pPr>
                      <a:r>
                        <a:rPr lang="is-IS" sz="1400" kern="100">
                          <a:effectLst/>
                          <a:latin typeface="SimSun"/>
                          <a:ea typeface="SimSun"/>
                        </a:rPr>
                        <a:t>2</a:t>
                      </a:r>
                      <a:endParaRPr lang="is-IS" sz="1400" kern="100">
                        <a:effectLst/>
                        <a:latin typeface="Times New Roman"/>
                        <a:ea typeface="SimSun"/>
                      </a:endParaRPr>
                    </a:p>
                  </a:txBody>
                  <a:tcPr marL="7620" marR="7620" marT="7620" marB="0" anchor="b"/>
                </a:tc>
                <a:tc>
                  <a:txBody>
                    <a:bodyPr/>
                    <a:lstStyle/>
                    <a:p>
                      <a:pPr algn="r">
                        <a:spcAft>
                          <a:spcPts val="0"/>
                        </a:spcAft>
                      </a:pPr>
                      <a:r>
                        <a:rPr lang="is-IS" sz="1400" kern="100">
                          <a:effectLst/>
                          <a:latin typeface="SimSun"/>
                          <a:ea typeface="SimSun"/>
                        </a:rPr>
                        <a:t>52 </a:t>
                      </a:r>
                      <a:endParaRPr lang="is-IS" sz="1400" kern="100">
                        <a:effectLst/>
                        <a:latin typeface="Times New Roman"/>
                        <a:ea typeface="SimSun"/>
                      </a:endParaRPr>
                    </a:p>
                  </a:txBody>
                  <a:tcPr marL="7620" marR="7620" marT="7620" marB="0" anchor="b"/>
                </a:tc>
                <a:tc>
                  <a:txBody>
                    <a:bodyPr/>
                    <a:lstStyle/>
                    <a:p>
                      <a:pPr algn="r">
                        <a:spcAft>
                          <a:spcPts val="0"/>
                        </a:spcAft>
                      </a:pPr>
                      <a:r>
                        <a:rPr lang="fi-FI" sz="1400" kern="100">
                          <a:effectLst/>
                          <a:latin typeface="SimSun"/>
                          <a:ea typeface="SimSun"/>
                        </a:rPr>
                        <a:t>1,500</a:t>
                      </a:r>
                      <a:endParaRPr lang="fi-FI" sz="1400" kern="100">
                        <a:effectLst/>
                        <a:latin typeface="Times New Roman"/>
                        <a:ea typeface="SimSun"/>
                      </a:endParaRP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r">
                        <a:spcAft>
                          <a:spcPts val="0"/>
                        </a:spcAft>
                      </a:pPr>
                      <a:r>
                        <a:rPr lang="is-IS" sz="1400" kern="100">
                          <a:effectLst/>
                          <a:latin typeface="SimSun"/>
                          <a:ea typeface="SimSun"/>
                        </a:rPr>
                        <a:t>5,200</a:t>
                      </a:r>
                      <a:endParaRPr lang="is-IS" sz="1400" kern="100">
                        <a:effectLst/>
                        <a:latin typeface="Times New Roman"/>
                        <a:ea typeface="SimSun"/>
                      </a:endParaRPr>
                    </a:p>
                  </a:txBody>
                  <a:tcPr marL="7620" marR="7620" marT="7620" marB="0" anchor="b"/>
                </a:tc>
                <a:tc>
                  <a:txBody>
                    <a:bodyPr/>
                    <a:lstStyle/>
                    <a:p>
                      <a:pPr algn="just">
                        <a:spcAft>
                          <a:spcPts val="0"/>
                        </a:spcAft>
                      </a:pPr>
                      <a:r>
                        <a:rPr lang="zh-CN" altLang="en-US" sz="1400" kern="100">
                          <a:effectLst/>
                          <a:latin typeface="Times New Roman"/>
                          <a:ea typeface="SimSun"/>
                        </a:rPr>
                        <a:t>　</a:t>
                      </a:r>
                    </a:p>
                  </a:txBody>
                  <a:tcPr marL="7620" marR="7620" marT="7620" marB="0" anchor="b"/>
                </a:tc>
                <a:tc>
                  <a:txBody>
                    <a:bodyPr/>
                    <a:lstStyle/>
                    <a:p>
                      <a:pPr algn="r">
                        <a:spcAft>
                          <a:spcPts val="0"/>
                        </a:spcAft>
                      </a:pPr>
                      <a:r>
                        <a:rPr lang="is-IS" sz="1400" kern="100">
                          <a:effectLst/>
                          <a:latin typeface="SimSun"/>
                          <a:ea typeface="SimSun"/>
                        </a:rPr>
                        <a:t>161,200</a:t>
                      </a:r>
                      <a:endParaRPr lang="is-IS" sz="1400" kern="100">
                        <a:effectLst/>
                        <a:latin typeface="Times New Roman"/>
                        <a:ea typeface="SimSun"/>
                      </a:endParaRPr>
                    </a:p>
                  </a:txBody>
                  <a:tcPr marL="7620" marR="7620" marT="7620" marB="0" anchor="b"/>
                </a:tc>
              </a:tr>
              <a:tr h="424506">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7620" marR="7620" marT="7620" marB="0" anchor="b"/>
                </a:tc>
                <a:tc>
                  <a:txBody>
                    <a:bodyPr/>
                    <a:lstStyle/>
                    <a:p>
                      <a:pPr marL="17780" algn="just">
                        <a:spcAft>
                          <a:spcPts val="0"/>
                        </a:spcAft>
                      </a:pPr>
                      <a:r>
                        <a:rPr lang="zh-TW" altLang="en-US" sz="1400" kern="100">
                          <a:effectLst/>
                          <a:latin typeface="Times New Roman"/>
                          <a:ea typeface="SimSun"/>
                        </a:rPr>
                        <a:t>合计</a:t>
                      </a:r>
                    </a:p>
                  </a:txBody>
                  <a:tcPr marL="0" marR="0" marT="0" marB="0" anchor="b"/>
                </a:tc>
                <a:tc>
                  <a:txBody>
                    <a:bodyPr/>
                    <a:lstStyle/>
                    <a:p>
                      <a:pPr algn="r">
                        <a:spcAft>
                          <a:spcPts val="0"/>
                        </a:spcAft>
                      </a:pPr>
                      <a:r>
                        <a:rPr lang="en-US" sz="1400" kern="100">
                          <a:effectLst/>
                          <a:latin typeface="SimSun"/>
                          <a:ea typeface="SimSun"/>
                        </a:rPr>
                        <a:t>65</a:t>
                      </a:r>
                      <a:endParaRPr lang="en-US" sz="1400" kern="100">
                        <a:effectLst/>
                        <a:latin typeface="Times New Roman"/>
                        <a:ea typeface="SimSun"/>
                      </a:endParaRPr>
                    </a:p>
                  </a:txBody>
                  <a:tcPr marL="7620" marR="7620" marT="7620" marB="0" anchor="b"/>
                </a:tc>
                <a:tc>
                  <a:txBody>
                    <a:bodyPr/>
                    <a:lstStyle/>
                    <a:p>
                      <a:pPr algn="r">
                        <a:spcAft>
                          <a:spcPts val="0"/>
                        </a:spcAft>
                      </a:pPr>
                      <a:r>
                        <a:rPr lang="en-US" sz="1400" kern="100">
                          <a:effectLst/>
                          <a:latin typeface="SimSun"/>
                          <a:ea typeface="SimSun"/>
                        </a:rPr>
                        <a:t>103 </a:t>
                      </a:r>
                      <a:endParaRPr lang="en-US" sz="1400" kern="100">
                        <a:effectLst/>
                        <a:latin typeface="Times New Roman"/>
                        <a:ea typeface="SimSun"/>
                      </a:endParaRPr>
                    </a:p>
                  </a:txBody>
                  <a:tcPr marL="7620" marR="7620" marT="7620" marB="0" anchor="b"/>
                </a:tc>
                <a:tc>
                  <a:txBody>
                    <a:bodyPr/>
                    <a:lstStyle/>
                    <a:p>
                      <a:pPr algn="r">
                        <a:spcAft>
                          <a:spcPts val="0"/>
                        </a:spcAft>
                      </a:pPr>
                      <a:r>
                        <a:rPr lang="sk-SK" sz="1400" b="1" kern="100">
                          <a:effectLst/>
                          <a:latin typeface="SimSun"/>
                          <a:ea typeface="SimSun"/>
                        </a:rPr>
                        <a:t> </a:t>
                      </a:r>
                      <a:endParaRPr lang="sk-SK" sz="1400" kern="100">
                        <a:effectLst/>
                        <a:latin typeface="Times New Roman"/>
                        <a:ea typeface="SimSun"/>
                      </a:endParaRPr>
                    </a:p>
                  </a:txBody>
                  <a:tcPr marL="7620" marR="7620" marT="7620" marB="0" anchor="b"/>
                </a:tc>
                <a:tc>
                  <a:txBody>
                    <a:bodyPr/>
                    <a:lstStyle/>
                    <a:p>
                      <a:pPr algn="r">
                        <a:spcAft>
                          <a:spcPts val="0"/>
                        </a:spcAft>
                      </a:pPr>
                      <a:r>
                        <a:rPr lang="sk-SK" sz="1400" b="1" kern="100" dirty="0">
                          <a:effectLst/>
                          <a:latin typeface="SimSun"/>
                          <a:ea typeface="SimSun"/>
                        </a:rPr>
                        <a:t> </a:t>
                      </a:r>
                      <a:endParaRPr lang="sk-SK" sz="1400" kern="100" dirty="0">
                        <a:effectLst/>
                        <a:latin typeface="Times New Roman"/>
                        <a:ea typeface="SimSun"/>
                      </a:endParaRPr>
                    </a:p>
                  </a:txBody>
                  <a:tcPr marL="7620" marR="7620" marT="7620" marB="0" anchor="b"/>
                </a:tc>
                <a:tc>
                  <a:txBody>
                    <a:bodyPr/>
                    <a:lstStyle/>
                    <a:p>
                      <a:pPr algn="r">
                        <a:spcAft>
                          <a:spcPts val="0"/>
                        </a:spcAft>
                      </a:pPr>
                      <a:r>
                        <a:rPr lang="sk-SK" sz="1400" kern="100">
                          <a:effectLst/>
                          <a:latin typeface="SimSun"/>
                          <a:ea typeface="SimSun"/>
                        </a:rPr>
                        <a:t> </a:t>
                      </a:r>
                      <a:endParaRPr lang="sk-SK" sz="1400" kern="100">
                        <a:effectLst/>
                        <a:latin typeface="Times New Roman"/>
                        <a:ea typeface="SimSun"/>
                      </a:endParaRPr>
                    </a:p>
                  </a:txBody>
                  <a:tcPr marL="7620" marR="7620" marT="7620" marB="0" anchor="b"/>
                </a:tc>
                <a:tc>
                  <a:txBody>
                    <a:bodyPr/>
                    <a:lstStyle/>
                    <a:p>
                      <a:pPr algn="r">
                        <a:spcAft>
                          <a:spcPts val="0"/>
                        </a:spcAft>
                      </a:pPr>
                      <a:r>
                        <a:rPr lang="sk-SK" sz="1400" kern="100">
                          <a:effectLst/>
                          <a:latin typeface="SimSun"/>
                          <a:ea typeface="SimSun"/>
                        </a:rPr>
                        <a:t> </a:t>
                      </a:r>
                      <a:endParaRPr lang="sk-SK" sz="1400" kern="100">
                        <a:effectLst/>
                        <a:latin typeface="Times New Roman"/>
                        <a:ea typeface="SimSun"/>
                      </a:endParaRPr>
                    </a:p>
                  </a:txBody>
                  <a:tcPr marL="7620" marR="7620" marT="7620" marB="0" anchor="b"/>
                </a:tc>
                <a:tc>
                  <a:txBody>
                    <a:bodyPr/>
                    <a:lstStyle/>
                    <a:p>
                      <a:pPr algn="r">
                        <a:spcAft>
                          <a:spcPts val="0"/>
                        </a:spcAft>
                      </a:pPr>
                      <a:r>
                        <a:rPr lang="sk-SK" sz="1400" kern="100">
                          <a:effectLst/>
                          <a:latin typeface="SimSun"/>
                          <a:ea typeface="SimSun"/>
                        </a:rPr>
                        <a:t> </a:t>
                      </a:r>
                      <a:endParaRPr lang="sk-SK" sz="1400" kern="100">
                        <a:effectLst/>
                        <a:latin typeface="Times New Roman"/>
                        <a:ea typeface="SimSun"/>
                      </a:endParaRPr>
                    </a:p>
                  </a:txBody>
                  <a:tcPr marL="7620" marR="7620" marT="7620" marB="0" anchor="b"/>
                </a:tc>
                <a:tc>
                  <a:txBody>
                    <a:bodyPr/>
                    <a:lstStyle/>
                    <a:p>
                      <a:pPr algn="r">
                        <a:spcAft>
                          <a:spcPts val="0"/>
                        </a:spcAft>
                      </a:pPr>
                      <a:r>
                        <a:rPr lang="en-US" sz="1400" kern="100">
                          <a:effectLst/>
                          <a:latin typeface="SimSun"/>
                          <a:ea typeface="SimSun"/>
                        </a:rPr>
                        <a:t>15,000</a:t>
                      </a:r>
                      <a:endParaRPr lang="en-US" sz="1400" kern="100">
                        <a:effectLst/>
                        <a:latin typeface="Times New Roman"/>
                        <a:ea typeface="SimSun"/>
                      </a:endParaRPr>
                    </a:p>
                  </a:txBody>
                  <a:tcPr marL="7620" marR="7620" marT="7620" marB="0" anchor="b"/>
                </a:tc>
                <a:tc>
                  <a:txBody>
                    <a:bodyPr/>
                    <a:lstStyle/>
                    <a:p>
                      <a:pPr algn="r">
                        <a:spcAft>
                          <a:spcPts val="0"/>
                        </a:spcAft>
                      </a:pPr>
                      <a:r>
                        <a:rPr lang="zh-CN" altLang="fi-FI" sz="1400" b="1" kern="100" dirty="0">
                          <a:effectLst/>
                          <a:latin typeface="Times New Roman"/>
                          <a:ea typeface="SimSun"/>
                        </a:rPr>
                        <a:t>　</a:t>
                      </a:r>
                      <a:r>
                        <a:rPr lang="fi-FI" sz="1400" b="1" kern="100" dirty="0">
                          <a:effectLst/>
                          <a:latin typeface="SimSun"/>
                          <a:ea typeface="SimSun"/>
                        </a:rPr>
                        <a:t>850,950</a:t>
                      </a:r>
                      <a:endParaRPr lang="fi-FI" sz="1400" kern="100" dirty="0">
                        <a:effectLst/>
                        <a:latin typeface="Times New Roman"/>
                        <a:ea typeface="SimSun"/>
                      </a:endParaRPr>
                    </a:p>
                  </a:txBody>
                  <a:tcPr marL="7620" marR="7620" marT="7620" marB="0" anchor="b"/>
                </a:tc>
              </a:tr>
            </a:tbl>
          </a:graphicData>
        </a:graphic>
      </p:graphicFrame>
    </p:spTree>
    <p:extLst>
      <p:ext uri="{BB962C8B-B14F-4D97-AF65-F5344CB8AC3E}">
        <p14:creationId xmlns:p14="http://schemas.microsoft.com/office/powerpoint/2010/main" val="415042735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12</a:t>
            </a:r>
            <a:r>
              <a:rPr kumimoji="1" lang="zh-CN" altLang="en-US" dirty="0" smtClean="0"/>
              <a:t>个月与</a:t>
            </a:r>
            <a:r>
              <a:rPr kumimoji="1" lang="en-US" altLang="zh-CN" dirty="0"/>
              <a:t>4</a:t>
            </a:r>
            <a:r>
              <a:rPr kumimoji="1" lang="zh-CN" altLang="en-US" dirty="0" smtClean="0"/>
              <a:t>年的损益预测</a:t>
            </a:r>
            <a:endParaRPr kumimoji="1" lang="zh-CN" altLang="en-US" dirty="0"/>
          </a:p>
        </p:txBody>
      </p:sp>
      <p:pic>
        <p:nvPicPr>
          <p:cNvPr id="6" name="Picture 5"/>
          <p:cNvPicPr>
            <a:picLocks noChangeAspect="1"/>
          </p:cNvPicPr>
          <p:nvPr/>
        </p:nvPicPr>
        <p:blipFill>
          <a:blip r:embed="rId3"/>
          <a:stretch>
            <a:fillRect/>
          </a:stretch>
        </p:blipFill>
        <p:spPr>
          <a:xfrm>
            <a:off x="1298034" y="1654888"/>
            <a:ext cx="6782628" cy="5203112"/>
          </a:xfrm>
          <a:prstGeom prst="rect">
            <a:avLst/>
          </a:prstGeom>
        </p:spPr>
      </p:pic>
    </p:spTree>
    <p:extLst>
      <p:ext uri="{BB962C8B-B14F-4D97-AF65-F5344CB8AC3E}">
        <p14:creationId xmlns:p14="http://schemas.microsoft.com/office/powerpoint/2010/main" val="138353851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现金流表</a:t>
            </a:r>
            <a:endParaRPr kumimoji="1" lang="zh-CN" altLang="en-US" dirty="0"/>
          </a:p>
        </p:txBody>
      </p:sp>
      <p:pic>
        <p:nvPicPr>
          <p:cNvPr id="7" name="Picture 6"/>
          <p:cNvPicPr>
            <a:picLocks noChangeAspect="1"/>
          </p:cNvPicPr>
          <p:nvPr/>
        </p:nvPicPr>
        <p:blipFill>
          <a:blip r:embed="rId3"/>
          <a:stretch>
            <a:fillRect/>
          </a:stretch>
        </p:blipFill>
        <p:spPr>
          <a:xfrm>
            <a:off x="1645584" y="1647553"/>
            <a:ext cx="5852831" cy="5210447"/>
          </a:xfrm>
          <a:prstGeom prst="rect">
            <a:avLst/>
          </a:prstGeom>
        </p:spPr>
      </p:pic>
    </p:spTree>
    <p:extLst>
      <p:ext uri="{BB962C8B-B14F-4D97-AF65-F5344CB8AC3E}">
        <p14:creationId xmlns:p14="http://schemas.microsoft.com/office/powerpoint/2010/main" val="223992491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盈亏平衡分析</a:t>
            </a:r>
            <a:endParaRPr lang="en-US" dirty="0"/>
          </a:p>
        </p:txBody>
      </p:sp>
      <p:pic>
        <p:nvPicPr>
          <p:cNvPr id="4" name="Content Placeholder 3"/>
          <p:cNvPicPr>
            <a:picLocks noGrp="1" noChangeAspect="1"/>
          </p:cNvPicPr>
          <p:nvPr>
            <p:ph sz="quarter" idx="1"/>
          </p:nvPr>
        </p:nvPicPr>
        <p:blipFill>
          <a:blip r:embed="rId3"/>
          <a:stretch>
            <a:fillRect/>
          </a:stretch>
        </p:blipFill>
        <p:spPr>
          <a:xfrm>
            <a:off x="1421020" y="1848173"/>
            <a:ext cx="6536656" cy="4495800"/>
          </a:xfrm>
          <a:prstGeom prst="rect">
            <a:avLst/>
          </a:prstGeom>
        </p:spPr>
      </p:pic>
    </p:spTree>
    <p:extLst>
      <p:ext uri="{BB962C8B-B14F-4D97-AF65-F5344CB8AC3E}">
        <p14:creationId xmlns:p14="http://schemas.microsoft.com/office/powerpoint/2010/main" val="84973417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项目进度控制</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165562717"/>
              </p:ext>
            </p:extLst>
          </p:nvPr>
        </p:nvGraphicFramePr>
        <p:xfrm>
          <a:off x="612648" y="1618379"/>
          <a:ext cx="7744455" cy="5195359"/>
        </p:xfrm>
        <a:graphic>
          <a:graphicData uri="http://schemas.openxmlformats.org/drawingml/2006/table">
            <a:tbl>
              <a:tblPr firstRow="1" bandRow="1">
                <a:tableStyleId>{5C22544A-7EE6-4342-B048-85BDC9FD1C3A}</a:tableStyleId>
              </a:tblPr>
              <a:tblGrid>
                <a:gridCol w="1548891"/>
                <a:gridCol w="1548891"/>
                <a:gridCol w="1548891"/>
                <a:gridCol w="1548891"/>
                <a:gridCol w="1548891"/>
              </a:tblGrid>
              <a:tr h="238432">
                <a:tc>
                  <a:txBody>
                    <a:bodyPr/>
                    <a:lstStyle/>
                    <a:p>
                      <a:pPr algn="just">
                        <a:spcAft>
                          <a:spcPts val="0"/>
                        </a:spcAft>
                      </a:pPr>
                      <a:r>
                        <a:rPr lang="sk-SK" sz="1400" b="1" kern="100" dirty="0">
                          <a:effectLst/>
                          <a:latin typeface="Times New Roman"/>
                          <a:ea typeface="SimSun"/>
                        </a:rPr>
                        <a:t> </a:t>
                      </a:r>
                      <a:endParaRPr lang="sk-SK" sz="1400" kern="100" dirty="0">
                        <a:effectLst/>
                        <a:latin typeface="Times New Roman"/>
                        <a:ea typeface="SimSun"/>
                      </a:endParaRPr>
                    </a:p>
                  </a:txBody>
                  <a:tcPr marL="68580" marR="68580" marT="0" marB="0"/>
                </a:tc>
                <a:tc gridSpan="2">
                  <a:txBody>
                    <a:bodyPr/>
                    <a:lstStyle/>
                    <a:p>
                      <a:pPr algn="just">
                        <a:spcAft>
                          <a:spcPts val="0"/>
                        </a:spcAft>
                      </a:pPr>
                      <a:r>
                        <a:rPr lang="zh-CN" altLang="en-US" sz="1400" b="1" kern="100">
                          <a:effectLst/>
                          <a:latin typeface="Times New Roman"/>
                          <a:ea typeface="SimSun"/>
                        </a:rPr>
                        <a:t>计划进度</a:t>
                      </a:r>
                      <a:endParaRPr lang="zh-CN" altLang="en-US" sz="1400" kern="100">
                        <a:effectLst/>
                        <a:latin typeface="Times New Roman"/>
                        <a:ea typeface="SimSun"/>
                      </a:endParaRPr>
                    </a:p>
                  </a:txBody>
                  <a:tcPr marL="68580" marR="68580" marT="0" marB="0"/>
                </a:tc>
                <a:tc hMerge="1">
                  <a:txBody>
                    <a:bodyPr/>
                    <a:lstStyle/>
                    <a:p>
                      <a:endParaRPr lang="zh-CN" altLang="en-US"/>
                    </a:p>
                  </a:txBody>
                  <a:tcPr/>
                </a:tc>
                <a:tc gridSpan="2">
                  <a:txBody>
                    <a:bodyPr/>
                    <a:lstStyle/>
                    <a:p>
                      <a:pPr algn="just">
                        <a:spcAft>
                          <a:spcPts val="0"/>
                        </a:spcAft>
                      </a:pPr>
                      <a:r>
                        <a:rPr lang="zh-CN" altLang="en-US" sz="1400" b="1" kern="100">
                          <a:effectLst/>
                          <a:latin typeface="Times New Roman"/>
                          <a:ea typeface="SimSun"/>
                        </a:rPr>
                        <a:t>预期变更</a:t>
                      </a:r>
                      <a:endParaRPr lang="zh-CN" altLang="en-US" sz="1400" kern="100">
                        <a:effectLst/>
                        <a:latin typeface="Times New Roman"/>
                        <a:ea typeface="SimSun"/>
                      </a:endParaRPr>
                    </a:p>
                  </a:txBody>
                  <a:tcPr marL="68580" marR="68580" marT="0" marB="0"/>
                </a:tc>
                <a:tc hMerge="1">
                  <a:txBody>
                    <a:bodyPr/>
                    <a:lstStyle/>
                    <a:p>
                      <a:endParaRPr lang="zh-CN" altLang="en-US"/>
                    </a:p>
                  </a:txBody>
                  <a:tcPr/>
                </a:tc>
              </a:tr>
              <a:tr h="238432">
                <a:tc>
                  <a:txBody>
                    <a:bodyPr/>
                    <a:lstStyle/>
                    <a:p>
                      <a:pPr algn="just">
                        <a:spcAft>
                          <a:spcPts val="0"/>
                        </a:spcAft>
                      </a:pPr>
                      <a:r>
                        <a:rPr lang="zh-CN" altLang="en-US" sz="1400" b="1" kern="100">
                          <a:effectLst/>
                          <a:latin typeface="Times New Roman"/>
                          <a:ea typeface="SimSun"/>
                        </a:rPr>
                        <a:t>重要里程碑事件</a:t>
                      </a:r>
                      <a:endParaRPr lang="zh-CN" altLang="en-US" sz="1400" kern="100">
                        <a:effectLst/>
                        <a:latin typeface="Times New Roman"/>
                        <a:ea typeface="SimSun"/>
                      </a:endParaRPr>
                    </a:p>
                  </a:txBody>
                  <a:tcPr marL="68580" marR="68580" marT="0" marB="0"/>
                </a:tc>
                <a:tc>
                  <a:txBody>
                    <a:bodyPr/>
                    <a:lstStyle/>
                    <a:p>
                      <a:pPr algn="just">
                        <a:spcAft>
                          <a:spcPts val="0"/>
                        </a:spcAft>
                      </a:pPr>
                      <a:r>
                        <a:rPr lang="zh-CN" altLang="en-US" sz="1400" b="1" kern="100">
                          <a:effectLst/>
                          <a:latin typeface="Times New Roman"/>
                          <a:ea typeface="SimSun"/>
                        </a:rPr>
                        <a:t>开始时间</a:t>
                      </a:r>
                      <a:endParaRPr lang="zh-CN" altLang="en-US" sz="1400" kern="100">
                        <a:effectLst/>
                        <a:latin typeface="Times New Roman"/>
                        <a:ea typeface="SimSun"/>
                      </a:endParaRPr>
                    </a:p>
                  </a:txBody>
                  <a:tcPr marL="68580" marR="68580" marT="0" marB="0"/>
                </a:tc>
                <a:tc>
                  <a:txBody>
                    <a:bodyPr/>
                    <a:lstStyle/>
                    <a:p>
                      <a:pPr algn="just">
                        <a:spcAft>
                          <a:spcPts val="0"/>
                        </a:spcAft>
                      </a:pPr>
                      <a:r>
                        <a:rPr lang="zh-CN" altLang="en-US" sz="1400" b="1" kern="100">
                          <a:effectLst/>
                          <a:latin typeface="Times New Roman"/>
                          <a:ea typeface="SimSun"/>
                        </a:rPr>
                        <a:t>预定完成时间</a:t>
                      </a:r>
                      <a:endParaRPr lang="zh-CN" altLang="en-US" sz="1400" kern="100">
                        <a:effectLst/>
                        <a:latin typeface="Times New Roman"/>
                        <a:ea typeface="SimSun"/>
                      </a:endParaRPr>
                    </a:p>
                  </a:txBody>
                  <a:tcPr marL="68580" marR="68580" marT="0" marB="0"/>
                </a:tc>
                <a:tc>
                  <a:txBody>
                    <a:bodyPr/>
                    <a:lstStyle/>
                    <a:p>
                      <a:pPr algn="just">
                        <a:spcAft>
                          <a:spcPts val="0"/>
                        </a:spcAft>
                      </a:pPr>
                      <a:r>
                        <a:rPr lang="zh-CN" altLang="en-US" sz="1400" b="1" kern="100">
                          <a:effectLst/>
                          <a:latin typeface="Times New Roman"/>
                          <a:ea typeface="SimSun"/>
                        </a:rPr>
                        <a:t>变更时间和理由</a:t>
                      </a:r>
                      <a:endParaRPr lang="zh-CN" altLang="en-US" sz="1400" kern="100">
                        <a:effectLst/>
                        <a:latin typeface="Times New Roman"/>
                        <a:ea typeface="SimSun"/>
                      </a:endParaRPr>
                    </a:p>
                  </a:txBody>
                  <a:tcPr marL="68580" marR="68580" marT="0" marB="0"/>
                </a:tc>
                <a:tc>
                  <a:txBody>
                    <a:bodyPr/>
                    <a:lstStyle/>
                    <a:p>
                      <a:pPr algn="just">
                        <a:spcAft>
                          <a:spcPts val="0"/>
                        </a:spcAft>
                      </a:pPr>
                      <a:r>
                        <a:rPr lang="zh-CN" altLang="en-US" sz="1400" b="1" kern="100">
                          <a:effectLst/>
                          <a:latin typeface="Times New Roman"/>
                          <a:ea typeface="SimSun"/>
                        </a:rPr>
                        <a:t>负责人</a:t>
                      </a:r>
                      <a:endParaRPr lang="zh-CN" altLang="en-US" sz="1400" kern="100">
                        <a:effectLst/>
                        <a:latin typeface="Times New Roman"/>
                        <a:ea typeface="SimSun"/>
                      </a:endParaRPr>
                    </a:p>
                  </a:txBody>
                  <a:tcPr marL="68580" marR="68580" marT="0" marB="0"/>
                </a:tc>
              </a:tr>
              <a:tr h="238432">
                <a:tc>
                  <a:txBody>
                    <a:bodyPr/>
                    <a:lstStyle/>
                    <a:p>
                      <a:pPr algn="just">
                        <a:spcAft>
                          <a:spcPts val="0"/>
                        </a:spcAft>
                      </a:pPr>
                      <a:r>
                        <a:rPr lang="zh-CN" altLang="en-US" sz="1400" kern="100">
                          <a:effectLst/>
                          <a:latin typeface="Times New Roman"/>
                          <a:ea typeface="SimSun"/>
                        </a:rPr>
                        <a:t>项目工程计划</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r>
              <a:tr h="238432">
                <a:tc>
                  <a:txBody>
                    <a:bodyPr/>
                    <a:lstStyle/>
                    <a:p>
                      <a:pPr algn="just">
                        <a:spcAft>
                          <a:spcPts val="0"/>
                        </a:spcAft>
                      </a:pPr>
                      <a:r>
                        <a:rPr lang="zh-CN" altLang="en-US" sz="1400" kern="100">
                          <a:effectLst/>
                          <a:latin typeface="Times New Roman"/>
                          <a:ea typeface="SimSun"/>
                        </a:rPr>
                        <a:t>工程协调会</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r>
              <a:tr h="238432">
                <a:tc>
                  <a:txBody>
                    <a:bodyPr/>
                    <a:lstStyle/>
                    <a:p>
                      <a:pPr algn="just">
                        <a:spcAft>
                          <a:spcPts val="0"/>
                        </a:spcAft>
                      </a:pPr>
                      <a:r>
                        <a:rPr lang="zh-CN" altLang="en-US" sz="1400" kern="100">
                          <a:effectLst/>
                          <a:latin typeface="Times New Roman"/>
                          <a:ea typeface="SimSun"/>
                        </a:rPr>
                        <a:t>需求分析</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r>
              <a:tr h="238432">
                <a:tc>
                  <a:txBody>
                    <a:bodyPr/>
                    <a:lstStyle/>
                    <a:p>
                      <a:pPr algn="just">
                        <a:spcAft>
                          <a:spcPts val="0"/>
                        </a:spcAft>
                      </a:pPr>
                      <a:r>
                        <a:rPr lang="zh-CN" altLang="en-US" sz="1400" kern="100">
                          <a:effectLst/>
                          <a:latin typeface="Times New Roman"/>
                          <a:ea typeface="SimSun"/>
                        </a:rPr>
                        <a:t>需求评审</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r>
              <a:tr h="238432">
                <a:tc>
                  <a:txBody>
                    <a:bodyPr/>
                    <a:lstStyle/>
                    <a:p>
                      <a:pPr algn="just">
                        <a:spcAft>
                          <a:spcPts val="0"/>
                        </a:spcAft>
                      </a:pPr>
                      <a:r>
                        <a:rPr lang="zh-CN" altLang="en-US" sz="1400" kern="100">
                          <a:effectLst/>
                          <a:latin typeface="Times New Roman"/>
                          <a:ea typeface="SimSun"/>
                        </a:rPr>
                        <a:t>开发环境建立</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r>
              <a:tr h="238432">
                <a:tc>
                  <a:txBody>
                    <a:bodyPr/>
                    <a:lstStyle/>
                    <a:p>
                      <a:pPr algn="just">
                        <a:spcAft>
                          <a:spcPts val="0"/>
                        </a:spcAft>
                      </a:pPr>
                      <a:r>
                        <a:rPr lang="zh-CN" altLang="en-US" sz="1400" kern="100">
                          <a:effectLst/>
                          <a:latin typeface="Times New Roman"/>
                          <a:ea typeface="SimSun"/>
                        </a:rPr>
                        <a:t>验收规范确定</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r>
              <a:tr h="238432">
                <a:tc>
                  <a:txBody>
                    <a:bodyPr/>
                    <a:lstStyle/>
                    <a:p>
                      <a:pPr algn="just">
                        <a:spcAft>
                          <a:spcPts val="0"/>
                        </a:spcAft>
                      </a:pPr>
                      <a:r>
                        <a:rPr lang="zh-CN" altLang="en-US" sz="1400" kern="100">
                          <a:effectLst/>
                          <a:latin typeface="Times New Roman"/>
                          <a:ea typeface="SimSun"/>
                        </a:rPr>
                        <a:t>概要</a:t>
                      </a:r>
                      <a:r>
                        <a:rPr lang="en-US" altLang="zh-CN" sz="1400" kern="100">
                          <a:effectLst/>
                          <a:latin typeface="Times New Roman"/>
                          <a:ea typeface="SimSun"/>
                        </a:rPr>
                        <a:t>/</a:t>
                      </a:r>
                      <a:r>
                        <a:rPr lang="zh-CN" altLang="en-US" sz="1400" kern="100">
                          <a:effectLst/>
                          <a:latin typeface="Times New Roman"/>
                          <a:ea typeface="SimSun"/>
                        </a:rPr>
                        <a:t>详细设计</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r>
              <a:tr h="238432">
                <a:tc>
                  <a:txBody>
                    <a:bodyPr/>
                    <a:lstStyle/>
                    <a:p>
                      <a:pPr algn="just">
                        <a:spcAft>
                          <a:spcPts val="0"/>
                        </a:spcAft>
                      </a:pPr>
                      <a:r>
                        <a:rPr lang="zh-CN" altLang="en-US" sz="1400" kern="100">
                          <a:effectLst/>
                          <a:latin typeface="Times New Roman"/>
                          <a:ea typeface="SimSun"/>
                        </a:rPr>
                        <a:t>概要</a:t>
                      </a:r>
                      <a:r>
                        <a:rPr lang="en-US" altLang="zh-CN" sz="1400" kern="100">
                          <a:effectLst/>
                          <a:latin typeface="Times New Roman"/>
                          <a:ea typeface="SimSun"/>
                        </a:rPr>
                        <a:t>/</a:t>
                      </a:r>
                      <a:r>
                        <a:rPr lang="zh-CN" altLang="en-US" sz="1400" kern="100">
                          <a:effectLst/>
                          <a:latin typeface="Times New Roman"/>
                          <a:ea typeface="SimSun"/>
                        </a:rPr>
                        <a:t>详细设计评审</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r>
              <a:tr h="238432">
                <a:tc>
                  <a:txBody>
                    <a:bodyPr/>
                    <a:lstStyle/>
                    <a:p>
                      <a:pPr algn="just">
                        <a:spcAft>
                          <a:spcPts val="0"/>
                        </a:spcAft>
                      </a:pPr>
                      <a:r>
                        <a:rPr lang="zh-CN" altLang="en-US" sz="1400" kern="100">
                          <a:effectLst/>
                          <a:latin typeface="Times New Roman"/>
                          <a:ea typeface="SimSun"/>
                        </a:rPr>
                        <a:t>测试环境准备</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r>
              <a:tr h="238432">
                <a:tc>
                  <a:txBody>
                    <a:bodyPr/>
                    <a:lstStyle/>
                    <a:p>
                      <a:pPr algn="just">
                        <a:spcAft>
                          <a:spcPts val="0"/>
                        </a:spcAft>
                      </a:pPr>
                      <a:r>
                        <a:rPr lang="zh-CN" altLang="en-US" sz="1400" kern="100">
                          <a:effectLst/>
                          <a:latin typeface="Times New Roman"/>
                          <a:ea typeface="SimSun"/>
                        </a:rPr>
                        <a:t>编码与单元测试</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r>
              <a:tr h="238432">
                <a:tc>
                  <a:txBody>
                    <a:bodyPr/>
                    <a:lstStyle/>
                    <a:p>
                      <a:pPr algn="just">
                        <a:spcAft>
                          <a:spcPts val="0"/>
                        </a:spcAft>
                      </a:pPr>
                      <a:r>
                        <a:rPr lang="zh-CN" altLang="en-US" sz="1400" kern="100">
                          <a:effectLst/>
                          <a:latin typeface="Times New Roman"/>
                          <a:ea typeface="SimSun"/>
                        </a:rPr>
                        <a:t>集成测试</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r>
              <a:tr h="238432">
                <a:tc>
                  <a:txBody>
                    <a:bodyPr/>
                    <a:lstStyle/>
                    <a:p>
                      <a:pPr algn="just">
                        <a:spcAft>
                          <a:spcPts val="0"/>
                        </a:spcAft>
                      </a:pPr>
                      <a:r>
                        <a:rPr lang="zh-CN" altLang="en-US" sz="1400" kern="100">
                          <a:effectLst/>
                          <a:latin typeface="Times New Roman"/>
                          <a:ea typeface="SimSun"/>
                        </a:rPr>
                        <a:t>现场培训</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r>
              <a:tr h="238432">
                <a:tc>
                  <a:txBody>
                    <a:bodyPr/>
                    <a:lstStyle/>
                    <a:p>
                      <a:pPr algn="just">
                        <a:spcAft>
                          <a:spcPts val="0"/>
                        </a:spcAft>
                      </a:pPr>
                      <a:r>
                        <a:rPr lang="zh-CN" altLang="en-US" sz="1400" kern="100">
                          <a:effectLst/>
                          <a:latin typeface="Times New Roman"/>
                          <a:ea typeface="SimSun"/>
                        </a:rPr>
                        <a:t>工程协调会</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r>
              <a:tr h="238432">
                <a:tc>
                  <a:txBody>
                    <a:bodyPr/>
                    <a:lstStyle/>
                    <a:p>
                      <a:pPr algn="just">
                        <a:spcAft>
                          <a:spcPts val="0"/>
                        </a:spcAft>
                      </a:pPr>
                      <a:r>
                        <a:rPr lang="zh-CN" altLang="en-US" sz="1400" kern="100">
                          <a:effectLst/>
                          <a:latin typeface="Times New Roman"/>
                          <a:ea typeface="SimSun"/>
                        </a:rPr>
                        <a:t>用户测试</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r>
              <a:tr h="238432">
                <a:tc>
                  <a:txBody>
                    <a:bodyPr/>
                    <a:lstStyle/>
                    <a:p>
                      <a:pPr algn="just">
                        <a:spcAft>
                          <a:spcPts val="0"/>
                        </a:spcAft>
                      </a:pPr>
                      <a:r>
                        <a:rPr lang="zh-CN" altLang="en-US" sz="1400" kern="100">
                          <a:effectLst/>
                          <a:latin typeface="Times New Roman"/>
                          <a:ea typeface="SimSun"/>
                        </a:rPr>
                        <a:t>工程协调会</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r>
              <a:tr h="238432">
                <a:tc>
                  <a:txBody>
                    <a:bodyPr/>
                    <a:lstStyle/>
                    <a:p>
                      <a:pPr algn="just">
                        <a:spcAft>
                          <a:spcPts val="0"/>
                        </a:spcAft>
                      </a:pPr>
                      <a:r>
                        <a:rPr lang="zh-CN" altLang="en-US" sz="1400" kern="100">
                          <a:effectLst/>
                          <a:latin typeface="Times New Roman"/>
                          <a:ea typeface="SimSun"/>
                        </a:rPr>
                        <a:t>系统初验</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r>
              <a:tr h="238432">
                <a:tc>
                  <a:txBody>
                    <a:bodyPr/>
                    <a:lstStyle/>
                    <a:p>
                      <a:pPr algn="just">
                        <a:spcAft>
                          <a:spcPts val="0"/>
                        </a:spcAft>
                      </a:pPr>
                      <a:r>
                        <a:rPr lang="zh-CN" altLang="en-US" sz="1400" kern="100">
                          <a:effectLst/>
                          <a:latin typeface="Times New Roman"/>
                          <a:ea typeface="SimSun"/>
                        </a:rPr>
                        <a:t>割接方案</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r>
              <a:tr h="238432">
                <a:tc>
                  <a:txBody>
                    <a:bodyPr/>
                    <a:lstStyle/>
                    <a:p>
                      <a:pPr algn="just">
                        <a:spcAft>
                          <a:spcPts val="0"/>
                        </a:spcAft>
                      </a:pPr>
                      <a:r>
                        <a:rPr lang="zh-CN" altLang="en-US" sz="1400" kern="100">
                          <a:effectLst/>
                          <a:latin typeface="Times New Roman"/>
                          <a:ea typeface="SimSun"/>
                        </a:rPr>
                        <a:t>系统割接</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r>
              <a:tr h="238432">
                <a:tc>
                  <a:txBody>
                    <a:bodyPr/>
                    <a:lstStyle/>
                    <a:p>
                      <a:pPr algn="just">
                        <a:spcAft>
                          <a:spcPts val="0"/>
                        </a:spcAft>
                      </a:pPr>
                      <a:r>
                        <a:rPr lang="zh-CN" altLang="en-US" sz="1400" kern="100">
                          <a:effectLst/>
                          <a:latin typeface="Times New Roman"/>
                          <a:ea typeface="SimSun"/>
                        </a:rPr>
                        <a:t>系统终验</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tc>
                <a:tc>
                  <a:txBody>
                    <a:bodyPr/>
                    <a:lstStyle/>
                    <a:p>
                      <a:pPr algn="just">
                        <a:spcAft>
                          <a:spcPts val="0"/>
                        </a:spcAft>
                      </a:pPr>
                      <a:r>
                        <a:rPr lang="sk-SK" sz="1400" kern="100" dirty="0">
                          <a:effectLst/>
                          <a:latin typeface="Times New Roman"/>
                          <a:ea typeface="SimSun"/>
                        </a:rPr>
                        <a:t> </a:t>
                      </a:r>
                    </a:p>
                  </a:txBody>
                  <a:tcPr marL="68580" marR="68580" marT="0" marB="0"/>
                </a:tc>
              </a:tr>
            </a:tbl>
          </a:graphicData>
        </a:graphic>
      </p:graphicFrame>
    </p:spTree>
    <p:extLst>
      <p:ext uri="{BB962C8B-B14F-4D97-AF65-F5344CB8AC3E}">
        <p14:creationId xmlns:p14="http://schemas.microsoft.com/office/powerpoint/2010/main" val="58113768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项目背景</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r>
              <a:rPr lang="zh-CN" altLang="en-US" dirty="0"/>
              <a:t>自</a:t>
            </a:r>
            <a:r>
              <a:rPr lang="en-US" altLang="zh-CN" dirty="0"/>
              <a:t>1977</a:t>
            </a:r>
            <a:r>
              <a:rPr lang="zh-CN" altLang="en-US" dirty="0"/>
              <a:t>年以来</a:t>
            </a:r>
            <a:r>
              <a:rPr lang="en-US" altLang="zh-CN" dirty="0"/>
              <a:t>, </a:t>
            </a:r>
            <a:r>
              <a:rPr lang="en-US" altLang="zh-CN" dirty="0" err="1"/>
              <a:t>Sunstate</a:t>
            </a:r>
            <a:r>
              <a:rPr lang="en-US" altLang="zh-CN" dirty="0"/>
              <a:t> Equipment</a:t>
            </a:r>
            <a:r>
              <a:rPr lang="zh-CN" altLang="en-US" dirty="0"/>
              <a:t>公司提供了建筑、工业和特殊用途的工具和设备租赁服务。他们可靠的服务和奉献精神帮助客户高效、安全地完成了工作。          </a:t>
            </a:r>
          </a:p>
          <a:p>
            <a:r>
              <a:rPr lang="zh-CN" altLang="en-US" dirty="0"/>
              <a:t>由于租赁的设备，从手工具到重型设备</a:t>
            </a:r>
            <a:r>
              <a:rPr lang="en-US" altLang="zh-CN" dirty="0"/>
              <a:t>,</a:t>
            </a:r>
            <a:r>
              <a:rPr lang="zh-CN" altLang="en-US" dirty="0"/>
              <a:t>均质量上等，维护良好，他们的业务从亚利桑那州基地开始持续增长。随着用户将设备需求外包的趋势，公司已经成功地与竞争对手不断变化的面貌进行了</a:t>
            </a:r>
            <a:r>
              <a:rPr lang="en-US" altLang="zh-CN" dirty="0"/>
              <a:t>40</a:t>
            </a:r>
            <a:r>
              <a:rPr lang="zh-CN" altLang="en-US" dirty="0"/>
              <a:t>多年的竞争。目前，该公司在加利福尼亚州、内华达州、犹他州、科罗拉多州、亚利桑那州、新墨西哥州、俄克拉何马州和得克萨斯州都设有办事处。</a:t>
            </a:r>
          </a:p>
          <a:p>
            <a:r>
              <a:rPr lang="zh-CN" altLang="en-US" dirty="0"/>
              <a:t>由于业务量成指数型增长</a:t>
            </a:r>
            <a:r>
              <a:rPr lang="en-US" altLang="zh-CN" dirty="0"/>
              <a:t>,</a:t>
            </a:r>
            <a:r>
              <a:rPr lang="zh-CN" altLang="en-US" dirty="0"/>
              <a:t>目前人力手工操作来创建客户信息</a:t>
            </a:r>
            <a:r>
              <a:rPr lang="en-US" altLang="zh-CN" dirty="0"/>
              <a:t>,</a:t>
            </a:r>
            <a:r>
              <a:rPr lang="zh-CN" altLang="en-US" dirty="0"/>
              <a:t>更新设备库存数据</a:t>
            </a:r>
            <a:r>
              <a:rPr lang="en-US" altLang="zh-CN" dirty="0"/>
              <a:t>,</a:t>
            </a:r>
            <a:r>
              <a:rPr lang="zh-CN" altLang="en-US" dirty="0"/>
              <a:t>将工作分配给卡车或司机</a:t>
            </a:r>
            <a:r>
              <a:rPr lang="en-US" altLang="zh-CN" dirty="0"/>
              <a:t>, </a:t>
            </a:r>
            <a:r>
              <a:rPr lang="zh-CN" altLang="en-US" dirty="0"/>
              <a:t>更新工作状态不再能满足日常业务需求。公司的管理人员开始意识到，有必要建立一个基于网络的调度系统来更有效地进行调度操作。</a:t>
            </a:r>
          </a:p>
          <a:p>
            <a:endParaRPr kumimoji="1" lang="zh-CN" altLang="en-US" dirty="0"/>
          </a:p>
        </p:txBody>
      </p:sp>
    </p:spTree>
    <p:extLst>
      <p:ext uri="{BB962C8B-B14F-4D97-AF65-F5344CB8AC3E}">
        <p14:creationId xmlns:p14="http://schemas.microsoft.com/office/powerpoint/2010/main" val="326903374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质量管理</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167403340"/>
              </p:ext>
            </p:extLst>
          </p:nvPr>
        </p:nvGraphicFramePr>
        <p:xfrm>
          <a:off x="612646" y="2289377"/>
          <a:ext cx="7900584" cy="3047723"/>
        </p:xfrm>
        <a:graphic>
          <a:graphicData uri="http://schemas.openxmlformats.org/drawingml/2006/table">
            <a:tbl>
              <a:tblPr firstRow="1" bandRow="1">
                <a:tableStyleId>{5C22544A-7EE6-4342-B048-85BDC9FD1C3A}</a:tableStyleId>
              </a:tblPr>
              <a:tblGrid>
                <a:gridCol w="1975146"/>
                <a:gridCol w="1975146"/>
                <a:gridCol w="1975146"/>
                <a:gridCol w="1975146"/>
              </a:tblGrid>
              <a:tr h="532258">
                <a:tc>
                  <a:txBody>
                    <a:bodyPr/>
                    <a:lstStyle/>
                    <a:p>
                      <a:pPr algn="ctr">
                        <a:spcAft>
                          <a:spcPts val="0"/>
                        </a:spcAft>
                      </a:pPr>
                      <a:r>
                        <a:rPr lang="zh-CN" altLang="en-US" sz="1400" b="1" kern="100" dirty="0">
                          <a:effectLst/>
                          <a:latin typeface="Times New Roman"/>
                          <a:ea typeface="SimSun"/>
                        </a:rPr>
                        <a:t>审查类型</a:t>
                      </a:r>
                      <a:endParaRPr lang="zh-CN" altLang="en-US" sz="1400" kern="100" dirty="0">
                        <a:effectLst/>
                        <a:latin typeface="Times New Roman"/>
                        <a:ea typeface="SimSun"/>
                      </a:endParaRPr>
                    </a:p>
                  </a:txBody>
                  <a:tcPr marL="68580" marR="68580" marT="0" marB="0"/>
                </a:tc>
                <a:tc>
                  <a:txBody>
                    <a:bodyPr/>
                    <a:lstStyle/>
                    <a:p>
                      <a:pPr algn="ctr">
                        <a:spcAft>
                          <a:spcPts val="0"/>
                        </a:spcAft>
                      </a:pPr>
                      <a:r>
                        <a:rPr lang="zh-CN" altLang="en-US" sz="1400" b="1" kern="100" dirty="0">
                          <a:effectLst/>
                          <a:latin typeface="Times New Roman"/>
                          <a:ea typeface="SimSun"/>
                        </a:rPr>
                        <a:t>被审查项</a:t>
                      </a:r>
                      <a:endParaRPr lang="zh-CN" altLang="en-US" sz="1400" kern="100" dirty="0">
                        <a:effectLst/>
                        <a:latin typeface="Times New Roman"/>
                        <a:ea typeface="SimSun"/>
                      </a:endParaRPr>
                    </a:p>
                  </a:txBody>
                  <a:tcPr marL="68580" marR="68580" marT="0" marB="0"/>
                </a:tc>
                <a:tc>
                  <a:txBody>
                    <a:bodyPr/>
                    <a:lstStyle/>
                    <a:p>
                      <a:pPr algn="ctr">
                        <a:spcAft>
                          <a:spcPts val="0"/>
                        </a:spcAft>
                      </a:pPr>
                      <a:r>
                        <a:rPr lang="zh-CN" altLang="en-US" sz="1400" b="1" kern="100">
                          <a:effectLst/>
                          <a:latin typeface="Times New Roman"/>
                          <a:ea typeface="SimSun"/>
                        </a:rPr>
                        <a:t>需提交的资料</a:t>
                      </a:r>
                      <a:endParaRPr lang="zh-CN" altLang="en-US" sz="1400" kern="100">
                        <a:effectLst/>
                        <a:latin typeface="Times New Roman"/>
                        <a:ea typeface="SimSun"/>
                      </a:endParaRPr>
                    </a:p>
                  </a:txBody>
                  <a:tcPr marL="68580" marR="68580" marT="0" marB="0"/>
                </a:tc>
                <a:tc>
                  <a:txBody>
                    <a:bodyPr/>
                    <a:lstStyle/>
                    <a:p>
                      <a:pPr algn="ctr">
                        <a:spcAft>
                          <a:spcPts val="0"/>
                        </a:spcAft>
                      </a:pPr>
                      <a:r>
                        <a:rPr lang="zh-CN" altLang="en-US" sz="1400" b="1" kern="100">
                          <a:effectLst/>
                          <a:latin typeface="Times New Roman"/>
                          <a:ea typeface="SimSun"/>
                        </a:rPr>
                        <a:t>审查准备就绪条件</a:t>
                      </a:r>
                      <a:endParaRPr lang="zh-CN" altLang="en-US" sz="1400" kern="100">
                        <a:effectLst/>
                        <a:latin typeface="Times New Roman"/>
                        <a:ea typeface="SimSun"/>
                      </a:endParaRPr>
                    </a:p>
                  </a:txBody>
                  <a:tcPr marL="68580" marR="68580" marT="0" marB="0"/>
                </a:tc>
              </a:tr>
              <a:tr h="918691">
                <a:tc>
                  <a:txBody>
                    <a:bodyPr/>
                    <a:lstStyle/>
                    <a:p>
                      <a:pPr algn="just">
                        <a:spcAft>
                          <a:spcPts val="0"/>
                        </a:spcAft>
                      </a:pPr>
                      <a:r>
                        <a:rPr lang="zh-TW" altLang="en-US" sz="1400" kern="100">
                          <a:effectLst/>
                          <a:latin typeface="Times New Roman"/>
                          <a:ea typeface="SimSun"/>
                        </a:rPr>
                        <a:t>需求</a:t>
                      </a:r>
                    </a:p>
                  </a:txBody>
                  <a:tcPr marL="68580" marR="68580" marT="0" marB="0"/>
                </a:tc>
                <a:tc>
                  <a:txBody>
                    <a:bodyPr/>
                    <a:lstStyle/>
                    <a:p>
                      <a:pPr algn="just">
                        <a:spcAft>
                          <a:spcPts val="0"/>
                        </a:spcAft>
                      </a:pPr>
                      <a:r>
                        <a:rPr lang="zh-CN" altLang="en-US" sz="1400" kern="100">
                          <a:effectLst/>
                          <a:latin typeface="Times New Roman"/>
                          <a:ea typeface="SimSun"/>
                        </a:rPr>
                        <a:t>软件需求规格说明书</a:t>
                      </a:r>
                    </a:p>
                  </a:txBody>
                  <a:tcPr marL="68580" marR="68580" marT="0" marB="0"/>
                </a:tc>
                <a:tc>
                  <a:txBody>
                    <a:bodyPr/>
                    <a:lstStyle/>
                    <a:p>
                      <a:pPr algn="just">
                        <a:spcAft>
                          <a:spcPts val="0"/>
                        </a:spcAft>
                      </a:pPr>
                      <a:r>
                        <a:rPr lang="zh-CN" altLang="en-US" sz="1400" kern="100">
                          <a:effectLst/>
                          <a:latin typeface="Times New Roman"/>
                          <a:ea typeface="SimSun"/>
                        </a:rPr>
                        <a:t>软件需求规格说明书及在此之前有关的需求分析文档、需求基线及批准文档</a:t>
                      </a:r>
                    </a:p>
                  </a:txBody>
                  <a:tcPr marL="68580" marR="68580" marT="0" marB="0"/>
                </a:tc>
                <a:tc>
                  <a:txBody>
                    <a:bodyPr/>
                    <a:lstStyle/>
                    <a:p>
                      <a:pPr algn="just">
                        <a:spcAft>
                          <a:spcPts val="0"/>
                        </a:spcAft>
                      </a:pPr>
                      <a:r>
                        <a:rPr lang="zh-CN" altLang="en-US" sz="1400" kern="100">
                          <a:effectLst/>
                          <a:latin typeface="Times New Roman"/>
                          <a:ea typeface="SimSun"/>
                        </a:rPr>
                        <a:t>软件需求已经完成需求评审和批准，需求基线已经被确定</a:t>
                      </a:r>
                    </a:p>
                  </a:txBody>
                  <a:tcPr marL="68580" marR="68580" marT="0" marB="0"/>
                </a:tc>
              </a:tr>
              <a:tr h="532258">
                <a:tc>
                  <a:txBody>
                    <a:bodyPr/>
                    <a:lstStyle/>
                    <a:p>
                      <a:pPr algn="just">
                        <a:spcAft>
                          <a:spcPts val="0"/>
                        </a:spcAft>
                      </a:pPr>
                      <a:r>
                        <a:rPr lang="zh-TW" altLang="en-US" sz="1400" kern="100">
                          <a:effectLst/>
                          <a:latin typeface="Times New Roman"/>
                          <a:ea typeface="SimSun"/>
                        </a:rPr>
                        <a:t>设计</a:t>
                      </a:r>
                    </a:p>
                  </a:txBody>
                  <a:tcPr marL="68580" marR="68580" marT="0" marB="0"/>
                </a:tc>
                <a:tc>
                  <a:txBody>
                    <a:bodyPr/>
                    <a:lstStyle/>
                    <a:p>
                      <a:pPr algn="just">
                        <a:spcAft>
                          <a:spcPts val="0"/>
                        </a:spcAft>
                      </a:pPr>
                      <a:r>
                        <a:rPr lang="zh-CN" altLang="en-US" sz="1400" kern="100">
                          <a:effectLst/>
                          <a:latin typeface="Times New Roman"/>
                          <a:ea typeface="SimSun"/>
                        </a:rPr>
                        <a:t>软件设计说明</a:t>
                      </a:r>
                    </a:p>
                  </a:txBody>
                  <a:tcPr marL="68580" marR="68580" marT="0" marB="0"/>
                </a:tc>
                <a:tc>
                  <a:txBody>
                    <a:bodyPr/>
                    <a:lstStyle/>
                    <a:p>
                      <a:pPr algn="just">
                        <a:spcAft>
                          <a:spcPts val="0"/>
                        </a:spcAft>
                      </a:pPr>
                      <a:r>
                        <a:rPr lang="zh-CN" altLang="en-US" sz="1400" kern="100">
                          <a:effectLst/>
                          <a:latin typeface="Times New Roman"/>
                          <a:ea typeface="SimSun"/>
                        </a:rPr>
                        <a:t>软件设计文档</a:t>
                      </a:r>
                    </a:p>
                  </a:txBody>
                  <a:tcPr marL="68580" marR="68580" marT="0" marB="0"/>
                </a:tc>
                <a:tc>
                  <a:txBody>
                    <a:bodyPr/>
                    <a:lstStyle/>
                    <a:p>
                      <a:pPr algn="just">
                        <a:spcAft>
                          <a:spcPts val="0"/>
                        </a:spcAft>
                      </a:pPr>
                      <a:r>
                        <a:rPr lang="zh-CN" altLang="en-US" sz="1400" kern="100">
                          <a:effectLst/>
                          <a:latin typeface="Times New Roman"/>
                          <a:ea typeface="SimSun"/>
                        </a:rPr>
                        <a:t>设计已经通过了内部评审，设计被认可</a:t>
                      </a:r>
                    </a:p>
                  </a:txBody>
                  <a:tcPr marL="68580" marR="68580" marT="0" marB="0"/>
                </a:tc>
              </a:tr>
              <a:tr h="532258">
                <a:tc>
                  <a:txBody>
                    <a:bodyPr/>
                    <a:lstStyle/>
                    <a:p>
                      <a:pPr algn="just">
                        <a:spcAft>
                          <a:spcPts val="0"/>
                        </a:spcAft>
                      </a:pPr>
                      <a:endParaRPr lang="zh-TW" altLang="en-US" sz="1400" kern="100" dirty="0">
                        <a:effectLst/>
                        <a:latin typeface="Times New Roman"/>
                        <a:ea typeface="SimSun"/>
                      </a:endParaRPr>
                    </a:p>
                  </a:txBody>
                  <a:tcPr marL="68580" marR="68580" marT="0" marB="0"/>
                </a:tc>
                <a:tc>
                  <a:txBody>
                    <a:bodyPr/>
                    <a:lstStyle/>
                    <a:p>
                      <a:pPr algn="just">
                        <a:spcAft>
                          <a:spcPts val="0"/>
                        </a:spcAft>
                      </a:pPr>
                      <a:r>
                        <a:rPr lang="zh-CN" altLang="en-US" sz="1400" kern="100">
                          <a:effectLst/>
                          <a:latin typeface="Times New Roman"/>
                          <a:ea typeface="SimSun"/>
                        </a:rPr>
                        <a:t>源代码模块</a:t>
                      </a:r>
                    </a:p>
                  </a:txBody>
                  <a:tcPr marL="68580" marR="68580" marT="0" marB="0"/>
                </a:tc>
                <a:tc>
                  <a:txBody>
                    <a:bodyPr/>
                    <a:lstStyle/>
                    <a:p>
                      <a:pPr algn="just">
                        <a:spcAft>
                          <a:spcPts val="0"/>
                        </a:spcAft>
                      </a:pPr>
                      <a:r>
                        <a:rPr lang="zh-CN" altLang="en-US" sz="1400" kern="100">
                          <a:effectLst/>
                          <a:latin typeface="Times New Roman"/>
                          <a:ea typeface="SimSun"/>
                        </a:rPr>
                        <a:t>源程序代码、设计文档、组织的编码标准</a:t>
                      </a:r>
                    </a:p>
                  </a:txBody>
                  <a:tcPr marL="68580" marR="68580" marT="0" marB="0"/>
                </a:tc>
                <a:tc>
                  <a:txBody>
                    <a:bodyPr/>
                    <a:lstStyle/>
                    <a:p>
                      <a:pPr algn="just">
                        <a:spcAft>
                          <a:spcPts val="0"/>
                        </a:spcAft>
                      </a:pPr>
                      <a:r>
                        <a:rPr lang="zh-CN" altLang="en-US" sz="1400" kern="100" dirty="0">
                          <a:effectLst/>
                          <a:latin typeface="Times New Roman"/>
                          <a:ea typeface="SimSun"/>
                        </a:rPr>
                        <a:t>被审查模块已经编译正确并完成独立测试</a:t>
                      </a:r>
                    </a:p>
                  </a:txBody>
                  <a:tcPr marL="68580" marR="68580" marT="0" marB="0"/>
                </a:tc>
              </a:tr>
              <a:tr h="532258">
                <a:tc>
                  <a:txBody>
                    <a:bodyPr/>
                    <a:lstStyle/>
                    <a:p>
                      <a:pPr algn="just">
                        <a:spcAft>
                          <a:spcPts val="0"/>
                        </a:spcAft>
                      </a:pPr>
                      <a:r>
                        <a:rPr lang="zh-CN" altLang="en-US" sz="1400" kern="100">
                          <a:effectLst/>
                          <a:latin typeface="Times New Roman"/>
                          <a:ea typeface="SimSun"/>
                        </a:rPr>
                        <a:t>确认测试</a:t>
                      </a:r>
                    </a:p>
                  </a:txBody>
                  <a:tcPr marL="68580" marR="68580" marT="0" marB="0"/>
                </a:tc>
                <a:tc>
                  <a:txBody>
                    <a:bodyPr/>
                    <a:lstStyle/>
                    <a:p>
                      <a:pPr algn="just">
                        <a:spcAft>
                          <a:spcPts val="0"/>
                        </a:spcAft>
                      </a:pPr>
                      <a:r>
                        <a:rPr lang="zh-CN" altLang="en-US" sz="1400" kern="100">
                          <a:effectLst/>
                          <a:latin typeface="Times New Roman"/>
                          <a:ea typeface="SimSun"/>
                        </a:rPr>
                        <a:t>测试程序</a:t>
                      </a:r>
                    </a:p>
                  </a:txBody>
                  <a:tcPr marL="68580" marR="68580" marT="0" marB="0"/>
                </a:tc>
                <a:tc>
                  <a:txBody>
                    <a:bodyPr/>
                    <a:lstStyle/>
                    <a:p>
                      <a:pPr algn="just">
                        <a:spcAft>
                          <a:spcPts val="0"/>
                        </a:spcAft>
                      </a:pPr>
                      <a:r>
                        <a:rPr lang="zh-CN" altLang="en-US" sz="1400" kern="100">
                          <a:effectLst/>
                          <a:latin typeface="Times New Roman"/>
                          <a:ea typeface="SimSun"/>
                        </a:rPr>
                        <a:t>测试程序</a:t>
                      </a:r>
                    </a:p>
                  </a:txBody>
                  <a:tcPr marL="68580" marR="68580" marT="0" marB="0"/>
                </a:tc>
                <a:tc>
                  <a:txBody>
                    <a:bodyPr/>
                    <a:lstStyle/>
                    <a:p>
                      <a:pPr algn="just">
                        <a:spcAft>
                          <a:spcPts val="0"/>
                        </a:spcAft>
                      </a:pPr>
                      <a:r>
                        <a:rPr lang="sk-SK" sz="1400" kern="100" dirty="0">
                          <a:effectLst/>
                          <a:latin typeface="Times New Roman"/>
                          <a:ea typeface="SimSun"/>
                        </a:rPr>
                        <a:t> </a:t>
                      </a:r>
                    </a:p>
                  </a:txBody>
                  <a:tcPr marL="68580" marR="68580" marT="0" marB="0"/>
                </a:tc>
              </a:tr>
            </a:tbl>
          </a:graphicData>
        </a:graphic>
      </p:graphicFrame>
    </p:spTree>
    <p:extLst>
      <p:ext uri="{BB962C8B-B14F-4D97-AF65-F5344CB8AC3E}">
        <p14:creationId xmlns:p14="http://schemas.microsoft.com/office/powerpoint/2010/main" val="412611741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风险控制</a:t>
            </a:r>
            <a:endParaRPr kumimoji="1" lang="zh-CN" altLang="en-US" dirty="0"/>
          </a:p>
        </p:txBody>
      </p:sp>
      <p:sp>
        <p:nvSpPr>
          <p:cNvPr id="3" name="内容占位符 2"/>
          <p:cNvSpPr>
            <a:spLocks noGrp="1"/>
          </p:cNvSpPr>
          <p:nvPr>
            <p:ph sz="quarter" idx="1"/>
          </p:nvPr>
        </p:nvSpPr>
        <p:spPr>
          <a:xfrm>
            <a:off x="0" y="1600200"/>
            <a:ext cx="9144000" cy="5109786"/>
          </a:xfrm>
        </p:spPr>
        <p:txBody>
          <a:bodyPr>
            <a:normAutofit fontScale="62500" lnSpcReduction="20000"/>
          </a:bodyPr>
          <a:lstStyle/>
          <a:p>
            <a:r>
              <a:rPr lang="zh-CN" altLang="en-US" b="1" dirty="0" smtClean="0"/>
              <a:t>需求风险</a:t>
            </a:r>
            <a:endParaRPr lang="en-US" altLang="zh-CN" dirty="0"/>
          </a:p>
          <a:p>
            <a:pPr marL="0" indent="0">
              <a:buNone/>
            </a:pPr>
            <a:r>
              <a:rPr lang="zh-CN" altLang="zh-CN" dirty="0"/>
              <a:t> </a:t>
            </a:r>
            <a:r>
              <a:rPr lang="zh-CN" altLang="en-US" dirty="0" smtClean="0"/>
              <a:t>       作为软件项</a:t>
            </a:r>
            <a:r>
              <a:rPr lang="zh-CN" altLang="en-US" dirty="0"/>
              <a:t>目的最主要的风险，需求风险是我们项目的最大风险： 主要的风险因素是：因为用户了解产品的时间短，因此，用户对产品缺少清晰的认识；项目组可能比用户更 熟悉产品，因此，对用户提出的需求缺少理解和认同；由于种种原因，在做需求时客户参与不够；用户对开发过程不了解，没有优先需求的概念；由于用户情况在不断变化，因此需求也会不断变化；缺少有效的需求变化管理过程；用户对目标的认同；对需求的变化缺少相关分析。</a:t>
            </a:r>
          </a:p>
          <a:p>
            <a:r>
              <a:rPr lang="zh-CN" altLang="en-US" b="1" dirty="0" smtClean="0"/>
              <a:t>外部因素风险</a:t>
            </a:r>
            <a:r>
              <a:rPr lang="zh-CN" altLang="en-US" dirty="0" smtClean="0"/>
              <a:t> </a:t>
            </a:r>
            <a:endParaRPr lang="zh-CN" altLang="en-US" dirty="0"/>
          </a:p>
          <a:p>
            <a:pPr marL="0" indent="0">
              <a:buNone/>
            </a:pPr>
            <a:r>
              <a:rPr lang="zh-CN" altLang="en-US" dirty="0"/>
              <a:t> </a:t>
            </a:r>
            <a:r>
              <a:rPr lang="zh-CN" altLang="en-US" dirty="0" smtClean="0"/>
              <a:t>        许多风险都是因为项</a:t>
            </a:r>
            <a:r>
              <a:rPr lang="zh-CN" altLang="en-US" dirty="0"/>
              <a:t>目的外部环境或因素造成的。通常，项目组不能很好地协调并控制与外部有关的一些事情，造成内部的计划不能贯彻执行。与外部环境相关的因素有：客户配合和协调环境；与</a:t>
            </a:r>
            <a:r>
              <a:rPr lang="en-US" altLang="zh-CN" dirty="0" err="1"/>
              <a:t>Sunstate</a:t>
            </a:r>
            <a:r>
              <a:rPr lang="en-US" altLang="zh-CN" dirty="0"/>
              <a:t> Equipment</a:t>
            </a:r>
            <a:r>
              <a:rPr lang="zh-CN" altLang="en-US" dirty="0"/>
              <a:t>公司的配合关系；经验丰富人员的可得性。</a:t>
            </a:r>
          </a:p>
          <a:p>
            <a:r>
              <a:rPr lang="zh-CN" altLang="en-US" b="1" dirty="0" smtClean="0"/>
              <a:t>管理风险</a:t>
            </a:r>
            <a:r>
              <a:rPr lang="zh-CN" altLang="en-US" dirty="0" smtClean="0"/>
              <a:t> </a:t>
            </a:r>
            <a:endParaRPr lang="en-US" altLang="zh-CN" dirty="0" smtClean="0"/>
          </a:p>
          <a:p>
            <a:pPr marL="0" indent="0">
              <a:buNone/>
            </a:pPr>
            <a:r>
              <a:rPr lang="zh-CN" altLang="zh-CN" dirty="0"/>
              <a:t> </a:t>
            </a:r>
            <a:r>
              <a:rPr lang="zh-CN" altLang="en-US" dirty="0" smtClean="0"/>
              <a:t>       项目</a:t>
            </a:r>
            <a:r>
              <a:rPr lang="zh-CN" altLang="en-US" dirty="0"/>
              <a:t>内部管理的风险，是我们项目组的一个比较大的风险，主要有：计划和任务定义不够充分；项目的实施状态不清楚；项目人员的不正常流动；对用户不切实际的承诺；公司高层的支持；团队的配合与员工之间的冲突。</a:t>
            </a:r>
          </a:p>
          <a:p>
            <a:r>
              <a:rPr lang="zh-CN" altLang="en-US" b="1" dirty="0" smtClean="0"/>
              <a:t>技术风险</a:t>
            </a:r>
            <a:r>
              <a:rPr lang="zh-CN" altLang="en-US" dirty="0" smtClean="0"/>
              <a:t> </a:t>
            </a:r>
            <a:endParaRPr lang="zh-CN" altLang="en-US" dirty="0"/>
          </a:p>
          <a:p>
            <a:pPr marL="0" indent="0">
              <a:buNone/>
            </a:pPr>
            <a:r>
              <a:rPr lang="zh-CN" altLang="en-US" dirty="0"/>
              <a:t> </a:t>
            </a:r>
            <a:r>
              <a:rPr lang="zh-CN" altLang="en-US" dirty="0" smtClean="0"/>
              <a:t>       软件技术</a:t>
            </a:r>
            <a:r>
              <a:rPr lang="zh-CN" altLang="en-US" dirty="0"/>
              <a:t>的飞速发展和经历丰富员工的缺乏，意味着项目团队可能会因为技巧的原因影响项目的成功。技术风险主要有下面这些风险因素：缺乏培训；对方法、工具和技术理解的不够；应用领域的经验不够；新的技术和开发方法；不能正确工作的方法。上述风险在我们项目实施过程中，都是会存在和发生的。</a:t>
            </a:r>
          </a:p>
          <a:p>
            <a:endParaRPr kumimoji="1" lang="zh-CN" altLang="en-US" dirty="0"/>
          </a:p>
        </p:txBody>
      </p:sp>
    </p:spTree>
    <p:extLst>
      <p:ext uri="{BB962C8B-B14F-4D97-AF65-F5344CB8AC3E}">
        <p14:creationId xmlns:p14="http://schemas.microsoft.com/office/powerpoint/2010/main" val="203626407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风险控制</a:t>
            </a:r>
            <a:endParaRPr kumimoji="1"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266491711"/>
              </p:ext>
            </p:extLst>
          </p:nvPr>
        </p:nvGraphicFramePr>
        <p:xfrm>
          <a:off x="612647" y="1997638"/>
          <a:ext cx="7917747" cy="4450080"/>
        </p:xfrm>
        <a:graphic>
          <a:graphicData uri="http://schemas.openxmlformats.org/drawingml/2006/table">
            <a:tbl>
              <a:tblPr firstRow="1" bandRow="1">
                <a:tableStyleId>{5C22544A-7EE6-4342-B048-85BDC9FD1C3A}</a:tableStyleId>
              </a:tblPr>
              <a:tblGrid>
                <a:gridCol w="2639249"/>
                <a:gridCol w="2639249"/>
                <a:gridCol w="2639249"/>
              </a:tblGrid>
              <a:tr h="370840">
                <a:tc>
                  <a:txBody>
                    <a:bodyPr/>
                    <a:lstStyle/>
                    <a:p>
                      <a:pPr algn="ctr">
                        <a:spcAft>
                          <a:spcPts val="0"/>
                        </a:spcAft>
                      </a:pPr>
                      <a:r>
                        <a:rPr lang="sk-SK" sz="1600" b="1" kern="100" dirty="0">
                          <a:effectLst/>
                          <a:latin typeface="Times New Roman"/>
                          <a:ea typeface="SimSun"/>
                        </a:rPr>
                        <a:t> </a:t>
                      </a:r>
                      <a:endParaRPr lang="sk-SK" sz="1600" kern="100" dirty="0">
                        <a:effectLst/>
                        <a:latin typeface="Times New Roman"/>
                        <a:ea typeface="SimSun"/>
                      </a:endParaRPr>
                    </a:p>
                  </a:txBody>
                  <a:tcPr marL="68580" marR="68580" marT="0" marB="0"/>
                </a:tc>
                <a:tc>
                  <a:txBody>
                    <a:bodyPr/>
                    <a:lstStyle/>
                    <a:p>
                      <a:pPr algn="ctr">
                        <a:spcAft>
                          <a:spcPts val="0"/>
                        </a:spcAft>
                      </a:pPr>
                      <a:r>
                        <a:rPr lang="zh-CN" altLang="en-US" sz="1600" b="1" kern="100">
                          <a:effectLst/>
                          <a:latin typeface="Times New Roman"/>
                          <a:ea typeface="SimSun"/>
                        </a:rPr>
                        <a:t>风险事件</a:t>
                      </a:r>
                      <a:endParaRPr lang="zh-CN" altLang="en-US" sz="1600" kern="100">
                        <a:effectLst/>
                        <a:latin typeface="Times New Roman"/>
                        <a:ea typeface="SimSun"/>
                      </a:endParaRPr>
                    </a:p>
                  </a:txBody>
                  <a:tcPr marL="68580" marR="68580" marT="0" marB="0"/>
                </a:tc>
                <a:tc>
                  <a:txBody>
                    <a:bodyPr/>
                    <a:lstStyle/>
                    <a:p>
                      <a:pPr algn="ctr">
                        <a:spcAft>
                          <a:spcPts val="0"/>
                        </a:spcAft>
                      </a:pPr>
                      <a:r>
                        <a:rPr lang="zh-CN" altLang="mr-IN" sz="1600" b="1" kern="100">
                          <a:effectLst/>
                          <a:latin typeface="Times New Roman"/>
                          <a:ea typeface="SimSun"/>
                        </a:rPr>
                        <a:t>权</a:t>
                      </a:r>
                      <a:r>
                        <a:rPr lang="mr-IN" sz="1600" b="1" kern="100">
                          <a:effectLst/>
                          <a:latin typeface="Times New Roman"/>
                          <a:ea typeface="SimSun"/>
                        </a:rPr>
                        <a:t>   </a:t>
                      </a:r>
                      <a:r>
                        <a:rPr lang="zh-CN" altLang="mr-IN" sz="1600" b="1" kern="100">
                          <a:effectLst/>
                          <a:latin typeface="Times New Roman"/>
                          <a:ea typeface="SimSun"/>
                        </a:rPr>
                        <a:t>重</a:t>
                      </a:r>
                      <a:endParaRPr lang="mr-IN" sz="1600" kern="100">
                        <a:effectLst/>
                        <a:latin typeface="Times New Roman"/>
                        <a:ea typeface="SimSun"/>
                      </a:endParaRPr>
                    </a:p>
                  </a:txBody>
                  <a:tcPr marL="68580" marR="68580" marT="0" marB="0"/>
                </a:tc>
              </a:tr>
              <a:tr h="370840">
                <a:tc>
                  <a:txBody>
                    <a:bodyPr/>
                    <a:lstStyle/>
                    <a:p>
                      <a:pPr algn="ctr">
                        <a:spcAft>
                          <a:spcPts val="0"/>
                        </a:spcAft>
                      </a:pPr>
                      <a:r>
                        <a:rPr lang="en-US" sz="1600" kern="100">
                          <a:effectLst/>
                          <a:latin typeface="Times New Roman"/>
                          <a:ea typeface="SimSun"/>
                        </a:rPr>
                        <a:t>1</a:t>
                      </a:r>
                    </a:p>
                  </a:txBody>
                  <a:tcPr marL="68580" marR="68580" marT="0" marB="0"/>
                </a:tc>
                <a:tc>
                  <a:txBody>
                    <a:bodyPr/>
                    <a:lstStyle/>
                    <a:p>
                      <a:pPr algn="just">
                        <a:spcAft>
                          <a:spcPts val="0"/>
                        </a:spcAft>
                      </a:pPr>
                      <a:r>
                        <a:rPr lang="zh-CN" altLang="en-US" sz="1600" kern="100">
                          <a:effectLst/>
                          <a:latin typeface="Times New Roman"/>
                          <a:ea typeface="SimSun"/>
                        </a:rPr>
                        <a:t>用户的参与</a:t>
                      </a:r>
                    </a:p>
                  </a:txBody>
                  <a:tcPr marL="68580" marR="68580" marT="0" marB="0"/>
                </a:tc>
                <a:tc>
                  <a:txBody>
                    <a:bodyPr/>
                    <a:lstStyle/>
                    <a:p>
                      <a:pPr algn="ctr">
                        <a:spcAft>
                          <a:spcPts val="0"/>
                        </a:spcAft>
                      </a:pPr>
                      <a:r>
                        <a:rPr lang="en-US" sz="1600" kern="100">
                          <a:effectLst/>
                          <a:latin typeface="Times New Roman"/>
                          <a:ea typeface="SimSun"/>
                        </a:rPr>
                        <a:t>19</a:t>
                      </a:r>
                    </a:p>
                  </a:txBody>
                  <a:tcPr marL="68580" marR="68580" marT="0" marB="0"/>
                </a:tc>
              </a:tr>
              <a:tr h="370840">
                <a:tc>
                  <a:txBody>
                    <a:bodyPr/>
                    <a:lstStyle/>
                    <a:p>
                      <a:pPr algn="ctr">
                        <a:spcAft>
                          <a:spcPts val="0"/>
                        </a:spcAft>
                      </a:pPr>
                      <a:r>
                        <a:rPr lang="is-IS" sz="1600" kern="100">
                          <a:effectLst/>
                          <a:latin typeface="Times New Roman"/>
                          <a:ea typeface="SimSun"/>
                        </a:rPr>
                        <a:t>2</a:t>
                      </a:r>
                    </a:p>
                  </a:txBody>
                  <a:tcPr marL="68580" marR="68580" marT="0" marB="0"/>
                </a:tc>
                <a:tc>
                  <a:txBody>
                    <a:bodyPr/>
                    <a:lstStyle/>
                    <a:p>
                      <a:pPr algn="just">
                        <a:spcAft>
                          <a:spcPts val="0"/>
                        </a:spcAft>
                      </a:pPr>
                      <a:r>
                        <a:rPr lang="zh-CN" altLang="en-US" sz="1600" kern="100">
                          <a:effectLst/>
                          <a:latin typeface="Times New Roman"/>
                          <a:ea typeface="SimSun"/>
                        </a:rPr>
                        <a:t>高层管理的支持</a:t>
                      </a:r>
                    </a:p>
                  </a:txBody>
                  <a:tcPr marL="68580" marR="68580" marT="0" marB="0"/>
                </a:tc>
                <a:tc>
                  <a:txBody>
                    <a:bodyPr/>
                    <a:lstStyle/>
                    <a:p>
                      <a:pPr algn="ctr">
                        <a:spcAft>
                          <a:spcPts val="0"/>
                        </a:spcAft>
                      </a:pPr>
                      <a:r>
                        <a:rPr lang="en-US" sz="1600" kern="100">
                          <a:effectLst/>
                          <a:latin typeface="Times New Roman"/>
                          <a:ea typeface="SimSun"/>
                        </a:rPr>
                        <a:t>16</a:t>
                      </a:r>
                    </a:p>
                  </a:txBody>
                  <a:tcPr marL="68580" marR="68580" marT="0" marB="0"/>
                </a:tc>
              </a:tr>
              <a:tr h="370840">
                <a:tc>
                  <a:txBody>
                    <a:bodyPr/>
                    <a:lstStyle/>
                    <a:p>
                      <a:pPr algn="ctr">
                        <a:spcAft>
                          <a:spcPts val="0"/>
                        </a:spcAft>
                      </a:pPr>
                      <a:r>
                        <a:rPr lang="en-US" sz="1600" kern="100">
                          <a:effectLst/>
                          <a:latin typeface="Times New Roman"/>
                          <a:ea typeface="SimSun"/>
                        </a:rPr>
                        <a:t>3</a:t>
                      </a:r>
                    </a:p>
                  </a:txBody>
                  <a:tcPr marL="68580" marR="68580" marT="0" marB="0"/>
                </a:tc>
                <a:tc>
                  <a:txBody>
                    <a:bodyPr/>
                    <a:lstStyle/>
                    <a:p>
                      <a:pPr algn="just">
                        <a:spcAft>
                          <a:spcPts val="0"/>
                        </a:spcAft>
                      </a:pPr>
                      <a:r>
                        <a:rPr lang="zh-CN" altLang="en-US" sz="1600" kern="100">
                          <a:effectLst/>
                          <a:latin typeface="Times New Roman"/>
                          <a:ea typeface="SimSun"/>
                        </a:rPr>
                        <a:t>获得用户明确的需求描述</a:t>
                      </a:r>
                    </a:p>
                  </a:txBody>
                  <a:tcPr marL="68580" marR="68580" marT="0" marB="0"/>
                </a:tc>
                <a:tc>
                  <a:txBody>
                    <a:bodyPr/>
                    <a:lstStyle/>
                    <a:p>
                      <a:pPr algn="ctr">
                        <a:spcAft>
                          <a:spcPts val="0"/>
                        </a:spcAft>
                      </a:pPr>
                      <a:r>
                        <a:rPr lang="en-US" sz="1600" kern="100">
                          <a:effectLst/>
                          <a:latin typeface="Times New Roman"/>
                          <a:ea typeface="SimSun"/>
                        </a:rPr>
                        <a:t>15</a:t>
                      </a:r>
                    </a:p>
                  </a:txBody>
                  <a:tcPr marL="68580" marR="68580" marT="0" marB="0"/>
                </a:tc>
              </a:tr>
              <a:tr h="370840">
                <a:tc>
                  <a:txBody>
                    <a:bodyPr/>
                    <a:lstStyle/>
                    <a:p>
                      <a:pPr algn="ctr">
                        <a:spcAft>
                          <a:spcPts val="0"/>
                        </a:spcAft>
                      </a:pPr>
                      <a:r>
                        <a:rPr lang="en-US" sz="1600" kern="100">
                          <a:effectLst/>
                          <a:latin typeface="Times New Roman"/>
                          <a:ea typeface="SimSun"/>
                        </a:rPr>
                        <a:t>4</a:t>
                      </a:r>
                    </a:p>
                  </a:txBody>
                  <a:tcPr marL="68580" marR="68580" marT="0" marB="0"/>
                </a:tc>
                <a:tc>
                  <a:txBody>
                    <a:bodyPr/>
                    <a:lstStyle/>
                    <a:p>
                      <a:pPr algn="just">
                        <a:spcAft>
                          <a:spcPts val="0"/>
                        </a:spcAft>
                      </a:pPr>
                      <a:r>
                        <a:rPr lang="zh-CN" altLang="en-US" sz="1600" kern="100">
                          <a:effectLst/>
                          <a:latin typeface="Times New Roman"/>
                          <a:ea typeface="SimSun"/>
                        </a:rPr>
                        <a:t>适当的计划编制</a:t>
                      </a:r>
                    </a:p>
                  </a:txBody>
                  <a:tcPr marL="68580" marR="68580" marT="0" marB="0"/>
                </a:tc>
                <a:tc>
                  <a:txBody>
                    <a:bodyPr/>
                    <a:lstStyle/>
                    <a:p>
                      <a:pPr algn="ctr">
                        <a:spcAft>
                          <a:spcPts val="0"/>
                        </a:spcAft>
                      </a:pPr>
                      <a:r>
                        <a:rPr lang="cs-CZ" sz="1600" kern="100">
                          <a:effectLst/>
                          <a:latin typeface="Times New Roman"/>
                          <a:ea typeface="SimSun"/>
                        </a:rPr>
                        <a:t>11</a:t>
                      </a:r>
                    </a:p>
                  </a:txBody>
                  <a:tcPr marL="68580" marR="68580" marT="0" marB="0"/>
                </a:tc>
              </a:tr>
              <a:tr h="370840">
                <a:tc>
                  <a:txBody>
                    <a:bodyPr/>
                    <a:lstStyle/>
                    <a:p>
                      <a:pPr algn="ctr">
                        <a:spcAft>
                          <a:spcPts val="0"/>
                        </a:spcAft>
                      </a:pPr>
                      <a:r>
                        <a:rPr lang="en-US" sz="1600" kern="100">
                          <a:effectLst/>
                          <a:latin typeface="Times New Roman"/>
                          <a:ea typeface="SimSun"/>
                        </a:rPr>
                        <a:t>5</a:t>
                      </a:r>
                    </a:p>
                  </a:txBody>
                  <a:tcPr marL="68580" marR="68580" marT="0" marB="0"/>
                </a:tc>
                <a:tc>
                  <a:txBody>
                    <a:bodyPr/>
                    <a:lstStyle/>
                    <a:p>
                      <a:pPr algn="just">
                        <a:spcAft>
                          <a:spcPts val="0"/>
                        </a:spcAft>
                      </a:pPr>
                      <a:r>
                        <a:rPr lang="zh-CN" altLang="en-US" sz="1600" kern="100">
                          <a:effectLst/>
                          <a:latin typeface="Times New Roman"/>
                          <a:ea typeface="SimSun"/>
                        </a:rPr>
                        <a:t>切合实际的预期</a:t>
                      </a:r>
                    </a:p>
                  </a:txBody>
                  <a:tcPr marL="68580" marR="68580" marT="0" marB="0"/>
                </a:tc>
                <a:tc>
                  <a:txBody>
                    <a:bodyPr/>
                    <a:lstStyle/>
                    <a:p>
                      <a:pPr algn="ctr">
                        <a:spcAft>
                          <a:spcPts val="0"/>
                        </a:spcAft>
                      </a:pPr>
                      <a:r>
                        <a:rPr lang="en-US" sz="1600" kern="100">
                          <a:effectLst/>
                          <a:latin typeface="Times New Roman"/>
                          <a:ea typeface="SimSun"/>
                        </a:rPr>
                        <a:t>10</a:t>
                      </a:r>
                    </a:p>
                  </a:txBody>
                  <a:tcPr marL="68580" marR="68580" marT="0" marB="0"/>
                </a:tc>
              </a:tr>
              <a:tr h="370840">
                <a:tc>
                  <a:txBody>
                    <a:bodyPr/>
                    <a:lstStyle/>
                    <a:p>
                      <a:pPr algn="ctr">
                        <a:spcAft>
                          <a:spcPts val="0"/>
                        </a:spcAft>
                      </a:pPr>
                      <a:r>
                        <a:rPr lang="en-US" sz="1600" kern="100">
                          <a:effectLst/>
                          <a:latin typeface="Times New Roman"/>
                          <a:ea typeface="SimSun"/>
                        </a:rPr>
                        <a:t>6</a:t>
                      </a:r>
                    </a:p>
                  </a:txBody>
                  <a:tcPr marL="68580" marR="68580" marT="0" marB="0"/>
                </a:tc>
                <a:tc>
                  <a:txBody>
                    <a:bodyPr/>
                    <a:lstStyle/>
                    <a:p>
                      <a:pPr algn="just">
                        <a:spcAft>
                          <a:spcPts val="0"/>
                        </a:spcAft>
                      </a:pPr>
                      <a:r>
                        <a:rPr lang="zh-CN" altLang="en-US" sz="1600" kern="100">
                          <a:effectLst/>
                          <a:latin typeface="Times New Roman"/>
                          <a:ea typeface="SimSun"/>
                        </a:rPr>
                        <a:t>对需求变化的控制和管理</a:t>
                      </a:r>
                    </a:p>
                  </a:txBody>
                  <a:tcPr marL="68580" marR="68580" marT="0" marB="0"/>
                </a:tc>
                <a:tc>
                  <a:txBody>
                    <a:bodyPr/>
                    <a:lstStyle/>
                    <a:p>
                      <a:pPr algn="ctr">
                        <a:spcAft>
                          <a:spcPts val="0"/>
                        </a:spcAft>
                      </a:pPr>
                      <a:r>
                        <a:rPr lang="en-US" sz="1600" kern="100">
                          <a:effectLst/>
                          <a:latin typeface="Times New Roman"/>
                          <a:ea typeface="SimSun"/>
                        </a:rPr>
                        <a:t>9</a:t>
                      </a:r>
                    </a:p>
                  </a:txBody>
                  <a:tcPr marL="68580" marR="68580" marT="0" marB="0"/>
                </a:tc>
              </a:tr>
              <a:tr h="370840">
                <a:tc>
                  <a:txBody>
                    <a:bodyPr/>
                    <a:lstStyle/>
                    <a:p>
                      <a:pPr algn="ctr">
                        <a:spcAft>
                          <a:spcPts val="0"/>
                        </a:spcAft>
                      </a:pPr>
                      <a:r>
                        <a:rPr lang="en-US" sz="1600" kern="100">
                          <a:effectLst/>
                          <a:latin typeface="Times New Roman"/>
                          <a:ea typeface="SimSun"/>
                        </a:rPr>
                        <a:t>7</a:t>
                      </a:r>
                    </a:p>
                  </a:txBody>
                  <a:tcPr marL="68580" marR="68580" marT="0" marB="0"/>
                </a:tc>
                <a:tc>
                  <a:txBody>
                    <a:bodyPr/>
                    <a:lstStyle/>
                    <a:p>
                      <a:pPr algn="just">
                        <a:spcAft>
                          <a:spcPts val="0"/>
                        </a:spcAft>
                      </a:pPr>
                      <a:r>
                        <a:rPr lang="zh-CN" altLang="en-US" sz="1600" kern="100">
                          <a:effectLst/>
                          <a:latin typeface="Times New Roman"/>
                          <a:ea typeface="SimSun"/>
                        </a:rPr>
                        <a:t>获得有经验的开发人员</a:t>
                      </a:r>
                    </a:p>
                  </a:txBody>
                  <a:tcPr marL="68580" marR="68580" marT="0" marB="0"/>
                </a:tc>
                <a:tc>
                  <a:txBody>
                    <a:bodyPr/>
                    <a:lstStyle/>
                    <a:p>
                      <a:pPr algn="ctr">
                        <a:spcAft>
                          <a:spcPts val="0"/>
                        </a:spcAft>
                      </a:pPr>
                      <a:r>
                        <a:rPr lang="en-US" sz="1600" kern="100">
                          <a:effectLst/>
                          <a:latin typeface="Times New Roman"/>
                          <a:ea typeface="SimSun"/>
                        </a:rPr>
                        <a:t>8</a:t>
                      </a:r>
                    </a:p>
                  </a:txBody>
                  <a:tcPr marL="68580" marR="68580" marT="0" marB="0"/>
                </a:tc>
              </a:tr>
              <a:tr h="370840">
                <a:tc>
                  <a:txBody>
                    <a:bodyPr/>
                    <a:lstStyle/>
                    <a:p>
                      <a:pPr algn="ctr">
                        <a:spcAft>
                          <a:spcPts val="0"/>
                        </a:spcAft>
                      </a:pPr>
                      <a:r>
                        <a:rPr lang="en-US" sz="1600" kern="100">
                          <a:effectLst/>
                          <a:latin typeface="Times New Roman"/>
                          <a:ea typeface="SimSun"/>
                        </a:rPr>
                        <a:t>8</a:t>
                      </a:r>
                    </a:p>
                  </a:txBody>
                  <a:tcPr marL="68580" marR="68580" marT="0" marB="0"/>
                </a:tc>
                <a:tc>
                  <a:txBody>
                    <a:bodyPr/>
                    <a:lstStyle/>
                    <a:p>
                      <a:pPr algn="just">
                        <a:spcAft>
                          <a:spcPts val="0"/>
                        </a:spcAft>
                      </a:pPr>
                      <a:r>
                        <a:rPr lang="zh-CN" altLang="en-US" sz="1600" kern="100">
                          <a:effectLst/>
                          <a:latin typeface="Times New Roman"/>
                          <a:ea typeface="SimSun"/>
                        </a:rPr>
                        <a:t>原厂商的配合</a:t>
                      </a:r>
                    </a:p>
                  </a:txBody>
                  <a:tcPr marL="68580" marR="68580" marT="0" marB="0"/>
                </a:tc>
                <a:tc>
                  <a:txBody>
                    <a:bodyPr/>
                    <a:lstStyle/>
                    <a:p>
                      <a:pPr algn="ctr">
                        <a:spcAft>
                          <a:spcPts val="0"/>
                        </a:spcAft>
                      </a:pPr>
                      <a:r>
                        <a:rPr lang="en-US" sz="1600" kern="100">
                          <a:effectLst/>
                          <a:latin typeface="Times New Roman"/>
                          <a:ea typeface="SimSun"/>
                        </a:rPr>
                        <a:t>6</a:t>
                      </a:r>
                    </a:p>
                  </a:txBody>
                  <a:tcPr marL="68580" marR="68580" marT="0" marB="0"/>
                </a:tc>
              </a:tr>
              <a:tr h="370840">
                <a:tc>
                  <a:txBody>
                    <a:bodyPr/>
                    <a:lstStyle/>
                    <a:p>
                      <a:pPr algn="ctr">
                        <a:spcAft>
                          <a:spcPts val="0"/>
                        </a:spcAft>
                      </a:pPr>
                      <a:r>
                        <a:rPr lang="en-US" sz="1600" kern="100">
                          <a:effectLst/>
                          <a:latin typeface="Times New Roman"/>
                          <a:ea typeface="SimSun"/>
                        </a:rPr>
                        <a:t>9</a:t>
                      </a:r>
                    </a:p>
                  </a:txBody>
                  <a:tcPr marL="68580" marR="68580" marT="0" marB="0"/>
                </a:tc>
                <a:tc>
                  <a:txBody>
                    <a:bodyPr/>
                    <a:lstStyle/>
                    <a:p>
                      <a:pPr algn="just">
                        <a:spcAft>
                          <a:spcPts val="0"/>
                        </a:spcAft>
                      </a:pPr>
                      <a:r>
                        <a:rPr lang="zh-CN" altLang="en-US" sz="1600" kern="100">
                          <a:effectLst/>
                          <a:latin typeface="Times New Roman"/>
                          <a:ea typeface="SimSun"/>
                        </a:rPr>
                        <a:t>清晰的前景和目标</a:t>
                      </a:r>
                    </a:p>
                  </a:txBody>
                  <a:tcPr marL="68580" marR="68580" marT="0" marB="0"/>
                </a:tc>
                <a:tc>
                  <a:txBody>
                    <a:bodyPr/>
                    <a:lstStyle/>
                    <a:p>
                      <a:pPr algn="ctr">
                        <a:spcAft>
                          <a:spcPts val="0"/>
                        </a:spcAft>
                      </a:pPr>
                      <a:r>
                        <a:rPr lang="en-US" sz="1600" kern="100">
                          <a:effectLst/>
                          <a:latin typeface="Times New Roman"/>
                          <a:ea typeface="SimSun"/>
                        </a:rPr>
                        <a:t>3</a:t>
                      </a:r>
                    </a:p>
                  </a:txBody>
                  <a:tcPr marL="68580" marR="68580" marT="0" marB="0"/>
                </a:tc>
              </a:tr>
              <a:tr h="370840">
                <a:tc>
                  <a:txBody>
                    <a:bodyPr/>
                    <a:lstStyle/>
                    <a:p>
                      <a:pPr algn="ctr">
                        <a:spcAft>
                          <a:spcPts val="0"/>
                        </a:spcAft>
                      </a:pPr>
                      <a:r>
                        <a:rPr lang="en-US" sz="1600" kern="100">
                          <a:effectLst/>
                          <a:latin typeface="Times New Roman"/>
                          <a:ea typeface="SimSun"/>
                        </a:rPr>
                        <a:t>10</a:t>
                      </a:r>
                    </a:p>
                  </a:txBody>
                  <a:tcPr marL="68580" marR="68580" marT="0" marB="0"/>
                </a:tc>
                <a:tc>
                  <a:txBody>
                    <a:bodyPr/>
                    <a:lstStyle/>
                    <a:p>
                      <a:pPr algn="just">
                        <a:spcAft>
                          <a:spcPts val="0"/>
                        </a:spcAft>
                      </a:pPr>
                      <a:r>
                        <a:rPr lang="zh-CN" altLang="en-US" sz="1600" kern="100">
                          <a:effectLst/>
                          <a:latin typeface="Times New Roman"/>
                          <a:ea typeface="SimSun"/>
                        </a:rPr>
                        <a:t>良好的项目管理</a:t>
                      </a:r>
                    </a:p>
                  </a:txBody>
                  <a:tcPr marL="68580" marR="68580" marT="0" marB="0"/>
                </a:tc>
                <a:tc>
                  <a:txBody>
                    <a:bodyPr/>
                    <a:lstStyle/>
                    <a:p>
                      <a:pPr algn="ctr">
                        <a:spcAft>
                          <a:spcPts val="0"/>
                        </a:spcAft>
                      </a:pPr>
                      <a:r>
                        <a:rPr lang="en-US" sz="1600" kern="100">
                          <a:effectLst/>
                          <a:latin typeface="Times New Roman"/>
                          <a:ea typeface="SimSun"/>
                        </a:rPr>
                        <a:t>3</a:t>
                      </a:r>
                    </a:p>
                  </a:txBody>
                  <a:tcPr marL="68580" marR="68580" marT="0" marB="0"/>
                </a:tc>
              </a:tr>
              <a:tr h="370840">
                <a:tc>
                  <a:txBody>
                    <a:bodyPr/>
                    <a:lstStyle/>
                    <a:p>
                      <a:pPr algn="ctr">
                        <a:spcAft>
                          <a:spcPts val="0"/>
                        </a:spcAft>
                      </a:pPr>
                      <a:r>
                        <a:rPr lang="sk-SK" sz="1600" kern="100">
                          <a:effectLst/>
                          <a:latin typeface="Times New Roman"/>
                          <a:ea typeface="SimSun"/>
                        </a:rPr>
                        <a:t> </a:t>
                      </a:r>
                    </a:p>
                  </a:txBody>
                  <a:tcPr marL="68580" marR="68580" marT="0" marB="0"/>
                </a:tc>
                <a:tc>
                  <a:txBody>
                    <a:bodyPr/>
                    <a:lstStyle/>
                    <a:p>
                      <a:pPr algn="just">
                        <a:spcAft>
                          <a:spcPts val="0"/>
                        </a:spcAft>
                      </a:pPr>
                      <a:r>
                        <a:rPr lang="zh-TW" altLang="en-US" sz="1600" kern="100">
                          <a:effectLst/>
                          <a:latin typeface="Times New Roman"/>
                          <a:ea typeface="SimSun"/>
                        </a:rPr>
                        <a:t>总计</a:t>
                      </a:r>
                    </a:p>
                  </a:txBody>
                  <a:tcPr marL="68580" marR="68580" marT="0" marB="0"/>
                </a:tc>
                <a:tc>
                  <a:txBody>
                    <a:bodyPr/>
                    <a:lstStyle/>
                    <a:p>
                      <a:pPr algn="ctr">
                        <a:spcAft>
                          <a:spcPts val="0"/>
                        </a:spcAft>
                      </a:pPr>
                      <a:r>
                        <a:rPr lang="is-IS" sz="1600" kern="100" dirty="0">
                          <a:effectLst/>
                          <a:latin typeface="Times New Roman"/>
                          <a:ea typeface="SimSun"/>
                        </a:rPr>
                        <a:t>100</a:t>
                      </a:r>
                    </a:p>
                  </a:txBody>
                  <a:tcPr marL="68580" marR="68580" marT="0" marB="0"/>
                </a:tc>
              </a:tr>
            </a:tbl>
          </a:graphicData>
        </a:graphic>
      </p:graphicFrame>
    </p:spTree>
    <p:extLst>
      <p:ext uri="{BB962C8B-B14F-4D97-AF65-F5344CB8AC3E}">
        <p14:creationId xmlns:p14="http://schemas.microsoft.com/office/powerpoint/2010/main" val="285576596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风险控制</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291185508"/>
              </p:ext>
            </p:extLst>
          </p:nvPr>
        </p:nvGraphicFramePr>
        <p:xfrm>
          <a:off x="223129" y="1602933"/>
          <a:ext cx="8770689" cy="5014664"/>
        </p:xfrm>
        <a:graphic>
          <a:graphicData uri="http://schemas.openxmlformats.org/drawingml/2006/table">
            <a:tbl>
              <a:tblPr firstRow="1" bandRow="1">
                <a:tableStyleId>{5C22544A-7EE6-4342-B048-85BDC9FD1C3A}</a:tableStyleId>
              </a:tblPr>
              <a:tblGrid>
                <a:gridCol w="974521"/>
                <a:gridCol w="974521"/>
                <a:gridCol w="974521"/>
                <a:gridCol w="974521"/>
                <a:gridCol w="974521"/>
                <a:gridCol w="974521"/>
                <a:gridCol w="974521"/>
                <a:gridCol w="974521"/>
                <a:gridCol w="974521"/>
              </a:tblGrid>
              <a:tr h="421093">
                <a:tc>
                  <a:txBody>
                    <a:bodyPr/>
                    <a:lstStyle/>
                    <a:p>
                      <a:pPr algn="ctr">
                        <a:spcAft>
                          <a:spcPts val="0"/>
                        </a:spcAft>
                      </a:pPr>
                      <a:r>
                        <a:rPr lang="zh-CN" altLang="en-US" sz="1200" b="1" kern="100" dirty="0">
                          <a:effectLst/>
                          <a:latin typeface="Times New Roman"/>
                          <a:ea typeface="SimSun"/>
                        </a:rPr>
                        <a:t>风险项</a:t>
                      </a:r>
                      <a:endParaRPr lang="zh-CN" altLang="en-US" sz="1200" kern="100" dirty="0">
                        <a:effectLst/>
                        <a:latin typeface="Times New Roman"/>
                        <a:ea typeface="SimSun"/>
                      </a:endParaRPr>
                    </a:p>
                  </a:txBody>
                  <a:tcPr marL="68580" marR="68580" marT="0" marB="0" anchor="ctr"/>
                </a:tc>
                <a:tc>
                  <a:txBody>
                    <a:bodyPr/>
                    <a:lstStyle/>
                    <a:p>
                      <a:pPr algn="ctr">
                        <a:spcAft>
                          <a:spcPts val="0"/>
                        </a:spcAft>
                      </a:pPr>
                      <a:r>
                        <a:rPr lang="zh-CN" altLang="en-US" sz="1200" b="1" kern="100">
                          <a:effectLst/>
                          <a:latin typeface="Times New Roman"/>
                          <a:ea typeface="SimSun"/>
                        </a:rPr>
                        <a:t>可能性</a:t>
                      </a:r>
                      <a:endParaRPr lang="zh-CN" altLang="en-US" sz="1200" kern="100">
                        <a:effectLst/>
                        <a:latin typeface="Times New Roman"/>
                        <a:ea typeface="SimSun"/>
                      </a:endParaRPr>
                    </a:p>
                  </a:txBody>
                  <a:tcPr marL="68580" marR="68580" marT="0" marB="0" anchor="ctr"/>
                </a:tc>
                <a:tc>
                  <a:txBody>
                    <a:bodyPr/>
                    <a:lstStyle/>
                    <a:p>
                      <a:pPr algn="ctr">
                        <a:spcAft>
                          <a:spcPts val="0"/>
                        </a:spcAft>
                      </a:pPr>
                      <a:r>
                        <a:rPr lang="zh-CN" altLang="en-US" sz="1200" b="1" kern="100">
                          <a:effectLst/>
                          <a:latin typeface="Times New Roman"/>
                          <a:ea typeface="SimSun"/>
                        </a:rPr>
                        <a:t>影响力</a:t>
                      </a:r>
                      <a:endParaRPr lang="zh-CN" altLang="en-US" sz="1200" kern="100">
                        <a:effectLst/>
                        <a:latin typeface="Times New Roman"/>
                        <a:ea typeface="SimSun"/>
                      </a:endParaRPr>
                    </a:p>
                  </a:txBody>
                  <a:tcPr marL="68580" marR="68580" marT="0" marB="0" anchor="ctr"/>
                </a:tc>
                <a:tc>
                  <a:txBody>
                    <a:bodyPr/>
                    <a:lstStyle/>
                    <a:p>
                      <a:pPr algn="ctr">
                        <a:spcAft>
                          <a:spcPts val="0"/>
                        </a:spcAft>
                      </a:pPr>
                      <a:r>
                        <a:rPr lang="zh-TW" altLang="en-US" sz="1200" b="1" kern="100" dirty="0">
                          <a:effectLst/>
                          <a:latin typeface="Times New Roman"/>
                          <a:ea typeface="SimSun"/>
                        </a:rPr>
                        <a:t>优先</a:t>
                      </a:r>
                      <a:endParaRPr lang="zh-TW" altLang="en-US" sz="1200" kern="100" dirty="0">
                        <a:effectLst/>
                        <a:latin typeface="Times New Roman"/>
                        <a:ea typeface="SimSun"/>
                      </a:endParaRPr>
                    </a:p>
                  </a:txBody>
                  <a:tcPr marL="68580" marR="68580" marT="0" marB="0" anchor="ctr"/>
                </a:tc>
                <a:tc>
                  <a:txBody>
                    <a:bodyPr/>
                    <a:lstStyle/>
                    <a:p>
                      <a:pPr algn="ctr">
                        <a:spcAft>
                          <a:spcPts val="0"/>
                        </a:spcAft>
                      </a:pPr>
                      <a:r>
                        <a:rPr lang="zh-CN" altLang="en-US" sz="1200" b="1" kern="100">
                          <a:effectLst/>
                          <a:latin typeface="Times New Roman"/>
                          <a:ea typeface="SimSun"/>
                        </a:rPr>
                        <a:t>减小可能性的措施</a:t>
                      </a:r>
                      <a:endParaRPr lang="zh-CN" altLang="en-US" sz="1200" kern="100">
                        <a:effectLst/>
                        <a:latin typeface="Times New Roman"/>
                        <a:ea typeface="SimSun"/>
                      </a:endParaRPr>
                    </a:p>
                  </a:txBody>
                  <a:tcPr marL="68580" marR="68580" marT="0" marB="0" anchor="ctr"/>
                </a:tc>
                <a:tc>
                  <a:txBody>
                    <a:bodyPr/>
                    <a:lstStyle/>
                    <a:p>
                      <a:pPr algn="ctr">
                        <a:spcAft>
                          <a:spcPts val="0"/>
                        </a:spcAft>
                      </a:pPr>
                      <a:r>
                        <a:rPr lang="zh-CN" altLang="en-US" sz="1200" b="1" kern="100">
                          <a:effectLst/>
                          <a:latin typeface="Times New Roman"/>
                          <a:ea typeface="SimSun"/>
                        </a:rPr>
                        <a:t>减小影响力的措施</a:t>
                      </a:r>
                      <a:endParaRPr lang="zh-CN" altLang="en-US" sz="1200" kern="100">
                        <a:effectLst/>
                        <a:latin typeface="Times New Roman"/>
                        <a:ea typeface="SimSun"/>
                      </a:endParaRPr>
                    </a:p>
                  </a:txBody>
                  <a:tcPr marL="68580" marR="68580" marT="0" marB="0" anchor="ctr"/>
                </a:tc>
                <a:tc>
                  <a:txBody>
                    <a:bodyPr/>
                    <a:lstStyle/>
                    <a:p>
                      <a:pPr algn="ctr">
                        <a:spcAft>
                          <a:spcPts val="0"/>
                        </a:spcAft>
                      </a:pPr>
                      <a:r>
                        <a:rPr lang="zh-TW" altLang="en-US" sz="1200" b="1" kern="100">
                          <a:effectLst/>
                          <a:latin typeface="Times New Roman"/>
                          <a:ea typeface="SimSun"/>
                        </a:rPr>
                        <a:t>责任</a:t>
                      </a:r>
                      <a:endParaRPr lang="zh-TW" altLang="en-US" sz="1200" kern="100">
                        <a:effectLst/>
                        <a:latin typeface="Times New Roman"/>
                        <a:ea typeface="SimSun"/>
                      </a:endParaRPr>
                    </a:p>
                  </a:txBody>
                  <a:tcPr marL="68580" marR="68580" marT="0" marB="0" anchor="ctr"/>
                </a:tc>
                <a:tc>
                  <a:txBody>
                    <a:bodyPr/>
                    <a:lstStyle/>
                    <a:p>
                      <a:pPr algn="ctr">
                        <a:spcAft>
                          <a:spcPts val="0"/>
                        </a:spcAft>
                      </a:pPr>
                      <a:r>
                        <a:rPr lang="zh-CN" altLang="en-US" sz="1200" b="1" kern="100">
                          <a:effectLst/>
                          <a:latin typeface="Times New Roman"/>
                          <a:ea typeface="SimSun"/>
                        </a:rPr>
                        <a:t>期限</a:t>
                      </a:r>
                      <a:endParaRPr lang="zh-CN" altLang="en-US" sz="1200" kern="100">
                        <a:effectLst/>
                        <a:latin typeface="Times New Roman"/>
                        <a:ea typeface="SimSun"/>
                      </a:endParaRPr>
                    </a:p>
                  </a:txBody>
                  <a:tcPr marL="68580" marR="68580" marT="0" marB="0" anchor="ctr"/>
                </a:tc>
                <a:tc>
                  <a:txBody>
                    <a:bodyPr/>
                    <a:lstStyle/>
                    <a:p>
                      <a:pPr algn="ctr">
                        <a:spcAft>
                          <a:spcPts val="0"/>
                        </a:spcAft>
                      </a:pPr>
                      <a:r>
                        <a:rPr lang="zh-TW" altLang="en-US" sz="1200" b="1" kern="100">
                          <a:effectLst/>
                          <a:latin typeface="Times New Roman"/>
                          <a:ea typeface="SimSun"/>
                        </a:rPr>
                        <a:t>状态</a:t>
                      </a:r>
                      <a:endParaRPr lang="zh-TW" altLang="en-US" sz="1200" kern="100">
                        <a:effectLst/>
                        <a:latin typeface="Times New Roman"/>
                        <a:ea typeface="SimSun"/>
                      </a:endParaRPr>
                    </a:p>
                  </a:txBody>
                  <a:tcPr marL="68580" marR="68580" marT="0" marB="0" anchor="ctr"/>
                </a:tc>
              </a:tr>
              <a:tr h="421093">
                <a:tc>
                  <a:txBody>
                    <a:bodyPr/>
                    <a:lstStyle/>
                    <a:p>
                      <a:pPr algn="ctr">
                        <a:spcAft>
                          <a:spcPts val="0"/>
                        </a:spcAft>
                      </a:pPr>
                      <a:r>
                        <a:rPr lang="zh-CN" altLang="en-US" sz="1200" kern="100">
                          <a:effectLst/>
                          <a:latin typeface="Times New Roman"/>
                          <a:ea typeface="SimSun"/>
                        </a:rPr>
                        <a:t>用户的参与</a:t>
                      </a:r>
                    </a:p>
                  </a:txBody>
                  <a:tcPr marL="68580" marR="68580" marT="0" marB="0"/>
                </a:tc>
                <a:tc>
                  <a:txBody>
                    <a:bodyPr/>
                    <a:lstStyle/>
                    <a:p>
                      <a:pPr algn="ctr">
                        <a:spcAft>
                          <a:spcPts val="0"/>
                        </a:spcAft>
                      </a:pPr>
                      <a:r>
                        <a:rPr lang="en-US" sz="1200" kern="100">
                          <a:effectLst/>
                          <a:latin typeface="Times New Roman"/>
                          <a:ea typeface="SimSun"/>
                        </a:rPr>
                        <a:t>90</a:t>
                      </a:r>
                    </a:p>
                  </a:txBody>
                  <a:tcPr marL="68580" marR="68580" marT="0" marB="0"/>
                </a:tc>
                <a:tc>
                  <a:txBody>
                    <a:bodyPr/>
                    <a:lstStyle/>
                    <a:p>
                      <a:pPr algn="ctr">
                        <a:spcAft>
                          <a:spcPts val="0"/>
                        </a:spcAft>
                      </a:pPr>
                      <a:r>
                        <a:rPr lang="en-US" sz="1200" kern="100">
                          <a:effectLst/>
                          <a:latin typeface="Times New Roman"/>
                          <a:ea typeface="SimSun"/>
                        </a:rPr>
                        <a:t>80</a:t>
                      </a:r>
                    </a:p>
                  </a:txBody>
                  <a:tcPr marL="68580" marR="68580" marT="0" marB="0"/>
                </a:tc>
                <a:tc>
                  <a:txBody>
                    <a:bodyPr/>
                    <a:lstStyle/>
                    <a:p>
                      <a:pPr algn="ctr">
                        <a:spcAft>
                          <a:spcPts val="0"/>
                        </a:spcAft>
                      </a:pPr>
                      <a:r>
                        <a:rPr lang="en-US" sz="1200" kern="100">
                          <a:effectLst/>
                          <a:latin typeface="Times New Roman"/>
                          <a:ea typeface="SimSun"/>
                        </a:rPr>
                        <a:t>1</a:t>
                      </a:r>
                    </a:p>
                  </a:txBody>
                  <a:tcPr marL="68580" marR="68580" marT="0" marB="0"/>
                </a:tc>
                <a:tc>
                  <a:txBody>
                    <a:bodyPr/>
                    <a:lstStyle/>
                    <a:p>
                      <a:pPr algn="ctr">
                        <a:spcAft>
                          <a:spcPts val="0"/>
                        </a:spcAft>
                      </a:pPr>
                      <a:r>
                        <a:rPr lang="zh-TW" altLang="en-US" sz="1200" kern="100">
                          <a:effectLst/>
                          <a:latin typeface="Times New Roman"/>
                          <a:ea typeface="SimSun"/>
                        </a:rPr>
                        <a:t>沟通</a:t>
                      </a:r>
                    </a:p>
                  </a:txBody>
                  <a:tcPr marL="68580" marR="68580" marT="0" marB="0"/>
                </a:tc>
                <a:tc>
                  <a:txBody>
                    <a:bodyPr/>
                    <a:lstStyle/>
                    <a:p>
                      <a:pPr algn="ctr">
                        <a:spcAft>
                          <a:spcPts val="0"/>
                        </a:spcAft>
                      </a:pPr>
                      <a:r>
                        <a:rPr lang="zh-TW" altLang="en-US" sz="1200" kern="100">
                          <a:effectLst/>
                          <a:latin typeface="Times New Roman"/>
                          <a:ea typeface="SimSun"/>
                        </a:rPr>
                        <a:t>沟通</a:t>
                      </a:r>
                    </a:p>
                  </a:txBody>
                  <a:tcPr marL="68580" marR="68580" marT="0" marB="0"/>
                </a:tc>
                <a:tc>
                  <a:txBody>
                    <a:bodyPr/>
                    <a:lstStyle/>
                    <a:p>
                      <a:pPr algn="ctr">
                        <a:spcAft>
                          <a:spcPts val="0"/>
                        </a:spcAft>
                      </a:pPr>
                      <a:r>
                        <a:rPr lang="zh-TW" altLang="en-US" sz="1200" kern="100">
                          <a:effectLst/>
                          <a:latin typeface="Times New Roman"/>
                          <a:ea typeface="SimSun"/>
                        </a:rPr>
                        <a:t>所有</a:t>
                      </a:r>
                    </a:p>
                  </a:txBody>
                  <a:tcPr marL="68580" marR="68580" marT="0" marB="0"/>
                </a:tc>
                <a:tc>
                  <a:txBody>
                    <a:bodyPr/>
                    <a:lstStyle/>
                    <a:p>
                      <a:pPr algn="ctr">
                        <a:spcAft>
                          <a:spcPts val="0"/>
                        </a:spcAft>
                      </a:pPr>
                      <a:r>
                        <a:rPr lang="sk-SK" sz="1200" kern="100">
                          <a:effectLst/>
                          <a:latin typeface="Times New Roman"/>
                          <a:ea typeface="SimSun"/>
                        </a:rPr>
                        <a:t> </a:t>
                      </a:r>
                    </a:p>
                  </a:txBody>
                  <a:tcPr marL="68580" marR="68580" marT="0" marB="0"/>
                </a:tc>
                <a:tc>
                  <a:txBody>
                    <a:bodyPr/>
                    <a:lstStyle/>
                    <a:p>
                      <a:pPr algn="ctr">
                        <a:spcAft>
                          <a:spcPts val="0"/>
                        </a:spcAft>
                      </a:pPr>
                      <a:r>
                        <a:rPr lang="sk-SK" sz="1200" kern="100">
                          <a:effectLst/>
                          <a:latin typeface="Times New Roman"/>
                          <a:ea typeface="SimSun"/>
                        </a:rPr>
                        <a:t> </a:t>
                      </a:r>
                    </a:p>
                  </a:txBody>
                  <a:tcPr marL="68580" marR="68580" marT="0" marB="0"/>
                </a:tc>
              </a:tr>
              <a:tr h="421093">
                <a:tc>
                  <a:txBody>
                    <a:bodyPr/>
                    <a:lstStyle/>
                    <a:p>
                      <a:pPr algn="ctr">
                        <a:spcAft>
                          <a:spcPts val="0"/>
                        </a:spcAft>
                      </a:pPr>
                      <a:r>
                        <a:rPr lang="zh-CN" altLang="en-US" sz="1200" kern="100">
                          <a:effectLst/>
                          <a:latin typeface="Times New Roman"/>
                          <a:ea typeface="SimSun"/>
                        </a:rPr>
                        <a:t>高层管理的支持</a:t>
                      </a:r>
                    </a:p>
                  </a:txBody>
                  <a:tcPr marL="68580" marR="68580" marT="0" marB="0"/>
                </a:tc>
                <a:tc>
                  <a:txBody>
                    <a:bodyPr/>
                    <a:lstStyle/>
                    <a:p>
                      <a:pPr algn="ctr">
                        <a:spcAft>
                          <a:spcPts val="0"/>
                        </a:spcAft>
                      </a:pPr>
                      <a:r>
                        <a:rPr lang="en-US" sz="1200" kern="100">
                          <a:effectLst/>
                          <a:latin typeface="Times New Roman"/>
                          <a:ea typeface="SimSun"/>
                        </a:rPr>
                        <a:t>80</a:t>
                      </a:r>
                    </a:p>
                  </a:txBody>
                  <a:tcPr marL="68580" marR="68580" marT="0" marB="0"/>
                </a:tc>
                <a:tc>
                  <a:txBody>
                    <a:bodyPr/>
                    <a:lstStyle/>
                    <a:p>
                      <a:pPr algn="ctr">
                        <a:spcAft>
                          <a:spcPts val="0"/>
                        </a:spcAft>
                      </a:pPr>
                      <a:r>
                        <a:rPr lang="en-US" sz="1200" kern="100">
                          <a:effectLst/>
                          <a:latin typeface="Times New Roman"/>
                          <a:ea typeface="SimSun"/>
                        </a:rPr>
                        <a:t>30</a:t>
                      </a:r>
                    </a:p>
                  </a:txBody>
                  <a:tcPr marL="68580" marR="68580" marT="0" marB="0"/>
                </a:tc>
                <a:tc>
                  <a:txBody>
                    <a:bodyPr/>
                    <a:lstStyle/>
                    <a:p>
                      <a:pPr algn="ctr">
                        <a:spcAft>
                          <a:spcPts val="0"/>
                        </a:spcAft>
                      </a:pPr>
                      <a:r>
                        <a:rPr lang="is-IS" sz="1200" kern="100">
                          <a:effectLst/>
                          <a:latin typeface="Times New Roman"/>
                          <a:ea typeface="SimSun"/>
                        </a:rPr>
                        <a:t>2</a:t>
                      </a:r>
                    </a:p>
                  </a:txBody>
                  <a:tcPr marL="68580" marR="68580" marT="0" marB="0"/>
                </a:tc>
                <a:tc>
                  <a:txBody>
                    <a:bodyPr/>
                    <a:lstStyle/>
                    <a:p>
                      <a:pPr algn="ctr">
                        <a:spcAft>
                          <a:spcPts val="0"/>
                        </a:spcAft>
                      </a:pPr>
                      <a:r>
                        <a:rPr lang="zh-TW" altLang="en-US" sz="1200" kern="100">
                          <a:effectLst/>
                          <a:latin typeface="Times New Roman"/>
                          <a:ea typeface="SimSun"/>
                        </a:rPr>
                        <a:t>沟通</a:t>
                      </a:r>
                    </a:p>
                  </a:txBody>
                  <a:tcPr marL="68580" marR="68580" marT="0" marB="0"/>
                </a:tc>
                <a:tc>
                  <a:txBody>
                    <a:bodyPr/>
                    <a:lstStyle/>
                    <a:p>
                      <a:pPr algn="ctr">
                        <a:spcAft>
                          <a:spcPts val="0"/>
                        </a:spcAft>
                      </a:pPr>
                      <a:r>
                        <a:rPr lang="zh-TW" altLang="en-US" sz="1200" kern="100">
                          <a:effectLst/>
                          <a:latin typeface="Times New Roman"/>
                          <a:ea typeface="SimSun"/>
                        </a:rPr>
                        <a:t>沟通</a:t>
                      </a:r>
                    </a:p>
                  </a:txBody>
                  <a:tcPr marL="68580" marR="68580" marT="0" marB="0"/>
                </a:tc>
                <a:tc>
                  <a:txBody>
                    <a:bodyPr/>
                    <a:lstStyle/>
                    <a:p>
                      <a:pPr algn="ctr">
                        <a:spcAft>
                          <a:spcPts val="0"/>
                        </a:spcAft>
                      </a:pPr>
                      <a:r>
                        <a:rPr lang="zh-CN" altLang="en-US" sz="1200" kern="100">
                          <a:effectLst/>
                          <a:latin typeface="Times New Roman"/>
                          <a:ea typeface="SimSun"/>
                        </a:rPr>
                        <a:t>项目经理</a:t>
                      </a:r>
                    </a:p>
                  </a:txBody>
                  <a:tcPr marL="68580" marR="68580" marT="0" marB="0"/>
                </a:tc>
                <a:tc>
                  <a:txBody>
                    <a:bodyPr/>
                    <a:lstStyle/>
                    <a:p>
                      <a:pPr algn="ctr">
                        <a:spcAft>
                          <a:spcPts val="0"/>
                        </a:spcAft>
                      </a:pPr>
                      <a:r>
                        <a:rPr lang="sk-SK" sz="1200" kern="100">
                          <a:effectLst/>
                          <a:latin typeface="Times New Roman"/>
                          <a:ea typeface="SimSun"/>
                        </a:rPr>
                        <a:t> </a:t>
                      </a:r>
                    </a:p>
                  </a:txBody>
                  <a:tcPr marL="68580" marR="68580" marT="0" marB="0"/>
                </a:tc>
                <a:tc>
                  <a:txBody>
                    <a:bodyPr/>
                    <a:lstStyle/>
                    <a:p>
                      <a:pPr algn="ctr">
                        <a:spcAft>
                          <a:spcPts val="0"/>
                        </a:spcAft>
                      </a:pPr>
                      <a:r>
                        <a:rPr lang="sk-SK" sz="1200" kern="100">
                          <a:effectLst/>
                          <a:latin typeface="Times New Roman"/>
                          <a:ea typeface="SimSun"/>
                        </a:rPr>
                        <a:t> </a:t>
                      </a:r>
                    </a:p>
                  </a:txBody>
                  <a:tcPr marL="68580" marR="68580" marT="0" marB="0"/>
                </a:tc>
              </a:tr>
              <a:tr h="545114">
                <a:tc>
                  <a:txBody>
                    <a:bodyPr/>
                    <a:lstStyle/>
                    <a:p>
                      <a:pPr algn="ctr">
                        <a:spcAft>
                          <a:spcPts val="0"/>
                        </a:spcAft>
                      </a:pPr>
                      <a:r>
                        <a:rPr lang="zh-CN" altLang="en-US" sz="1200" kern="100">
                          <a:effectLst/>
                          <a:latin typeface="Times New Roman"/>
                          <a:ea typeface="SimSun"/>
                        </a:rPr>
                        <a:t>获得用户明确的需求描述</a:t>
                      </a:r>
                    </a:p>
                  </a:txBody>
                  <a:tcPr marL="68580" marR="68580" marT="0" marB="0"/>
                </a:tc>
                <a:tc>
                  <a:txBody>
                    <a:bodyPr/>
                    <a:lstStyle/>
                    <a:p>
                      <a:pPr algn="ctr">
                        <a:spcAft>
                          <a:spcPts val="0"/>
                        </a:spcAft>
                      </a:pPr>
                      <a:r>
                        <a:rPr lang="en-US" sz="1200" kern="100">
                          <a:effectLst/>
                          <a:latin typeface="Times New Roman"/>
                          <a:ea typeface="SimSun"/>
                        </a:rPr>
                        <a:t>70</a:t>
                      </a:r>
                    </a:p>
                  </a:txBody>
                  <a:tcPr marL="68580" marR="68580" marT="0" marB="0"/>
                </a:tc>
                <a:tc>
                  <a:txBody>
                    <a:bodyPr/>
                    <a:lstStyle/>
                    <a:p>
                      <a:pPr algn="ctr">
                        <a:spcAft>
                          <a:spcPts val="0"/>
                        </a:spcAft>
                      </a:pPr>
                      <a:r>
                        <a:rPr lang="en-US" sz="1200" kern="100">
                          <a:effectLst/>
                          <a:latin typeface="Times New Roman"/>
                          <a:ea typeface="SimSun"/>
                        </a:rPr>
                        <a:t>80</a:t>
                      </a:r>
                    </a:p>
                  </a:txBody>
                  <a:tcPr marL="68580" marR="68580" marT="0" marB="0"/>
                </a:tc>
                <a:tc>
                  <a:txBody>
                    <a:bodyPr/>
                    <a:lstStyle/>
                    <a:p>
                      <a:pPr algn="ctr">
                        <a:spcAft>
                          <a:spcPts val="0"/>
                        </a:spcAft>
                      </a:pPr>
                      <a:r>
                        <a:rPr lang="en-US" sz="1200" kern="100">
                          <a:effectLst/>
                          <a:latin typeface="Times New Roman"/>
                          <a:ea typeface="SimSun"/>
                        </a:rPr>
                        <a:t>3</a:t>
                      </a:r>
                    </a:p>
                  </a:txBody>
                  <a:tcPr marL="68580" marR="68580" marT="0" marB="0"/>
                </a:tc>
                <a:tc>
                  <a:txBody>
                    <a:bodyPr/>
                    <a:lstStyle/>
                    <a:p>
                      <a:pPr algn="ctr">
                        <a:spcAft>
                          <a:spcPts val="0"/>
                        </a:spcAft>
                      </a:pPr>
                      <a:r>
                        <a:rPr lang="zh-CN" altLang="en-US" sz="1200" kern="100">
                          <a:effectLst/>
                          <a:latin typeface="Times New Roman"/>
                          <a:ea typeface="SimSun"/>
                        </a:rPr>
                        <a:t>反复沟通</a:t>
                      </a:r>
                    </a:p>
                  </a:txBody>
                  <a:tcPr marL="68580" marR="68580" marT="0" marB="0"/>
                </a:tc>
                <a:tc>
                  <a:txBody>
                    <a:bodyPr/>
                    <a:lstStyle/>
                    <a:p>
                      <a:pPr algn="ctr">
                        <a:spcAft>
                          <a:spcPts val="0"/>
                        </a:spcAft>
                      </a:pPr>
                      <a:r>
                        <a:rPr lang="zh-CN" altLang="en-US" sz="1200" kern="100">
                          <a:effectLst/>
                          <a:latin typeface="Times New Roman"/>
                          <a:ea typeface="SimSun"/>
                        </a:rPr>
                        <a:t>反复交流</a:t>
                      </a:r>
                    </a:p>
                  </a:txBody>
                  <a:tcPr marL="68580" marR="68580" marT="0" marB="0"/>
                </a:tc>
                <a:tc>
                  <a:txBody>
                    <a:bodyPr/>
                    <a:lstStyle/>
                    <a:p>
                      <a:pPr algn="ctr">
                        <a:spcAft>
                          <a:spcPts val="0"/>
                        </a:spcAft>
                      </a:pPr>
                      <a:r>
                        <a:rPr lang="zh-TW" altLang="en-US" sz="1200" kern="100">
                          <a:effectLst/>
                          <a:latin typeface="Times New Roman"/>
                          <a:ea typeface="SimSun"/>
                        </a:rPr>
                        <a:t>所有</a:t>
                      </a:r>
                    </a:p>
                  </a:txBody>
                  <a:tcPr marL="68580" marR="68580" marT="0" marB="0"/>
                </a:tc>
                <a:tc>
                  <a:txBody>
                    <a:bodyPr/>
                    <a:lstStyle/>
                    <a:p>
                      <a:pPr algn="ctr">
                        <a:spcAft>
                          <a:spcPts val="0"/>
                        </a:spcAft>
                      </a:pPr>
                      <a:r>
                        <a:rPr lang="sk-SK" sz="1200" kern="100">
                          <a:effectLst/>
                          <a:latin typeface="Times New Roman"/>
                          <a:ea typeface="SimSun"/>
                        </a:rPr>
                        <a:t> </a:t>
                      </a:r>
                    </a:p>
                  </a:txBody>
                  <a:tcPr marL="68580" marR="68580" marT="0" marB="0"/>
                </a:tc>
                <a:tc>
                  <a:txBody>
                    <a:bodyPr/>
                    <a:lstStyle/>
                    <a:p>
                      <a:pPr algn="ctr">
                        <a:spcAft>
                          <a:spcPts val="0"/>
                        </a:spcAft>
                      </a:pPr>
                      <a:r>
                        <a:rPr lang="sk-SK" sz="1200" kern="100">
                          <a:effectLst/>
                          <a:latin typeface="Times New Roman"/>
                          <a:ea typeface="SimSun"/>
                        </a:rPr>
                        <a:t> </a:t>
                      </a:r>
                    </a:p>
                  </a:txBody>
                  <a:tcPr marL="68580" marR="68580" marT="0" marB="0"/>
                </a:tc>
              </a:tr>
              <a:tr h="421093">
                <a:tc>
                  <a:txBody>
                    <a:bodyPr/>
                    <a:lstStyle/>
                    <a:p>
                      <a:pPr algn="ctr">
                        <a:spcAft>
                          <a:spcPts val="0"/>
                        </a:spcAft>
                      </a:pPr>
                      <a:r>
                        <a:rPr lang="zh-CN" altLang="en-US" sz="1200" kern="100">
                          <a:effectLst/>
                          <a:latin typeface="Times New Roman"/>
                          <a:ea typeface="SimSun"/>
                        </a:rPr>
                        <a:t>适当的计划编制</a:t>
                      </a:r>
                    </a:p>
                  </a:txBody>
                  <a:tcPr marL="68580" marR="68580" marT="0" marB="0"/>
                </a:tc>
                <a:tc>
                  <a:txBody>
                    <a:bodyPr/>
                    <a:lstStyle/>
                    <a:p>
                      <a:pPr algn="ctr">
                        <a:spcAft>
                          <a:spcPts val="0"/>
                        </a:spcAft>
                      </a:pPr>
                      <a:r>
                        <a:rPr lang="en-US" sz="1200" kern="100">
                          <a:effectLst/>
                          <a:latin typeface="Times New Roman"/>
                          <a:ea typeface="SimSun"/>
                        </a:rPr>
                        <a:t>70</a:t>
                      </a:r>
                    </a:p>
                  </a:txBody>
                  <a:tcPr marL="68580" marR="68580" marT="0" marB="0"/>
                </a:tc>
                <a:tc>
                  <a:txBody>
                    <a:bodyPr/>
                    <a:lstStyle/>
                    <a:p>
                      <a:pPr algn="ctr">
                        <a:spcAft>
                          <a:spcPts val="0"/>
                        </a:spcAft>
                      </a:pPr>
                      <a:r>
                        <a:rPr lang="en-US" sz="1200" kern="100">
                          <a:effectLst/>
                          <a:latin typeface="Times New Roman"/>
                          <a:ea typeface="SimSun"/>
                        </a:rPr>
                        <a:t>70</a:t>
                      </a:r>
                    </a:p>
                  </a:txBody>
                  <a:tcPr marL="68580" marR="68580" marT="0" marB="0"/>
                </a:tc>
                <a:tc>
                  <a:txBody>
                    <a:bodyPr/>
                    <a:lstStyle/>
                    <a:p>
                      <a:pPr algn="ctr">
                        <a:spcAft>
                          <a:spcPts val="0"/>
                        </a:spcAft>
                      </a:pPr>
                      <a:r>
                        <a:rPr lang="en-US" sz="1200" kern="100">
                          <a:effectLst/>
                          <a:latin typeface="Times New Roman"/>
                          <a:ea typeface="SimSun"/>
                        </a:rPr>
                        <a:t>4</a:t>
                      </a:r>
                    </a:p>
                  </a:txBody>
                  <a:tcPr marL="68580" marR="68580" marT="0" marB="0"/>
                </a:tc>
                <a:tc>
                  <a:txBody>
                    <a:bodyPr/>
                    <a:lstStyle/>
                    <a:p>
                      <a:pPr algn="ctr">
                        <a:spcAft>
                          <a:spcPts val="0"/>
                        </a:spcAft>
                      </a:pPr>
                      <a:r>
                        <a:rPr lang="zh-TW" altLang="en-US" sz="1200" kern="100">
                          <a:effectLst/>
                          <a:latin typeface="Times New Roman"/>
                          <a:ea typeface="SimSun"/>
                        </a:rPr>
                        <a:t>细致</a:t>
                      </a:r>
                    </a:p>
                  </a:txBody>
                  <a:tcPr marL="68580" marR="68580" marT="0" marB="0"/>
                </a:tc>
                <a:tc>
                  <a:txBody>
                    <a:bodyPr/>
                    <a:lstStyle/>
                    <a:p>
                      <a:pPr algn="ctr">
                        <a:spcAft>
                          <a:spcPts val="0"/>
                        </a:spcAft>
                      </a:pPr>
                      <a:r>
                        <a:rPr lang="zh-CN" altLang="en-US" sz="1200" kern="100">
                          <a:effectLst/>
                          <a:latin typeface="Times New Roman"/>
                          <a:ea typeface="SimSun"/>
                        </a:rPr>
                        <a:t>反复检查</a:t>
                      </a:r>
                    </a:p>
                  </a:txBody>
                  <a:tcPr marL="68580" marR="68580" marT="0" marB="0"/>
                </a:tc>
                <a:tc>
                  <a:txBody>
                    <a:bodyPr/>
                    <a:lstStyle/>
                    <a:p>
                      <a:pPr algn="ctr">
                        <a:spcAft>
                          <a:spcPts val="0"/>
                        </a:spcAft>
                      </a:pPr>
                      <a:r>
                        <a:rPr lang="zh-CN" altLang="en-US" sz="1200" kern="100">
                          <a:effectLst/>
                          <a:latin typeface="Times New Roman"/>
                          <a:ea typeface="SimSun"/>
                        </a:rPr>
                        <a:t>项目经理</a:t>
                      </a:r>
                    </a:p>
                  </a:txBody>
                  <a:tcPr marL="68580" marR="68580" marT="0" marB="0"/>
                </a:tc>
                <a:tc>
                  <a:txBody>
                    <a:bodyPr/>
                    <a:lstStyle/>
                    <a:p>
                      <a:pPr algn="ctr">
                        <a:spcAft>
                          <a:spcPts val="0"/>
                        </a:spcAft>
                      </a:pPr>
                      <a:r>
                        <a:rPr lang="sk-SK" sz="1200" kern="100">
                          <a:effectLst/>
                          <a:latin typeface="Times New Roman"/>
                          <a:ea typeface="SimSun"/>
                        </a:rPr>
                        <a:t> </a:t>
                      </a:r>
                    </a:p>
                  </a:txBody>
                  <a:tcPr marL="68580" marR="68580" marT="0" marB="0"/>
                </a:tc>
                <a:tc>
                  <a:txBody>
                    <a:bodyPr/>
                    <a:lstStyle/>
                    <a:p>
                      <a:pPr algn="ctr">
                        <a:spcAft>
                          <a:spcPts val="0"/>
                        </a:spcAft>
                      </a:pPr>
                      <a:r>
                        <a:rPr lang="sk-SK" sz="1200" kern="100">
                          <a:effectLst/>
                          <a:latin typeface="Times New Roman"/>
                          <a:ea typeface="SimSun"/>
                        </a:rPr>
                        <a:t> </a:t>
                      </a:r>
                    </a:p>
                  </a:txBody>
                  <a:tcPr marL="68580" marR="68580" marT="0" marB="0"/>
                </a:tc>
              </a:tr>
              <a:tr h="421093">
                <a:tc>
                  <a:txBody>
                    <a:bodyPr/>
                    <a:lstStyle/>
                    <a:p>
                      <a:pPr algn="ctr">
                        <a:spcAft>
                          <a:spcPts val="0"/>
                        </a:spcAft>
                      </a:pPr>
                      <a:r>
                        <a:rPr lang="zh-CN" altLang="en-US" sz="1200" kern="100">
                          <a:effectLst/>
                          <a:latin typeface="Times New Roman"/>
                          <a:ea typeface="SimSun"/>
                        </a:rPr>
                        <a:t>切合实际的预期</a:t>
                      </a:r>
                    </a:p>
                  </a:txBody>
                  <a:tcPr marL="68580" marR="68580" marT="0" marB="0"/>
                </a:tc>
                <a:tc>
                  <a:txBody>
                    <a:bodyPr/>
                    <a:lstStyle/>
                    <a:p>
                      <a:pPr algn="ctr">
                        <a:spcAft>
                          <a:spcPts val="0"/>
                        </a:spcAft>
                      </a:pPr>
                      <a:r>
                        <a:rPr lang="en-US" sz="1200" kern="100">
                          <a:effectLst/>
                          <a:latin typeface="Times New Roman"/>
                          <a:ea typeface="SimSun"/>
                        </a:rPr>
                        <a:t>60</a:t>
                      </a:r>
                    </a:p>
                  </a:txBody>
                  <a:tcPr marL="68580" marR="68580" marT="0" marB="0"/>
                </a:tc>
                <a:tc>
                  <a:txBody>
                    <a:bodyPr/>
                    <a:lstStyle/>
                    <a:p>
                      <a:pPr algn="ctr">
                        <a:spcAft>
                          <a:spcPts val="0"/>
                        </a:spcAft>
                      </a:pPr>
                      <a:r>
                        <a:rPr lang="en-US" sz="1200" kern="100">
                          <a:effectLst/>
                          <a:latin typeface="Times New Roman"/>
                          <a:ea typeface="SimSun"/>
                        </a:rPr>
                        <a:t>50</a:t>
                      </a:r>
                    </a:p>
                  </a:txBody>
                  <a:tcPr marL="68580" marR="68580" marT="0" marB="0"/>
                </a:tc>
                <a:tc>
                  <a:txBody>
                    <a:bodyPr/>
                    <a:lstStyle/>
                    <a:p>
                      <a:pPr algn="ctr">
                        <a:spcAft>
                          <a:spcPts val="0"/>
                        </a:spcAft>
                      </a:pPr>
                      <a:r>
                        <a:rPr lang="en-US" sz="1200" kern="100">
                          <a:effectLst/>
                          <a:latin typeface="Times New Roman"/>
                          <a:ea typeface="SimSun"/>
                        </a:rPr>
                        <a:t>5</a:t>
                      </a:r>
                    </a:p>
                  </a:txBody>
                  <a:tcPr marL="68580" marR="68580" marT="0" marB="0"/>
                </a:tc>
                <a:tc>
                  <a:txBody>
                    <a:bodyPr/>
                    <a:lstStyle/>
                    <a:p>
                      <a:pPr algn="ctr">
                        <a:spcAft>
                          <a:spcPts val="0"/>
                        </a:spcAft>
                      </a:pPr>
                      <a:r>
                        <a:rPr lang="zh-TW" altLang="en-US" sz="1200" kern="100">
                          <a:effectLst/>
                          <a:latin typeface="Times New Roman"/>
                          <a:ea typeface="SimSun"/>
                        </a:rPr>
                        <a:t>沟通</a:t>
                      </a:r>
                    </a:p>
                  </a:txBody>
                  <a:tcPr marL="68580" marR="68580" marT="0" marB="0"/>
                </a:tc>
                <a:tc>
                  <a:txBody>
                    <a:bodyPr/>
                    <a:lstStyle/>
                    <a:p>
                      <a:pPr algn="ctr">
                        <a:spcAft>
                          <a:spcPts val="0"/>
                        </a:spcAft>
                      </a:pPr>
                      <a:r>
                        <a:rPr lang="zh-TW" altLang="en-US" sz="1200" kern="100">
                          <a:effectLst/>
                          <a:latin typeface="Times New Roman"/>
                          <a:ea typeface="SimSun"/>
                        </a:rPr>
                        <a:t>沟通</a:t>
                      </a:r>
                    </a:p>
                  </a:txBody>
                  <a:tcPr marL="68580" marR="68580" marT="0" marB="0"/>
                </a:tc>
                <a:tc>
                  <a:txBody>
                    <a:bodyPr/>
                    <a:lstStyle/>
                    <a:p>
                      <a:pPr algn="ctr">
                        <a:spcAft>
                          <a:spcPts val="0"/>
                        </a:spcAft>
                      </a:pPr>
                      <a:r>
                        <a:rPr lang="sk-SK" sz="1200" kern="100">
                          <a:effectLst/>
                          <a:latin typeface="Times New Roman"/>
                          <a:ea typeface="SimSun"/>
                        </a:rPr>
                        <a:t> </a:t>
                      </a:r>
                    </a:p>
                  </a:txBody>
                  <a:tcPr marL="68580" marR="68580" marT="0" marB="0"/>
                </a:tc>
                <a:tc>
                  <a:txBody>
                    <a:bodyPr/>
                    <a:lstStyle/>
                    <a:p>
                      <a:pPr algn="ctr">
                        <a:spcAft>
                          <a:spcPts val="0"/>
                        </a:spcAft>
                      </a:pPr>
                      <a:r>
                        <a:rPr lang="sk-SK" sz="1200" kern="100">
                          <a:effectLst/>
                          <a:latin typeface="Times New Roman"/>
                          <a:ea typeface="SimSun"/>
                        </a:rPr>
                        <a:t> </a:t>
                      </a:r>
                    </a:p>
                  </a:txBody>
                  <a:tcPr marL="68580" marR="68580" marT="0" marB="0"/>
                </a:tc>
                <a:tc>
                  <a:txBody>
                    <a:bodyPr/>
                    <a:lstStyle/>
                    <a:p>
                      <a:pPr algn="ctr">
                        <a:spcAft>
                          <a:spcPts val="0"/>
                        </a:spcAft>
                      </a:pPr>
                      <a:r>
                        <a:rPr lang="sk-SK" sz="1200" kern="100">
                          <a:effectLst/>
                          <a:latin typeface="Times New Roman"/>
                          <a:ea typeface="SimSun"/>
                        </a:rPr>
                        <a:t> </a:t>
                      </a:r>
                    </a:p>
                  </a:txBody>
                  <a:tcPr marL="68580" marR="68580" marT="0" marB="0"/>
                </a:tc>
              </a:tr>
              <a:tr h="545114">
                <a:tc>
                  <a:txBody>
                    <a:bodyPr/>
                    <a:lstStyle/>
                    <a:p>
                      <a:pPr algn="ctr">
                        <a:spcAft>
                          <a:spcPts val="0"/>
                        </a:spcAft>
                      </a:pPr>
                      <a:r>
                        <a:rPr lang="zh-CN" altLang="en-US" sz="1200" kern="100">
                          <a:effectLst/>
                          <a:latin typeface="Times New Roman"/>
                          <a:ea typeface="SimSun"/>
                        </a:rPr>
                        <a:t>对需求变化的控制和管理</a:t>
                      </a:r>
                    </a:p>
                  </a:txBody>
                  <a:tcPr marL="68580" marR="68580" marT="0" marB="0"/>
                </a:tc>
                <a:tc>
                  <a:txBody>
                    <a:bodyPr/>
                    <a:lstStyle/>
                    <a:p>
                      <a:pPr algn="ctr">
                        <a:spcAft>
                          <a:spcPts val="0"/>
                        </a:spcAft>
                      </a:pPr>
                      <a:r>
                        <a:rPr lang="en-US" sz="1200" kern="100">
                          <a:effectLst/>
                          <a:latin typeface="Times New Roman"/>
                          <a:ea typeface="SimSun"/>
                        </a:rPr>
                        <a:t>50</a:t>
                      </a:r>
                    </a:p>
                  </a:txBody>
                  <a:tcPr marL="68580" marR="68580" marT="0" marB="0"/>
                </a:tc>
                <a:tc>
                  <a:txBody>
                    <a:bodyPr/>
                    <a:lstStyle/>
                    <a:p>
                      <a:pPr algn="ctr">
                        <a:spcAft>
                          <a:spcPts val="0"/>
                        </a:spcAft>
                      </a:pPr>
                      <a:r>
                        <a:rPr lang="en-US" sz="1200" kern="100">
                          <a:effectLst/>
                          <a:latin typeface="Times New Roman"/>
                          <a:ea typeface="SimSun"/>
                        </a:rPr>
                        <a:t>40</a:t>
                      </a:r>
                    </a:p>
                  </a:txBody>
                  <a:tcPr marL="68580" marR="68580" marT="0" marB="0"/>
                </a:tc>
                <a:tc>
                  <a:txBody>
                    <a:bodyPr/>
                    <a:lstStyle/>
                    <a:p>
                      <a:pPr algn="ctr">
                        <a:spcAft>
                          <a:spcPts val="0"/>
                        </a:spcAft>
                      </a:pPr>
                      <a:r>
                        <a:rPr lang="en-US" sz="1200" kern="100">
                          <a:effectLst/>
                          <a:latin typeface="Times New Roman"/>
                          <a:ea typeface="SimSun"/>
                        </a:rPr>
                        <a:t>6</a:t>
                      </a:r>
                    </a:p>
                  </a:txBody>
                  <a:tcPr marL="68580" marR="68580" marT="0" marB="0"/>
                </a:tc>
                <a:tc>
                  <a:txBody>
                    <a:bodyPr/>
                    <a:lstStyle/>
                    <a:p>
                      <a:pPr algn="ctr">
                        <a:spcAft>
                          <a:spcPts val="0"/>
                        </a:spcAft>
                      </a:pPr>
                      <a:r>
                        <a:rPr lang="zh-CN" altLang="en-US" sz="1200" kern="100">
                          <a:effectLst/>
                          <a:latin typeface="Times New Roman"/>
                          <a:ea typeface="SimSun"/>
                        </a:rPr>
                        <a:t>需求管理</a:t>
                      </a:r>
                    </a:p>
                  </a:txBody>
                  <a:tcPr marL="68580" marR="68580" marT="0" marB="0"/>
                </a:tc>
                <a:tc>
                  <a:txBody>
                    <a:bodyPr/>
                    <a:lstStyle/>
                    <a:p>
                      <a:pPr algn="ctr">
                        <a:spcAft>
                          <a:spcPts val="0"/>
                        </a:spcAft>
                      </a:pPr>
                      <a:r>
                        <a:rPr lang="zh-CN" altLang="en-US" sz="1200" kern="100">
                          <a:effectLst/>
                          <a:latin typeface="Times New Roman"/>
                          <a:ea typeface="SimSun"/>
                        </a:rPr>
                        <a:t>需求管理</a:t>
                      </a:r>
                    </a:p>
                  </a:txBody>
                  <a:tcPr marL="68580" marR="68580" marT="0" marB="0"/>
                </a:tc>
                <a:tc>
                  <a:txBody>
                    <a:bodyPr/>
                    <a:lstStyle/>
                    <a:p>
                      <a:pPr algn="ctr">
                        <a:spcAft>
                          <a:spcPts val="0"/>
                        </a:spcAft>
                      </a:pPr>
                      <a:r>
                        <a:rPr lang="zh-CN" altLang="en-US" sz="1200" kern="100">
                          <a:effectLst/>
                          <a:latin typeface="Times New Roman"/>
                          <a:ea typeface="SimSun"/>
                        </a:rPr>
                        <a:t>技术经理</a:t>
                      </a:r>
                    </a:p>
                  </a:txBody>
                  <a:tcPr marL="68580" marR="68580" marT="0" marB="0"/>
                </a:tc>
                <a:tc>
                  <a:txBody>
                    <a:bodyPr/>
                    <a:lstStyle/>
                    <a:p>
                      <a:pPr algn="ctr">
                        <a:spcAft>
                          <a:spcPts val="0"/>
                        </a:spcAft>
                      </a:pPr>
                      <a:r>
                        <a:rPr lang="sk-SK" sz="1200" kern="100">
                          <a:effectLst/>
                          <a:latin typeface="Times New Roman"/>
                          <a:ea typeface="SimSun"/>
                        </a:rPr>
                        <a:t> </a:t>
                      </a:r>
                    </a:p>
                  </a:txBody>
                  <a:tcPr marL="68580" marR="68580" marT="0" marB="0"/>
                </a:tc>
                <a:tc>
                  <a:txBody>
                    <a:bodyPr/>
                    <a:lstStyle/>
                    <a:p>
                      <a:pPr algn="ctr">
                        <a:spcAft>
                          <a:spcPts val="0"/>
                        </a:spcAft>
                      </a:pPr>
                      <a:r>
                        <a:rPr lang="sk-SK" sz="1200" kern="100">
                          <a:effectLst/>
                          <a:latin typeface="Times New Roman"/>
                          <a:ea typeface="SimSun"/>
                        </a:rPr>
                        <a:t> </a:t>
                      </a:r>
                    </a:p>
                  </a:txBody>
                  <a:tcPr marL="68580" marR="68580" marT="0" marB="0"/>
                </a:tc>
              </a:tr>
              <a:tr h="421093">
                <a:tc>
                  <a:txBody>
                    <a:bodyPr/>
                    <a:lstStyle/>
                    <a:p>
                      <a:pPr algn="ctr">
                        <a:spcAft>
                          <a:spcPts val="0"/>
                        </a:spcAft>
                      </a:pPr>
                      <a:r>
                        <a:rPr lang="zh-CN" altLang="en-US" sz="1200" kern="100">
                          <a:effectLst/>
                          <a:latin typeface="Times New Roman"/>
                          <a:ea typeface="SimSun"/>
                        </a:rPr>
                        <a:t>获得有经验的开发人员</a:t>
                      </a:r>
                    </a:p>
                  </a:txBody>
                  <a:tcPr marL="68580" marR="68580" marT="0" marB="0"/>
                </a:tc>
                <a:tc>
                  <a:txBody>
                    <a:bodyPr/>
                    <a:lstStyle/>
                    <a:p>
                      <a:pPr algn="ctr">
                        <a:spcAft>
                          <a:spcPts val="0"/>
                        </a:spcAft>
                      </a:pPr>
                      <a:r>
                        <a:rPr lang="en-US" sz="1200" kern="100">
                          <a:effectLst/>
                          <a:latin typeface="Times New Roman"/>
                          <a:ea typeface="SimSun"/>
                        </a:rPr>
                        <a:t>45</a:t>
                      </a:r>
                    </a:p>
                  </a:txBody>
                  <a:tcPr marL="68580" marR="68580" marT="0" marB="0"/>
                </a:tc>
                <a:tc>
                  <a:txBody>
                    <a:bodyPr/>
                    <a:lstStyle/>
                    <a:p>
                      <a:pPr algn="ctr">
                        <a:spcAft>
                          <a:spcPts val="0"/>
                        </a:spcAft>
                      </a:pPr>
                      <a:r>
                        <a:rPr lang="en-US" sz="1200" kern="100">
                          <a:effectLst/>
                          <a:latin typeface="Times New Roman"/>
                          <a:ea typeface="SimSun"/>
                        </a:rPr>
                        <a:t>60</a:t>
                      </a:r>
                    </a:p>
                  </a:txBody>
                  <a:tcPr marL="68580" marR="68580" marT="0" marB="0"/>
                </a:tc>
                <a:tc>
                  <a:txBody>
                    <a:bodyPr/>
                    <a:lstStyle/>
                    <a:p>
                      <a:pPr algn="ctr">
                        <a:spcAft>
                          <a:spcPts val="0"/>
                        </a:spcAft>
                      </a:pPr>
                      <a:r>
                        <a:rPr lang="en-US" sz="1200" kern="100">
                          <a:effectLst/>
                          <a:latin typeface="Times New Roman"/>
                          <a:ea typeface="SimSun"/>
                        </a:rPr>
                        <a:t>7</a:t>
                      </a:r>
                    </a:p>
                  </a:txBody>
                  <a:tcPr marL="68580" marR="68580" marT="0" marB="0"/>
                </a:tc>
                <a:tc>
                  <a:txBody>
                    <a:bodyPr/>
                    <a:lstStyle/>
                    <a:p>
                      <a:pPr algn="ctr">
                        <a:spcAft>
                          <a:spcPts val="0"/>
                        </a:spcAft>
                      </a:pPr>
                      <a:r>
                        <a:rPr lang="zh-TW" altLang="en-US" sz="1200" kern="100">
                          <a:effectLst/>
                          <a:latin typeface="Times New Roman"/>
                          <a:ea typeface="SimSun"/>
                        </a:rPr>
                        <a:t>招聘</a:t>
                      </a:r>
                    </a:p>
                  </a:txBody>
                  <a:tcPr marL="68580" marR="68580" marT="0" marB="0"/>
                </a:tc>
                <a:tc>
                  <a:txBody>
                    <a:bodyPr/>
                    <a:lstStyle/>
                    <a:p>
                      <a:pPr algn="ctr">
                        <a:spcAft>
                          <a:spcPts val="0"/>
                        </a:spcAft>
                      </a:pPr>
                      <a:r>
                        <a:rPr lang="zh-TW" altLang="en-US" sz="1200" kern="100">
                          <a:effectLst/>
                          <a:latin typeface="Times New Roman"/>
                          <a:ea typeface="SimSun"/>
                        </a:rPr>
                        <a:t>培训</a:t>
                      </a:r>
                    </a:p>
                  </a:txBody>
                  <a:tcPr marL="68580" marR="68580" marT="0" marB="0"/>
                </a:tc>
                <a:tc>
                  <a:txBody>
                    <a:bodyPr/>
                    <a:lstStyle/>
                    <a:p>
                      <a:pPr algn="ctr">
                        <a:spcAft>
                          <a:spcPts val="0"/>
                        </a:spcAft>
                      </a:pPr>
                      <a:r>
                        <a:rPr lang="zh-CN" altLang="en-US" sz="1200" kern="100">
                          <a:effectLst/>
                          <a:latin typeface="Times New Roman"/>
                          <a:ea typeface="SimSun"/>
                        </a:rPr>
                        <a:t>项目经理</a:t>
                      </a:r>
                    </a:p>
                  </a:txBody>
                  <a:tcPr marL="68580" marR="68580" marT="0" marB="0"/>
                </a:tc>
                <a:tc>
                  <a:txBody>
                    <a:bodyPr/>
                    <a:lstStyle/>
                    <a:p>
                      <a:pPr algn="ctr">
                        <a:spcAft>
                          <a:spcPts val="0"/>
                        </a:spcAft>
                      </a:pPr>
                      <a:r>
                        <a:rPr lang="sk-SK" sz="1200" kern="100">
                          <a:effectLst/>
                          <a:latin typeface="Times New Roman"/>
                          <a:ea typeface="SimSun"/>
                        </a:rPr>
                        <a:t> </a:t>
                      </a:r>
                    </a:p>
                  </a:txBody>
                  <a:tcPr marL="68580" marR="68580" marT="0" marB="0"/>
                </a:tc>
                <a:tc>
                  <a:txBody>
                    <a:bodyPr/>
                    <a:lstStyle/>
                    <a:p>
                      <a:pPr algn="ctr">
                        <a:spcAft>
                          <a:spcPts val="0"/>
                        </a:spcAft>
                      </a:pPr>
                      <a:r>
                        <a:rPr lang="sk-SK" sz="1200" kern="100">
                          <a:effectLst/>
                          <a:latin typeface="Times New Roman"/>
                          <a:ea typeface="SimSun"/>
                        </a:rPr>
                        <a:t> </a:t>
                      </a:r>
                    </a:p>
                  </a:txBody>
                  <a:tcPr marL="68580" marR="68580" marT="0" marB="0"/>
                </a:tc>
              </a:tr>
              <a:tr h="545114">
                <a:tc>
                  <a:txBody>
                    <a:bodyPr/>
                    <a:lstStyle/>
                    <a:p>
                      <a:pPr algn="ctr">
                        <a:spcAft>
                          <a:spcPts val="0"/>
                        </a:spcAft>
                      </a:pPr>
                      <a:r>
                        <a:rPr lang="en-US" sz="1200" kern="100">
                          <a:effectLst/>
                          <a:latin typeface="Times New Roman"/>
                          <a:ea typeface="SimSun"/>
                        </a:rPr>
                        <a:t>Sunstate Equipment</a:t>
                      </a:r>
                      <a:r>
                        <a:rPr lang="zh-CN" altLang="en-US" sz="1200" kern="100">
                          <a:effectLst/>
                          <a:latin typeface="Times New Roman"/>
                          <a:ea typeface="SimSun"/>
                        </a:rPr>
                        <a:t>的配合</a:t>
                      </a:r>
                      <a:endParaRPr lang="en-US" sz="1200" kern="100">
                        <a:effectLst/>
                        <a:latin typeface="Times New Roman"/>
                        <a:ea typeface="SimSun"/>
                      </a:endParaRPr>
                    </a:p>
                  </a:txBody>
                  <a:tcPr marL="68580" marR="68580" marT="0" marB="0"/>
                </a:tc>
                <a:tc>
                  <a:txBody>
                    <a:bodyPr/>
                    <a:lstStyle/>
                    <a:p>
                      <a:pPr algn="ctr">
                        <a:spcAft>
                          <a:spcPts val="0"/>
                        </a:spcAft>
                      </a:pPr>
                      <a:r>
                        <a:rPr lang="en-US" sz="1200" kern="100">
                          <a:effectLst/>
                          <a:latin typeface="Times New Roman"/>
                          <a:ea typeface="SimSun"/>
                        </a:rPr>
                        <a:t>30</a:t>
                      </a:r>
                    </a:p>
                  </a:txBody>
                  <a:tcPr marL="68580" marR="68580" marT="0" marB="0"/>
                </a:tc>
                <a:tc>
                  <a:txBody>
                    <a:bodyPr/>
                    <a:lstStyle/>
                    <a:p>
                      <a:pPr algn="ctr">
                        <a:spcAft>
                          <a:spcPts val="0"/>
                        </a:spcAft>
                      </a:pPr>
                      <a:r>
                        <a:rPr lang="en-US" sz="1200" kern="100">
                          <a:effectLst/>
                          <a:latin typeface="Times New Roman"/>
                          <a:ea typeface="SimSun"/>
                        </a:rPr>
                        <a:t>30</a:t>
                      </a:r>
                    </a:p>
                  </a:txBody>
                  <a:tcPr marL="68580" marR="68580" marT="0" marB="0"/>
                </a:tc>
                <a:tc>
                  <a:txBody>
                    <a:bodyPr/>
                    <a:lstStyle/>
                    <a:p>
                      <a:pPr algn="ctr">
                        <a:spcAft>
                          <a:spcPts val="0"/>
                        </a:spcAft>
                      </a:pPr>
                      <a:r>
                        <a:rPr lang="en-US" sz="1200" kern="100">
                          <a:effectLst/>
                          <a:latin typeface="Times New Roman"/>
                          <a:ea typeface="SimSun"/>
                        </a:rPr>
                        <a:t>8</a:t>
                      </a:r>
                    </a:p>
                  </a:txBody>
                  <a:tcPr marL="68580" marR="68580" marT="0" marB="0"/>
                </a:tc>
                <a:tc>
                  <a:txBody>
                    <a:bodyPr/>
                    <a:lstStyle/>
                    <a:p>
                      <a:pPr algn="ctr">
                        <a:spcAft>
                          <a:spcPts val="0"/>
                        </a:spcAft>
                      </a:pPr>
                      <a:r>
                        <a:rPr lang="zh-TW" altLang="en-US" sz="1200" kern="100">
                          <a:effectLst/>
                          <a:latin typeface="Times New Roman"/>
                          <a:ea typeface="SimSun"/>
                        </a:rPr>
                        <a:t>沟通</a:t>
                      </a:r>
                    </a:p>
                  </a:txBody>
                  <a:tcPr marL="68580" marR="68580" marT="0" marB="0"/>
                </a:tc>
                <a:tc>
                  <a:txBody>
                    <a:bodyPr/>
                    <a:lstStyle/>
                    <a:p>
                      <a:pPr algn="ctr">
                        <a:spcAft>
                          <a:spcPts val="0"/>
                        </a:spcAft>
                      </a:pPr>
                      <a:r>
                        <a:rPr lang="ja-JP" altLang="en-US" sz="1200" kern="100">
                          <a:effectLst/>
                          <a:latin typeface="Times New Roman"/>
                          <a:ea typeface="SimSun"/>
                        </a:rPr>
                        <a:t>交流</a:t>
                      </a:r>
                    </a:p>
                  </a:txBody>
                  <a:tcPr marL="68580" marR="68580" marT="0" marB="0"/>
                </a:tc>
                <a:tc>
                  <a:txBody>
                    <a:bodyPr/>
                    <a:lstStyle/>
                    <a:p>
                      <a:pPr algn="ctr">
                        <a:spcAft>
                          <a:spcPts val="0"/>
                        </a:spcAft>
                      </a:pPr>
                      <a:r>
                        <a:rPr lang="zh-CN" altLang="en-US" sz="1200" kern="100">
                          <a:effectLst/>
                          <a:latin typeface="Times New Roman"/>
                          <a:ea typeface="SimSun"/>
                        </a:rPr>
                        <a:t>项目经理</a:t>
                      </a:r>
                    </a:p>
                  </a:txBody>
                  <a:tcPr marL="68580" marR="68580" marT="0" marB="0"/>
                </a:tc>
                <a:tc>
                  <a:txBody>
                    <a:bodyPr/>
                    <a:lstStyle/>
                    <a:p>
                      <a:pPr algn="ctr">
                        <a:spcAft>
                          <a:spcPts val="0"/>
                        </a:spcAft>
                      </a:pPr>
                      <a:r>
                        <a:rPr lang="sk-SK" sz="1200" kern="100">
                          <a:effectLst/>
                          <a:latin typeface="Times New Roman"/>
                          <a:ea typeface="SimSun"/>
                        </a:rPr>
                        <a:t> </a:t>
                      </a:r>
                    </a:p>
                  </a:txBody>
                  <a:tcPr marL="68580" marR="68580" marT="0" marB="0"/>
                </a:tc>
                <a:tc>
                  <a:txBody>
                    <a:bodyPr/>
                    <a:lstStyle/>
                    <a:p>
                      <a:pPr algn="ctr">
                        <a:spcAft>
                          <a:spcPts val="0"/>
                        </a:spcAft>
                      </a:pPr>
                      <a:r>
                        <a:rPr lang="sk-SK" sz="1200" kern="100">
                          <a:effectLst/>
                          <a:latin typeface="Times New Roman"/>
                          <a:ea typeface="SimSun"/>
                        </a:rPr>
                        <a:t> </a:t>
                      </a:r>
                    </a:p>
                  </a:txBody>
                  <a:tcPr marL="68580" marR="68580" marT="0" marB="0"/>
                </a:tc>
              </a:tr>
              <a:tr h="421093">
                <a:tc>
                  <a:txBody>
                    <a:bodyPr/>
                    <a:lstStyle/>
                    <a:p>
                      <a:pPr algn="ctr">
                        <a:spcAft>
                          <a:spcPts val="0"/>
                        </a:spcAft>
                      </a:pPr>
                      <a:r>
                        <a:rPr lang="zh-CN" altLang="en-US" sz="1200" kern="100">
                          <a:effectLst/>
                          <a:latin typeface="Times New Roman"/>
                          <a:ea typeface="SimSun"/>
                        </a:rPr>
                        <a:t>清晰的前景和目标</a:t>
                      </a:r>
                    </a:p>
                  </a:txBody>
                  <a:tcPr marL="68580" marR="68580" marT="0" marB="0"/>
                </a:tc>
                <a:tc>
                  <a:txBody>
                    <a:bodyPr/>
                    <a:lstStyle/>
                    <a:p>
                      <a:pPr algn="ctr">
                        <a:spcAft>
                          <a:spcPts val="0"/>
                        </a:spcAft>
                      </a:pPr>
                      <a:r>
                        <a:rPr lang="is-IS" sz="1200" kern="100">
                          <a:effectLst/>
                          <a:latin typeface="Times New Roman"/>
                          <a:ea typeface="SimSun"/>
                        </a:rPr>
                        <a:t>20</a:t>
                      </a:r>
                    </a:p>
                  </a:txBody>
                  <a:tcPr marL="68580" marR="68580" marT="0" marB="0"/>
                </a:tc>
                <a:tc>
                  <a:txBody>
                    <a:bodyPr/>
                    <a:lstStyle/>
                    <a:p>
                      <a:pPr algn="ctr">
                        <a:spcAft>
                          <a:spcPts val="0"/>
                        </a:spcAft>
                      </a:pPr>
                      <a:r>
                        <a:rPr lang="en-US" sz="1200" kern="100">
                          <a:effectLst/>
                          <a:latin typeface="Times New Roman"/>
                          <a:ea typeface="SimSun"/>
                        </a:rPr>
                        <a:t>30</a:t>
                      </a:r>
                    </a:p>
                  </a:txBody>
                  <a:tcPr marL="68580" marR="68580" marT="0" marB="0"/>
                </a:tc>
                <a:tc>
                  <a:txBody>
                    <a:bodyPr/>
                    <a:lstStyle/>
                    <a:p>
                      <a:pPr algn="ctr">
                        <a:spcAft>
                          <a:spcPts val="0"/>
                        </a:spcAft>
                      </a:pPr>
                      <a:r>
                        <a:rPr lang="en-US" sz="1200" kern="100">
                          <a:effectLst/>
                          <a:latin typeface="Times New Roman"/>
                          <a:ea typeface="SimSun"/>
                        </a:rPr>
                        <a:t>9</a:t>
                      </a:r>
                    </a:p>
                  </a:txBody>
                  <a:tcPr marL="68580" marR="68580" marT="0" marB="0"/>
                </a:tc>
                <a:tc>
                  <a:txBody>
                    <a:bodyPr/>
                    <a:lstStyle/>
                    <a:p>
                      <a:pPr algn="ctr">
                        <a:spcAft>
                          <a:spcPts val="0"/>
                        </a:spcAft>
                      </a:pPr>
                      <a:r>
                        <a:rPr lang="zh-TW" altLang="en-US" sz="1200" kern="100">
                          <a:effectLst/>
                          <a:latin typeface="Times New Roman"/>
                          <a:ea typeface="SimSun"/>
                        </a:rPr>
                        <a:t>沟通</a:t>
                      </a:r>
                    </a:p>
                  </a:txBody>
                  <a:tcPr marL="68580" marR="68580" marT="0" marB="0"/>
                </a:tc>
                <a:tc>
                  <a:txBody>
                    <a:bodyPr/>
                    <a:lstStyle/>
                    <a:p>
                      <a:pPr algn="ctr">
                        <a:spcAft>
                          <a:spcPts val="0"/>
                        </a:spcAft>
                      </a:pPr>
                      <a:r>
                        <a:rPr lang="zh-TW" altLang="en-US" sz="1200" kern="100">
                          <a:effectLst/>
                          <a:latin typeface="Times New Roman"/>
                          <a:ea typeface="SimSun"/>
                        </a:rPr>
                        <a:t>沟通</a:t>
                      </a:r>
                    </a:p>
                  </a:txBody>
                  <a:tcPr marL="68580" marR="68580" marT="0" marB="0"/>
                </a:tc>
                <a:tc>
                  <a:txBody>
                    <a:bodyPr/>
                    <a:lstStyle/>
                    <a:p>
                      <a:pPr algn="ctr">
                        <a:spcAft>
                          <a:spcPts val="0"/>
                        </a:spcAft>
                      </a:pPr>
                      <a:r>
                        <a:rPr lang="sk-SK" sz="1200" kern="100">
                          <a:effectLst/>
                          <a:latin typeface="Times New Roman"/>
                          <a:ea typeface="SimSun"/>
                        </a:rPr>
                        <a:t> </a:t>
                      </a:r>
                    </a:p>
                  </a:txBody>
                  <a:tcPr marL="68580" marR="68580" marT="0" marB="0"/>
                </a:tc>
                <a:tc>
                  <a:txBody>
                    <a:bodyPr/>
                    <a:lstStyle/>
                    <a:p>
                      <a:pPr algn="ctr">
                        <a:spcAft>
                          <a:spcPts val="0"/>
                        </a:spcAft>
                      </a:pPr>
                      <a:r>
                        <a:rPr lang="sk-SK" sz="1200" kern="100">
                          <a:effectLst/>
                          <a:latin typeface="Times New Roman"/>
                          <a:ea typeface="SimSun"/>
                        </a:rPr>
                        <a:t> </a:t>
                      </a:r>
                    </a:p>
                  </a:txBody>
                  <a:tcPr marL="68580" marR="68580" marT="0" marB="0"/>
                </a:tc>
                <a:tc>
                  <a:txBody>
                    <a:bodyPr/>
                    <a:lstStyle/>
                    <a:p>
                      <a:pPr algn="ctr">
                        <a:spcAft>
                          <a:spcPts val="0"/>
                        </a:spcAft>
                      </a:pPr>
                      <a:r>
                        <a:rPr lang="sk-SK" sz="1200" kern="100">
                          <a:effectLst/>
                          <a:latin typeface="Times New Roman"/>
                          <a:ea typeface="SimSun"/>
                        </a:rPr>
                        <a:t> </a:t>
                      </a:r>
                    </a:p>
                  </a:txBody>
                  <a:tcPr marL="68580" marR="68580" marT="0" marB="0"/>
                </a:tc>
              </a:tr>
              <a:tr h="421093">
                <a:tc>
                  <a:txBody>
                    <a:bodyPr/>
                    <a:lstStyle/>
                    <a:p>
                      <a:pPr algn="ctr">
                        <a:spcAft>
                          <a:spcPts val="0"/>
                        </a:spcAft>
                      </a:pPr>
                      <a:r>
                        <a:rPr lang="zh-CN" altLang="en-US" sz="1200" kern="100">
                          <a:effectLst/>
                          <a:latin typeface="Times New Roman"/>
                          <a:ea typeface="SimSun"/>
                        </a:rPr>
                        <a:t>良好的项目管理</a:t>
                      </a:r>
                    </a:p>
                  </a:txBody>
                  <a:tcPr marL="68580" marR="68580" marT="0" marB="0"/>
                </a:tc>
                <a:tc>
                  <a:txBody>
                    <a:bodyPr/>
                    <a:lstStyle/>
                    <a:p>
                      <a:pPr algn="ctr">
                        <a:spcAft>
                          <a:spcPts val="0"/>
                        </a:spcAft>
                      </a:pPr>
                      <a:r>
                        <a:rPr lang="en-US" sz="1200" kern="100">
                          <a:effectLst/>
                          <a:latin typeface="Times New Roman"/>
                          <a:ea typeface="SimSun"/>
                        </a:rPr>
                        <a:t>10</a:t>
                      </a:r>
                    </a:p>
                  </a:txBody>
                  <a:tcPr marL="68580" marR="68580" marT="0" marB="0"/>
                </a:tc>
                <a:tc>
                  <a:txBody>
                    <a:bodyPr/>
                    <a:lstStyle/>
                    <a:p>
                      <a:pPr algn="ctr">
                        <a:spcAft>
                          <a:spcPts val="0"/>
                        </a:spcAft>
                      </a:pPr>
                      <a:r>
                        <a:rPr lang="en-US" sz="1200" kern="100">
                          <a:effectLst/>
                          <a:latin typeface="Times New Roman"/>
                          <a:ea typeface="SimSun"/>
                        </a:rPr>
                        <a:t>50</a:t>
                      </a:r>
                    </a:p>
                  </a:txBody>
                  <a:tcPr marL="68580" marR="68580" marT="0" marB="0"/>
                </a:tc>
                <a:tc>
                  <a:txBody>
                    <a:bodyPr/>
                    <a:lstStyle/>
                    <a:p>
                      <a:pPr algn="ctr">
                        <a:spcAft>
                          <a:spcPts val="0"/>
                        </a:spcAft>
                      </a:pPr>
                      <a:r>
                        <a:rPr lang="en-US" sz="1200" kern="100">
                          <a:effectLst/>
                          <a:latin typeface="Times New Roman"/>
                          <a:ea typeface="SimSun"/>
                        </a:rPr>
                        <a:t>10</a:t>
                      </a:r>
                    </a:p>
                  </a:txBody>
                  <a:tcPr marL="68580" marR="68580" marT="0" marB="0"/>
                </a:tc>
                <a:tc>
                  <a:txBody>
                    <a:bodyPr/>
                    <a:lstStyle/>
                    <a:p>
                      <a:pPr algn="ctr">
                        <a:spcAft>
                          <a:spcPts val="0"/>
                        </a:spcAft>
                      </a:pPr>
                      <a:r>
                        <a:rPr lang="zh-TW" altLang="en-US" sz="1200" kern="100">
                          <a:effectLst/>
                          <a:latin typeface="Times New Roman"/>
                          <a:ea typeface="SimSun"/>
                        </a:rPr>
                        <a:t>责任</a:t>
                      </a:r>
                    </a:p>
                  </a:txBody>
                  <a:tcPr marL="68580" marR="68580" marT="0" marB="0"/>
                </a:tc>
                <a:tc>
                  <a:txBody>
                    <a:bodyPr/>
                    <a:lstStyle/>
                    <a:p>
                      <a:pPr algn="ctr">
                        <a:spcAft>
                          <a:spcPts val="0"/>
                        </a:spcAft>
                      </a:pPr>
                      <a:r>
                        <a:rPr lang="zh-TW" altLang="en-US" sz="1200" kern="100">
                          <a:effectLst/>
                          <a:latin typeface="Times New Roman"/>
                          <a:ea typeface="SimSun"/>
                        </a:rPr>
                        <a:t>培训</a:t>
                      </a:r>
                    </a:p>
                  </a:txBody>
                  <a:tcPr marL="68580" marR="68580" marT="0" marB="0"/>
                </a:tc>
                <a:tc>
                  <a:txBody>
                    <a:bodyPr/>
                    <a:lstStyle/>
                    <a:p>
                      <a:pPr algn="ctr">
                        <a:spcAft>
                          <a:spcPts val="0"/>
                        </a:spcAft>
                      </a:pPr>
                      <a:r>
                        <a:rPr lang="sk-SK" sz="1200" kern="100">
                          <a:effectLst/>
                          <a:latin typeface="Times New Roman"/>
                          <a:ea typeface="SimSun"/>
                        </a:rPr>
                        <a:t> </a:t>
                      </a:r>
                    </a:p>
                  </a:txBody>
                  <a:tcPr marL="68580" marR="68580" marT="0" marB="0"/>
                </a:tc>
                <a:tc>
                  <a:txBody>
                    <a:bodyPr/>
                    <a:lstStyle/>
                    <a:p>
                      <a:pPr algn="ctr">
                        <a:spcAft>
                          <a:spcPts val="0"/>
                        </a:spcAft>
                      </a:pPr>
                      <a:r>
                        <a:rPr lang="sk-SK" sz="1200" kern="100">
                          <a:effectLst/>
                          <a:latin typeface="Times New Roman"/>
                          <a:ea typeface="SimSun"/>
                        </a:rPr>
                        <a:t> </a:t>
                      </a:r>
                    </a:p>
                  </a:txBody>
                  <a:tcPr marL="68580" marR="68580" marT="0" marB="0"/>
                </a:tc>
                <a:tc>
                  <a:txBody>
                    <a:bodyPr/>
                    <a:lstStyle/>
                    <a:p>
                      <a:pPr algn="ctr">
                        <a:spcAft>
                          <a:spcPts val="0"/>
                        </a:spcAft>
                      </a:pPr>
                      <a:r>
                        <a:rPr lang="sk-SK" sz="1200" kern="100" dirty="0">
                          <a:effectLst/>
                          <a:latin typeface="Times New Roman"/>
                          <a:ea typeface="SimSun"/>
                        </a:rPr>
                        <a:t> </a:t>
                      </a:r>
                    </a:p>
                  </a:txBody>
                  <a:tcPr marL="68580" marR="68580" marT="0" marB="0"/>
                </a:tc>
              </a:tr>
            </a:tbl>
          </a:graphicData>
        </a:graphic>
      </p:graphicFrame>
    </p:spTree>
    <p:extLst>
      <p:ext uri="{BB962C8B-B14F-4D97-AF65-F5344CB8AC3E}">
        <p14:creationId xmlns:p14="http://schemas.microsoft.com/office/powerpoint/2010/main" val="289444629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软件度量优化</a:t>
            </a:r>
            <a:endParaRPr kumimoji="1" lang="zh-CN" altLang="en-US" dirty="0"/>
          </a:p>
        </p:txBody>
      </p:sp>
      <p:sp>
        <p:nvSpPr>
          <p:cNvPr id="3" name="内容占位符 2"/>
          <p:cNvSpPr>
            <a:spLocks noGrp="1"/>
          </p:cNvSpPr>
          <p:nvPr>
            <p:ph sz="quarter" idx="1"/>
          </p:nvPr>
        </p:nvSpPr>
        <p:spPr/>
        <p:txBody>
          <a:bodyPr>
            <a:normAutofit fontScale="92500" lnSpcReduction="20000"/>
          </a:bodyPr>
          <a:lstStyle/>
          <a:p>
            <a:pPr lvl="0"/>
            <a:r>
              <a:rPr lang="zh-CN" altLang="en-US" b="1" dirty="0"/>
              <a:t>软件规模度量</a:t>
            </a:r>
            <a:r>
              <a:rPr lang="zh-CN" altLang="en-US" b="1" dirty="0" smtClean="0"/>
              <a:t>：</a:t>
            </a:r>
            <a:endParaRPr lang="en-US" altLang="zh-CN" b="1" dirty="0" smtClean="0"/>
          </a:p>
          <a:p>
            <a:pPr marL="0" lvl="0" indent="0">
              <a:buNone/>
            </a:pPr>
            <a:r>
              <a:rPr lang="zh-CN" altLang="zh-CN" dirty="0"/>
              <a:t> </a:t>
            </a:r>
            <a:r>
              <a:rPr lang="zh-CN" altLang="en-US" dirty="0" smtClean="0"/>
              <a:t>   分别从系统功能和软件产品两方面进</a:t>
            </a:r>
            <a:r>
              <a:rPr lang="zh-CN" altLang="en-US" dirty="0"/>
              <a:t>行度量。对于系统功能来说，量化功能点</a:t>
            </a:r>
            <a:r>
              <a:rPr lang="en-US" altLang="zh-CN" dirty="0"/>
              <a:t>FP</a:t>
            </a:r>
            <a:r>
              <a:rPr lang="zh-CN" altLang="en-US" dirty="0"/>
              <a:t>和需求数量；对于软件产品本身来说，量化代码行</a:t>
            </a:r>
            <a:r>
              <a:rPr lang="en-US" altLang="zh-CN" dirty="0"/>
              <a:t>LOC</a:t>
            </a:r>
            <a:r>
              <a:rPr lang="zh-CN" altLang="en-US" dirty="0"/>
              <a:t>。</a:t>
            </a:r>
          </a:p>
          <a:p>
            <a:pPr lvl="0"/>
            <a:r>
              <a:rPr lang="zh-CN" altLang="en-US" b="1" dirty="0"/>
              <a:t>项目进度度量</a:t>
            </a:r>
            <a:r>
              <a:rPr lang="zh-CN" altLang="en-US" b="1" dirty="0" smtClean="0"/>
              <a:t>：</a:t>
            </a:r>
            <a:endParaRPr lang="en-US" altLang="zh-CN" b="1" dirty="0" smtClean="0"/>
          </a:p>
          <a:p>
            <a:pPr marL="0" lvl="0" indent="0">
              <a:buNone/>
            </a:pPr>
            <a:r>
              <a:rPr lang="zh-CN" altLang="zh-CN" dirty="0"/>
              <a:t> </a:t>
            </a:r>
            <a:r>
              <a:rPr lang="zh-CN" altLang="en-US" dirty="0" smtClean="0"/>
              <a:t>    根据任务粒度的</a:t>
            </a:r>
            <a:r>
              <a:rPr lang="zh-CN" altLang="en-US" dirty="0"/>
              <a:t>不同，从三个层次来进行量化：项目的整体进度、开发周期进度和工作进度。</a:t>
            </a:r>
          </a:p>
          <a:p>
            <a:pPr lvl="0"/>
            <a:r>
              <a:rPr lang="zh-CN" altLang="en-US" b="1" dirty="0"/>
              <a:t>资源费用度量</a:t>
            </a:r>
            <a:r>
              <a:rPr lang="zh-CN" altLang="en-US" b="1" dirty="0" smtClean="0"/>
              <a:t>：</a:t>
            </a:r>
            <a:endParaRPr lang="en-US" altLang="zh-CN" b="1" dirty="0" smtClean="0"/>
          </a:p>
          <a:p>
            <a:pPr marL="0" lvl="0" indent="0">
              <a:buNone/>
            </a:pPr>
            <a:r>
              <a:rPr lang="zh-CN" altLang="zh-CN" dirty="0"/>
              <a:t> </a:t>
            </a:r>
            <a:r>
              <a:rPr lang="zh-CN" altLang="en-US" dirty="0" smtClean="0"/>
              <a:t>    在计算人员投入时</a:t>
            </a:r>
            <a:r>
              <a:rPr lang="zh-CN" altLang="en-US" dirty="0"/>
              <a:t>，要注意不同类别人员投入的工作量与其价值是不同的，要分别考虑各类人员的工作流。在本项目中，为了对费用进行有效的追踪，通常按活动来进行成本预算和追踪。</a:t>
            </a:r>
          </a:p>
        </p:txBody>
      </p:sp>
    </p:spTree>
    <p:extLst>
      <p:ext uri="{BB962C8B-B14F-4D97-AF65-F5344CB8AC3E}">
        <p14:creationId xmlns:p14="http://schemas.microsoft.com/office/powerpoint/2010/main" val="73769395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软件过程优化</a:t>
            </a:r>
            <a:endParaRPr kumimoji="1" lang="zh-CN" altLang="en-US" dirty="0"/>
          </a:p>
        </p:txBody>
      </p:sp>
      <p:sp>
        <p:nvSpPr>
          <p:cNvPr id="3" name="内容占位符 2"/>
          <p:cNvSpPr>
            <a:spLocks noGrp="1"/>
          </p:cNvSpPr>
          <p:nvPr>
            <p:ph sz="quarter" idx="1"/>
          </p:nvPr>
        </p:nvSpPr>
        <p:spPr>
          <a:xfrm>
            <a:off x="612648" y="1686005"/>
            <a:ext cx="8153400" cy="4495800"/>
          </a:xfrm>
        </p:spPr>
        <p:txBody>
          <a:bodyPr>
            <a:normAutofit fontScale="92500" lnSpcReduction="20000"/>
          </a:bodyPr>
          <a:lstStyle/>
          <a:p>
            <a:r>
              <a:rPr lang="zh-CN" altLang="en-US" b="1" dirty="0" smtClean="0"/>
              <a:t>软件质量：</a:t>
            </a:r>
            <a:endParaRPr lang="en-US" altLang="zh-CN" b="1" dirty="0" smtClean="0"/>
          </a:p>
          <a:p>
            <a:pPr marL="0" indent="0">
              <a:buNone/>
            </a:pPr>
            <a:r>
              <a:rPr lang="zh-CN" altLang="zh-CN" dirty="0"/>
              <a:t> </a:t>
            </a:r>
            <a:r>
              <a:rPr lang="zh-CN" altLang="en-US" dirty="0" smtClean="0"/>
              <a:t>    重点关注工作产品</a:t>
            </a:r>
            <a:r>
              <a:rPr lang="zh-CN" altLang="en-US" dirty="0"/>
              <a:t>与交付成果的质量。</a:t>
            </a:r>
          </a:p>
          <a:p>
            <a:r>
              <a:rPr lang="zh-CN" altLang="en-US" b="1" dirty="0" smtClean="0"/>
              <a:t>生产力：</a:t>
            </a:r>
            <a:endParaRPr lang="en-US" altLang="zh-CN" b="1" dirty="0" smtClean="0"/>
          </a:p>
          <a:p>
            <a:pPr marL="0" indent="0">
              <a:buNone/>
            </a:pPr>
            <a:r>
              <a:rPr lang="zh-CN" altLang="zh-CN" dirty="0" smtClean="0"/>
              <a:t> </a:t>
            </a:r>
            <a:r>
              <a:rPr lang="zh-CN" altLang="en-US" b="1" dirty="0" smtClean="0"/>
              <a:t>    </a:t>
            </a:r>
            <a:r>
              <a:rPr lang="zh-CN" altLang="en-US" dirty="0" smtClean="0"/>
              <a:t>工作产</a:t>
            </a:r>
            <a:r>
              <a:rPr lang="zh-CN" altLang="en-US" dirty="0"/>
              <a:t>品的产品率与所付出人力的测量。</a:t>
            </a:r>
          </a:p>
          <a:p>
            <a:r>
              <a:rPr lang="zh-CN" altLang="en-US" b="1" dirty="0"/>
              <a:t> </a:t>
            </a:r>
            <a:r>
              <a:rPr lang="zh-CN" altLang="en-US" b="1" dirty="0" smtClean="0"/>
              <a:t>统计</a:t>
            </a:r>
            <a:r>
              <a:rPr lang="en-US" altLang="zh-CN" b="1" dirty="0"/>
              <a:t>SQA</a:t>
            </a:r>
            <a:r>
              <a:rPr lang="zh-CN" altLang="en-US" b="1" dirty="0"/>
              <a:t>数据</a:t>
            </a:r>
            <a:r>
              <a:rPr lang="zh-CN" altLang="en-US" b="1" dirty="0" smtClean="0"/>
              <a:t>：</a:t>
            </a:r>
            <a:endParaRPr lang="en-US" altLang="zh-CN" b="1" dirty="0" smtClean="0"/>
          </a:p>
          <a:p>
            <a:pPr marL="0" indent="0">
              <a:buNone/>
            </a:pPr>
            <a:r>
              <a:rPr lang="zh-CN" altLang="zh-CN" b="1" dirty="0"/>
              <a:t> </a:t>
            </a:r>
            <a:r>
              <a:rPr lang="zh-CN" altLang="en-US" b="1" dirty="0" smtClean="0"/>
              <a:t>    </a:t>
            </a:r>
            <a:r>
              <a:rPr lang="zh-CN" altLang="en-US" dirty="0" smtClean="0"/>
              <a:t>错误地分类</a:t>
            </a:r>
            <a:r>
              <a:rPr lang="zh-CN" altLang="en-US" dirty="0"/>
              <a:t>与分析。</a:t>
            </a:r>
          </a:p>
          <a:p>
            <a:r>
              <a:rPr lang="zh-CN" altLang="en-US" b="1" dirty="0" smtClean="0"/>
              <a:t>缺陷移除率：</a:t>
            </a:r>
            <a:endParaRPr lang="en-US" altLang="zh-CN" b="1" dirty="0" smtClean="0"/>
          </a:p>
          <a:p>
            <a:pPr marL="0" indent="0">
              <a:buNone/>
            </a:pPr>
            <a:r>
              <a:rPr lang="zh-CN" altLang="zh-CN" b="1" dirty="0"/>
              <a:t> </a:t>
            </a:r>
            <a:r>
              <a:rPr lang="zh-CN" altLang="en-US" b="1" dirty="0" smtClean="0"/>
              <a:t>    </a:t>
            </a:r>
            <a:r>
              <a:rPr lang="zh-CN" altLang="en-US" dirty="0" smtClean="0"/>
              <a:t>错误在各活动间</a:t>
            </a:r>
            <a:r>
              <a:rPr lang="zh-CN" altLang="en-US" dirty="0"/>
              <a:t>的流动扩散。</a:t>
            </a:r>
          </a:p>
          <a:p>
            <a:r>
              <a:rPr lang="zh-CN" altLang="en-US" b="1" dirty="0" smtClean="0"/>
              <a:t>数据</a:t>
            </a:r>
            <a:r>
              <a:rPr lang="zh-CN" altLang="en-US" b="1" dirty="0"/>
              <a:t>的重复使用</a:t>
            </a:r>
            <a:r>
              <a:rPr lang="zh-CN" altLang="en-US" b="1" dirty="0" smtClean="0"/>
              <a:t>：</a:t>
            </a:r>
            <a:endParaRPr lang="en-US" altLang="zh-CN" b="1" dirty="0" smtClean="0"/>
          </a:p>
          <a:p>
            <a:pPr marL="0" indent="0">
              <a:buNone/>
            </a:pPr>
            <a:r>
              <a:rPr lang="zh-CN" altLang="en-US" dirty="0" smtClean="0"/>
              <a:t>    生产</a:t>
            </a:r>
            <a:r>
              <a:rPr lang="zh-CN" altLang="en-US" dirty="0"/>
              <a:t>的部件数量与重用程度。</a:t>
            </a:r>
          </a:p>
        </p:txBody>
      </p:sp>
    </p:spTree>
    <p:extLst>
      <p:ext uri="{BB962C8B-B14F-4D97-AF65-F5344CB8AC3E}">
        <p14:creationId xmlns:p14="http://schemas.microsoft.com/office/powerpoint/2010/main" val="275979722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2492577"/>
            <a:ext cx="8153400" cy="2089434"/>
          </a:xfrm>
        </p:spPr>
        <p:txBody>
          <a:bodyPr>
            <a:normAutofit/>
          </a:bodyPr>
          <a:lstStyle/>
          <a:p>
            <a:pPr marL="0" indent="0" algn="ctr">
              <a:buNone/>
            </a:pPr>
            <a:r>
              <a:rPr kumimoji="1" lang="en-US" altLang="zh-CN" sz="9600" dirty="0" smtClean="0"/>
              <a:t>Q</a:t>
            </a:r>
            <a:r>
              <a:rPr kumimoji="1" lang="zh-CN" altLang="en-US" sz="9600" dirty="0" smtClean="0"/>
              <a:t> </a:t>
            </a:r>
            <a:r>
              <a:rPr kumimoji="1" lang="en-US" altLang="zh-CN" sz="9600" dirty="0" smtClean="0"/>
              <a:t>&amp;</a:t>
            </a:r>
            <a:r>
              <a:rPr kumimoji="1" lang="zh-CN" altLang="en-US" sz="9600" dirty="0" smtClean="0"/>
              <a:t> </a:t>
            </a:r>
            <a:r>
              <a:rPr kumimoji="1" lang="en-US" altLang="zh-CN" sz="9600" dirty="0" smtClean="0"/>
              <a:t>A</a:t>
            </a:r>
            <a:endParaRPr kumimoji="1" lang="zh-CN" altLang="en-US" sz="9600" dirty="0"/>
          </a:p>
        </p:txBody>
      </p:sp>
    </p:spTree>
    <p:extLst>
      <p:ext uri="{BB962C8B-B14F-4D97-AF65-F5344CB8AC3E}">
        <p14:creationId xmlns:p14="http://schemas.microsoft.com/office/powerpoint/2010/main" val="229368860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功能需求</a:t>
            </a:r>
            <a:endParaRPr kumimoji="1"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597313844"/>
              </p:ext>
            </p:extLst>
          </p:nvPr>
        </p:nvGraphicFramePr>
        <p:xfrm>
          <a:off x="612648" y="1914070"/>
          <a:ext cx="7811456" cy="4246579"/>
        </p:xfrm>
        <a:graphic>
          <a:graphicData uri="http://schemas.openxmlformats.org/drawingml/2006/table">
            <a:tbl>
              <a:tblPr firstRow="1" bandRow="1">
                <a:tableStyleId>{5C22544A-7EE6-4342-B048-85BDC9FD1C3A}</a:tableStyleId>
              </a:tblPr>
              <a:tblGrid>
                <a:gridCol w="3905728"/>
                <a:gridCol w="3905728"/>
              </a:tblGrid>
              <a:tr h="482777">
                <a:tc>
                  <a:txBody>
                    <a:bodyPr/>
                    <a:lstStyle/>
                    <a:p>
                      <a:pPr algn="just">
                        <a:spcAft>
                          <a:spcPts val="0"/>
                        </a:spcAft>
                      </a:pPr>
                      <a:r>
                        <a:rPr lang="zh-TW" altLang="en-US" sz="1800" b="1" kern="100" dirty="0">
                          <a:effectLst/>
                          <a:latin typeface="Times New Roman"/>
                          <a:ea typeface="SimSun"/>
                        </a:rPr>
                        <a:t>组件</a:t>
                      </a:r>
                      <a:endParaRPr lang="zh-TW" altLang="en-US" sz="1800" kern="100" dirty="0">
                        <a:effectLst/>
                        <a:latin typeface="Times New Roman"/>
                        <a:ea typeface="SimSun"/>
                      </a:endParaRPr>
                    </a:p>
                  </a:txBody>
                  <a:tcPr marL="68580" marR="68580" marT="0" marB="0"/>
                </a:tc>
                <a:tc>
                  <a:txBody>
                    <a:bodyPr/>
                    <a:lstStyle/>
                    <a:p>
                      <a:pPr algn="just">
                        <a:spcAft>
                          <a:spcPts val="0"/>
                        </a:spcAft>
                      </a:pPr>
                      <a:r>
                        <a:rPr lang="zh-CN" altLang="en-US" sz="1800" b="1" kern="100">
                          <a:effectLst/>
                          <a:latin typeface="Times New Roman"/>
                          <a:ea typeface="SimSun"/>
                        </a:rPr>
                        <a:t>功描描述</a:t>
                      </a:r>
                      <a:endParaRPr lang="zh-CN" altLang="en-US" sz="1800" kern="100">
                        <a:effectLst/>
                        <a:latin typeface="Times New Roman"/>
                        <a:ea typeface="SimSun"/>
                      </a:endParaRPr>
                    </a:p>
                  </a:txBody>
                  <a:tcPr marL="68580" marR="68580" marT="0" marB="0"/>
                </a:tc>
              </a:tr>
              <a:tr h="482777">
                <a:tc>
                  <a:txBody>
                    <a:bodyPr/>
                    <a:lstStyle/>
                    <a:p>
                      <a:pPr algn="just">
                        <a:spcAft>
                          <a:spcPts val="0"/>
                        </a:spcAft>
                      </a:pPr>
                      <a:r>
                        <a:rPr lang="zh-TW" altLang="en-US" sz="1800" kern="100">
                          <a:effectLst/>
                          <a:latin typeface="Times New Roman"/>
                          <a:ea typeface="SimSun"/>
                        </a:rPr>
                        <a:t>登录</a:t>
                      </a:r>
                    </a:p>
                  </a:txBody>
                  <a:tcPr marL="68580" marR="68580" marT="0" marB="0"/>
                </a:tc>
                <a:tc>
                  <a:txBody>
                    <a:bodyPr/>
                    <a:lstStyle/>
                    <a:p>
                      <a:pPr algn="just">
                        <a:spcAft>
                          <a:spcPts val="0"/>
                        </a:spcAft>
                      </a:pPr>
                      <a:r>
                        <a:rPr lang="zh-CN" altLang="en-US" sz="1800" kern="100">
                          <a:effectLst/>
                          <a:latin typeface="Times New Roman"/>
                          <a:ea typeface="SimSun"/>
                        </a:rPr>
                        <a:t>验证用户并分配适当的特权</a:t>
                      </a:r>
                    </a:p>
                  </a:txBody>
                  <a:tcPr marL="68580" marR="68580" marT="0" marB="0"/>
                </a:tc>
              </a:tr>
              <a:tr h="482777">
                <a:tc>
                  <a:txBody>
                    <a:bodyPr/>
                    <a:lstStyle/>
                    <a:p>
                      <a:pPr algn="just">
                        <a:spcAft>
                          <a:spcPts val="0"/>
                        </a:spcAft>
                      </a:pPr>
                      <a:r>
                        <a:rPr lang="zh-CN" altLang="en-US" sz="1800" kern="100">
                          <a:effectLst/>
                          <a:latin typeface="Times New Roman"/>
                          <a:ea typeface="SimSun"/>
                        </a:rPr>
                        <a:t>合同创建</a:t>
                      </a:r>
                    </a:p>
                  </a:txBody>
                  <a:tcPr marL="68580" marR="68580" marT="0" marB="0"/>
                </a:tc>
                <a:tc>
                  <a:txBody>
                    <a:bodyPr/>
                    <a:lstStyle/>
                    <a:p>
                      <a:pPr algn="just">
                        <a:spcAft>
                          <a:spcPts val="0"/>
                        </a:spcAft>
                      </a:pPr>
                      <a:r>
                        <a:rPr lang="zh-CN" altLang="en-US" sz="1800" kern="100">
                          <a:effectLst/>
                          <a:latin typeface="Times New Roman"/>
                          <a:ea typeface="SimSun"/>
                        </a:rPr>
                        <a:t>为未来的调度作业创建合同信息</a:t>
                      </a:r>
                    </a:p>
                  </a:txBody>
                  <a:tcPr marL="68580" marR="68580" marT="0" marB="0"/>
                </a:tc>
              </a:tr>
              <a:tr h="482777">
                <a:tc>
                  <a:txBody>
                    <a:bodyPr/>
                    <a:lstStyle/>
                    <a:p>
                      <a:pPr algn="just">
                        <a:spcAft>
                          <a:spcPts val="0"/>
                        </a:spcAft>
                      </a:pPr>
                      <a:r>
                        <a:rPr lang="zh-CN" altLang="en-US" sz="1800" kern="100">
                          <a:effectLst/>
                          <a:latin typeface="Times New Roman"/>
                          <a:ea typeface="SimSun"/>
                        </a:rPr>
                        <a:t>库存管理</a:t>
                      </a:r>
                    </a:p>
                  </a:txBody>
                  <a:tcPr marL="68580" marR="68580" marT="0" marB="0"/>
                </a:tc>
                <a:tc>
                  <a:txBody>
                    <a:bodyPr/>
                    <a:lstStyle/>
                    <a:p>
                      <a:pPr algn="just">
                        <a:spcAft>
                          <a:spcPts val="0"/>
                        </a:spcAft>
                        <a:tabLst>
                          <a:tab pos="1515110" algn="l"/>
                        </a:tabLst>
                      </a:pPr>
                      <a:r>
                        <a:rPr lang="zh-CN" altLang="en-US" sz="1800" kern="100">
                          <a:effectLst/>
                          <a:latin typeface="Times New Roman"/>
                          <a:ea typeface="SimSun"/>
                        </a:rPr>
                        <a:t>创建和更新设备库存数据</a:t>
                      </a:r>
                      <a:r>
                        <a:rPr lang="zh-CN" altLang="en-US" sz="1800" kern="100">
                          <a:effectLst/>
                          <a:latin typeface="SimSun"/>
                          <a:ea typeface="SimSun"/>
                        </a:rPr>
                        <a:t>	</a:t>
                      </a:r>
                      <a:endParaRPr lang="zh-CN" altLang="en-US" sz="1800" kern="100">
                        <a:effectLst/>
                        <a:latin typeface="Times New Roman"/>
                        <a:ea typeface="SimSun"/>
                      </a:endParaRPr>
                    </a:p>
                  </a:txBody>
                  <a:tcPr marL="68580" marR="68580" marT="0" marB="0"/>
                </a:tc>
              </a:tr>
              <a:tr h="482777">
                <a:tc>
                  <a:txBody>
                    <a:bodyPr/>
                    <a:lstStyle/>
                    <a:p>
                      <a:pPr algn="just">
                        <a:spcAft>
                          <a:spcPts val="0"/>
                        </a:spcAft>
                      </a:pPr>
                      <a:r>
                        <a:rPr lang="zh-CN" altLang="en-US" sz="1800" kern="100">
                          <a:effectLst/>
                          <a:latin typeface="Times New Roman"/>
                          <a:ea typeface="SimSun"/>
                        </a:rPr>
                        <a:t>业务数据查询</a:t>
                      </a:r>
                    </a:p>
                  </a:txBody>
                  <a:tcPr marL="68580" marR="68580" marT="0" marB="0"/>
                </a:tc>
                <a:tc>
                  <a:txBody>
                    <a:bodyPr/>
                    <a:lstStyle/>
                    <a:p>
                      <a:pPr algn="just">
                        <a:spcAft>
                          <a:spcPts val="0"/>
                        </a:spcAft>
                      </a:pPr>
                      <a:r>
                        <a:rPr lang="zh-CN" altLang="en-US" sz="1800" kern="100">
                          <a:effectLst/>
                          <a:latin typeface="Times New Roman"/>
                          <a:ea typeface="SimSun"/>
                        </a:rPr>
                        <a:t>确定设备的可用性和新合同</a:t>
                      </a:r>
                    </a:p>
                  </a:txBody>
                  <a:tcPr marL="68580" marR="68580" marT="0" marB="0"/>
                </a:tc>
              </a:tr>
              <a:tr h="867140">
                <a:tc>
                  <a:txBody>
                    <a:bodyPr/>
                    <a:lstStyle/>
                    <a:p>
                      <a:pPr algn="just">
                        <a:spcAft>
                          <a:spcPts val="0"/>
                        </a:spcAft>
                      </a:pPr>
                      <a:r>
                        <a:rPr lang="zh-CN" altLang="en-US" sz="1800" kern="100">
                          <a:effectLst/>
                          <a:latin typeface="Times New Roman"/>
                          <a:ea typeface="SimSun"/>
                        </a:rPr>
                        <a:t>工作调度</a:t>
                      </a:r>
                    </a:p>
                  </a:txBody>
                  <a:tcPr marL="68580" marR="68580" marT="0" marB="0"/>
                </a:tc>
                <a:tc>
                  <a:txBody>
                    <a:bodyPr/>
                    <a:lstStyle/>
                    <a:p>
                      <a:pPr algn="just">
                        <a:spcAft>
                          <a:spcPts val="0"/>
                        </a:spcAft>
                      </a:pPr>
                      <a:r>
                        <a:rPr lang="zh-CN" altLang="en-US" sz="1800" kern="100">
                          <a:effectLst/>
                          <a:latin typeface="Times New Roman"/>
                          <a:ea typeface="SimSun"/>
                        </a:rPr>
                        <a:t>分配工作</a:t>
                      </a:r>
                      <a:r>
                        <a:rPr lang="en-US" altLang="zh-CN" sz="1800" kern="100">
                          <a:effectLst/>
                          <a:latin typeface="SimSun"/>
                          <a:ea typeface="SimSun"/>
                        </a:rPr>
                        <a:t>(</a:t>
                      </a:r>
                      <a:r>
                        <a:rPr lang="zh-CN" altLang="en-US" sz="1800" kern="100">
                          <a:effectLst/>
                          <a:latin typeface="Times New Roman"/>
                          <a:ea typeface="SimSun"/>
                        </a:rPr>
                        <a:t>取货或送货</a:t>
                      </a:r>
                      <a:r>
                        <a:rPr lang="en-US" altLang="zh-CN" sz="1800" kern="100">
                          <a:effectLst/>
                          <a:latin typeface="SimSun"/>
                          <a:ea typeface="SimSun"/>
                        </a:rPr>
                        <a:t>)</a:t>
                      </a:r>
                      <a:r>
                        <a:rPr lang="zh-CN" altLang="en-US" sz="1800" kern="100">
                          <a:effectLst/>
                          <a:latin typeface="Times New Roman"/>
                          <a:ea typeface="SimSun"/>
                        </a:rPr>
                        <a:t>给合适的卡车</a:t>
                      </a:r>
                      <a:r>
                        <a:rPr lang="en-US" altLang="zh-CN" sz="1800" kern="100">
                          <a:effectLst/>
                          <a:latin typeface="SimSun"/>
                          <a:ea typeface="SimSun"/>
                        </a:rPr>
                        <a:t>/</a:t>
                      </a:r>
                      <a:r>
                        <a:rPr lang="zh-CN" altLang="en-US" sz="1800" kern="100">
                          <a:effectLst/>
                          <a:latin typeface="Times New Roman"/>
                          <a:ea typeface="SimSun"/>
                        </a:rPr>
                        <a:t>司机，更新卡车</a:t>
                      </a:r>
                      <a:r>
                        <a:rPr lang="en-US" altLang="zh-CN" sz="1800" kern="100">
                          <a:effectLst/>
                          <a:latin typeface="SimSun"/>
                          <a:ea typeface="SimSun"/>
                        </a:rPr>
                        <a:t>/</a:t>
                      </a:r>
                      <a:r>
                        <a:rPr lang="zh-CN" altLang="en-US" sz="1800" kern="100">
                          <a:effectLst/>
                          <a:latin typeface="Times New Roman"/>
                          <a:ea typeface="SimSun"/>
                        </a:rPr>
                        <a:t>司机的状态，更新工作状态</a:t>
                      </a:r>
                    </a:p>
                  </a:txBody>
                  <a:tcPr marL="68580" marR="68580" marT="0" marB="0"/>
                </a:tc>
              </a:tr>
              <a:tr h="482777">
                <a:tc>
                  <a:txBody>
                    <a:bodyPr/>
                    <a:lstStyle/>
                    <a:p>
                      <a:pPr algn="just">
                        <a:spcAft>
                          <a:spcPts val="0"/>
                        </a:spcAft>
                        <a:tabLst>
                          <a:tab pos="626745" algn="l"/>
                        </a:tabLst>
                      </a:pPr>
                      <a:r>
                        <a:rPr lang="zh-CN" altLang="en-US" sz="1800" kern="100">
                          <a:effectLst/>
                          <a:latin typeface="Times New Roman"/>
                          <a:ea typeface="SimSun"/>
                        </a:rPr>
                        <a:t>财政统计</a:t>
                      </a:r>
                    </a:p>
                  </a:txBody>
                  <a:tcPr marL="68580" marR="68580" marT="0" marB="0"/>
                </a:tc>
                <a:tc>
                  <a:txBody>
                    <a:bodyPr/>
                    <a:lstStyle/>
                    <a:p>
                      <a:pPr algn="just">
                        <a:spcAft>
                          <a:spcPts val="0"/>
                        </a:spcAft>
                      </a:pPr>
                      <a:r>
                        <a:rPr lang="zh-CN" altLang="en-US" sz="1800" kern="100">
                          <a:effectLst/>
                          <a:latin typeface="Times New Roman"/>
                          <a:ea typeface="SimSun"/>
                        </a:rPr>
                        <a:t>做商业和财务状况的统计</a:t>
                      </a:r>
                    </a:p>
                  </a:txBody>
                  <a:tcPr marL="68580" marR="68580" marT="0" marB="0"/>
                </a:tc>
              </a:tr>
              <a:tr h="482777">
                <a:tc>
                  <a:txBody>
                    <a:bodyPr/>
                    <a:lstStyle/>
                    <a:p>
                      <a:pPr algn="just">
                        <a:spcAft>
                          <a:spcPts val="0"/>
                        </a:spcAft>
                      </a:pPr>
                      <a:r>
                        <a:rPr lang="zh-CN" altLang="en-US" sz="1800" kern="100">
                          <a:effectLst/>
                          <a:latin typeface="Times New Roman"/>
                          <a:ea typeface="SimSun"/>
                        </a:rPr>
                        <a:t>生成报告</a:t>
                      </a:r>
                    </a:p>
                  </a:txBody>
                  <a:tcPr marL="68580" marR="68580" marT="0" marB="0"/>
                </a:tc>
                <a:tc>
                  <a:txBody>
                    <a:bodyPr/>
                    <a:lstStyle/>
                    <a:p>
                      <a:pPr algn="just">
                        <a:spcAft>
                          <a:spcPts val="0"/>
                        </a:spcAft>
                      </a:pPr>
                      <a:r>
                        <a:rPr lang="zh-CN" altLang="en-US" sz="1800" kern="100" dirty="0">
                          <a:effectLst/>
                          <a:latin typeface="Times New Roman"/>
                          <a:ea typeface="SimSun"/>
                        </a:rPr>
                        <a:t>生成关于业务和财务问题的报告</a:t>
                      </a:r>
                    </a:p>
                  </a:txBody>
                  <a:tcPr marL="68580" marR="68580" marT="0" marB="0"/>
                </a:tc>
              </a:tr>
            </a:tbl>
          </a:graphicData>
        </a:graphic>
      </p:graphicFrame>
    </p:spTree>
    <p:extLst>
      <p:ext uri="{BB962C8B-B14F-4D97-AF65-F5344CB8AC3E}">
        <p14:creationId xmlns:p14="http://schemas.microsoft.com/office/powerpoint/2010/main" val="87622995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生命周期</a:t>
            </a:r>
            <a:endParaRPr kumimoji="1" lang="zh-CN" altLang="en-US" dirty="0"/>
          </a:p>
        </p:txBody>
      </p:sp>
      <p:pic>
        <p:nvPicPr>
          <p:cNvPr id="3" name="Picture 2"/>
          <p:cNvPicPr>
            <a:picLocks noChangeAspect="1"/>
          </p:cNvPicPr>
          <p:nvPr/>
        </p:nvPicPr>
        <p:blipFill>
          <a:blip r:embed="rId3"/>
          <a:stretch>
            <a:fillRect/>
          </a:stretch>
        </p:blipFill>
        <p:spPr>
          <a:xfrm>
            <a:off x="863600" y="1870129"/>
            <a:ext cx="7416800" cy="4419600"/>
          </a:xfrm>
          <a:prstGeom prst="rect">
            <a:avLst/>
          </a:prstGeom>
        </p:spPr>
      </p:pic>
    </p:spTree>
    <p:extLst>
      <p:ext uri="{BB962C8B-B14F-4D97-AF65-F5344CB8AC3E}">
        <p14:creationId xmlns:p14="http://schemas.microsoft.com/office/powerpoint/2010/main" val="16003508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资源需求</a:t>
            </a:r>
            <a:endParaRPr kumimoji="1" lang="zh-CN" altLang="en-US" dirty="0"/>
          </a:p>
        </p:txBody>
      </p:sp>
      <p:sp>
        <p:nvSpPr>
          <p:cNvPr id="3" name="内容占位符 2"/>
          <p:cNvSpPr>
            <a:spLocks noGrp="1"/>
          </p:cNvSpPr>
          <p:nvPr>
            <p:ph sz="quarter" idx="1"/>
          </p:nvPr>
        </p:nvSpPr>
        <p:spPr>
          <a:xfrm>
            <a:off x="137310" y="1823292"/>
            <a:ext cx="9006690" cy="4835209"/>
          </a:xfrm>
        </p:spPr>
        <p:txBody>
          <a:bodyPr>
            <a:normAutofit fontScale="77500" lnSpcReduction="20000"/>
          </a:bodyPr>
          <a:lstStyle/>
          <a:p>
            <a:pPr lvl="0"/>
            <a:r>
              <a:rPr lang="zh-CN" altLang="en-US" b="1" dirty="0"/>
              <a:t>人力资源</a:t>
            </a:r>
            <a:r>
              <a:rPr lang="zh-CN" altLang="en-US" b="1" dirty="0" smtClean="0"/>
              <a:t>：</a:t>
            </a:r>
            <a:endParaRPr lang="en-US" altLang="zh-CN" b="1" dirty="0"/>
          </a:p>
          <a:p>
            <a:pPr marL="0" lvl="0" indent="0">
              <a:buNone/>
            </a:pPr>
            <a:r>
              <a:rPr lang="en-US" altLang="zh-CN" b="1" dirty="0" smtClean="0"/>
              <a:t>     </a:t>
            </a:r>
            <a:r>
              <a:rPr lang="zh-CN" altLang="en-US" dirty="0" smtClean="0"/>
              <a:t>项</a:t>
            </a:r>
            <a:r>
              <a:rPr lang="zh-CN" altLang="en-US" dirty="0"/>
              <a:t>目经理、技术经理、测试经理、配置经理、工程经理、系统分析师、系统设计师、编码工程师、测试工程师、配置工程师、文档工程师等。</a:t>
            </a:r>
          </a:p>
          <a:p>
            <a:pPr lvl="0"/>
            <a:r>
              <a:rPr lang="zh-CN" altLang="en-US" b="1" dirty="0"/>
              <a:t>开发设备与开发工具</a:t>
            </a:r>
            <a:r>
              <a:rPr lang="zh-CN" altLang="en-US" dirty="0" smtClean="0"/>
              <a:t>：</a:t>
            </a:r>
            <a:endParaRPr lang="en-US" altLang="zh-CN" dirty="0" smtClean="0"/>
          </a:p>
          <a:p>
            <a:pPr marL="0" lvl="0" indent="0">
              <a:buNone/>
            </a:pPr>
            <a:r>
              <a:rPr lang="en-US" altLang="zh-CN" dirty="0" smtClean="0"/>
              <a:t>    </a:t>
            </a:r>
            <a:r>
              <a:rPr lang="zh-CN" altLang="en-US" dirty="0" smtClean="0"/>
              <a:t>开发</a:t>
            </a:r>
            <a:r>
              <a:rPr lang="zh-CN" altLang="en-US" dirty="0"/>
              <a:t>用的</a:t>
            </a:r>
            <a:r>
              <a:rPr lang="en-US" altLang="zh-CN" dirty="0"/>
              <a:t>PC</a:t>
            </a:r>
            <a:r>
              <a:rPr lang="zh-CN" altLang="en-US" dirty="0"/>
              <a:t>、笔记本，软件开发工具包括：分析工具软件、编程工具软件、测试工具软件等。</a:t>
            </a:r>
          </a:p>
          <a:p>
            <a:pPr lvl="0"/>
            <a:r>
              <a:rPr lang="zh-CN" altLang="en-US" b="1" dirty="0"/>
              <a:t>实施费用</a:t>
            </a:r>
            <a:r>
              <a:rPr lang="zh-CN" altLang="en-US" b="1" dirty="0" smtClean="0"/>
              <a:t>：</a:t>
            </a:r>
            <a:endParaRPr lang="en-US" altLang="zh-CN" b="1" dirty="0"/>
          </a:p>
          <a:p>
            <a:pPr marL="0" lvl="0" indent="0">
              <a:buNone/>
            </a:pPr>
            <a:r>
              <a:rPr lang="en-US" altLang="zh-CN" dirty="0" smtClean="0"/>
              <a:t>     </a:t>
            </a:r>
            <a:r>
              <a:rPr lang="zh-CN" altLang="en-US" dirty="0" smtClean="0"/>
              <a:t>差旅费</a:t>
            </a:r>
            <a:r>
              <a:rPr lang="zh-CN" altLang="en-US" dirty="0"/>
              <a:t>、交通费、通讯费、资料费等。</a:t>
            </a:r>
          </a:p>
          <a:p>
            <a:pPr lvl="0"/>
            <a:r>
              <a:rPr lang="zh-CN" altLang="en-US" b="1" dirty="0"/>
              <a:t>用户资源</a:t>
            </a:r>
            <a:r>
              <a:rPr lang="zh-CN" altLang="en-US" b="1" dirty="0" smtClean="0"/>
              <a:t>：</a:t>
            </a:r>
            <a:endParaRPr lang="en-US" altLang="zh-CN" b="1" dirty="0" smtClean="0"/>
          </a:p>
          <a:p>
            <a:pPr marL="0" lvl="0" indent="0">
              <a:buNone/>
            </a:pPr>
            <a:r>
              <a:rPr lang="en-US" altLang="zh-CN" dirty="0"/>
              <a:t> </a:t>
            </a:r>
            <a:r>
              <a:rPr lang="en-US" altLang="zh-CN" dirty="0" smtClean="0"/>
              <a:t>    </a:t>
            </a:r>
            <a:r>
              <a:rPr lang="zh-CN" altLang="en-US" dirty="0" smtClean="0"/>
              <a:t>用户</a:t>
            </a:r>
            <a:r>
              <a:rPr lang="zh-CN" altLang="en-US" dirty="0"/>
              <a:t>的协同配合、用户提供的开发环境等。</a:t>
            </a:r>
          </a:p>
          <a:p>
            <a:pPr lvl="0"/>
            <a:r>
              <a:rPr lang="zh-CN" altLang="en-US" b="1" dirty="0"/>
              <a:t>原厂家资源</a:t>
            </a:r>
            <a:r>
              <a:rPr lang="zh-CN" altLang="en-US" b="1" dirty="0" smtClean="0"/>
              <a:t>：</a:t>
            </a:r>
            <a:endParaRPr lang="en-US" altLang="zh-CN" b="1" dirty="0" smtClean="0"/>
          </a:p>
          <a:p>
            <a:pPr marL="0" lvl="0" indent="0">
              <a:buNone/>
            </a:pPr>
            <a:r>
              <a:rPr lang="en-US" altLang="zh-CN" dirty="0"/>
              <a:t> </a:t>
            </a:r>
            <a:r>
              <a:rPr lang="en-US" altLang="zh-CN" dirty="0" smtClean="0"/>
              <a:t>    </a:t>
            </a:r>
            <a:r>
              <a:rPr lang="zh-CN" altLang="en-US" dirty="0" smtClean="0"/>
              <a:t>主</a:t>
            </a:r>
            <a:r>
              <a:rPr lang="zh-CN" altLang="en-US" dirty="0"/>
              <a:t>机、存储、网络、第三方软件厂家的支持和配合等。</a:t>
            </a:r>
          </a:p>
          <a:p>
            <a:pPr lvl="0"/>
            <a:r>
              <a:rPr lang="zh-CN" altLang="en-US" b="1" dirty="0"/>
              <a:t>公司高层的支持</a:t>
            </a:r>
            <a:r>
              <a:rPr lang="zh-CN" altLang="en-US" b="1" dirty="0" smtClean="0"/>
              <a:t>：</a:t>
            </a:r>
            <a:endParaRPr lang="en-US" altLang="zh-CN" b="1" dirty="0" smtClean="0"/>
          </a:p>
          <a:p>
            <a:pPr marL="0" lvl="0" indent="0">
              <a:buNone/>
            </a:pPr>
            <a:r>
              <a:rPr lang="en-US" altLang="zh-CN" dirty="0"/>
              <a:t> </a:t>
            </a:r>
            <a:r>
              <a:rPr lang="en-US" altLang="zh-CN" dirty="0" smtClean="0"/>
              <a:t>    </a:t>
            </a:r>
            <a:r>
              <a:rPr lang="zh-CN" altLang="en-US" dirty="0" smtClean="0"/>
              <a:t>激励</a:t>
            </a:r>
            <a:r>
              <a:rPr lang="zh-CN" altLang="en-US" dirty="0"/>
              <a:t>政策的支持、公司其他职能部门配合的协调等。</a:t>
            </a:r>
          </a:p>
          <a:p>
            <a:endParaRPr kumimoji="1" lang="zh-CN" altLang="en-US" dirty="0"/>
          </a:p>
        </p:txBody>
      </p:sp>
    </p:spTree>
    <p:extLst>
      <p:ext uri="{BB962C8B-B14F-4D97-AF65-F5344CB8AC3E}">
        <p14:creationId xmlns:p14="http://schemas.microsoft.com/office/powerpoint/2010/main" val="153557021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项目不确定性</a:t>
            </a:r>
            <a:endParaRPr kumimoji="1" lang="zh-CN" altLang="en-US" dirty="0"/>
          </a:p>
        </p:txBody>
      </p:sp>
      <p:sp>
        <p:nvSpPr>
          <p:cNvPr id="3" name="内容占位符 2"/>
          <p:cNvSpPr>
            <a:spLocks noGrp="1"/>
          </p:cNvSpPr>
          <p:nvPr>
            <p:ph sz="quarter" idx="1"/>
          </p:nvPr>
        </p:nvSpPr>
        <p:spPr>
          <a:xfrm>
            <a:off x="223129" y="1748214"/>
            <a:ext cx="8920871" cy="5109786"/>
          </a:xfrm>
        </p:spPr>
        <p:txBody>
          <a:bodyPr>
            <a:normAutofit fontScale="77500" lnSpcReduction="20000"/>
          </a:bodyPr>
          <a:lstStyle/>
          <a:p>
            <a:r>
              <a:rPr lang="zh-CN" altLang="en-US" b="1" dirty="0" smtClean="0"/>
              <a:t>需</a:t>
            </a:r>
            <a:r>
              <a:rPr lang="zh-CN" altLang="en-US" b="1" dirty="0"/>
              <a:t>求的不确定性</a:t>
            </a:r>
            <a:r>
              <a:rPr lang="zh-CN" altLang="en-US" b="1" dirty="0" smtClean="0"/>
              <a:t>：</a:t>
            </a:r>
            <a:endParaRPr lang="en-US" altLang="zh-CN" b="1" dirty="0" smtClean="0"/>
          </a:p>
          <a:p>
            <a:pPr marL="0" indent="0">
              <a:buNone/>
            </a:pPr>
            <a:r>
              <a:rPr lang="zh-CN" altLang="zh-CN" b="1" dirty="0"/>
              <a:t> </a:t>
            </a:r>
            <a:r>
              <a:rPr lang="zh-CN" altLang="en-US" b="1" dirty="0" smtClean="0"/>
              <a:t>   </a:t>
            </a:r>
            <a:r>
              <a:rPr lang="zh-CN" altLang="en-US" dirty="0" smtClean="0"/>
              <a:t>用户对产品缺少清晰</a:t>
            </a:r>
            <a:r>
              <a:rPr lang="zh-CN" altLang="en-US" dirty="0"/>
              <a:t>的认识、用户与项目组刚开始沟通，对产品需求缺少认同、用户对需求分析的参与不够、用户对需求的优先次序不能理解、由于用户的策略不定，需求有变化的可能、用户暂时还缺少有效的需求变化管理过程、项目组对需求可能的变化，还没有深入的分析和把握。</a:t>
            </a:r>
          </a:p>
          <a:p>
            <a:r>
              <a:rPr lang="zh-CN" altLang="en-US" b="1" dirty="0" smtClean="0"/>
              <a:t>目标</a:t>
            </a:r>
            <a:r>
              <a:rPr lang="zh-CN" altLang="en-US" b="1" dirty="0"/>
              <a:t>的不确定性</a:t>
            </a:r>
            <a:r>
              <a:rPr lang="zh-CN" altLang="en-US" b="1" dirty="0" smtClean="0"/>
              <a:t>：</a:t>
            </a:r>
            <a:endParaRPr lang="en-US" altLang="zh-CN" b="1" dirty="0" smtClean="0"/>
          </a:p>
          <a:p>
            <a:pPr marL="0" indent="0">
              <a:buNone/>
            </a:pPr>
            <a:r>
              <a:rPr lang="zh-CN" altLang="zh-CN" b="1" dirty="0"/>
              <a:t> </a:t>
            </a:r>
            <a:r>
              <a:rPr lang="zh-CN" altLang="en-US" b="1" dirty="0" smtClean="0"/>
              <a:t>    </a:t>
            </a:r>
            <a:r>
              <a:rPr lang="zh-CN" altLang="en-US" dirty="0" smtClean="0"/>
              <a:t>项</a:t>
            </a:r>
            <a:r>
              <a:rPr lang="zh-CN" altLang="en-US" dirty="0"/>
              <a:t>目计划虽然获得用户的认可，但用户严格按照计划执行的可能性不高、用户对项目的跟踪不紧，因此，对项目实施状态不清楚，不能及时得到用户的确认。</a:t>
            </a:r>
          </a:p>
          <a:p>
            <a:r>
              <a:rPr lang="zh-CN" altLang="en-US" b="1" dirty="0" smtClean="0"/>
              <a:t>人员</a:t>
            </a:r>
            <a:r>
              <a:rPr lang="zh-CN" altLang="en-US" b="1" dirty="0"/>
              <a:t>的不确定性</a:t>
            </a:r>
            <a:r>
              <a:rPr lang="zh-CN" altLang="en-US" b="1" dirty="0" smtClean="0"/>
              <a:t>：</a:t>
            </a:r>
            <a:endParaRPr lang="en-US" altLang="zh-CN" b="1" dirty="0" smtClean="0"/>
          </a:p>
          <a:p>
            <a:pPr marL="0" indent="0">
              <a:buNone/>
            </a:pPr>
            <a:r>
              <a:rPr lang="zh-CN" altLang="zh-CN" b="1" dirty="0"/>
              <a:t> </a:t>
            </a:r>
            <a:r>
              <a:rPr lang="zh-CN" altLang="en-US" b="1" dirty="0" smtClean="0"/>
              <a:t>     </a:t>
            </a:r>
            <a:r>
              <a:rPr lang="zh-CN" altLang="en-US" dirty="0" smtClean="0"/>
              <a:t>用户配合和协调人员</a:t>
            </a:r>
            <a:r>
              <a:rPr lang="zh-CN" altLang="en-US" dirty="0"/>
              <a:t>会有变动，新来的接口人员对情况不清楚、项目组内新成员与老员工的交互不足、经验丰富人员的可得性比较差、新员工仍然需要继续培训、新员工对方法、工具和技术理解的不够、新员工对应用领域的经验不够、老员工也有熟悉新业务的必要。</a:t>
            </a:r>
          </a:p>
        </p:txBody>
      </p:sp>
    </p:spTree>
    <p:extLst>
      <p:ext uri="{BB962C8B-B14F-4D97-AF65-F5344CB8AC3E}">
        <p14:creationId xmlns:p14="http://schemas.microsoft.com/office/powerpoint/2010/main" val="35903964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项目组组织框架</a:t>
            </a:r>
            <a:endParaRPr kumimoji="1" lang="zh-CN" altLang="en-US" dirty="0"/>
          </a:p>
        </p:txBody>
      </p:sp>
      <p:pic>
        <p:nvPicPr>
          <p:cNvPr id="4" name="图片 3"/>
          <p:cNvPicPr>
            <a:picLocks noChangeAspect="1"/>
          </p:cNvPicPr>
          <p:nvPr/>
        </p:nvPicPr>
        <p:blipFill>
          <a:blip r:embed="rId2"/>
          <a:stretch>
            <a:fillRect/>
          </a:stretch>
        </p:blipFill>
        <p:spPr>
          <a:xfrm>
            <a:off x="-188803" y="1676399"/>
            <a:ext cx="5097641" cy="4964942"/>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545859143"/>
              </p:ext>
            </p:extLst>
          </p:nvPr>
        </p:nvGraphicFramePr>
        <p:xfrm>
          <a:off x="4771528" y="1587390"/>
          <a:ext cx="4235161" cy="5151530"/>
        </p:xfrm>
        <a:graphic>
          <a:graphicData uri="http://schemas.openxmlformats.org/drawingml/2006/table">
            <a:tbl>
              <a:tblPr firstRow="1" bandRow="1">
                <a:tableStyleId>{5C22544A-7EE6-4342-B048-85BDC9FD1C3A}</a:tableStyleId>
              </a:tblPr>
              <a:tblGrid>
                <a:gridCol w="957527"/>
                <a:gridCol w="3277634"/>
              </a:tblGrid>
              <a:tr h="442001">
                <a:tc>
                  <a:txBody>
                    <a:bodyPr/>
                    <a:lstStyle/>
                    <a:p>
                      <a:pPr algn="just">
                        <a:spcAft>
                          <a:spcPts val="0"/>
                        </a:spcAft>
                      </a:pPr>
                      <a:r>
                        <a:rPr lang="zh-CN" altLang="en-US" sz="1200" b="1" kern="100" dirty="0">
                          <a:effectLst/>
                          <a:latin typeface="Times New Roman"/>
                          <a:ea typeface="SimSun"/>
                        </a:rPr>
                        <a:t>工作岗位</a:t>
                      </a:r>
                      <a:endParaRPr lang="zh-CN" altLang="en-US" sz="1200" kern="100" dirty="0">
                        <a:effectLst/>
                        <a:latin typeface="Times New Roman"/>
                        <a:ea typeface="SimSun"/>
                      </a:endParaRPr>
                    </a:p>
                  </a:txBody>
                  <a:tcPr marL="68580" marR="68580" marT="0" marB="0"/>
                </a:tc>
                <a:tc>
                  <a:txBody>
                    <a:bodyPr/>
                    <a:lstStyle/>
                    <a:p>
                      <a:pPr algn="ctr">
                        <a:spcAft>
                          <a:spcPts val="0"/>
                        </a:spcAft>
                      </a:pPr>
                      <a:r>
                        <a:rPr lang="zh-CN" altLang="en-US" sz="1200" b="1" kern="100">
                          <a:effectLst/>
                          <a:latin typeface="Times New Roman"/>
                          <a:ea typeface="SimSun"/>
                        </a:rPr>
                        <a:t>职责描述</a:t>
                      </a:r>
                      <a:endParaRPr lang="zh-CN" altLang="en-US" sz="1200" kern="100">
                        <a:effectLst/>
                        <a:latin typeface="Times New Roman"/>
                        <a:ea typeface="SimSun"/>
                      </a:endParaRPr>
                    </a:p>
                  </a:txBody>
                  <a:tcPr marL="68580" marR="68580" marT="0" marB="0"/>
                </a:tc>
              </a:tr>
              <a:tr h="544933">
                <a:tc>
                  <a:txBody>
                    <a:bodyPr/>
                    <a:lstStyle/>
                    <a:p>
                      <a:pPr algn="just">
                        <a:spcAft>
                          <a:spcPts val="0"/>
                        </a:spcAft>
                      </a:pPr>
                      <a:r>
                        <a:rPr lang="zh-CN" altLang="en-US" sz="1200" kern="100">
                          <a:effectLst/>
                          <a:latin typeface="Times New Roman"/>
                          <a:ea typeface="SimSun"/>
                        </a:rPr>
                        <a:t>项目经理：</a:t>
                      </a:r>
                    </a:p>
                    <a:p>
                      <a:pPr algn="just">
                        <a:spcAft>
                          <a:spcPts val="0"/>
                        </a:spcAft>
                      </a:pPr>
                      <a:r>
                        <a:rPr lang="zh-CN" altLang="en-US" sz="1200" kern="100">
                          <a:effectLst/>
                          <a:latin typeface="Times New Roman"/>
                          <a:ea typeface="SimSun"/>
                        </a:rPr>
                        <a:t> </a:t>
                      </a:r>
                    </a:p>
                  </a:txBody>
                  <a:tcPr marL="68580" marR="68580" marT="0" marB="0"/>
                </a:tc>
                <a:tc>
                  <a:txBody>
                    <a:bodyPr/>
                    <a:lstStyle/>
                    <a:p>
                      <a:pPr algn="just">
                        <a:spcAft>
                          <a:spcPts val="0"/>
                        </a:spcAft>
                      </a:pPr>
                      <a:r>
                        <a:rPr lang="zh-CN" altLang="en-US" sz="1200" kern="100" dirty="0">
                          <a:effectLst/>
                          <a:latin typeface="Times New Roman"/>
                          <a:ea typeface="SimSun"/>
                        </a:rPr>
                        <a:t>项目计划编制、成本估算、任务分配、绩效考核、进度控制、进展报告、识别并防范风险、与项目干系人沟通、维护客户关系、团队管理与维护团队氛围；</a:t>
                      </a:r>
                    </a:p>
                  </a:txBody>
                  <a:tcPr marL="68580" marR="68580" marT="0" marB="0"/>
                </a:tc>
              </a:tr>
              <a:tr h="442001">
                <a:tc>
                  <a:txBody>
                    <a:bodyPr/>
                    <a:lstStyle/>
                    <a:p>
                      <a:pPr algn="just">
                        <a:spcAft>
                          <a:spcPts val="0"/>
                        </a:spcAft>
                      </a:pPr>
                      <a:r>
                        <a:rPr lang="zh-CN" altLang="en-US" sz="1200" kern="100">
                          <a:effectLst/>
                          <a:latin typeface="Times New Roman"/>
                          <a:ea typeface="SimSun"/>
                        </a:rPr>
                        <a:t>技术经理</a:t>
                      </a:r>
                    </a:p>
                  </a:txBody>
                  <a:tcPr marL="68580" marR="68580" marT="0" marB="0"/>
                </a:tc>
                <a:tc>
                  <a:txBody>
                    <a:bodyPr/>
                    <a:lstStyle/>
                    <a:p>
                      <a:pPr algn="just">
                        <a:spcAft>
                          <a:spcPts val="0"/>
                        </a:spcAft>
                      </a:pPr>
                      <a:r>
                        <a:rPr lang="zh-CN" altLang="en-US" sz="1200" kern="100">
                          <a:effectLst/>
                          <a:latin typeface="Times New Roman"/>
                          <a:ea typeface="SimSun"/>
                        </a:rPr>
                        <a:t>分管项目有关的技术工作；</a:t>
                      </a:r>
                    </a:p>
                  </a:txBody>
                  <a:tcPr marL="68580" marR="68580" marT="0" marB="0"/>
                </a:tc>
              </a:tr>
              <a:tr h="442001">
                <a:tc>
                  <a:txBody>
                    <a:bodyPr/>
                    <a:lstStyle/>
                    <a:p>
                      <a:pPr algn="just">
                        <a:spcAft>
                          <a:spcPts val="0"/>
                        </a:spcAft>
                      </a:pPr>
                      <a:r>
                        <a:rPr lang="zh-CN" altLang="en-US" sz="1200" kern="100">
                          <a:effectLst/>
                          <a:latin typeface="Times New Roman"/>
                          <a:ea typeface="SimSun"/>
                        </a:rPr>
                        <a:t>系统分析师</a:t>
                      </a:r>
                    </a:p>
                  </a:txBody>
                  <a:tcPr marL="68580" marR="68580" marT="0" marB="0"/>
                </a:tc>
                <a:tc>
                  <a:txBody>
                    <a:bodyPr/>
                    <a:lstStyle/>
                    <a:p>
                      <a:pPr algn="just">
                        <a:spcAft>
                          <a:spcPts val="0"/>
                        </a:spcAft>
                      </a:pPr>
                      <a:r>
                        <a:rPr lang="zh-CN" altLang="en-US" sz="1200" kern="100">
                          <a:effectLst/>
                          <a:latin typeface="Times New Roman"/>
                          <a:ea typeface="SimSun"/>
                        </a:rPr>
                        <a:t>用户交流协调、需求调研、需求分析、范围界定；</a:t>
                      </a:r>
                    </a:p>
                  </a:txBody>
                  <a:tcPr marL="68580" marR="68580" marT="0" marB="0"/>
                </a:tc>
              </a:tr>
              <a:tr h="442001">
                <a:tc>
                  <a:txBody>
                    <a:bodyPr/>
                    <a:lstStyle/>
                    <a:p>
                      <a:pPr algn="just">
                        <a:spcAft>
                          <a:spcPts val="0"/>
                        </a:spcAft>
                      </a:pPr>
                      <a:r>
                        <a:rPr lang="zh-CN" altLang="en-US" sz="1200" kern="100">
                          <a:effectLst/>
                          <a:latin typeface="Times New Roman"/>
                          <a:ea typeface="SimSun"/>
                        </a:rPr>
                        <a:t>系统设计师</a:t>
                      </a:r>
                    </a:p>
                  </a:txBody>
                  <a:tcPr marL="68580" marR="68580" marT="0" marB="0"/>
                </a:tc>
                <a:tc>
                  <a:txBody>
                    <a:bodyPr/>
                    <a:lstStyle/>
                    <a:p>
                      <a:pPr algn="just">
                        <a:spcAft>
                          <a:spcPts val="0"/>
                        </a:spcAft>
                      </a:pPr>
                      <a:r>
                        <a:rPr lang="zh-CN" altLang="en-US" sz="1200" kern="100">
                          <a:effectLst/>
                          <a:latin typeface="Times New Roman"/>
                          <a:ea typeface="SimSun"/>
                        </a:rPr>
                        <a:t>系统结构设计、开发文档、代码的控制；</a:t>
                      </a:r>
                    </a:p>
                  </a:txBody>
                  <a:tcPr marL="68580" marR="68580" marT="0" marB="0"/>
                </a:tc>
              </a:tr>
              <a:tr h="442001">
                <a:tc>
                  <a:txBody>
                    <a:bodyPr/>
                    <a:lstStyle/>
                    <a:p>
                      <a:pPr algn="just">
                        <a:spcAft>
                          <a:spcPts val="0"/>
                        </a:spcAft>
                      </a:pPr>
                      <a:r>
                        <a:rPr lang="zh-CN" altLang="en-US" sz="1200" kern="100">
                          <a:effectLst/>
                          <a:latin typeface="Times New Roman"/>
                          <a:ea typeface="SimSun"/>
                        </a:rPr>
                        <a:t>编码工程师</a:t>
                      </a:r>
                    </a:p>
                  </a:txBody>
                  <a:tcPr marL="68580" marR="68580" marT="0" marB="0"/>
                </a:tc>
                <a:tc>
                  <a:txBody>
                    <a:bodyPr/>
                    <a:lstStyle/>
                    <a:p>
                      <a:pPr algn="just">
                        <a:spcAft>
                          <a:spcPts val="0"/>
                        </a:spcAft>
                      </a:pPr>
                      <a:r>
                        <a:rPr lang="zh-CN" altLang="en-US" sz="1200" kern="100">
                          <a:effectLst/>
                          <a:latin typeface="Times New Roman"/>
                          <a:ea typeface="SimSun"/>
                        </a:rPr>
                        <a:t>程序编码</a:t>
                      </a:r>
                    </a:p>
                  </a:txBody>
                  <a:tcPr marL="68580" marR="68580" marT="0" marB="0"/>
                </a:tc>
              </a:tr>
              <a:tr h="442001">
                <a:tc>
                  <a:txBody>
                    <a:bodyPr/>
                    <a:lstStyle/>
                    <a:p>
                      <a:pPr algn="just">
                        <a:spcAft>
                          <a:spcPts val="0"/>
                        </a:spcAft>
                      </a:pPr>
                      <a:r>
                        <a:rPr lang="zh-CN" altLang="en-US" sz="1200" kern="100">
                          <a:effectLst/>
                          <a:latin typeface="Times New Roman"/>
                          <a:ea typeface="SimSun"/>
                        </a:rPr>
                        <a:t>测试经理</a:t>
                      </a:r>
                    </a:p>
                  </a:txBody>
                  <a:tcPr marL="68580" marR="68580" marT="0" marB="0"/>
                </a:tc>
                <a:tc>
                  <a:txBody>
                    <a:bodyPr/>
                    <a:lstStyle/>
                    <a:p>
                      <a:pPr algn="just">
                        <a:spcAft>
                          <a:spcPts val="0"/>
                        </a:spcAft>
                      </a:pPr>
                      <a:r>
                        <a:rPr lang="zh-CN" altLang="en-US" sz="1200" kern="100">
                          <a:effectLst/>
                          <a:latin typeface="Times New Roman"/>
                          <a:ea typeface="SimSun"/>
                        </a:rPr>
                        <a:t>系统测试及用户确认沟通工作；</a:t>
                      </a:r>
                    </a:p>
                  </a:txBody>
                  <a:tcPr marL="68580" marR="68580" marT="0" marB="0"/>
                </a:tc>
              </a:tr>
              <a:tr h="442001">
                <a:tc>
                  <a:txBody>
                    <a:bodyPr/>
                    <a:lstStyle/>
                    <a:p>
                      <a:pPr algn="just">
                        <a:spcAft>
                          <a:spcPts val="0"/>
                        </a:spcAft>
                      </a:pPr>
                      <a:r>
                        <a:rPr lang="zh-CN" altLang="en-US" sz="1200" kern="100">
                          <a:effectLst/>
                          <a:latin typeface="Times New Roman"/>
                          <a:ea typeface="SimSun"/>
                        </a:rPr>
                        <a:t>测试工程师</a:t>
                      </a:r>
                    </a:p>
                  </a:txBody>
                  <a:tcPr marL="68580" marR="68580" marT="0" marB="0"/>
                </a:tc>
                <a:tc>
                  <a:txBody>
                    <a:bodyPr/>
                    <a:lstStyle/>
                    <a:p>
                      <a:pPr algn="just">
                        <a:spcAft>
                          <a:spcPts val="0"/>
                        </a:spcAft>
                      </a:pPr>
                      <a:r>
                        <a:rPr lang="zh-CN" altLang="en-US" sz="1200" kern="100" dirty="0">
                          <a:effectLst/>
                          <a:latin typeface="Times New Roman"/>
                          <a:ea typeface="SimSun"/>
                        </a:rPr>
                        <a:t>系统验收测试</a:t>
                      </a:r>
                    </a:p>
                  </a:txBody>
                  <a:tcPr marL="68580" marR="68580" marT="0" marB="0"/>
                </a:tc>
              </a:tr>
              <a:tr h="442001">
                <a:tc>
                  <a:txBody>
                    <a:bodyPr/>
                    <a:lstStyle/>
                    <a:p>
                      <a:pPr algn="just">
                        <a:spcAft>
                          <a:spcPts val="0"/>
                        </a:spcAft>
                      </a:pPr>
                      <a:r>
                        <a:rPr lang="zh-CN" altLang="en-US" sz="1200" kern="100">
                          <a:effectLst/>
                          <a:latin typeface="Times New Roman"/>
                          <a:ea typeface="SimSun"/>
                        </a:rPr>
                        <a:t>配置经理</a:t>
                      </a:r>
                    </a:p>
                  </a:txBody>
                  <a:tcPr marL="68580" marR="68580" marT="0" marB="0"/>
                </a:tc>
                <a:tc>
                  <a:txBody>
                    <a:bodyPr/>
                    <a:lstStyle/>
                    <a:p>
                      <a:pPr algn="just">
                        <a:spcAft>
                          <a:spcPts val="0"/>
                        </a:spcAft>
                      </a:pPr>
                      <a:r>
                        <a:rPr lang="zh-CN" altLang="en-US" sz="1200" kern="100">
                          <a:effectLst/>
                          <a:latin typeface="Times New Roman"/>
                          <a:ea typeface="SimSun"/>
                        </a:rPr>
                        <a:t>变更管理、版本管理</a:t>
                      </a:r>
                    </a:p>
                  </a:txBody>
                  <a:tcPr marL="68580" marR="68580" marT="0" marB="0"/>
                </a:tc>
              </a:tr>
              <a:tr h="442001">
                <a:tc>
                  <a:txBody>
                    <a:bodyPr/>
                    <a:lstStyle/>
                    <a:p>
                      <a:pPr algn="just">
                        <a:spcAft>
                          <a:spcPts val="0"/>
                        </a:spcAft>
                      </a:pPr>
                      <a:r>
                        <a:rPr lang="zh-CN" altLang="en-US" sz="1200" kern="100">
                          <a:effectLst/>
                          <a:latin typeface="Times New Roman"/>
                          <a:ea typeface="SimSun"/>
                        </a:rPr>
                        <a:t>工程经理</a:t>
                      </a:r>
                    </a:p>
                  </a:txBody>
                  <a:tcPr marL="68580" marR="68580" marT="0" marB="0"/>
                </a:tc>
                <a:tc>
                  <a:txBody>
                    <a:bodyPr/>
                    <a:lstStyle/>
                    <a:p>
                      <a:pPr algn="just">
                        <a:spcAft>
                          <a:spcPts val="0"/>
                        </a:spcAft>
                      </a:pPr>
                      <a:r>
                        <a:rPr lang="zh-CN" altLang="en-US" sz="1200" kern="100">
                          <a:effectLst/>
                          <a:latin typeface="Times New Roman"/>
                          <a:ea typeface="SimSun"/>
                        </a:rPr>
                        <a:t>工程实施协调、用户培训管理、数据准备；</a:t>
                      </a:r>
                    </a:p>
                  </a:txBody>
                  <a:tcPr marL="68580" marR="68580" marT="0" marB="0"/>
                </a:tc>
              </a:tr>
              <a:tr h="442001">
                <a:tc>
                  <a:txBody>
                    <a:bodyPr/>
                    <a:lstStyle/>
                    <a:p>
                      <a:pPr algn="just">
                        <a:spcAft>
                          <a:spcPts val="0"/>
                        </a:spcAft>
                      </a:pPr>
                      <a:r>
                        <a:rPr lang="zh-CN" altLang="en-US" sz="1200" kern="100">
                          <a:effectLst/>
                          <a:latin typeface="Times New Roman"/>
                          <a:ea typeface="SimSun"/>
                        </a:rPr>
                        <a:t>文档员</a:t>
                      </a:r>
                    </a:p>
                  </a:txBody>
                  <a:tcPr marL="68580" marR="68580" marT="0" marB="0"/>
                </a:tc>
                <a:tc>
                  <a:txBody>
                    <a:bodyPr/>
                    <a:lstStyle/>
                    <a:p>
                      <a:pPr algn="just">
                        <a:spcAft>
                          <a:spcPts val="0"/>
                        </a:spcAft>
                      </a:pPr>
                      <a:r>
                        <a:rPr lang="zh-CN" altLang="en-US" sz="1200" kern="100" dirty="0">
                          <a:effectLst/>
                          <a:latin typeface="Times New Roman"/>
                          <a:ea typeface="SimSun"/>
                        </a:rPr>
                        <a:t>文档编写</a:t>
                      </a:r>
                    </a:p>
                  </a:txBody>
                  <a:tcPr marL="68580" marR="68580" marT="0" marB="0"/>
                </a:tc>
              </a:tr>
            </a:tbl>
          </a:graphicData>
        </a:graphic>
      </p:graphicFrame>
    </p:spTree>
    <p:extLst>
      <p:ext uri="{BB962C8B-B14F-4D97-AF65-F5344CB8AC3E}">
        <p14:creationId xmlns:p14="http://schemas.microsoft.com/office/powerpoint/2010/main" val="34283633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开发模型</a:t>
            </a:r>
            <a:r>
              <a:rPr kumimoji="1" lang="en-US" altLang="zh-CN" dirty="0" smtClean="0"/>
              <a:t>-</a:t>
            </a:r>
            <a:r>
              <a:rPr kumimoji="1" lang="zh-CN" altLang="en-US" dirty="0" smtClean="0"/>
              <a:t>迭代模型</a:t>
            </a:r>
            <a:endParaRPr kumimoji="1" lang="zh-CN" altLang="en-US" dirty="0"/>
          </a:p>
        </p:txBody>
      </p:sp>
      <p:pic>
        <p:nvPicPr>
          <p:cNvPr id="6" name="图片 5"/>
          <p:cNvPicPr>
            <a:picLocks noChangeAspect="1"/>
          </p:cNvPicPr>
          <p:nvPr/>
        </p:nvPicPr>
        <p:blipFill>
          <a:blip r:embed="rId3"/>
          <a:stretch>
            <a:fillRect/>
          </a:stretch>
        </p:blipFill>
        <p:spPr>
          <a:xfrm>
            <a:off x="823861" y="2145137"/>
            <a:ext cx="7672207" cy="3003190"/>
          </a:xfrm>
          <a:prstGeom prst="rect">
            <a:avLst/>
          </a:prstGeom>
        </p:spPr>
      </p:pic>
    </p:spTree>
    <p:extLst>
      <p:ext uri="{BB962C8B-B14F-4D97-AF65-F5344CB8AC3E}">
        <p14:creationId xmlns:p14="http://schemas.microsoft.com/office/powerpoint/2010/main" val="82036038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项目任务</a:t>
            </a:r>
            <a:r>
              <a:rPr kumimoji="1" lang="zh-CN" altLang="en-US" dirty="0" smtClean="0"/>
              <a:t>的</a:t>
            </a:r>
            <a:r>
              <a:rPr kumimoji="1" lang="en-US" altLang="en-US" dirty="0" err="1" smtClean="0"/>
              <a:t>WBS分解</a:t>
            </a:r>
            <a:endParaRPr kumimoji="1"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628944184"/>
              </p:ext>
            </p:extLst>
          </p:nvPr>
        </p:nvGraphicFramePr>
        <p:xfrm>
          <a:off x="858188" y="1108526"/>
          <a:ext cx="7140132" cy="5749474"/>
        </p:xfrm>
        <a:graphic>
          <a:graphicData uri="http://schemas.openxmlformats.org/drawingml/2006/table">
            <a:tbl>
              <a:tblPr firstRow="1" bandRow="1">
                <a:tableStyleId>{5C22544A-7EE6-4342-B048-85BDC9FD1C3A}</a:tableStyleId>
              </a:tblPr>
              <a:tblGrid>
                <a:gridCol w="1785033"/>
                <a:gridCol w="1785033"/>
                <a:gridCol w="1785033"/>
                <a:gridCol w="1785033"/>
              </a:tblGrid>
              <a:tr h="179386">
                <a:tc>
                  <a:txBody>
                    <a:bodyPr/>
                    <a:lstStyle/>
                    <a:p>
                      <a:pPr algn="just">
                        <a:spcAft>
                          <a:spcPts val="0"/>
                        </a:spcAft>
                      </a:pPr>
                      <a:r>
                        <a:rPr lang="zh-CN" altLang="en-US" sz="1400" b="1" kern="100" dirty="0">
                          <a:effectLst/>
                          <a:latin typeface="Times New Roman"/>
                          <a:ea typeface="SimSun"/>
                        </a:rPr>
                        <a:t>一层任务</a:t>
                      </a:r>
                      <a:endParaRPr lang="zh-CN" altLang="en-US" sz="1400" kern="100" dirty="0">
                        <a:effectLst/>
                        <a:latin typeface="Times New Roman"/>
                        <a:ea typeface="SimSun"/>
                      </a:endParaRPr>
                    </a:p>
                  </a:txBody>
                  <a:tcPr marL="68580" marR="68580" marT="0" marB="0"/>
                </a:tc>
                <a:tc>
                  <a:txBody>
                    <a:bodyPr/>
                    <a:lstStyle/>
                    <a:p>
                      <a:pPr algn="just">
                        <a:spcAft>
                          <a:spcPts val="0"/>
                        </a:spcAft>
                      </a:pPr>
                      <a:r>
                        <a:rPr lang="zh-CN" altLang="en-US" sz="1400" b="1" kern="100">
                          <a:effectLst/>
                          <a:latin typeface="Times New Roman"/>
                          <a:ea typeface="SimSun"/>
                        </a:rPr>
                        <a:t>二层任务</a:t>
                      </a:r>
                      <a:endParaRPr lang="zh-CN" altLang="en-US" sz="1400" kern="100">
                        <a:effectLst/>
                        <a:latin typeface="Times New Roman"/>
                        <a:ea typeface="SimSun"/>
                      </a:endParaRPr>
                    </a:p>
                  </a:txBody>
                  <a:tcPr marL="68580" marR="68580" marT="0" marB="0"/>
                </a:tc>
                <a:tc>
                  <a:txBody>
                    <a:bodyPr/>
                    <a:lstStyle/>
                    <a:p>
                      <a:pPr algn="just">
                        <a:spcAft>
                          <a:spcPts val="0"/>
                        </a:spcAft>
                      </a:pPr>
                      <a:r>
                        <a:rPr lang="zh-CN" altLang="en-US" sz="1400" b="1" kern="100">
                          <a:effectLst/>
                          <a:latin typeface="Times New Roman"/>
                          <a:ea typeface="SimSun"/>
                        </a:rPr>
                        <a:t>三层任务</a:t>
                      </a:r>
                      <a:endParaRPr lang="zh-CN" altLang="en-US" sz="1400" kern="100">
                        <a:effectLst/>
                        <a:latin typeface="Times New Roman"/>
                        <a:ea typeface="SimSun"/>
                      </a:endParaRPr>
                    </a:p>
                  </a:txBody>
                  <a:tcPr marL="68580" marR="68580" marT="0" marB="0"/>
                </a:tc>
                <a:tc>
                  <a:txBody>
                    <a:bodyPr/>
                    <a:lstStyle/>
                    <a:p>
                      <a:pPr algn="just">
                        <a:spcAft>
                          <a:spcPts val="0"/>
                        </a:spcAft>
                      </a:pPr>
                      <a:r>
                        <a:rPr lang="zh-CN" altLang="en-US" sz="1400" b="1" kern="100">
                          <a:effectLst/>
                          <a:latin typeface="Times New Roman"/>
                          <a:ea typeface="SimSun"/>
                        </a:rPr>
                        <a:t>任务负责人</a:t>
                      </a:r>
                      <a:endParaRPr lang="zh-CN" altLang="en-US" sz="1400" kern="100">
                        <a:effectLst/>
                        <a:latin typeface="Times New Roman"/>
                        <a:ea typeface="SimSun"/>
                      </a:endParaRPr>
                    </a:p>
                  </a:txBody>
                  <a:tcPr marL="68580" marR="68580" marT="0" marB="0"/>
                </a:tc>
              </a:tr>
              <a:tr h="179386">
                <a:tc>
                  <a:txBody>
                    <a:bodyPr/>
                    <a:lstStyle/>
                    <a:p>
                      <a:pPr algn="just">
                        <a:spcAft>
                          <a:spcPts val="0"/>
                        </a:spcAft>
                      </a:pPr>
                      <a:r>
                        <a:rPr lang="en-US" altLang="zh-CN" sz="1400" kern="100">
                          <a:effectLst/>
                          <a:latin typeface="Times New Roman"/>
                          <a:ea typeface="SimSun"/>
                        </a:rPr>
                        <a:t>1</a:t>
                      </a:r>
                      <a:r>
                        <a:rPr lang="zh-CN" altLang="en-US" sz="1400" kern="100">
                          <a:effectLst/>
                          <a:latin typeface="Times New Roman"/>
                          <a:ea typeface="SimSun"/>
                        </a:rPr>
                        <a:t>设计方案编写</a:t>
                      </a:r>
                    </a:p>
                  </a:txBody>
                  <a:tcPr marL="68580" marR="68580" marT="0" marB="0"/>
                </a:tc>
                <a:tc>
                  <a:txBody>
                    <a:bodyPr/>
                    <a:lstStyle/>
                    <a:p>
                      <a:pPr algn="just">
                        <a:spcAft>
                          <a:spcPts val="0"/>
                        </a:spcAft>
                      </a:pPr>
                      <a:r>
                        <a:rPr lang="en-US" altLang="zh-TW" sz="1400" kern="100">
                          <a:effectLst/>
                          <a:latin typeface="Times New Roman"/>
                          <a:ea typeface="SimSun"/>
                        </a:rPr>
                        <a:t>1.1 </a:t>
                      </a:r>
                      <a:r>
                        <a:rPr lang="zh-TW" altLang="en-US" sz="1400" kern="100">
                          <a:effectLst/>
                          <a:latin typeface="Times New Roman"/>
                          <a:ea typeface="SimSun"/>
                        </a:rPr>
                        <a:t>初步交流</a:t>
                      </a:r>
                    </a:p>
                  </a:txBody>
                  <a:tcPr marL="68580" marR="68580" marT="0" marB="0" anchor="b"/>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r>
              <a:tr h="179386">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en-US" altLang="zh-TW" sz="1400" kern="100">
                          <a:effectLst/>
                          <a:latin typeface="Times New Roman"/>
                          <a:ea typeface="SimSun"/>
                        </a:rPr>
                        <a:t>1.2</a:t>
                      </a:r>
                      <a:r>
                        <a:rPr lang="zh-TW" altLang="en-US" sz="1400" kern="100">
                          <a:effectLst/>
                          <a:latin typeface="Times New Roman"/>
                          <a:ea typeface="SimSun"/>
                        </a:rPr>
                        <a:t>讨论框架</a:t>
                      </a:r>
                    </a:p>
                  </a:txBody>
                  <a:tcPr marL="68580" marR="68580" marT="0" marB="0" anchor="b"/>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r>
              <a:tr h="179386">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en-US" altLang="zh-TW" sz="1400" kern="100">
                          <a:effectLst/>
                          <a:latin typeface="Times New Roman"/>
                          <a:ea typeface="SimSun"/>
                        </a:rPr>
                        <a:t>1.3</a:t>
                      </a:r>
                      <a:r>
                        <a:rPr lang="zh-TW" altLang="en-US" sz="1400" kern="100">
                          <a:effectLst/>
                          <a:latin typeface="Times New Roman"/>
                          <a:ea typeface="SimSun"/>
                        </a:rPr>
                        <a:t>确认框架</a:t>
                      </a:r>
                    </a:p>
                  </a:txBody>
                  <a:tcPr marL="68580" marR="68580" marT="0" marB="0" anchor="b"/>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r>
              <a:tr h="179386">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en-US" altLang="ja-JP" sz="1400" kern="100">
                          <a:effectLst/>
                          <a:latin typeface="Times New Roman"/>
                          <a:ea typeface="SimSun"/>
                        </a:rPr>
                        <a:t>1.4</a:t>
                      </a:r>
                      <a:r>
                        <a:rPr lang="ja-JP" altLang="en-US" sz="1400" kern="100">
                          <a:effectLst/>
                          <a:latin typeface="Times New Roman"/>
                          <a:ea typeface="SimSun"/>
                        </a:rPr>
                        <a:t>初稿完成</a:t>
                      </a:r>
                    </a:p>
                  </a:txBody>
                  <a:tcPr marL="68580" marR="68580" marT="0" marB="0" anchor="b"/>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r>
              <a:tr h="179386">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en-US" altLang="zh-TW" sz="1400" kern="100">
                          <a:effectLst/>
                          <a:latin typeface="Times New Roman"/>
                          <a:ea typeface="SimSun"/>
                        </a:rPr>
                        <a:t>1.5</a:t>
                      </a:r>
                      <a:r>
                        <a:rPr lang="zh-TW" altLang="en-US" sz="1400" kern="100">
                          <a:effectLst/>
                          <a:latin typeface="Times New Roman"/>
                          <a:ea typeface="SimSun"/>
                        </a:rPr>
                        <a:t>方案修改</a:t>
                      </a:r>
                    </a:p>
                  </a:txBody>
                  <a:tcPr marL="68580" marR="68580" marT="0" marB="0" anchor="b"/>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r>
              <a:tr h="179386">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en-US" altLang="zh-CN" sz="1400" kern="100">
                          <a:effectLst/>
                          <a:latin typeface="Times New Roman"/>
                          <a:ea typeface="SimSun"/>
                        </a:rPr>
                        <a:t>1.6</a:t>
                      </a:r>
                      <a:r>
                        <a:rPr lang="zh-CN" altLang="en-US" sz="1400" kern="100">
                          <a:effectLst/>
                          <a:latin typeface="Times New Roman"/>
                          <a:ea typeface="SimSun"/>
                        </a:rPr>
                        <a:t>原系统修改讨论</a:t>
                      </a:r>
                    </a:p>
                  </a:txBody>
                  <a:tcPr marL="68580" marR="68580" marT="0" marB="0" anchor="b"/>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r>
              <a:tr h="179386">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en-US" altLang="zh-TW" sz="1400" kern="100">
                          <a:effectLst/>
                          <a:latin typeface="Times New Roman"/>
                          <a:ea typeface="SimSun"/>
                        </a:rPr>
                        <a:t>1.7</a:t>
                      </a:r>
                      <a:r>
                        <a:rPr lang="zh-TW" altLang="en-US" sz="1400" kern="100">
                          <a:effectLst/>
                          <a:latin typeface="Times New Roman"/>
                          <a:ea typeface="SimSun"/>
                        </a:rPr>
                        <a:t>新框架讨论</a:t>
                      </a:r>
                    </a:p>
                  </a:txBody>
                  <a:tcPr marL="68580" marR="68580" marT="0" marB="0" anchor="b"/>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r>
              <a:tr h="842195">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en-US" altLang="zh-TW" sz="1400" kern="100">
                          <a:effectLst/>
                          <a:latin typeface="Times New Roman"/>
                          <a:ea typeface="SimSun"/>
                        </a:rPr>
                        <a:t>1.8</a:t>
                      </a:r>
                      <a:r>
                        <a:rPr lang="zh-TW" altLang="en-US" sz="1400" kern="100">
                          <a:effectLst/>
                          <a:latin typeface="Times New Roman"/>
                          <a:ea typeface="SimSun"/>
                        </a:rPr>
                        <a:t>方案修改</a:t>
                      </a:r>
                    </a:p>
                  </a:txBody>
                  <a:tcPr marL="68580" marR="68580" marT="0" marB="0" anchor="b"/>
                </a:tc>
                <a:tc>
                  <a:txBody>
                    <a:bodyPr/>
                    <a:lstStyle/>
                    <a:p>
                      <a:pPr algn="just">
                        <a:spcAft>
                          <a:spcPts val="0"/>
                        </a:spcAft>
                      </a:pPr>
                      <a:r>
                        <a:rPr lang="en-US" altLang="zh-CN" sz="1400" kern="100">
                          <a:effectLst/>
                          <a:latin typeface="Times New Roman"/>
                          <a:ea typeface="SimSun"/>
                        </a:rPr>
                        <a:t>1.8.1</a:t>
                      </a:r>
                      <a:r>
                        <a:rPr lang="zh-CN" altLang="en-US" sz="1400" kern="100">
                          <a:effectLst/>
                          <a:latin typeface="Times New Roman"/>
                          <a:ea typeface="SimSun"/>
                        </a:rPr>
                        <a:t>技术方案结构的调整</a:t>
                      </a:r>
                    </a:p>
                  </a:txBody>
                  <a:tcPr marL="68580" marR="68580" marT="0" marB="0" anchor="b"/>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r>
              <a:tr h="179386">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nchor="b"/>
                </a:tc>
                <a:tc>
                  <a:txBody>
                    <a:bodyPr/>
                    <a:lstStyle/>
                    <a:p>
                      <a:pPr algn="just">
                        <a:spcAft>
                          <a:spcPts val="0"/>
                        </a:spcAft>
                      </a:pPr>
                      <a:r>
                        <a:rPr lang="en-US" altLang="zh-TW" sz="1400" kern="100">
                          <a:effectLst/>
                          <a:latin typeface="Times New Roman"/>
                          <a:ea typeface="SimSun"/>
                        </a:rPr>
                        <a:t>1.8.2</a:t>
                      </a:r>
                      <a:r>
                        <a:rPr lang="zh-TW" altLang="en-US" sz="1400" kern="100">
                          <a:effectLst/>
                          <a:latin typeface="Times New Roman"/>
                          <a:ea typeface="SimSun"/>
                        </a:rPr>
                        <a:t>业务功能补充</a:t>
                      </a:r>
                    </a:p>
                  </a:txBody>
                  <a:tcPr marL="68580" marR="68580" marT="0" marB="0" anchor="b"/>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r>
              <a:tr h="179386">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nchor="b"/>
                </a:tc>
                <a:tc>
                  <a:txBody>
                    <a:bodyPr/>
                    <a:lstStyle/>
                    <a:p>
                      <a:pPr algn="just">
                        <a:spcAft>
                          <a:spcPts val="0"/>
                        </a:spcAft>
                      </a:pPr>
                      <a:r>
                        <a:rPr lang="en-US" altLang="zh-TW" sz="1400" kern="100" dirty="0">
                          <a:effectLst/>
                          <a:latin typeface="Times New Roman"/>
                          <a:ea typeface="SimSun"/>
                        </a:rPr>
                        <a:t>1.8.3</a:t>
                      </a:r>
                      <a:r>
                        <a:rPr lang="zh-TW" altLang="en-US" sz="1400" kern="100" dirty="0">
                          <a:effectLst/>
                          <a:latin typeface="Times New Roman"/>
                          <a:ea typeface="SimSun"/>
                        </a:rPr>
                        <a:t>基础框架完善</a:t>
                      </a:r>
                    </a:p>
                  </a:txBody>
                  <a:tcPr marL="68580" marR="68580" marT="0" marB="0" anchor="b"/>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r>
              <a:tr h="179386">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nchor="b"/>
                </a:tc>
                <a:tc>
                  <a:txBody>
                    <a:bodyPr/>
                    <a:lstStyle/>
                    <a:p>
                      <a:pPr algn="just">
                        <a:spcAft>
                          <a:spcPts val="0"/>
                        </a:spcAft>
                      </a:pPr>
                      <a:r>
                        <a:rPr lang="en-US" altLang="zh-TW" sz="1400" kern="100">
                          <a:effectLst/>
                          <a:latin typeface="Times New Roman"/>
                          <a:ea typeface="SimSun"/>
                        </a:rPr>
                        <a:t>1.8.4</a:t>
                      </a:r>
                      <a:r>
                        <a:rPr lang="zh-TW" altLang="en-US" sz="1400" kern="100">
                          <a:effectLst/>
                          <a:latin typeface="Times New Roman"/>
                          <a:ea typeface="SimSun"/>
                        </a:rPr>
                        <a:t>安全性的修改</a:t>
                      </a:r>
                    </a:p>
                  </a:txBody>
                  <a:tcPr marL="68580" marR="68580" marT="0" marB="0" anchor="b"/>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r>
              <a:tr h="179386">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en-US" altLang="zh-TW" sz="1400" kern="100">
                          <a:effectLst/>
                          <a:latin typeface="Times New Roman"/>
                          <a:ea typeface="SimSun"/>
                        </a:rPr>
                        <a:t>1.9 </a:t>
                      </a:r>
                      <a:r>
                        <a:rPr lang="zh-TW" altLang="en-US" sz="1400" kern="100">
                          <a:effectLst/>
                          <a:latin typeface="Times New Roman"/>
                          <a:ea typeface="SimSun"/>
                        </a:rPr>
                        <a:t>方案确认</a:t>
                      </a:r>
                    </a:p>
                  </a:txBody>
                  <a:tcPr marL="68580" marR="68580" marT="0" marB="0" anchor="b"/>
                </a:tc>
                <a:tc>
                  <a:txBody>
                    <a:bodyPr/>
                    <a:lstStyle/>
                    <a:p>
                      <a:pPr algn="just">
                        <a:spcAft>
                          <a:spcPts val="0"/>
                        </a:spcAft>
                      </a:pPr>
                      <a:r>
                        <a:rPr lang="sk-SK" sz="1400" kern="100">
                          <a:effectLst/>
                          <a:latin typeface="Times New Roman"/>
                          <a:ea typeface="SimSun"/>
                        </a:rPr>
                        <a:t> </a:t>
                      </a:r>
                    </a:p>
                  </a:txBody>
                  <a:tcPr marL="68580" marR="68580" marT="0" marB="0" anchor="b"/>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r>
              <a:tr h="179386">
                <a:tc>
                  <a:txBody>
                    <a:bodyPr/>
                    <a:lstStyle/>
                    <a:p>
                      <a:pPr algn="just">
                        <a:spcAft>
                          <a:spcPts val="0"/>
                        </a:spcAft>
                      </a:pPr>
                      <a:r>
                        <a:rPr lang="en-US" altLang="zh-CN" sz="1400" kern="100">
                          <a:effectLst/>
                          <a:latin typeface="Times New Roman"/>
                          <a:ea typeface="SimSun"/>
                        </a:rPr>
                        <a:t>2 </a:t>
                      </a:r>
                      <a:r>
                        <a:rPr lang="zh-CN" altLang="en-US" sz="1400" kern="100">
                          <a:effectLst/>
                          <a:latin typeface="Times New Roman"/>
                          <a:ea typeface="SimSun"/>
                        </a:rPr>
                        <a:t>功能组件模块</a:t>
                      </a:r>
                    </a:p>
                  </a:txBody>
                  <a:tcPr marL="68580" marR="68580" marT="0" marB="0"/>
                </a:tc>
                <a:tc>
                  <a:txBody>
                    <a:bodyPr/>
                    <a:lstStyle/>
                    <a:p>
                      <a:pPr algn="just">
                        <a:spcAft>
                          <a:spcPts val="0"/>
                        </a:spcAft>
                      </a:pPr>
                      <a:r>
                        <a:rPr lang="en-US" altLang="zh-TW" sz="1400" kern="100">
                          <a:effectLst/>
                          <a:latin typeface="Times New Roman"/>
                          <a:ea typeface="SimSun"/>
                        </a:rPr>
                        <a:t>2.1</a:t>
                      </a:r>
                      <a:r>
                        <a:rPr lang="zh-TW" altLang="en-US" sz="1400" kern="100">
                          <a:effectLst/>
                          <a:latin typeface="Times New Roman"/>
                          <a:ea typeface="SimSun"/>
                        </a:rPr>
                        <a:t>登录</a:t>
                      </a:r>
                    </a:p>
                  </a:txBody>
                  <a:tcPr marL="68580" marR="68580" marT="0" marB="0" anchor="b"/>
                </a:tc>
                <a:tc>
                  <a:txBody>
                    <a:bodyPr/>
                    <a:lstStyle/>
                    <a:p>
                      <a:pPr algn="just">
                        <a:spcAft>
                          <a:spcPts val="0"/>
                        </a:spcAft>
                      </a:pPr>
                      <a:r>
                        <a:rPr lang="en-US" altLang="zh-TW" sz="1400" kern="100">
                          <a:effectLst/>
                          <a:latin typeface="Times New Roman"/>
                          <a:ea typeface="SimSun"/>
                        </a:rPr>
                        <a:t>2.1.1</a:t>
                      </a:r>
                      <a:r>
                        <a:rPr lang="zh-TW" altLang="en-US" sz="1400" kern="100">
                          <a:effectLst/>
                          <a:latin typeface="Times New Roman"/>
                          <a:ea typeface="SimSun"/>
                        </a:rPr>
                        <a:t>需求详细调研</a:t>
                      </a:r>
                    </a:p>
                  </a:txBody>
                  <a:tcPr marL="68580" marR="68580" marT="0" marB="0" anchor="b"/>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r>
              <a:tr h="179386">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nchor="b"/>
                </a:tc>
                <a:tc>
                  <a:txBody>
                    <a:bodyPr/>
                    <a:lstStyle/>
                    <a:p>
                      <a:pPr algn="just">
                        <a:spcAft>
                          <a:spcPts val="0"/>
                        </a:spcAft>
                      </a:pPr>
                      <a:r>
                        <a:rPr lang="hr-HR" sz="1400" kern="100">
                          <a:effectLst/>
                          <a:latin typeface="Times New Roman"/>
                          <a:ea typeface="SimSun"/>
                        </a:rPr>
                        <a:t>2.1.2</a:t>
                      </a:r>
                      <a:r>
                        <a:rPr lang="zh-CN" altLang="hr-HR" sz="1400" kern="100">
                          <a:effectLst/>
                          <a:latin typeface="Times New Roman"/>
                          <a:ea typeface="SimSun"/>
                        </a:rPr>
                        <a:t>需求分析</a:t>
                      </a:r>
                      <a:endParaRPr lang="hr-HR" sz="1400" kern="100">
                        <a:effectLst/>
                        <a:latin typeface="Times New Roman"/>
                        <a:ea typeface="SimSun"/>
                      </a:endParaRPr>
                    </a:p>
                  </a:txBody>
                  <a:tcPr marL="68580" marR="68580" marT="0" marB="0" anchor="b"/>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r>
              <a:tr h="179386">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nchor="b"/>
                </a:tc>
                <a:tc>
                  <a:txBody>
                    <a:bodyPr/>
                    <a:lstStyle/>
                    <a:p>
                      <a:pPr algn="just">
                        <a:spcAft>
                          <a:spcPts val="0"/>
                        </a:spcAft>
                      </a:pPr>
                      <a:r>
                        <a:rPr lang="en-US" altLang="zh-TW" sz="1400" kern="100">
                          <a:effectLst/>
                          <a:latin typeface="Times New Roman"/>
                          <a:ea typeface="SimSun"/>
                        </a:rPr>
                        <a:t>2.1.3</a:t>
                      </a:r>
                      <a:r>
                        <a:rPr lang="zh-TW" altLang="en-US" sz="1400" kern="100">
                          <a:effectLst/>
                          <a:latin typeface="Times New Roman"/>
                          <a:ea typeface="SimSun"/>
                        </a:rPr>
                        <a:t>业务功能确认</a:t>
                      </a:r>
                    </a:p>
                  </a:txBody>
                  <a:tcPr marL="68580" marR="68580" marT="0" marB="0" anchor="b"/>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r>
              <a:tr h="179386">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nchor="b"/>
                </a:tc>
                <a:tc>
                  <a:txBody>
                    <a:bodyPr/>
                    <a:lstStyle/>
                    <a:p>
                      <a:pPr algn="just">
                        <a:spcAft>
                          <a:spcPts val="0"/>
                        </a:spcAft>
                      </a:pPr>
                      <a:r>
                        <a:rPr lang="en-US" altLang="zh-TW" sz="1400" kern="100">
                          <a:effectLst/>
                          <a:latin typeface="Times New Roman"/>
                          <a:ea typeface="SimSun"/>
                        </a:rPr>
                        <a:t>2.1.4</a:t>
                      </a:r>
                      <a:r>
                        <a:rPr lang="zh-TW" altLang="en-US" sz="1400" kern="100">
                          <a:effectLst/>
                          <a:latin typeface="Times New Roman"/>
                          <a:ea typeface="SimSun"/>
                        </a:rPr>
                        <a:t>系统设计</a:t>
                      </a:r>
                    </a:p>
                  </a:txBody>
                  <a:tcPr marL="68580" marR="68580" marT="0" marB="0" anchor="b"/>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r>
              <a:tr h="179386">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nchor="b"/>
                </a:tc>
                <a:tc>
                  <a:txBody>
                    <a:bodyPr/>
                    <a:lstStyle/>
                    <a:p>
                      <a:pPr algn="just">
                        <a:spcAft>
                          <a:spcPts val="0"/>
                        </a:spcAft>
                      </a:pPr>
                      <a:r>
                        <a:rPr lang="en-US" altLang="zh-TW" sz="1400" kern="100">
                          <a:effectLst/>
                          <a:latin typeface="Times New Roman"/>
                          <a:ea typeface="SimSun"/>
                        </a:rPr>
                        <a:t>2.1.5</a:t>
                      </a:r>
                      <a:r>
                        <a:rPr lang="zh-TW" altLang="en-US" sz="1400" kern="100">
                          <a:effectLst/>
                          <a:latin typeface="Times New Roman"/>
                          <a:ea typeface="SimSun"/>
                        </a:rPr>
                        <a:t>界面原型设计</a:t>
                      </a:r>
                    </a:p>
                  </a:txBody>
                  <a:tcPr marL="68580" marR="68580" marT="0" marB="0" anchor="b"/>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r>
              <a:tr h="179386">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nchor="b"/>
                </a:tc>
                <a:tc>
                  <a:txBody>
                    <a:bodyPr/>
                    <a:lstStyle/>
                    <a:p>
                      <a:pPr algn="just">
                        <a:spcAft>
                          <a:spcPts val="0"/>
                        </a:spcAft>
                      </a:pPr>
                      <a:r>
                        <a:rPr lang="en-US" altLang="zh-TW" sz="1400" kern="100">
                          <a:effectLst/>
                          <a:latin typeface="Times New Roman"/>
                          <a:ea typeface="SimSun"/>
                        </a:rPr>
                        <a:t>2.1.6</a:t>
                      </a:r>
                      <a:r>
                        <a:rPr lang="zh-TW" altLang="en-US" sz="1400" kern="100">
                          <a:effectLst/>
                          <a:latin typeface="Times New Roman"/>
                          <a:ea typeface="SimSun"/>
                        </a:rPr>
                        <a:t>界面原型确认</a:t>
                      </a:r>
                    </a:p>
                  </a:txBody>
                  <a:tcPr marL="68580" marR="68580" marT="0" marB="0" anchor="b"/>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r>
              <a:tr h="179386">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nchor="b"/>
                </a:tc>
                <a:tc>
                  <a:txBody>
                    <a:bodyPr/>
                    <a:lstStyle/>
                    <a:p>
                      <a:pPr algn="just">
                        <a:spcAft>
                          <a:spcPts val="0"/>
                        </a:spcAft>
                      </a:pPr>
                      <a:r>
                        <a:rPr lang="en-US" altLang="zh-TW" sz="1400" kern="100">
                          <a:effectLst/>
                          <a:latin typeface="Times New Roman"/>
                          <a:ea typeface="SimSun"/>
                        </a:rPr>
                        <a:t>2.1.7</a:t>
                      </a:r>
                      <a:r>
                        <a:rPr lang="zh-TW" altLang="en-US" sz="1400" kern="100">
                          <a:effectLst/>
                          <a:latin typeface="Times New Roman"/>
                          <a:ea typeface="SimSun"/>
                        </a:rPr>
                        <a:t>系统开发实现</a:t>
                      </a:r>
                    </a:p>
                  </a:txBody>
                  <a:tcPr marL="68580" marR="68580" marT="0" marB="0" anchor="b"/>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r>
              <a:tr h="179386">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nchor="b"/>
                </a:tc>
                <a:tc>
                  <a:txBody>
                    <a:bodyPr/>
                    <a:lstStyle/>
                    <a:p>
                      <a:pPr algn="just">
                        <a:spcAft>
                          <a:spcPts val="0"/>
                        </a:spcAft>
                      </a:pPr>
                      <a:r>
                        <a:rPr lang="en-US" altLang="zh-TW" sz="1400" kern="100">
                          <a:effectLst/>
                          <a:latin typeface="Times New Roman"/>
                          <a:ea typeface="SimSun"/>
                        </a:rPr>
                        <a:t>2.1.8</a:t>
                      </a:r>
                      <a:r>
                        <a:rPr lang="zh-TW" altLang="en-US" sz="1400" kern="100">
                          <a:effectLst/>
                          <a:latin typeface="Times New Roman"/>
                          <a:ea typeface="SimSun"/>
                        </a:rPr>
                        <a:t>系统测试</a:t>
                      </a:r>
                    </a:p>
                  </a:txBody>
                  <a:tcPr marL="68580" marR="68580" marT="0" marB="0" anchor="b"/>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r>
              <a:tr h="179386">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nchor="b"/>
                </a:tc>
                <a:tc>
                  <a:txBody>
                    <a:bodyPr/>
                    <a:lstStyle/>
                    <a:p>
                      <a:pPr algn="just">
                        <a:spcAft>
                          <a:spcPts val="0"/>
                        </a:spcAft>
                      </a:pPr>
                      <a:r>
                        <a:rPr lang="en-US" altLang="zh-TW" sz="1400" kern="100">
                          <a:effectLst/>
                          <a:latin typeface="Times New Roman"/>
                          <a:ea typeface="SimSun"/>
                        </a:rPr>
                        <a:t>2.1.9</a:t>
                      </a:r>
                      <a:r>
                        <a:rPr lang="zh-TW" altLang="en-US" sz="1400" kern="100">
                          <a:effectLst/>
                          <a:latin typeface="Times New Roman"/>
                          <a:ea typeface="SimSun"/>
                        </a:rPr>
                        <a:t>现场测试</a:t>
                      </a:r>
                    </a:p>
                  </a:txBody>
                  <a:tcPr marL="68580" marR="68580" marT="0" marB="0" anchor="b"/>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r>
              <a:tr h="179386">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nchor="b"/>
                </a:tc>
                <a:tc>
                  <a:txBody>
                    <a:bodyPr/>
                    <a:lstStyle/>
                    <a:p>
                      <a:pPr algn="just">
                        <a:spcAft>
                          <a:spcPts val="0"/>
                        </a:spcAft>
                      </a:pPr>
                      <a:r>
                        <a:rPr lang="en-US" altLang="zh-TW" sz="1400" kern="100" dirty="0">
                          <a:effectLst/>
                          <a:latin typeface="Times New Roman"/>
                          <a:ea typeface="SimSun"/>
                        </a:rPr>
                        <a:t>2.1.10</a:t>
                      </a:r>
                      <a:r>
                        <a:rPr lang="zh-TW" altLang="en-US" sz="1400" kern="100" dirty="0">
                          <a:effectLst/>
                          <a:latin typeface="Times New Roman"/>
                          <a:ea typeface="SimSun"/>
                        </a:rPr>
                        <a:t>培训</a:t>
                      </a:r>
                    </a:p>
                  </a:txBody>
                  <a:tcPr marL="68580" marR="68580" marT="0" marB="0" anchor="b"/>
                </a:tc>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r>
              <a:tr h="179386">
                <a:tc>
                  <a:txBody>
                    <a:bodyPr/>
                    <a:lstStyle/>
                    <a:p>
                      <a:pPr algn="just">
                        <a:spcAft>
                          <a:spcPts val="0"/>
                        </a:spcAft>
                      </a:pPr>
                      <a:r>
                        <a:rPr lang="sk-SK" sz="1400" kern="100">
                          <a:effectLst/>
                          <a:latin typeface="SimSun"/>
                          <a:ea typeface="SimSun"/>
                        </a:rPr>
                        <a:t> </a:t>
                      </a:r>
                      <a:endParaRPr lang="sk-SK" sz="1400" kern="100">
                        <a:effectLst/>
                        <a:latin typeface="Times New Roman"/>
                        <a:ea typeface="SimSun"/>
                      </a:endParaRPr>
                    </a:p>
                  </a:txBody>
                  <a:tcPr marL="68580" marR="68580" marT="0" marB="0"/>
                </a:tc>
                <a:tc>
                  <a:txBody>
                    <a:bodyPr/>
                    <a:lstStyle/>
                    <a:p>
                      <a:pPr algn="just">
                        <a:spcAft>
                          <a:spcPts val="0"/>
                        </a:spcAft>
                      </a:pPr>
                      <a:r>
                        <a:rPr lang="sk-SK" sz="1400" kern="100">
                          <a:effectLst/>
                          <a:latin typeface="Times New Roman"/>
                          <a:ea typeface="SimSun"/>
                        </a:rPr>
                        <a:t> </a:t>
                      </a:r>
                    </a:p>
                  </a:txBody>
                  <a:tcPr marL="68580" marR="68580" marT="0" marB="0" anchor="b"/>
                </a:tc>
                <a:tc>
                  <a:txBody>
                    <a:bodyPr/>
                    <a:lstStyle/>
                    <a:p>
                      <a:pPr algn="just">
                        <a:spcAft>
                          <a:spcPts val="0"/>
                        </a:spcAft>
                      </a:pPr>
                      <a:r>
                        <a:rPr lang="en-US" altLang="zh-TW" sz="1400" kern="100">
                          <a:effectLst/>
                          <a:latin typeface="Times New Roman"/>
                          <a:ea typeface="SimSun"/>
                        </a:rPr>
                        <a:t>2.1.11</a:t>
                      </a:r>
                      <a:r>
                        <a:rPr lang="zh-TW" altLang="en-US" sz="1400" kern="100">
                          <a:effectLst/>
                          <a:latin typeface="Times New Roman"/>
                          <a:ea typeface="SimSun"/>
                        </a:rPr>
                        <a:t>试运行</a:t>
                      </a:r>
                    </a:p>
                  </a:txBody>
                  <a:tcPr marL="68580" marR="68580" marT="0" marB="0" anchor="b"/>
                </a:tc>
                <a:tc>
                  <a:txBody>
                    <a:bodyPr/>
                    <a:lstStyle/>
                    <a:p>
                      <a:pPr algn="just">
                        <a:spcAft>
                          <a:spcPts val="0"/>
                        </a:spcAft>
                      </a:pPr>
                      <a:r>
                        <a:rPr lang="sk-SK" sz="1400" kern="100" dirty="0">
                          <a:effectLst/>
                          <a:latin typeface="SimSun"/>
                          <a:ea typeface="SimSun"/>
                        </a:rPr>
                        <a:t> </a:t>
                      </a:r>
                      <a:endParaRPr lang="sk-SK" sz="1400" kern="100" dirty="0">
                        <a:effectLst/>
                        <a:latin typeface="Times New Roman"/>
                        <a:ea typeface="SimSun"/>
                      </a:endParaRPr>
                    </a:p>
                  </a:txBody>
                  <a:tcPr marL="68580" marR="68580" marT="0" marB="0"/>
                </a:tc>
              </a:tr>
            </a:tbl>
          </a:graphicData>
        </a:graphic>
      </p:graphicFrame>
    </p:spTree>
    <p:extLst>
      <p:ext uri="{BB962C8B-B14F-4D97-AF65-F5344CB8AC3E}">
        <p14:creationId xmlns:p14="http://schemas.microsoft.com/office/powerpoint/2010/main" val="204433262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中值">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中值.thmx</Template>
  <TotalTime>267</TotalTime>
  <Words>2620</Words>
  <Application>Microsoft Macintosh PowerPoint</Application>
  <PresentationFormat>全屏显示(4:3)</PresentationFormat>
  <Paragraphs>893</Paragraphs>
  <Slides>26</Slides>
  <Notes>17</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中值</vt:lpstr>
      <vt:lpstr>Sunstate Equipment Management System  项目过程管理</vt:lpstr>
      <vt:lpstr>项目背景</vt:lpstr>
      <vt:lpstr>功能需求</vt:lpstr>
      <vt:lpstr>生命周期</vt:lpstr>
      <vt:lpstr>资源需求</vt:lpstr>
      <vt:lpstr>项目不确定性</vt:lpstr>
      <vt:lpstr>项目组组织框架</vt:lpstr>
      <vt:lpstr>开发模型-迭代模型</vt:lpstr>
      <vt:lpstr>项目任务的WBS分解</vt:lpstr>
      <vt:lpstr>工作产品的关联关系图 </vt:lpstr>
      <vt:lpstr>进度安排</vt:lpstr>
      <vt:lpstr>人力资源和任务历时测算表 </vt:lpstr>
      <vt:lpstr>资源需求</vt:lpstr>
      <vt:lpstr>资源成本估算</vt:lpstr>
      <vt:lpstr>资源成本估算</vt:lpstr>
      <vt:lpstr>12个月与4年的损益预测</vt:lpstr>
      <vt:lpstr>现金流表</vt:lpstr>
      <vt:lpstr>盈亏平衡分析</vt:lpstr>
      <vt:lpstr>项目进度控制</vt:lpstr>
      <vt:lpstr>质量管理</vt:lpstr>
      <vt:lpstr>风险控制</vt:lpstr>
      <vt:lpstr>风险控制</vt:lpstr>
      <vt:lpstr>风险控制</vt:lpstr>
      <vt:lpstr>软件度量优化</vt:lpstr>
      <vt:lpstr>软件过程优化</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Sunstate Equipment Management System  项目过程管理</dc:title>
  <dc:creator>orient yang</dc:creator>
  <cp:lastModifiedBy>orient yang</cp:lastModifiedBy>
  <cp:revision>13</cp:revision>
  <dcterms:created xsi:type="dcterms:W3CDTF">2018-06-24T21:18:59Z</dcterms:created>
  <dcterms:modified xsi:type="dcterms:W3CDTF">2018-06-27T08:08:04Z</dcterms:modified>
</cp:coreProperties>
</file>