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Montserrat Bold" charset="1" panose="00000800000000000000"/>
      <p:regular r:id="rId17"/>
    </p:embeddedFont>
    <p:embeddedFont>
      <p:font typeface="Canva Sans" charset="1" panose="020B0503030501040103"/>
      <p:regular r:id="rId18"/>
    </p:embeddedFont>
    <p:embeddedFont>
      <p:font typeface="Poppins Bold" charset="1" panose="00000800000000000000"/>
      <p:regular r:id="rId19"/>
    </p:embeddedFont>
    <p:embeddedFont>
      <p:font typeface="Open Sans" charset="1" panose="00000000000000000000"/>
      <p:regular r:id="rId20"/>
    </p:embeddedFont>
    <p:embeddedFont>
      <p:font typeface="Open Sans Bold" charset="1" panose="00000000000000000000"/>
      <p:regular r:id="rId21"/>
    </p:embeddedFont>
    <p:embeddedFont>
      <p:font typeface="Canva Sans Bold" charset="1" panose="020B0803030501040103"/>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 Id="rId3"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 Id="rId4" Target="../media/image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17293116" y="565634"/>
            <a:ext cx="397367" cy="28996"/>
            <a:chOff x="0" y="0"/>
            <a:chExt cx="128243" cy="9358"/>
          </a:xfrm>
        </p:grpSpPr>
        <p:sp>
          <p:nvSpPr>
            <p:cNvPr name="Freeform 4" id="4"/>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FF7300"/>
            </a:solidFill>
          </p:spPr>
        </p:sp>
        <p:sp>
          <p:nvSpPr>
            <p:cNvPr name="TextBox 5" id="5"/>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7293116" y="657737"/>
            <a:ext cx="397367" cy="28996"/>
            <a:chOff x="0" y="0"/>
            <a:chExt cx="128243" cy="9358"/>
          </a:xfrm>
        </p:grpSpPr>
        <p:sp>
          <p:nvSpPr>
            <p:cNvPr name="Freeform 7" id="7"/>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FF7300"/>
            </a:solidFill>
          </p:spPr>
        </p:sp>
        <p:sp>
          <p:nvSpPr>
            <p:cNvPr name="TextBox 8" id="8"/>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8177932" y="8597752"/>
            <a:ext cx="110068" cy="660548"/>
            <a:chOff x="0" y="0"/>
            <a:chExt cx="28989" cy="173972"/>
          </a:xfrm>
        </p:grpSpPr>
        <p:sp>
          <p:nvSpPr>
            <p:cNvPr name="Freeform 10" id="10"/>
            <p:cNvSpPr/>
            <p:nvPr/>
          </p:nvSpPr>
          <p:spPr>
            <a:xfrm flipH="false" flipV="false" rot="0">
              <a:off x="0" y="0"/>
              <a:ext cx="28989" cy="173972"/>
            </a:xfrm>
            <a:custGeom>
              <a:avLst/>
              <a:gdLst/>
              <a:ahLst/>
              <a:cxnLst/>
              <a:rect r="r" b="b" t="t" l="l"/>
              <a:pathLst>
                <a:path h="173972" w="28989">
                  <a:moveTo>
                    <a:pt x="0" y="0"/>
                  </a:moveTo>
                  <a:lnTo>
                    <a:pt x="28989" y="0"/>
                  </a:lnTo>
                  <a:lnTo>
                    <a:pt x="28989" y="173972"/>
                  </a:lnTo>
                  <a:lnTo>
                    <a:pt x="0" y="173972"/>
                  </a:lnTo>
                  <a:close/>
                </a:path>
              </a:pathLst>
            </a:custGeom>
            <a:solidFill>
              <a:srgbClr val="FF7300"/>
            </a:solidFill>
          </p:spPr>
        </p:sp>
        <p:sp>
          <p:nvSpPr>
            <p:cNvPr name="TextBox 11" id="11"/>
            <p:cNvSpPr txBox="true"/>
            <p:nvPr/>
          </p:nvSpPr>
          <p:spPr>
            <a:xfrm>
              <a:off x="0" y="-38100"/>
              <a:ext cx="28989" cy="212072"/>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2491809" y="3600450"/>
            <a:ext cx="13304382" cy="3086100"/>
            <a:chOff x="0" y="0"/>
            <a:chExt cx="3504035" cy="812800"/>
          </a:xfrm>
        </p:grpSpPr>
        <p:sp>
          <p:nvSpPr>
            <p:cNvPr name="Freeform 13" id="13"/>
            <p:cNvSpPr/>
            <p:nvPr/>
          </p:nvSpPr>
          <p:spPr>
            <a:xfrm flipH="false" flipV="false" rot="0">
              <a:off x="0" y="0"/>
              <a:ext cx="3504035" cy="812800"/>
            </a:xfrm>
            <a:custGeom>
              <a:avLst/>
              <a:gdLst/>
              <a:ahLst/>
              <a:cxnLst/>
              <a:rect r="r" b="b" t="t" l="l"/>
              <a:pathLst>
                <a:path h="812800" w="3504035">
                  <a:moveTo>
                    <a:pt x="0" y="0"/>
                  </a:moveTo>
                  <a:lnTo>
                    <a:pt x="3504035" y="0"/>
                  </a:lnTo>
                  <a:lnTo>
                    <a:pt x="3504035" y="812800"/>
                  </a:lnTo>
                  <a:lnTo>
                    <a:pt x="0" y="812800"/>
                  </a:lnTo>
                  <a:close/>
                </a:path>
              </a:pathLst>
            </a:custGeom>
            <a:solidFill>
              <a:srgbClr val="000000">
                <a:alpha val="0"/>
              </a:srgbClr>
            </a:solidFill>
            <a:ln w="38100" cap="sq">
              <a:solidFill>
                <a:srgbClr val="56AEFF"/>
              </a:solidFill>
              <a:prstDash val="solid"/>
              <a:miter/>
            </a:ln>
          </p:spPr>
        </p:sp>
        <p:sp>
          <p:nvSpPr>
            <p:cNvPr name="TextBox 14" id="14"/>
            <p:cNvSpPr txBox="true"/>
            <p:nvPr/>
          </p:nvSpPr>
          <p:spPr>
            <a:xfrm>
              <a:off x="0" y="-38100"/>
              <a:ext cx="3504035" cy="850900"/>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1028700" y="565634"/>
            <a:ext cx="674282" cy="674282"/>
          </a:xfrm>
          <a:custGeom>
            <a:avLst/>
            <a:gdLst/>
            <a:ahLst/>
            <a:cxnLst/>
            <a:rect r="r" b="b" t="t" l="l"/>
            <a:pathLst>
              <a:path h="674282" w="674282">
                <a:moveTo>
                  <a:pt x="0" y="0"/>
                </a:moveTo>
                <a:lnTo>
                  <a:pt x="674282" y="0"/>
                </a:lnTo>
                <a:lnTo>
                  <a:pt x="674282" y="674282"/>
                </a:lnTo>
                <a:lnTo>
                  <a:pt x="0" y="674282"/>
                </a:lnTo>
                <a:lnTo>
                  <a:pt x="0" y="0"/>
                </a:lnTo>
                <a:close/>
              </a:path>
            </a:pathLst>
          </a:custGeom>
          <a:blipFill>
            <a:blip r:embed="rId3"/>
            <a:stretch>
              <a:fillRect l="0" t="0" r="0" b="0"/>
            </a:stretch>
          </a:blipFill>
        </p:spPr>
      </p:sp>
      <p:sp>
        <p:nvSpPr>
          <p:cNvPr name="TextBox 16" id="16"/>
          <p:cNvSpPr txBox="true"/>
          <p:nvPr/>
        </p:nvSpPr>
        <p:spPr>
          <a:xfrm rot="0">
            <a:off x="2745090" y="3822065"/>
            <a:ext cx="12797819" cy="2538095"/>
          </a:xfrm>
          <a:prstGeom prst="rect">
            <a:avLst/>
          </a:prstGeom>
        </p:spPr>
        <p:txBody>
          <a:bodyPr anchor="t" rtlCol="false" tIns="0" lIns="0" bIns="0" rIns="0">
            <a:spAutoFit/>
          </a:bodyPr>
          <a:lstStyle/>
          <a:p>
            <a:pPr algn="ctr">
              <a:lnSpc>
                <a:spcPts val="7699"/>
              </a:lnSpc>
            </a:pPr>
            <a:r>
              <a:rPr lang="en-US" b="true" sz="5499">
                <a:solidFill>
                  <a:srgbClr val="FFFFFF"/>
                </a:solidFill>
                <a:latin typeface="Montserrat Bold"/>
                <a:ea typeface="Montserrat Bold"/>
                <a:cs typeface="Montserrat Bold"/>
                <a:sym typeface="Montserrat Bold"/>
              </a:rPr>
              <a:t>PREDICTIVE ANALYTICS FOR BATTERY SWAP OPTIMIZATION</a:t>
            </a:r>
          </a:p>
          <a:p>
            <a:pPr algn="ctr">
              <a:lnSpc>
                <a:spcPts val="1399"/>
              </a:lnSpc>
            </a:pPr>
          </a:p>
          <a:p>
            <a:pPr algn="ctr">
              <a:lnSpc>
                <a:spcPts val="3359"/>
              </a:lnSpc>
              <a:spcBef>
                <a:spcPct val="0"/>
              </a:spcBef>
            </a:pPr>
            <a:r>
              <a:rPr lang="en-US" b="true" sz="2400">
                <a:solidFill>
                  <a:srgbClr val="FFFFFF"/>
                </a:solidFill>
                <a:latin typeface="Montserrat Bold"/>
                <a:ea typeface="Montserrat Bold"/>
                <a:cs typeface="Montserrat Bold"/>
                <a:sym typeface="Montserrat Bold"/>
              </a:rPr>
              <a:t>MARCH 2025</a:t>
            </a:r>
          </a:p>
        </p:txBody>
      </p:sp>
      <p:sp>
        <p:nvSpPr>
          <p:cNvPr name="TextBox 17" id="17"/>
          <p:cNvSpPr txBox="true"/>
          <p:nvPr/>
        </p:nvSpPr>
        <p:spPr>
          <a:xfrm rot="0">
            <a:off x="6650310" y="8274537"/>
            <a:ext cx="4987379" cy="323215"/>
          </a:xfrm>
          <a:prstGeom prst="rect">
            <a:avLst/>
          </a:prstGeom>
        </p:spPr>
        <p:txBody>
          <a:bodyPr anchor="t" rtlCol="false" tIns="0" lIns="0" bIns="0" rIns="0">
            <a:spAutoFit/>
          </a:bodyPr>
          <a:lstStyle/>
          <a:p>
            <a:pPr algn="ctr">
              <a:lnSpc>
                <a:spcPts val="2659"/>
              </a:lnSpc>
              <a:spcBef>
                <a:spcPct val="0"/>
              </a:spcBef>
            </a:pPr>
            <a:r>
              <a:rPr lang="en-US" sz="1899">
                <a:solidFill>
                  <a:srgbClr val="FFFFFF"/>
                </a:solidFill>
                <a:latin typeface="Canva Sans"/>
                <a:ea typeface="Canva Sans"/>
                <a:cs typeface="Canva Sans"/>
                <a:sym typeface="Canva Sans"/>
              </a:rPr>
              <a:t>ALLAN MATANO - SENIOR DATA SCIENTIST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FF7300"/>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FF7300"/>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8177932" y="8597752"/>
            <a:ext cx="110068" cy="660548"/>
            <a:chOff x="0" y="0"/>
            <a:chExt cx="28989" cy="173972"/>
          </a:xfrm>
        </p:grpSpPr>
        <p:sp>
          <p:nvSpPr>
            <p:cNvPr name="Freeform 9" id="9"/>
            <p:cNvSpPr/>
            <p:nvPr/>
          </p:nvSpPr>
          <p:spPr>
            <a:xfrm flipH="false" flipV="false" rot="0">
              <a:off x="0" y="0"/>
              <a:ext cx="28989" cy="173972"/>
            </a:xfrm>
            <a:custGeom>
              <a:avLst/>
              <a:gdLst/>
              <a:ahLst/>
              <a:cxnLst/>
              <a:rect r="r" b="b" t="t" l="l"/>
              <a:pathLst>
                <a:path h="173972" w="28989">
                  <a:moveTo>
                    <a:pt x="0" y="0"/>
                  </a:moveTo>
                  <a:lnTo>
                    <a:pt x="28989" y="0"/>
                  </a:lnTo>
                  <a:lnTo>
                    <a:pt x="28989" y="173972"/>
                  </a:lnTo>
                  <a:lnTo>
                    <a:pt x="0" y="173972"/>
                  </a:lnTo>
                  <a:close/>
                </a:path>
              </a:pathLst>
            </a:custGeom>
            <a:solidFill>
              <a:srgbClr val="FF7300"/>
            </a:solidFill>
          </p:spPr>
        </p:sp>
        <p:sp>
          <p:nvSpPr>
            <p:cNvPr name="TextBox 10" id="10"/>
            <p:cNvSpPr txBox="true"/>
            <p:nvPr/>
          </p:nvSpPr>
          <p:spPr>
            <a:xfrm>
              <a:off x="0" y="-38100"/>
              <a:ext cx="28989" cy="212072"/>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2097847" y="3081131"/>
            <a:ext cx="1042538" cy="47625"/>
            <a:chOff x="0" y="0"/>
            <a:chExt cx="274578" cy="12543"/>
          </a:xfrm>
        </p:grpSpPr>
        <p:sp>
          <p:nvSpPr>
            <p:cNvPr name="Freeform 12" id="12"/>
            <p:cNvSpPr/>
            <p:nvPr/>
          </p:nvSpPr>
          <p:spPr>
            <a:xfrm flipH="false" flipV="false" rot="0">
              <a:off x="0" y="0"/>
              <a:ext cx="274578" cy="12543"/>
            </a:xfrm>
            <a:custGeom>
              <a:avLst/>
              <a:gdLst/>
              <a:ahLst/>
              <a:cxnLst/>
              <a:rect r="r" b="b" t="t" l="l"/>
              <a:pathLst>
                <a:path h="12543" w="274578">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56AEFF"/>
            </a:solidFill>
          </p:spPr>
        </p:sp>
        <p:sp>
          <p:nvSpPr>
            <p:cNvPr name="TextBox 13" id="13"/>
            <p:cNvSpPr txBox="true"/>
            <p:nvPr/>
          </p:nvSpPr>
          <p:spPr>
            <a:xfrm>
              <a:off x="0" y="-38100"/>
              <a:ext cx="274578" cy="50643"/>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2097847" y="4035587"/>
            <a:ext cx="677751" cy="677751"/>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F7300"/>
            </a:solidFill>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17" id="17"/>
          <p:cNvGrpSpPr/>
          <p:nvPr/>
        </p:nvGrpSpPr>
        <p:grpSpPr>
          <a:xfrm rot="0">
            <a:off x="2097847" y="6508992"/>
            <a:ext cx="677751" cy="677751"/>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F7300"/>
            </a:solidFill>
          </p:spPr>
        </p:sp>
        <p:sp>
          <p:nvSpPr>
            <p:cNvPr name="TextBox 19" id="19"/>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Freeform 20" id="20"/>
          <p:cNvSpPr/>
          <p:nvPr/>
        </p:nvSpPr>
        <p:spPr>
          <a:xfrm flipH="false" flipV="false" rot="0">
            <a:off x="8204064" y="1417575"/>
            <a:ext cx="8234673" cy="7510451"/>
          </a:xfrm>
          <a:custGeom>
            <a:avLst/>
            <a:gdLst/>
            <a:ahLst/>
            <a:cxnLst/>
            <a:rect r="r" b="b" t="t" l="l"/>
            <a:pathLst>
              <a:path h="7510451" w="8234673">
                <a:moveTo>
                  <a:pt x="0" y="0"/>
                </a:moveTo>
                <a:lnTo>
                  <a:pt x="8234673" y="0"/>
                </a:lnTo>
                <a:lnTo>
                  <a:pt x="8234673" y="7510451"/>
                </a:lnTo>
                <a:lnTo>
                  <a:pt x="0" y="7510451"/>
                </a:lnTo>
                <a:lnTo>
                  <a:pt x="0" y="0"/>
                </a:lnTo>
                <a:close/>
              </a:path>
            </a:pathLst>
          </a:custGeom>
          <a:blipFill>
            <a:blip r:embed="rId2"/>
            <a:stretch>
              <a:fillRect l="0" t="0" r="0" b="0"/>
            </a:stretch>
          </a:blipFill>
        </p:spPr>
      </p:sp>
      <p:sp>
        <p:nvSpPr>
          <p:cNvPr name="TextBox 21" id="21"/>
          <p:cNvSpPr txBox="true"/>
          <p:nvPr/>
        </p:nvSpPr>
        <p:spPr>
          <a:xfrm rot="0">
            <a:off x="2097847" y="1379475"/>
            <a:ext cx="4367021" cy="1408027"/>
          </a:xfrm>
          <a:prstGeom prst="rect">
            <a:avLst/>
          </a:prstGeom>
        </p:spPr>
        <p:txBody>
          <a:bodyPr anchor="t" rtlCol="false" tIns="0" lIns="0" bIns="0" rIns="0">
            <a:spAutoFit/>
          </a:bodyPr>
          <a:lstStyle/>
          <a:p>
            <a:pPr algn="l">
              <a:lnSpc>
                <a:spcPts val="5336"/>
              </a:lnSpc>
            </a:pPr>
            <a:r>
              <a:rPr lang="en-US" sz="4560" b="true">
                <a:solidFill>
                  <a:srgbClr val="81A969"/>
                </a:solidFill>
                <a:latin typeface="Poppins Bold"/>
                <a:ea typeface="Poppins Bold"/>
                <a:cs typeface="Poppins Bold"/>
                <a:sym typeface="Poppins Bold"/>
              </a:rPr>
              <a:t>Conclusion &amp; Impact</a:t>
            </a:r>
          </a:p>
        </p:txBody>
      </p:sp>
      <p:sp>
        <p:nvSpPr>
          <p:cNvPr name="TextBox 22" id="22"/>
          <p:cNvSpPr txBox="true"/>
          <p:nvPr/>
        </p:nvSpPr>
        <p:spPr>
          <a:xfrm rot="0">
            <a:off x="3140385" y="3997487"/>
            <a:ext cx="4036592" cy="2519680"/>
          </a:xfrm>
          <a:prstGeom prst="rect">
            <a:avLst/>
          </a:prstGeom>
        </p:spPr>
        <p:txBody>
          <a:bodyPr anchor="t" rtlCol="false" tIns="0" lIns="0" bIns="0" rIns="0">
            <a:spAutoFit/>
          </a:bodyPr>
          <a:lstStyle/>
          <a:p>
            <a:pPr algn="l">
              <a:lnSpc>
                <a:spcPts val="1820"/>
              </a:lnSpc>
            </a:pPr>
            <a:r>
              <a:rPr lang="en-US" sz="1300">
                <a:solidFill>
                  <a:srgbClr val="1F2020"/>
                </a:solidFill>
                <a:latin typeface="Open Sans"/>
                <a:ea typeface="Open Sans"/>
                <a:cs typeface="Open Sans"/>
                <a:sym typeface="Open Sans"/>
              </a:rPr>
              <a:t>Key Takeaways:</a:t>
            </a:r>
          </a:p>
          <a:p>
            <a:pPr algn="l" marL="280671" indent="-140336" lvl="1">
              <a:lnSpc>
                <a:spcPts val="1820"/>
              </a:lnSpc>
              <a:buFont typeface="Arial"/>
              <a:buChar char="•"/>
            </a:pPr>
            <a:r>
              <a:rPr lang="en-US" sz="1300">
                <a:solidFill>
                  <a:srgbClr val="1F2020"/>
                </a:solidFill>
                <a:latin typeface="Open Sans"/>
                <a:ea typeface="Open Sans"/>
                <a:cs typeface="Open Sans"/>
                <a:sym typeface="Open Sans"/>
              </a:rPr>
              <a:t>Enhanced Battery Lifecycle Management: Predictive analytics allows proactive interventions, extending battery lifespan.</a:t>
            </a:r>
          </a:p>
          <a:p>
            <a:pPr algn="l" marL="280671" indent="-140336" lvl="1">
              <a:lnSpc>
                <a:spcPts val="1820"/>
              </a:lnSpc>
              <a:buFont typeface="Arial"/>
              <a:buChar char="•"/>
            </a:pPr>
            <a:r>
              <a:rPr lang="en-US" sz="1300">
                <a:solidFill>
                  <a:srgbClr val="1F2020"/>
                </a:solidFill>
                <a:latin typeface="Open Sans"/>
                <a:ea typeface="Open Sans"/>
                <a:cs typeface="Open Sans"/>
                <a:sym typeface="Open Sans"/>
              </a:rPr>
              <a:t>Operational Efficiency Gains: AI-driven demand forecasting optimizes swap logistics and reduces service interruptions.</a:t>
            </a:r>
          </a:p>
          <a:p>
            <a:pPr algn="l" marL="280671" indent="-140336" lvl="1">
              <a:lnSpc>
                <a:spcPts val="1820"/>
              </a:lnSpc>
              <a:buFont typeface="Arial"/>
              <a:buChar char="•"/>
            </a:pPr>
            <a:r>
              <a:rPr lang="en-US" sz="1300">
                <a:solidFill>
                  <a:srgbClr val="1F2020"/>
                </a:solidFill>
                <a:latin typeface="Open Sans"/>
                <a:ea typeface="Open Sans"/>
                <a:cs typeface="Open Sans"/>
                <a:sym typeface="Open Sans"/>
              </a:rPr>
              <a:t>Cost Savings: Early failure detection minimizes unexpected breakdown costs and extends component durability.</a:t>
            </a:r>
          </a:p>
          <a:p>
            <a:pPr algn="l">
              <a:lnSpc>
                <a:spcPts val="1820"/>
              </a:lnSpc>
              <a:spcBef>
                <a:spcPct val="0"/>
              </a:spcBef>
            </a:pPr>
          </a:p>
        </p:txBody>
      </p:sp>
      <p:sp>
        <p:nvSpPr>
          <p:cNvPr name="TextBox 23" id="23"/>
          <p:cNvSpPr txBox="true"/>
          <p:nvPr/>
        </p:nvSpPr>
        <p:spPr>
          <a:xfrm rot="0">
            <a:off x="2188667" y="4211585"/>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FFFFFF"/>
                </a:solidFill>
                <a:latin typeface="Open Sans Bold"/>
                <a:ea typeface="Open Sans Bold"/>
                <a:cs typeface="Open Sans Bold"/>
                <a:sym typeface="Open Sans Bold"/>
              </a:rPr>
              <a:t>01</a:t>
            </a:r>
          </a:p>
        </p:txBody>
      </p:sp>
      <p:sp>
        <p:nvSpPr>
          <p:cNvPr name="TextBox 24" id="24"/>
          <p:cNvSpPr txBox="true"/>
          <p:nvPr/>
        </p:nvSpPr>
        <p:spPr>
          <a:xfrm rot="0">
            <a:off x="3140385" y="6470892"/>
            <a:ext cx="4036592" cy="919480"/>
          </a:xfrm>
          <a:prstGeom prst="rect">
            <a:avLst/>
          </a:prstGeom>
        </p:spPr>
        <p:txBody>
          <a:bodyPr anchor="t" rtlCol="false" tIns="0" lIns="0" bIns="0" rIns="0">
            <a:spAutoFit/>
          </a:bodyPr>
          <a:lstStyle/>
          <a:p>
            <a:pPr algn="l">
              <a:lnSpc>
                <a:spcPts val="1820"/>
              </a:lnSpc>
              <a:spcBef>
                <a:spcPct val="0"/>
              </a:spcBef>
            </a:pPr>
            <a:r>
              <a:rPr lang="en-US" sz="1300">
                <a:solidFill>
                  <a:srgbClr val="1F2020"/>
                </a:solidFill>
                <a:latin typeface="Open Sans"/>
                <a:ea typeface="Open Sans"/>
                <a:cs typeface="Open Sans"/>
                <a:sym typeface="Open Sans"/>
              </a:rPr>
              <a:t>Final Thought: Zembo can leverage AI-powered analytics to revolutionize electric mobility, ensuring seamless, data-driven operations while reducing maintenance costs and enhancing user experience.</a:t>
            </a:r>
          </a:p>
        </p:txBody>
      </p:sp>
      <p:sp>
        <p:nvSpPr>
          <p:cNvPr name="TextBox 25" id="25"/>
          <p:cNvSpPr txBox="true"/>
          <p:nvPr/>
        </p:nvSpPr>
        <p:spPr>
          <a:xfrm rot="0">
            <a:off x="2188667" y="6684989"/>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FFFFFF"/>
                </a:solidFill>
                <a:latin typeface="Open Sans Bold"/>
                <a:ea typeface="Open Sans Bold"/>
                <a:cs typeface="Open Sans Bold"/>
                <a:sym typeface="Open Sans Bold"/>
              </a:rPr>
              <a:t>02</a:t>
            </a:r>
          </a:p>
        </p:txBody>
      </p:sp>
      <p:sp>
        <p:nvSpPr>
          <p:cNvPr name="Freeform 26" id="26"/>
          <p:cNvSpPr/>
          <p:nvPr/>
        </p:nvSpPr>
        <p:spPr>
          <a:xfrm flipH="false" flipV="false" rot="0">
            <a:off x="1028700" y="565634"/>
            <a:ext cx="674282" cy="674282"/>
          </a:xfrm>
          <a:custGeom>
            <a:avLst/>
            <a:gdLst/>
            <a:ahLst/>
            <a:cxnLst/>
            <a:rect r="r" b="b" t="t" l="l"/>
            <a:pathLst>
              <a:path h="674282" w="674282">
                <a:moveTo>
                  <a:pt x="0" y="0"/>
                </a:moveTo>
                <a:lnTo>
                  <a:pt x="674282" y="0"/>
                </a:lnTo>
                <a:lnTo>
                  <a:pt x="674282" y="674282"/>
                </a:lnTo>
                <a:lnTo>
                  <a:pt x="0" y="674282"/>
                </a:lnTo>
                <a:lnTo>
                  <a:pt x="0" y="0"/>
                </a:lnTo>
                <a:close/>
              </a:path>
            </a:pathLst>
          </a:custGeom>
          <a:blipFill>
            <a:blip r:embed="rId3"/>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grpSp>
        <p:nvGrpSpPr>
          <p:cNvPr name="Group 3" id="3"/>
          <p:cNvGrpSpPr/>
          <p:nvPr/>
        </p:nvGrpSpPr>
        <p:grpSpPr>
          <a:xfrm rot="0">
            <a:off x="17293116" y="565634"/>
            <a:ext cx="397367" cy="28996"/>
            <a:chOff x="0" y="0"/>
            <a:chExt cx="128243" cy="9358"/>
          </a:xfrm>
        </p:grpSpPr>
        <p:sp>
          <p:nvSpPr>
            <p:cNvPr name="Freeform 4" id="4"/>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FF7300"/>
            </a:solidFill>
          </p:spPr>
        </p:sp>
        <p:sp>
          <p:nvSpPr>
            <p:cNvPr name="TextBox 5" id="5"/>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7293116" y="657737"/>
            <a:ext cx="397367" cy="28996"/>
            <a:chOff x="0" y="0"/>
            <a:chExt cx="128243" cy="9358"/>
          </a:xfrm>
        </p:grpSpPr>
        <p:sp>
          <p:nvSpPr>
            <p:cNvPr name="Freeform 7" id="7"/>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FF7300"/>
            </a:solidFill>
          </p:spPr>
        </p:sp>
        <p:sp>
          <p:nvSpPr>
            <p:cNvPr name="TextBox 8" id="8"/>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8177932" y="8597752"/>
            <a:ext cx="110068" cy="660548"/>
            <a:chOff x="0" y="0"/>
            <a:chExt cx="28989" cy="173972"/>
          </a:xfrm>
        </p:grpSpPr>
        <p:sp>
          <p:nvSpPr>
            <p:cNvPr name="Freeform 10" id="10"/>
            <p:cNvSpPr/>
            <p:nvPr/>
          </p:nvSpPr>
          <p:spPr>
            <a:xfrm flipH="false" flipV="false" rot="0">
              <a:off x="0" y="0"/>
              <a:ext cx="28989" cy="173972"/>
            </a:xfrm>
            <a:custGeom>
              <a:avLst/>
              <a:gdLst/>
              <a:ahLst/>
              <a:cxnLst/>
              <a:rect r="r" b="b" t="t" l="l"/>
              <a:pathLst>
                <a:path h="173972" w="28989">
                  <a:moveTo>
                    <a:pt x="0" y="0"/>
                  </a:moveTo>
                  <a:lnTo>
                    <a:pt x="28989" y="0"/>
                  </a:lnTo>
                  <a:lnTo>
                    <a:pt x="28989" y="173972"/>
                  </a:lnTo>
                  <a:lnTo>
                    <a:pt x="0" y="173972"/>
                  </a:lnTo>
                  <a:close/>
                </a:path>
              </a:pathLst>
            </a:custGeom>
            <a:solidFill>
              <a:srgbClr val="FF7300"/>
            </a:solidFill>
          </p:spPr>
        </p:sp>
        <p:sp>
          <p:nvSpPr>
            <p:cNvPr name="TextBox 11" id="11"/>
            <p:cNvSpPr txBox="true"/>
            <p:nvPr/>
          </p:nvSpPr>
          <p:spPr>
            <a:xfrm>
              <a:off x="0" y="-38100"/>
              <a:ext cx="28989" cy="212072"/>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2842458" y="3600450"/>
            <a:ext cx="12603085" cy="3086100"/>
            <a:chOff x="0" y="0"/>
            <a:chExt cx="3319331" cy="812800"/>
          </a:xfrm>
        </p:grpSpPr>
        <p:sp>
          <p:nvSpPr>
            <p:cNvPr name="Freeform 13" id="13"/>
            <p:cNvSpPr/>
            <p:nvPr/>
          </p:nvSpPr>
          <p:spPr>
            <a:xfrm flipH="false" flipV="false" rot="0">
              <a:off x="0" y="0"/>
              <a:ext cx="3319331" cy="812800"/>
            </a:xfrm>
            <a:custGeom>
              <a:avLst/>
              <a:gdLst/>
              <a:ahLst/>
              <a:cxnLst/>
              <a:rect r="r" b="b" t="t" l="l"/>
              <a:pathLst>
                <a:path h="812800" w="3319331">
                  <a:moveTo>
                    <a:pt x="0" y="0"/>
                  </a:moveTo>
                  <a:lnTo>
                    <a:pt x="3319331" y="0"/>
                  </a:lnTo>
                  <a:lnTo>
                    <a:pt x="3319331" y="812800"/>
                  </a:lnTo>
                  <a:lnTo>
                    <a:pt x="0" y="812800"/>
                  </a:lnTo>
                  <a:close/>
                </a:path>
              </a:pathLst>
            </a:custGeom>
            <a:solidFill>
              <a:srgbClr val="000000">
                <a:alpha val="0"/>
              </a:srgbClr>
            </a:solidFill>
            <a:ln w="38100" cap="sq">
              <a:solidFill>
                <a:srgbClr val="56AEFF"/>
              </a:solidFill>
              <a:prstDash val="solid"/>
              <a:miter/>
            </a:ln>
          </p:spPr>
        </p:sp>
        <p:sp>
          <p:nvSpPr>
            <p:cNvPr name="TextBox 14" id="14"/>
            <p:cNvSpPr txBox="true"/>
            <p:nvPr/>
          </p:nvSpPr>
          <p:spPr>
            <a:xfrm>
              <a:off x="0" y="-38100"/>
              <a:ext cx="3319331" cy="850900"/>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2951520" y="3539140"/>
            <a:ext cx="12384959" cy="2776280"/>
          </a:xfrm>
          <a:prstGeom prst="rect">
            <a:avLst/>
          </a:prstGeom>
        </p:spPr>
        <p:txBody>
          <a:bodyPr anchor="t" rtlCol="false" tIns="0" lIns="0" bIns="0" rIns="0">
            <a:spAutoFit/>
          </a:bodyPr>
          <a:lstStyle/>
          <a:p>
            <a:pPr algn="ctr">
              <a:lnSpc>
                <a:spcPts val="17353"/>
              </a:lnSpc>
            </a:pPr>
            <a:r>
              <a:rPr lang="en-US" b="true" sz="12395">
                <a:solidFill>
                  <a:srgbClr val="FFFFFF"/>
                </a:solidFill>
                <a:latin typeface="Montserrat Bold"/>
                <a:ea typeface="Montserrat Bold"/>
                <a:cs typeface="Montserrat Bold"/>
                <a:sym typeface="Montserrat Bold"/>
              </a:rPr>
              <a:t>THANK YOU</a:t>
            </a:r>
          </a:p>
          <a:p>
            <a:pPr algn="ctr">
              <a:lnSpc>
                <a:spcPts val="4200"/>
              </a:lnSpc>
              <a:spcBef>
                <a:spcPct val="0"/>
              </a:spcBef>
            </a:pPr>
            <a:r>
              <a:rPr lang="en-US" b="true" sz="3000">
                <a:solidFill>
                  <a:srgbClr val="FFFFFF"/>
                </a:solidFill>
                <a:latin typeface="Montserrat Bold"/>
                <a:ea typeface="Montserrat Bold"/>
                <a:cs typeface="Montserrat Bold"/>
                <a:sym typeface="Montserrat Bold"/>
              </a:rPr>
              <a:t>ANY QUESTIONS?</a:t>
            </a:r>
          </a:p>
        </p:txBody>
      </p:sp>
      <p:sp>
        <p:nvSpPr>
          <p:cNvPr name="TextBox 16" id="16"/>
          <p:cNvSpPr txBox="true"/>
          <p:nvPr/>
        </p:nvSpPr>
        <p:spPr>
          <a:xfrm rot="0">
            <a:off x="5299024" y="8569177"/>
            <a:ext cx="7689953" cy="264160"/>
          </a:xfrm>
          <a:prstGeom prst="rect">
            <a:avLst/>
          </a:prstGeom>
        </p:spPr>
        <p:txBody>
          <a:bodyPr anchor="t" rtlCol="false" tIns="0" lIns="0" bIns="0" rIns="0">
            <a:spAutoFit/>
          </a:bodyPr>
          <a:lstStyle/>
          <a:p>
            <a:pPr algn="ctr">
              <a:lnSpc>
                <a:spcPts val="2239"/>
              </a:lnSpc>
              <a:spcBef>
                <a:spcPct val="0"/>
              </a:spcBef>
            </a:pPr>
            <a:r>
              <a:rPr lang="en-US" b="true" sz="1599" spc="1279">
                <a:solidFill>
                  <a:srgbClr val="FFFFFF"/>
                </a:solidFill>
                <a:latin typeface="Open Sans Bold"/>
                <a:ea typeface="Open Sans Bold"/>
                <a:cs typeface="Open Sans Bold"/>
                <a:sym typeface="Open Sans Bold"/>
              </a:rPr>
              <a:t>ALLANMUTETHIAH@GMAIL.COM</a:t>
            </a:r>
          </a:p>
        </p:txBody>
      </p:sp>
      <p:sp>
        <p:nvSpPr>
          <p:cNvPr name="Freeform 17" id="17"/>
          <p:cNvSpPr/>
          <p:nvPr/>
        </p:nvSpPr>
        <p:spPr>
          <a:xfrm flipH="false" flipV="false" rot="0">
            <a:off x="1028700" y="565634"/>
            <a:ext cx="463066" cy="463066"/>
          </a:xfrm>
          <a:custGeom>
            <a:avLst/>
            <a:gdLst/>
            <a:ahLst/>
            <a:cxnLst/>
            <a:rect r="r" b="b" t="t" l="l"/>
            <a:pathLst>
              <a:path h="463066" w="463066">
                <a:moveTo>
                  <a:pt x="0" y="0"/>
                </a:moveTo>
                <a:lnTo>
                  <a:pt x="463066" y="0"/>
                </a:lnTo>
                <a:lnTo>
                  <a:pt x="463066" y="463066"/>
                </a:lnTo>
                <a:lnTo>
                  <a:pt x="0" y="463066"/>
                </a:lnTo>
                <a:lnTo>
                  <a:pt x="0" y="0"/>
                </a:lnTo>
                <a:close/>
              </a:path>
            </a:pathLst>
          </a:custGeom>
          <a:blipFill>
            <a:blip r:embed="rId3"/>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4114800"/>
            <a:chOff x="0" y="0"/>
            <a:chExt cx="21640800" cy="5486400"/>
          </a:xfrm>
        </p:grpSpPr>
        <p:pic>
          <p:nvPicPr>
            <p:cNvPr name="Picture 3" id="3"/>
            <p:cNvPicPr>
              <a:picLocks noChangeAspect="true"/>
            </p:cNvPicPr>
            <p:nvPr/>
          </p:nvPicPr>
          <p:blipFill>
            <a:blip r:embed="rId2"/>
            <a:srcRect l="7225" t="16664" r="44" b="46697"/>
            <a:stretch>
              <a:fillRect/>
            </a:stretch>
          </p:blipFill>
          <p:spPr>
            <a:xfrm flipH="false" flipV="false">
              <a:off x="0" y="0"/>
              <a:ext cx="21640800" cy="5486400"/>
            </a:xfrm>
            <a:prstGeom prst="rect">
              <a:avLst/>
            </a:prstGeom>
          </p:spPr>
        </p:pic>
      </p:grpSp>
      <p:grpSp>
        <p:nvGrpSpPr>
          <p:cNvPr name="Group 4" id="4"/>
          <p:cNvGrpSpPr/>
          <p:nvPr/>
        </p:nvGrpSpPr>
        <p:grpSpPr>
          <a:xfrm rot="0">
            <a:off x="17293116" y="565634"/>
            <a:ext cx="397367" cy="28996"/>
            <a:chOff x="0" y="0"/>
            <a:chExt cx="128243" cy="9358"/>
          </a:xfrm>
        </p:grpSpPr>
        <p:sp>
          <p:nvSpPr>
            <p:cNvPr name="Freeform 5" id="5"/>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FF7300"/>
            </a:solidFill>
          </p:spPr>
        </p:sp>
        <p:sp>
          <p:nvSpPr>
            <p:cNvPr name="TextBox 6" id="6"/>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17293116" y="657737"/>
            <a:ext cx="397367" cy="28996"/>
            <a:chOff x="0" y="0"/>
            <a:chExt cx="128243" cy="9358"/>
          </a:xfrm>
        </p:grpSpPr>
        <p:sp>
          <p:nvSpPr>
            <p:cNvPr name="Freeform 8" id="8"/>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FF7300"/>
            </a:solidFill>
          </p:spPr>
        </p:sp>
        <p:sp>
          <p:nvSpPr>
            <p:cNvPr name="TextBox 9" id="9"/>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18177932" y="8597752"/>
            <a:ext cx="110068" cy="660548"/>
            <a:chOff x="0" y="0"/>
            <a:chExt cx="28989" cy="173972"/>
          </a:xfrm>
        </p:grpSpPr>
        <p:sp>
          <p:nvSpPr>
            <p:cNvPr name="Freeform 11" id="11"/>
            <p:cNvSpPr/>
            <p:nvPr/>
          </p:nvSpPr>
          <p:spPr>
            <a:xfrm flipH="false" flipV="false" rot="0">
              <a:off x="0" y="0"/>
              <a:ext cx="28989" cy="173972"/>
            </a:xfrm>
            <a:custGeom>
              <a:avLst/>
              <a:gdLst/>
              <a:ahLst/>
              <a:cxnLst/>
              <a:rect r="r" b="b" t="t" l="l"/>
              <a:pathLst>
                <a:path h="173972" w="28989">
                  <a:moveTo>
                    <a:pt x="0" y="0"/>
                  </a:moveTo>
                  <a:lnTo>
                    <a:pt x="28989" y="0"/>
                  </a:lnTo>
                  <a:lnTo>
                    <a:pt x="28989" y="173972"/>
                  </a:lnTo>
                  <a:lnTo>
                    <a:pt x="0" y="173972"/>
                  </a:lnTo>
                  <a:close/>
                </a:path>
              </a:pathLst>
            </a:custGeom>
            <a:solidFill>
              <a:srgbClr val="FF7300"/>
            </a:solidFill>
          </p:spPr>
        </p:sp>
        <p:sp>
          <p:nvSpPr>
            <p:cNvPr name="TextBox 12" id="12"/>
            <p:cNvSpPr txBox="true"/>
            <p:nvPr/>
          </p:nvSpPr>
          <p:spPr>
            <a:xfrm>
              <a:off x="0" y="-38100"/>
              <a:ext cx="28989" cy="212072"/>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934292" y="6164841"/>
            <a:ext cx="1042538" cy="47625"/>
            <a:chOff x="0" y="0"/>
            <a:chExt cx="274578" cy="12543"/>
          </a:xfrm>
        </p:grpSpPr>
        <p:sp>
          <p:nvSpPr>
            <p:cNvPr name="Freeform 14" id="14"/>
            <p:cNvSpPr/>
            <p:nvPr/>
          </p:nvSpPr>
          <p:spPr>
            <a:xfrm flipH="false" flipV="false" rot="0">
              <a:off x="0" y="0"/>
              <a:ext cx="274578" cy="12543"/>
            </a:xfrm>
            <a:custGeom>
              <a:avLst/>
              <a:gdLst/>
              <a:ahLst/>
              <a:cxnLst/>
              <a:rect r="r" b="b" t="t" l="l"/>
              <a:pathLst>
                <a:path h="12543" w="274578">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56AEFF"/>
            </a:solidFill>
          </p:spPr>
        </p:sp>
        <p:sp>
          <p:nvSpPr>
            <p:cNvPr name="TextBox 15" id="15"/>
            <p:cNvSpPr txBox="true"/>
            <p:nvPr/>
          </p:nvSpPr>
          <p:spPr>
            <a:xfrm>
              <a:off x="0" y="-38100"/>
              <a:ext cx="274578" cy="50643"/>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1934292" y="5422230"/>
            <a:ext cx="3142254" cy="575923"/>
          </a:xfrm>
          <a:prstGeom prst="rect">
            <a:avLst/>
          </a:prstGeom>
        </p:spPr>
        <p:txBody>
          <a:bodyPr anchor="t" rtlCol="false" tIns="0" lIns="0" bIns="0" rIns="0">
            <a:spAutoFit/>
          </a:bodyPr>
          <a:lstStyle/>
          <a:p>
            <a:pPr algn="l">
              <a:lnSpc>
                <a:spcPts val="4283"/>
              </a:lnSpc>
            </a:pPr>
            <a:r>
              <a:rPr lang="en-US" sz="3660" b="true">
                <a:solidFill>
                  <a:srgbClr val="81A969"/>
                </a:solidFill>
                <a:latin typeface="Poppins Bold"/>
                <a:ea typeface="Poppins Bold"/>
                <a:cs typeface="Poppins Bold"/>
                <a:sym typeface="Poppins Bold"/>
              </a:rPr>
              <a:t>Introduction</a:t>
            </a:r>
          </a:p>
        </p:txBody>
      </p:sp>
      <p:sp>
        <p:nvSpPr>
          <p:cNvPr name="TextBox 17" id="17"/>
          <p:cNvSpPr txBox="true"/>
          <p:nvPr/>
        </p:nvSpPr>
        <p:spPr>
          <a:xfrm rot="0">
            <a:off x="1934292" y="6405506"/>
            <a:ext cx="4437683" cy="2503170"/>
          </a:xfrm>
          <a:prstGeom prst="rect">
            <a:avLst/>
          </a:prstGeom>
        </p:spPr>
        <p:txBody>
          <a:bodyPr anchor="t" rtlCol="false" tIns="0" lIns="0" bIns="0" rIns="0">
            <a:spAutoFit/>
          </a:bodyPr>
          <a:lstStyle/>
          <a:p>
            <a:pPr algn="l">
              <a:lnSpc>
                <a:spcPts val="1680"/>
              </a:lnSpc>
            </a:pPr>
            <a:r>
              <a:rPr lang="en-US" sz="1200">
                <a:solidFill>
                  <a:srgbClr val="1F2020"/>
                </a:solidFill>
                <a:latin typeface="Open Sans"/>
                <a:ea typeface="Open Sans"/>
                <a:cs typeface="Open Sans"/>
                <a:sym typeface="Open Sans"/>
              </a:rPr>
              <a:t>This project focuses on optimizing Zembo’s battery swap operations using predictive analytics. By analyzing historical battery data and swap events, we developed machine learning models to forecast demand and detect anomalies. </a:t>
            </a:r>
          </a:p>
          <a:p>
            <a:pPr algn="l">
              <a:lnSpc>
                <a:spcPts val="1680"/>
              </a:lnSpc>
            </a:pPr>
          </a:p>
          <a:p>
            <a:pPr algn="l">
              <a:lnSpc>
                <a:spcPts val="1680"/>
              </a:lnSpc>
            </a:pPr>
            <a:r>
              <a:rPr lang="en-US" sz="1200">
                <a:solidFill>
                  <a:srgbClr val="1F2020"/>
                </a:solidFill>
                <a:latin typeface="Open Sans"/>
                <a:ea typeface="Open Sans"/>
                <a:cs typeface="Open Sans"/>
                <a:sym typeface="Open Sans"/>
              </a:rPr>
              <a:t>Our approach involved exploratory data analysis, feature engineering, time-series forecasting (XGBoost, LSTM), and anomaly detection (Isolation Forest) to improve operational efficiency. This presentation highlights our methodology, key insights, and the impact of predictive analytics on battery management.</a:t>
            </a:r>
          </a:p>
          <a:p>
            <a:pPr algn="l">
              <a:lnSpc>
                <a:spcPts val="1680"/>
              </a:lnSpc>
              <a:spcBef>
                <a:spcPct val="0"/>
              </a:spcBef>
            </a:pPr>
          </a:p>
        </p:txBody>
      </p:sp>
      <p:sp>
        <p:nvSpPr>
          <p:cNvPr name="TextBox 18" id="18"/>
          <p:cNvSpPr txBox="true"/>
          <p:nvPr/>
        </p:nvSpPr>
        <p:spPr>
          <a:xfrm rot="0">
            <a:off x="7994005" y="6183891"/>
            <a:ext cx="2378606" cy="264160"/>
          </a:xfrm>
          <a:prstGeom prst="rect">
            <a:avLst/>
          </a:prstGeom>
        </p:spPr>
        <p:txBody>
          <a:bodyPr anchor="t" rtlCol="false" tIns="0" lIns="0" bIns="0" rIns="0">
            <a:spAutoFit/>
          </a:bodyPr>
          <a:lstStyle/>
          <a:p>
            <a:pPr algn="l">
              <a:lnSpc>
                <a:spcPts val="2239"/>
              </a:lnSpc>
              <a:spcBef>
                <a:spcPct val="0"/>
              </a:spcBef>
            </a:pPr>
            <a:r>
              <a:rPr lang="en-US" b="true" sz="1599">
                <a:solidFill>
                  <a:srgbClr val="81A969"/>
                </a:solidFill>
                <a:latin typeface="Open Sans Bold"/>
                <a:ea typeface="Open Sans Bold"/>
                <a:cs typeface="Open Sans Bold"/>
                <a:sym typeface="Open Sans Bold"/>
              </a:rPr>
              <a:t>Problem Statement</a:t>
            </a:r>
          </a:p>
        </p:txBody>
      </p:sp>
      <p:sp>
        <p:nvSpPr>
          <p:cNvPr name="TextBox 19" id="19"/>
          <p:cNvSpPr txBox="true"/>
          <p:nvPr/>
        </p:nvSpPr>
        <p:spPr>
          <a:xfrm rot="0">
            <a:off x="7994005" y="6587919"/>
            <a:ext cx="3556930" cy="1664970"/>
          </a:xfrm>
          <a:prstGeom prst="rect">
            <a:avLst/>
          </a:prstGeom>
        </p:spPr>
        <p:txBody>
          <a:bodyPr anchor="t" rtlCol="false" tIns="0" lIns="0" bIns="0" rIns="0">
            <a:spAutoFit/>
          </a:bodyPr>
          <a:lstStyle/>
          <a:p>
            <a:pPr algn="l" marL="259082" indent="-129541" lvl="1">
              <a:lnSpc>
                <a:spcPts val="1680"/>
              </a:lnSpc>
              <a:buFont typeface="Arial"/>
              <a:buChar char="•"/>
            </a:pPr>
            <a:r>
              <a:rPr lang="en-US" sz="1200">
                <a:solidFill>
                  <a:srgbClr val="1F2020"/>
                </a:solidFill>
                <a:latin typeface="Open Sans"/>
                <a:ea typeface="Open Sans"/>
                <a:cs typeface="Open Sans"/>
                <a:sym typeface="Open Sans"/>
              </a:rPr>
              <a:t>Zembo faces inefficiencies in battery swaps, leading to increased operational costs and downtime.</a:t>
            </a:r>
          </a:p>
          <a:p>
            <a:pPr algn="l" marL="259082" indent="-129541" lvl="1">
              <a:lnSpc>
                <a:spcPts val="1680"/>
              </a:lnSpc>
              <a:buFont typeface="Arial"/>
              <a:buChar char="•"/>
            </a:pPr>
            <a:r>
              <a:rPr lang="en-US" sz="1200">
                <a:solidFill>
                  <a:srgbClr val="1F2020"/>
                </a:solidFill>
                <a:latin typeface="Open Sans"/>
                <a:ea typeface="Open Sans"/>
                <a:cs typeface="Open Sans"/>
                <a:sym typeface="Open Sans"/>
              </a:rPr>
              <a:t>Unoptimized swap scheduling results in battery shortages at critical times.</a:t>
            </a:r>
          </a:p>
          <a:p>
            <a:pPr algn="l" marL="259082" indent="-129541" lvl="1">
              <a:lnSpc>
                <a:spcPts val="1680"/>
              </a:lnSpc>
              <a:buFont typeface="Arial"/>
              <a:buChar char="•"/>
            </a:pPr>
            <a:r>
              <a:rPr lang="en-US" sz="1200">
                <a:solidFill>
                  <a:srgbClr val="1F2020"/>
                </a:solidFill>
                <a:latin typeface="Open Sans"/>
                <a:ea typeface="Open Sans"/>
                <a:cs typeface="Open Sans"/>
                <a:sym typeface="Open Sans"/>
              </a:rPr>
              <a:t>Unexpected battery failures impact fleet availability.</a:t>
            </a:r>
          </a:p>
          <a:p>
            <a:pPr algn="l">
              <a:lnSpc>
                <a:spcPts val="1680"/>
              </a:lnSpc>
              <a:spcBef>
                <a:spcPct val="0"/>
              </a:spcBef>
            </a:pPr>
          </a:p>
        </p:txBody>
      </p:sp>
      <p:sp>
        <p:nvSpPr>
          <p:cNvPr name="TextBox 20" id="20"/>
          <p:cNvSpPr txBox="true"/>
          <p:nvPr/>
        </p:nvSpPr>
        <p:spPr>
          <a:xfrm rot="0">
            <a:off x="13041579" y="6183891"/>
            <a:ext cx="2378606" cy="264160"/>
          </a:xfrm>
          <a:prstGeom prst="rect">
            <a:avLst/>
          </a:prstGeom>
        </p:spPr>
        <p:txBody>
          <a:bodyPr anchor="t" rtlCol="false" tIns="0" lIns="0" bIns="0" rIns="0">
            <a:spAutoFit/>
          </a:bodyPr>
          <a:lstStyle/>
          <a:p>
            <a:pPr algn="l">
              <a:lnSpc>
                <a:spcPts val="2239"/>
              </a:lnSpc>
              <a:spcBef>
                <a:spcPct val="0"/>
              </a:spcBef>
            </a:pPr>
            <a:r>
              <a:rPr lang="en-US" b="true" sz="1599">
                <a:solidFill>
                  <a:srgbClr val="81A969"/>
                </a:solidFill>
                <a:latin typeface="Open Sans Bold"/>
                <a:ea typeface="Open Sans Bold"/>
                <a:cs typeface="Open Sans Bold"/>
                <a:sym typeface="Open Sans Bold"/>
              </a:rPr>
              <a:t>Objectives</a:t>
            </a:r>
          </a:p>
        </p:txBody>
      </p:sp>
      <p:sp>
        <p:nvSpPr>
          <p:cNvPr name="TextBox 21" id="21"/>
          <p:cNvSpPr txBox="true"/>
          <p:nvPr/>
        </p:nvSpPr>
        <p:spPr>
          <a:xfrm rot="0">
            <a:off x="13041579" y="6587919"/>
            <a:ext cx="3556930" cy="1455420"/>
          </a:xfrm>
          <a:prstGeom prst="rect">
            <a:avLst/>
          </a:prstGeom>
        </p:spPr>
        <p:txBody>
          <a:bodyPr anchor="t" rtlCol="false" tIns="0" lIns="0" bIns="0" rIns="0">
            <a:spAutoFit/>
          </a:bodyPr>
          <a:lstStyle/>
          <a:p>
            <a:pPr algn="l" marL="259082" indent="-129541" lvl="1">
              <a:lnSpc>
                <a:spcPts val="1680"/>
              </a:lnSpc>
              <a:buFont typeface="Arial"/>
              <a:buChar char="•"/>
            </a:pPr>
            <a:r>
              <a:rPr lang="en-US" sz="1200">
                <a:solidFill>
                  <a:srgbClr val="1F2020"/>
                </a:solidFill>
                <a:latin typeface="Open Sans"/>
                <a:ea typeface="Open Sans"/>
                <a:cs typeface="Open Sans"/>
                <a:sym typeface="Open Sans"/>
              </a:rPr>
              <a:t>Develop predictive models to forecast battery swap needs accurately.</a:t>
            </a:r>
          </a:p>
          <a:p>
            <a:pPr algn="l" marL="259082" indent="-129541" lvl="1">
              <a:lnSpc>
                <a:spcPts val="1680"/>
              </a:lnSpc>
              <a:buFont typeface="Arial"/>
              <a:buChar char="•"/>
            </a:pPr>
            <a:r>
              <a:rPr lang="en-US" sz="1200">
                <a:solidFill>
                  <a:srgbClr val="1F2020"/>
                </a:solidFill>
                <a:latin typeface="Open Sans"/>
                <a:ea typeface="Open Sans"/>
                <a:cs typeface="Open Sans"/>
                <a:sym typeface="Open Sans"/>
              </a:rPr>
              <a:t>Detect anomalies in battery performance to enable proactive maintenance.</a:t>
            </a:r>
          </a:p>
          <a:p>
            <a:pPr algn="l" marL="259082" indent="-129541" lvl="1">
              <a:lnSpc>
                <a:spcPts val="1680"/>
              </a:lnSpc>
              <a:buFont typeface="Arial"/>
              <a:buChar char="•"/>
            </a:pPr>
            <a:r>
              <a:rPr lang="en-US" sz="1200">
                <a:solidFill>
                  <a:srgbClr val="1F2020"/>
                </a:solidFill>
                <a:latin typeface="Open Sans"/>
                <a:ea typeface="Open Sans"/>
                <a:cs typeface="Open Sans"/>
                <a:sym typeface="Open Sans"/>
              </a:rPr>
              <a:t>Improve resource allocation for efficient operations.</a:t>
            </a:r>
          </a:p>
          <a:p>
            <a:pPr algn="l">
              <a:lnSpc>
                <a:spcPts val="1680"/>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FF7300"/>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FF7300"/>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8177932" y="8597752"/>
            <a:ext cx="110068" cy="660548"/>
            <a:chOff x="0" y="0"/>
            <a:chExt cx="28989" cy="173972"/>
          </a:xfrm>
        </p:grpSpPr>
        <p:sp>
          <p:nvSpPr>
            <p:cNvPr name="Freeform 9" id="9"/>
            <p:cNvSpPr/>
            <p:nvPr/>
          </p:nvSpPr>
          <p:spPr>
            <a:xfrm flipH="false" flipV="false" rot="0">
              <a:off x="0" y="0"/>
              <a:ext cx="28989" cy="173972"/>
            </a:xfrm>
            <a:custGeom>
              <a:avLst/>
              <a:gdLst/>
              <a:ahLst/>
              <a:cxnLst/>
              <a:rect r="r" b="b" t="t" l="l"/>
              <a:pathLst>
                <a:path h="173972" w="28989">
                  <a:moveTo>
                    <a:pt x="0" y="0"/>
                  </a:moveTo>
                  <a:lnTo>
                    <a:pt x="28989" y="0"/>
                  </a:lnTo>
                  <a:lnTo>
                    <a:pt x="28989" y="173972"/>
                  </a:lnTo>
                  <a:lnTo>
                    <a:pt x="0" y="173972"/>
                  </a:lnTo>
                  <a:close/>
                </a:path>
              </a:pathLst>
            </a:custGeom>
            <a:solidFill>
              <a:srgbClr val="FF7300"/>
            </a:solidFill>
          </p:spPr>
        </p:sp>
        <p:sp>
          <p:nvSpPr>
            <p:cNvPr name="TextBox 10" id="10"/>
            <p:cNvSpPr txBox="true"/>
            <p:nvPr/>
          </p:nvSpPr>
          <p:spPr>
            <a:xfrm>
              <a:off x="0" y="-38100"/>
              <a:ext cx="28989" cy="212072"/>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1239679" y="3166512"/>
            <a:ext cx="1042538" cy="47625"/>
            <a:chOff x="0" y="0"/>
            <a:chExt cx="274578" cy="12543"/>
          </a:xfrm>
        </p:grpSpPr>
        <p:sp>
          <p:nvSpPr>
            <p:cNvPr name="Freeform 12" id="12"/>
            <p:cNvSpPr/>
            <p:nvPr/>
          </p:nvSpPr>
          <p:spPr>
            <a:xfrm flipH="false" flipV="false" rot="0">
              <a:off x="0" y="0"/>
              <a:ext cx="274578" cy="12543"/>
            </a:xfrm>
            <a:custGeom>
              <a:avLst/>
              <a:gdLst/>
              <a:ahLst/>
              <a:cxnLst/>
              <a:rect r="r" b="b" t="t" l="l"/>
              <a:pathLst>
                <a:path h="12543" w="274578">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56AEFF"/>
            </a:solidFill>
          </p:spPr>
        </p:sp>
        <p:sp>
          <p:nvSpPr>
            <p:cNvPr name="TextBox 13" id="13"/>
            <p:cNvSpPr txBox="true"/>
            <p:nvPr/>
          </p:nvSpPr>
          <p:spPr>
            <a:xfrm>
              <a:off x="0" y="-38100"/>
              <a:ext cx="274578" cy="50643"/>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1028700" y="565634"/>
            <a:ext cx="674282" cy="674282"/>
          </a:xfrm>
          <a:custGeom>
            <a:avLst/>
            <a:gdLst/>
            <a:ahLst/>
            <a:cxnLst/>
            <a:rect r="r" b="b" t="t" l="l"/>
            <a:pathLst>
              <a:path h="674282" w="674282">
                <a:moveTo>
                  <a:pt x="0" y="0"/>
                </a:moveTo>
                <a:lnTo>
                  <a:pt x="674282" y="0"/>
                </a:lnTo>
                <a:lnTo>
                  <a:pt x="674282" y="674282"/>
                </a:lnTo>
                <a:lnTo>
                  <a:pt x="0" y="674282"/>
                </a:lnTo>
                <a:lnTo>
                  <a:pt x="0" y="0"/>
                </a:lnTo>
                <a:close/>
              </a:path>
            </a:pathLst>
          </a:custGeom>
          <a:blipFill>
            <a:blip r:embed="rId2"/>
            <a:stretch>
              <a:fillRect l="0" t="0" r="0" b="0"/>
            </a:stretch>
          </a:blipFill>
        </p:spPr>
      </p:sp>
      <p:sp>
        <p:nvSpPr>
          <p:cNvPr name="Freeform 15" id="15"/>
          <p:cNvSpPr/>
          <p:nvPr/>
        </p:nvSpPr>
        <p:spPr>
          <a:xfrm flipH="false" flipV="false" rot="0">
            <a:off x="1365841" y="1433038"/>
            <a:ext cx="8989927" cy="7494988"/>
          </a:xfrm>
          <a:custGeom>
            <a:avLst/>
            <a:gdLst/>
            <a:ahLst/>
            <a:cxnLst/>
            <a:rect r="r" b="b" t="t" l="l"/>
            <a:pathLst>
              <a:path h="7494988" w="8989927">
                <a:moveTo>
                  <a:pt x="0" y="0"/>
                </a:moveTo>
                <a:lnTo>
                  <a:pt x="8989927" y="0"/>
                </a:lnTo>
                <a:lnTo>
                  <a:pt x="8989927" y="7494988"/>
                </a:lnTo>
                <a:lnTo>
                  <a:pt x="0" y="7494988"/>
                </a:lnTo>
                <a:lnTo>
                  <a:pt x="0" y="0"/>
                </a:lnTo>
                <a:close/>
              </a:path>
            </a:pathLst>
          </a:custGeom>
          <a:blipFill>
            <a:blip r:embed="rId3"/>
            <a:stretch>
              <a:fillRect l="0" t="0" r="0" b="0"/>
            </a:stretch>
          </a:blipFill>
        </p:spPr>
      </p:sp>
      <p:sp>
        <p:nvSpPr>
          <p:cNvPr name="TextBox 16" id="16"/>
          <p:cNvSpPr txBox="true"/>
          <p:nvPr/>
        </p:nvSpPr>
        <p:spPr>
          <a:xfrm rot="0">
            <a:off x="11239679" y="1634660"/>
            <a:ext cx="4955890" cy="1408027"/>
          </a:xfrm>
          <a:prstGeom prst="rect">
            <a:avLst/>
          </a:prstGeom>
        </p:spPr>
        <p:txBody>
          <a:bodyPr anchor="t" rtlCol="false" tIns="0" lIns="0" bIns="0" rIns="0">
            <a:spAutoFit/>
          </a:bodyPr>
          <a:lstStyle/>
          <a:p>
            <a:pPr algn="l">
              <a:lnSpc>
                <a:spcPts val="5336"/>
              </a:lnSpc>
            </a:pPr>
            <a:r>
              <a:rPr lang="en-US" sz="4560" b="true">
                <a:solidFill>
                  <a:srgbClr val="81A969"/>
                </a:solidFill>
                <a:latin typeface="Poppins Bold"/>
                <a:ea typeface="Poppins Bold"/>
                <a:cs typeface="Poppins Bold"/>
                <a:sym typeface="Poppins Bold"/>
              </a:rPr>
              <a:t>Data Collection &amp; Processing</a:t>
            </a:r>
          </a:p>
        </p:txBody>
      </p:sp>
      <p:sp>
        <p:nvSpPr>
          <p:cNvPr name="TextBox 17" id="17"/>
          <p:cNvSpPr txBox="true"/>
          <p:nvPr/>
        </p:nvSpPr>
        <p:spPr>
          <a:xfrm rot="0">
            <a:off x="11239679" y="3318912"/>
            <a:ext cx="6053437" cy="4808220"/>
          </a:xfrm>
          <a:prstGeom prst="rect">
            <a:avLst/>
          </a:prstGeom>
        </p:spPr>
        <p:txBody>
          <a:bodyPr anchor="t" rtlCol="false" tIns="0" lIns="0" bIns="0" rIns="0">
            <a:spAutoFit/>
          </a:bodyPr>
          <a:lstStyle/>
          <a:p>
            <a:pPr algn="l">
              <a:lnSpc>
                <a:spcPts val="1680"/>
              </a:lnSpc>
            </a:pPr>
            <a:r>
              <a:rPr lang="en-US" sz="1200">
                <a:solidFill>
                  <a:srgbClr val="1F2020"/>
                </a:solidFill>
                <a:latin typeface="Open Sans"/>
                <a:ea typeface="Open Sans"/>
                <a:cs typeface="Open Sans"/>
                <a:sym typeface="Open Sans"/>
              </a:rPr>
              <a:t>To build accurate predictive models, we collected and processed historical battery charge data and swap event records. This ensured we had a structured dataset suitable for time-series forecasting and anomaly detection.</a:t>
            </a:r>
          </a:p>
          <a:p>
            <a:pPr algn="l">
              <a:lnSpc>
                <a:spcPts val="1680"/>
              </a:lnSpc>
            </a:pPr>
          </a:p>
          <a:p>
            <a:pPr algn="l" marL="259082" indent="-129541" lvl="1">
              <a:lnSpc>
                <a:spcPts val="1680"/>
              </a:lnSpc>
              <a:buFont typeface="Arial"/>
              <a:buChar char="•"/>
            </a:pPr>
            <a:r>
              <a:rPr lang="en-US" sz="1200">
                <a:solidFill>
                  <a:srgbClr val="1F2020"/>
                </a:solidFill>
                <a:latin typeface="Open Sans"/>
                <a:ea typeface="Open Sans"/>
                <a:cs typeface="Open Sans"/>
                <a:sym typeface="Open Sans"/>
              </a:rPr>
              <a:t>Data Sources:</a:t>
            </a:r>
          </a:p>
          <a:p>
            <a:pPr algn="l" marL="518163" indent="-172721" lvl="2">
              <a:lnSpc>
                <a:spcPts val="1680"/>
              </a:lnSpc>
              <a:buFont typeface="Arial"/>
              <a:buChar char="⚬"/>
            </a:pPr>
            <a:r>
              <a:rPr lang="en-US" sz="1200">
                <a:solidFill>
                  <a:srgbClr val="1F2020"/>
                </a:solidFill>
                <a:latin typeface="Open Sans"/>
                <a:ea typeface="Open Sans"/>
                <a:cs typeface="Open Sans"/>
                <a:sym typeface="Open Sans"/>
              </a:rPr>
              <a:t>Battery Data: Includes key performance indicators such as:</a:t>
            </a:r>
          </a:p>
          <a:p>
            <a:pPr algn="l" marL="777245" indent="-194311" lvl="3">
              <a:lnSpc>
                <a:spcPts val="1680"/>
              </a:lnSpc>
              <a:buFont typeface="Arial"/>
              <a:buChar char="￭"/>
            </a:pPr>
            <a:r>
              <a:rPr lang="en-US" sz="1200">
                <a:solidFill>
                  <a:srgbClr val="1F2020"/>
                </a:solidFill>
                <a:latin typeface="Open Sans"/>
                <a:ea typeface="Open Sans"/>
                <a:cs typeface="Open Sans"/>
                <a:sym typeface="Open Sans"/>
              </a:rPr>
              <a:t>State of Charge (SOC) – Indicates battery depletion levels.</a:t>
            </a:r>
          </a:p>
          <a:p>
            <a:pPr algn="l" marL="777245" indent="-194311" lvl="3">
              <a:lnSpc>
                <a:spcPts val="1680"/>
              </a:lnSpc>
              <a:buFont typeface="Arial"/>
              <a:buChar char="￭"/>
            </a:pPr>
            <a:r>
              <a:rPr lang="en-US" sz="1200">
                <a:solidFill>
                  <a:srgbClr val="1F2020"/>
                </a:solidFill>
                <a:latin typeface="Open Sans"/>
                <a:ea typeface="Open Sans"/>
                <a:cs typeface="Open Sans"/>
                <a:sym typeface="Open Sans"/>
              </a:rPr>
              <a:t>Total Voltage – Helps assess battery health.</a:t>
            </a:r>
          </a:p>
          <a:p>
            <a:pPr algn="l" marL="777245" indent="-194311" lvl="3">
              <a:lnSpc>
                <a:spcPts val="1680"/>
              </a:lnSpc>
              <a:buFont typeface="Arial"/>
              <a:buChar char="￭"/>
            </a:pPr>
            <a:r>
              <a:rPr lang="en-US" sz="1200">
                <a:solidFill>
                  <a:srgbClr val="1F2020"/>
                </a:solidFill>
                <a:latin typeface="Open Sans"/>
                <a:ea typeface="Open Sans"/>
                <a:cs typeface="Open Sans"/>
                <a:sym typeface="Open Sans"/>
              </a:rPr>
              <a:t>Internal Temperature – Identifies overheating patterns.</a:t>
            </a:r>
          </a:p>
          <a:p>
            <a:pPr algn="l" marL="777245" indent="-194311" lvl="3">
              <a:lnSpc>
                <a:spcPts val="1680"/>
              </a:lnSpc>
              <a:buFont typeface="Arial"/>
              <a:buChar char="￭"/>
            </a:pPr>
            <a:r>
              <a:rPr lang="en-US" sz="1200">
                <a:solidFill>
                  <a:srgbClr val="1F2020"/>
                </a:solidFill>
                <a:latin typeface="Open Sans"/>
                <a:ea typeface="Open Sans"/>
                <a:cs typeface="Open Sans"/>
                <a:sym typeface="Open Sans"/>
              </a:rPr>
              <a:t>Number of Cycles – Measures battery aging over time.</a:t>
            </a:r>
          </a:p>
          <a:p>
            <a:pPr algn="l" marL="518163" indent="-172721" lvl="2">
              <a:lnSpc>
                <a:spcPts val="1680"/>
              </a:lnSpc>
              <a:buFont typeface="Arial"/>
              <a:buChar char="⚬"/>
            </a:pPr>
            <a:r>
              <a:rPr lang="en-US" sz="1200">
                <a:solidFill>
                  <a:srgbClr val="1F2020"/>
                </a:solidFill>
                <a:latin typeface="Open Sans"/>
                <a:ea typeface="Open Sans"/>
                <a:cs typeface="Open Sans"/>
                <a:sym typeface="Open Sans"/>
              </a:rPr>
              <a:t>Swap Event Logs:</a:t>
            </a:r>
          </a:p>
          <a:p>
            <a:pPr algn="l" marL="777245" indent="-194311" lvl="3">
              <a:lnSpc>
                <a:spcPts val="1680"/>
              </a:lnSpc>
              <a:buFont typeface="Arial"/>
              <a:buChar char="￭"/>
            </a:pPr>
            <a:r>
              <a:rPr lang="en-US" sz="1200">
                <a:solidFill>
                  <a:srgbClr val="1F2020"/>
                </a:solidFill>
                <a:latin typeface="Open Sans"/>
                <a:ea typeface="Open Sans"/>
                <a:cs typeface="Open Sans"/>
                <a:sym typeface="Open Sans"/>
              </a:rPr>
              <a:t>Swap-In Data: Tracks when a depleted battery is swapped for a charged one.</a:t>
            </a:r>
          </a:p>
          <a:p>
            <a:pPr algn="l" marL="777245" indent="-194311" lvl="3">
              <a:lnSpc>
                <a:spcPts val="1680"/>
              </a:lnSpc>
              <a:buFont typeface="Arial"/>
              <a:buChar char="￭"/>
            </a:pPr>
            <a:r>
              <a:rPr lang="en-US" sz="1200">
                <a:solidFill>
                  <a:srgbClr val="1F2020"/>
                </a:solidFill>
                <a:latin typeface="Open Sans"/>
                <a:ea typeface="Open Sans"/>
                <a:cs typeface="Open Sans"/>
                <a:sym typeface="Open Sans"/>
              </a:rPr>
              <a:t>Swap-Out Data: Records when a charged battery is placed back into service.</a:t>
            </a:r>
          </a:p>
          <a:p>
            <a:pPr algn="l" marL="259082" indent="-129541" lvl="1">
              <a:lnSpc>
                <a:spcPts val="1680"/>
              </a:lnSpc>
              <a:buFont typeface="Arial"/>
              <a:buChar char="•"/>
            </a:pPr>
            <a:r>
              <a:rPr lang="en-US" sz="1200">
                <a:solidFill>
                  <a:srgbClr val="1F2020"/>
                </a:solidFill>
                <a:latin typeface="Open Sans"/>
                <a:ea typeface="Open Sans"/>
                <a:cs typeface="Open Sans"/>
                <a:sym typeface="Open Sans"/>
              </a:rPr>
              <a:t>Data Preprocessing Steps:</a:t>
            </a:r>
          </a:p>
          <a:p>
            <a:pPr algn="l" marL="518163" indent="-172721" lvl="2">
              <a:lnSpc>
                <a:spcPts val="1680"/>
              </a:lnSpc>
              <a:buFont typeface="Arial"/>
              <a:buChar char="⚬"/>
            </a:pPr>
            <a:r>
              <a:rPr lang="en-US" sz="1200">
                <a:solidFill>
                  <a:srgbClr val="1F2020"/>
                </a:solidFill>
                <a:latin typeface="Open Sans"/>
                <a:ea typeface="Open Sans"/>
                <a:cs typeface="Open Sans"/>
                <a:sym typeface="Open Sans"/>
              </a:rPr>
              <a:t>Handling Missing Values: Applied forward-fill and median imputation for missing charge levels and swap counts to maintain data consistency.</a:t>
            </a:r>
          </a:p>
          <a:p>
            <a:pPr algn="l" marL="518163" indent="-172721" lvl="2">
              <a:lnSpc>
                <a:spcPts val="1680"/>
              </a:lnSpc>
              <a:buFont typeface="Arial"/>
              <a:buChar char="⚬"/>
            </a:pPr>
            <a:r>
              <a:rPr lang="en-US" sz="1200">
                <a:solidFill>
                  <a:srgbClr val="1F2020"/>
                </a:solidFill>
                <a:latin typeface="Open Sans"/>
                <a:ea typeface="Open Sans"/>
                <a:cs typeface="Open Sans"/>
                <a:sym typeface="Open Sans"/>
              </a:rPr>
              <a:t>Timestamp Conversion: Standardized all date-time entries to ensure accurate time-series analysis.</a:t>
            </a:r>
          </a:p>
          <a:p>
            <a:pPr algn="l" marL="518163" indent="-172721" lvl="2">
              <a:lnSpc>
                <a:spcPts val="1680"/>
              </a:lnSpc>
              <a:buFont typeface="Arial"/>
              <a:buChar char="⚬"/>
            </a:pPr>
            <a:r>
              <a:rPr lang="en-US" sz="1200">
                <a:solidFill>
                  <a:srgbClr val="1F2020"/>
                </a:solidFill>
                <a:latin typeface="Open Sans"/>
                <a:ea typeface="Open Sans"/>
                <a:cs typeface="Open Sans"/>
                <a:sym typeface="Open Sans"/>
              </a:rPr>
              <a:t>Data Aggregation: Consolidated records at daily and hourly levels to reveal trends and improve model performance.</a:t>
            </a:r>
          </a:p>
          <a:p>
            <a:pPr algn="l">
              <a:lnSpc>
                <a:spcPts val="1680"/>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FF7300"/>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FF7300"/>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8177932" y="8597752"/>
            <a:ext cx="110068" cy="660548"/>
            <a:chOff x="0" y="0"/>
            <a:chExt cx="28989" cy="173972"/>
          </a:xfrm>
        </p:grpSpPr>
        <p:sp>
          <p:nvSpPr>
            <p:cNvPr name="Freeform 9" id="9"/>
            <p:cNvSpPr/>
            <p:nvPr/>
          </p:nvSpPr>
          <p:spPr>
            <a:xfrm flipH="false" flipV="false" rot="0">
              <a:off x="0" y="0"/>
              <a:ext cx="28989" cy="173972"/>
            </a:xfrm>
            <a:custGeom>
              <a:avLst/>
              <a:gdLst/>
              <a:ahLst/>
              <a:cxnLst/>
              <a:rect r="r" b="b" t="t" l="l"/>
              <a:pathLst>
                <a:path h="173972" w="28989">
                  <a:moveTo>
                    <a:pt x="0" y="0"/>
                  </a:moveTo>
                  <a:lnTo>
                    <a:pt x="28989" y="0"/>
                  </a:lnTo>
                  <a:lnTo>
                    <a:pt x="28989" y="173972"/>
                  </a:lnTo>
                  <a:lnTo>
                    <a:pt x="0" y="173972"/>
                  </a:lnTo>
                  <a:close/>
                </a:path>
              </a:pathLst>
            </a:custGeom>
            <a:solidFill>
              <a:srgbClr val="FF7300"/>
            </a:solidFill>
          </p:spPr>
        </p:sp>
        <p:sp>
          <p:nvSpPr>
            <p:cNvPr name="TextBox 10" id="10"/>
            <p:cNvSpPr txBox="true"/>
            <p:nvPr/>
          </p:nvSpPr>
          <p:spPr>
            <a:xfrm>
              <a:off x="0" y="-38100"/>
              <a:ext cx="28989" cy="212072"/>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327459" y="3158226"/>
            <a:ext cx="1042538" cy="47625"/>
            <a:chOff x="0" y="0"/>
            <a:chExt cx="274578" cy="12543"/>
          </a:xfrm>
        </p:grpSpPr>
        <p:sp>
          <p:nvSpPr>
            <p:cNvPr name="Freeform 12" id="12"/>
            <p:cNvSpPr/>
            <p:nvPr/>
          </p:nvSpPr>
          <p:spPr>
            <a:xfrm flipH="false" flipV="false" rot="0">
              <a:off x="0" y="0"/>
              <a:ext cx="274578" cy="12543"/>
            </a:xfrm>
            <a:custGeom>
              <a:avLst/>
              <a:gdLst/>
              <a:ahLst/>
              <a:cxnLst/>
              <a:rect r="r" b="b" t="t" l="l"/>
              <a:pathLst>
                <a:path h="12543" w="274578">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56AEFF"/>
            </a:solidFill>
          </p:spPr>
        </p:sp>
        <p:sp>
          <p:nvSpPr>
            <p:cNvPr name="TextBox 13" id="13"/>
            <p:cNvSpPr txBox="true"/>
            <p:nvPr/>
          </p:nvSpPr>
          <p:spPr>
            <a:xfrm>
              <a:off x="0" y="-38100"/>
              <a:ext cx="274578" cy="50643"/>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7330874" y="1611576"/>
            <a:ext cx="4829771" cy="3751918"/>
          </a:xfrm>
          <a:custGeom>
            <a:avLst/>
            <a:gdLst/>
            <a:ahLst/>
            <a:cxnLst/>
            <a:rect r="r" b="b" t="t" l="l"/>
            <a:pathLst>
              <a:path h="3751918" w="4829771">
                <a:moveTo>
                  <a:pt x="0" y="0"/>
                </a:moveTo>
                <a:lnTo>
                  <a:pt x="4829771" y="0"/>
                </a:lnTo>
                <a:lnTo>
                  <a:pt x="4829771" y="3751918"/>
                </a:lnTo>
                <a:lnTo>
                  <a:pt x="0" y="3751918"/>
                </a:lnTo>
                <a:lnTo>
                  <a:pt x="0" y="0"/>
                </a:lnTo>
                <a:close/>
              </a:path>
            </a:pathLst>
          </a:custGeom>
          <a:blipFill>
            <a:blip r:embed="rId2"/>
            <a:stretch>
              <a:fillRect l="0" t="0" r="0" b="0"/>
            </a:stretch>
          </a:blipFill>
          <a:ln w="38100" cap="sq">
            <a:solidFill>
              <a:srgbClr val="81A969"/>
            </a:solidFill>
            <a:prstDash val="solid"/>
            <a:miter/>
          </a:ln>
        </p:spPr>
      </p:sp>
      <p:sp>
        <p:nvSpPr>
          <p:cNvPr name="Freeform 15" id="15"/>
          <p:cNvSpPr/>
          <p:nvPr/>
        </p:nvSpPr>
        <p:spPr>
          <a:xfrm flipH="false" flipV="false" rot="0">
            <a:off x="8811908" y="5486160"/>
            <a:ext cx="6697474" cy="3772140"/>
          </a:xfrm>
          <a:custGeom>
            <a:avLst/>
            <a:gdLst/>
            <a:ahLst/>
            <a:cxnLst/>
            <a:rect r="r" b="b" t="t" l="l"/>
            <a:pathLst>
              <a:path h="3772140" w="6697474">
                <a:moveTo>
                  <a:pt x="0" y="0"/>
                </a:moveTo>
                <a:lnTo>
                  <a:pt x="6697474" y="0"/>
                </a:lnTo>
                <a:lnTo>
                  <a:pt x="6697474" y="3772140"/>
                </a:lnTo>
                <a:lnTo>
                  <a:pt x="0" y="3772140"/>
                </a:lnTo>
                <a:lnTo>
                  <a:pt x="0" y="0"/>
                </a:lnTo>
                <a:close/>
              </a:path>
            </a:pathLst>
          </a:custGeom>
          <a:blipFill>
            <a:blip r:embed="rId3"/>
            <a:stretch>
              <a:fillRect l="0" t="0" r="0" b="0"/>
            </a:stretch>
          </a:blipFill>
          <a:ln w="38100" cap="sq">
            <a:solidFill>
              <a:srgbClr val="81A969"/>
            </a:solidFill>
            <a:prstDash val="solid"/>
            <a:miter/>
          </a:ln>
        </p:spPr>
      </p:sp>
      <p:sp>
        <p:nvSpPr>
          <p:cNvPr name="Freeform 16" id="16"/>
          <p:cNvSpPr/>
          <p:nvPr/>
        </p:nvSpPr>
        <p:spPr>
          <a:xfrm flipH="false" flipV="false" rot="0">
            <a:off x="12563744" y="1611576"/>
            <a:ext cx="4729371" cy="3751918"/>
          </a:xfrm>
          <a:custGeom>
            <a:avLst/>
            <a:gdLst/>
            <a:ahLst/>
            <a:cxnLst/>
            <a:rect r="r" b="b" t="t" l="l"/>
            <a:pathLst>
              <a:path h="3751918" w="4729371">
                <a:moveTo>
                  <a:pt x="0" y="0"/>
                </a:moveTo>
                <a:lnTo>
                  <a:pt x="4729372" y="0"/>
                </a:lnTo>
                <a:lnTo>
                  <a:pt x="4729372" y="3751918"/>
                </a:lnTo>
                <a:lnTo>
                  <a:pt x="0" y="3751918"/>
                </a:lnTo>
                <a:lnTo>
                  <a:pt x="0" y="0"/>
                </a:lnTo>
                <a:close/>
              </a:path>
            </a:pathLst>
          </a:custGeom>
          <a:blipFill>
            <a:blip r:embed="rId4"/>
            <a:stretch>
              <a:fillRect l="0" t="0" r="0" b="0"/>
            </a:stretch>
          </a:blipFill>
          <a:ln w="38100" cap="sq">
            <a:solidFill>
              <a:srgbClr val="81A969"/>
            </a:solidFill>
            <a:prstDash val="solid"/>
            <a:miter/>
          </a:ln>
        </p:spPr>
      </p:sp>
      <p:sp>
        <p:nvSpPr>
          <p:cNvPr name="TextBox 17" id="17"/>
          <p:cNvSpPr txBox="true"/>
          <p:nvPr/>
        </p:nvSpPr>
        <p:spPr>
          <a:xfrm rot="0">
            <a:off x="1365841" y="1573476"/>
            <a:ext cx="5338017" cy="1408027"/>
          </a:xfrm>
          <a:prstGeom prst="rect">
            <a:avLst/>
          </a:prstGeom>
        </p:spPr>
        <p:txBody>
          <a:bodyPr anchor="t" rtlCol="false" tIns="0" lIns="0" bIns="0" rIns="0">
            <a:spAutoFit/>
          </a:bodyPr>
          <a:lstStyle/>
          <a:p>
            <a:pPr algn="l">
              <a:lnSpc>
                <a:spcPts val="5336"/>
              </a:lnSpc>
            </a:pPr>
            <a:r>
              <a:rPr lang="en-US" sz="4560" b="true">
                <a:solidFill>
                  <a:srgbClr val="81A969"/>
                </a:solidFill>
                <a:latin typeface="Poppins Bold"/>
                <a:ea typeface="Poppins Bold"/>
                <a:cs typeface="Poppins Bold"/>
                <a:sym typeface="Poppins Bold"/>
              </a:rPr>
              <a:t>Exploratory Data Analysis</a:t>
            </a:r>
          </a:p>
        </p:txBody>
      </p:sp>
      <p:sp>
        <p:nvSpPr>
          <p:cNvPr name="TextBox 18" id="18"/>
          <p:cNvSpPr txBox="true"/>
          <p:nvPr/>
        </p:nvSpPr>
        <p:spPr>
          <a:xfrm rot="0">
            <a:off x="1327459" y="3449435"/>
            <a:ext cx="4713352" cy="5772680"/>
          </a:xfrm>
          <a:prstGeom prst="rect">
            <a:avLst/>
          </a:prstGeom>
        </p:spPr>
        <p:txBody>
          <a:bodyPr anchor="t" rtlCol="false" tIns="0" lIns="0" bIns="0" rIns="0">
            <a:spAutoFit/>
          </a:bodyPr>
          <a:lstStyle/>
          <a:p>
            <a:pPr algn="l">
              <a:lnSpc>
                <a:spcPts val="2204"/>
              </a:lnSpc>
            </a:pPr>
            <a:r>
              <a:rPr lang="en-US" sz="1574">
                <a:solidFill>
                  <a:srgbClr val="1F2020"/>
                </a:solidFill>
                <a:latin typeface="Open Sans"/>
                <a:ea typeface="Open Sans"/>
                <a:cs typeface="Open Sans"/>
                <a:sym typeface="Open Sans"/>
              </a:rPr>
              <a:t>Key Insights:</a:t>
            </a:r>
          </a:p>
          <a:p>
            <a:pPr algn="l" marL="339977" indent="-169989" lvl="1">
              <a:lnSpc>
                <a:spcPts val="2204"/>
              </a:lnSpc>
              <a:buFont typeface="Arial"/>
              <a:buChar char="•"/>
            </a:pPr>
            <a:r>
              <a:rPr lang="en-US" sz="1574">
                <a:solidFill>
                  <a:srgbClr val="1F2020"/>
                </a:solidFill>
                <a:latin typeface="Open Sans"/>
                <a:ea typeface="Open Sans"/>
                <a:cs typeface="Open Sans"/>
                <a:sym typeface="Open Sans"/>
              </a:rPr>
              <a:t>SOC follows a cyclic pattern over time:</a:t>
            </a:r>
          </a:p>
          <a:p>
            <a:pPr algn="l" marL="679954" indent="-226651" lvl="2">
              <a:lnSpc>
                <a:spcPts val="2204"/>
              </a:lnSpc>
              <a:buFont typeface="Arial"/>
              <a:buChar char="⚬"/>
            </a:pPr>
            <a:r>
              <a:rPr lang="en-US" sz="1574">
                <a:solidFill>
                  <a:srgbClr val="1F2020"/>
                </a:solidFill>
                <a:latin typeface="Open Sans"/>
                <a:ea typeface="Open Sans"/>
                <a:cs typeface="Open Sans"/>
                <a:sym typeface="Open Sans"/>
              </a:rPr>
              <a:t>The State of Charge (SOC) fluctuates in a repetitive manner, indicating predictable usage and recharging cycles.</a:t>
            </a:r>
          </a:p>
          <a:p>
            <a:pPr algn="l" marL="679954" indent="-226651" lvl="2">
              <a:lnSpc>
                <a:spcPts val="2204"/>
              </a:lnSpc>
              <a:buFont typeface="Arial"/>
              <a:buChar char="⚬"/>
            </a:pPr>
            <a:r>
              <a:rPr lang="en-US" sz="1574">
                <a:solidFill>
                  <a:srgbClr val="1F2020"/>
                </a:solidFill>
                <a:latin typeface="Open Sans"/>
                <a:ea typeface="Open Sans"/>
                <a:cs typeface="Open Sans"/>
                <a:sym typeface="Open Sans"/>
              </a:rPr>
              <a:t>Peaks in SOC correspond to battery charging events, while declines signal active usage.</a:t>
            </a:r>
          </a:p>
          <a:p>
            <a:pPr algn="l" marL="679954" indent="-226651" lvl="2">
              <a:lnSpc>
                <a:spcPts val="2204"/>
              </a:lnSpc>
              <a:buFont typeface="Arial"/>
              <a:buChar char="⚬"/>
            </a:pPr>
            <a:r>
              <a:rPr lang="en-US" sz="1574">
                <a:solidFill>
                  <a:srgbClr val="1F2020"/>
                </a:solidFill>
                <a:latin typeface="Open Sans"/>
                <a:ea typeface="Open Sans"/>
                <a:cs typeface="Open Sans"/>
                <a:sym typeface="Open Sans"/>
              </a:rPr>
              <a:t>Understanding this pattern helps optimize charging schedules and reduce battery degradation.</a:t>
            </a:r>
          </a:p>
          <a:p>
            <a:pPr algn="l" marL="339977" indent="-169989" lvl="1">
              <a:lnSpc>
                <a:spcPts val="2204"/>
              </a:lnSpc>
              <a:buFont typeface="Arial"/>
              <a:buChar char="•"/>
            </a:pPr>
            <a:r>
              <a:rPr lang="en-US" sz="1574">
                <a:solidFill>
                  <a:srgbClr val="1F2020"/>
                </a:solidFill>
                <a:latin typeface="Open Sans"/>
                <a:ea typeface="Open Sans"/>
                <a:cs typeface="Open Sans"/>
                <a:sym typeface="Open Sans"/>
              </a:rPr>
              <a:t>Swap frequency varies by day and hour:</a:t>
            </a:r>
          </a:p>
          <a:p>
            <a:pPr algn="l" marL="679954" indent="-226651" lvl="2">
              <a:lnSpc>
                <a:spcPts val="2204"/>
              </a:lnSpc>
              <a:buFont typeface="Arial"/>
              <a:buChar char="⚬"/>
            </a:pPr>
            <a:r>
              <a:rPr lang="en-US" sz="1574">
                <a:solidFill>
                  <a:srgbClr val="1F2020"/>
                </a:solidFill>
                <a:latin typeface="Open Sans"/>
                <a:ea typeface="Open Sans"/>
                <a:cs typeface="Open Sans"/>
                <a:sym typeface="Open Sans"/>
              </a:rPr>
              <a:t>Battery swap activity is not uniform throughout the day.</a:t>
            </a:r>
          </a:p>
          <a:p>
            <a:pPr algn="l" marL="679954" indent="-226651" lvl="2">
              <a:lnSpc>
                <a:spcPts val="2204"/>
              </a:lnSpc>
              <a:buFont typeface="Arial"/>
              <a:buChar char="⚬"/>
            </a:pPr>
            <a:r>
              <a:rPr lang="en-US" sz="1574">
                <a:solidFill>
                  <a:srgbClr val="1F2020"/>
                </a:solidFill>
                <a:latin typeface="Open Sans"/>
                <a:ea typeface="Open Sans"/>
                <a:cs typeface="Open Sans"/>
                <a:sym typeface="Open Sans"/>
              </a:rPr>
              <a:t>Higher swap frequencies are observed during peak operational hours, likely due to increased fleet usage.</a:t>
            </a:r>
          </a:p>
          <a:p>
            <a:pPr algn="l" marL="679954" indent="-226651" lvl="2">
              <a:lnSpc>
                <a:spcPts val="2204"/>
              </a:lnSpc>
              <a:buFont typeface="Arial"/>
              <a:buChar char="⚬"/>
            </a:pPr>
            <a:r>
              <a:rPr lang="en-US" sz="1574">
                <a:solidFill>
                  <a:srgbClr val="1F2020"/>
                </a:solidFill>
                <a:latin typeface="Open Sans"/>
                <a:ea typeface="Open Sans"/>
                <a:cs typeface="Open Sans"/>
                <a:sym typeface="Open Sans"/>
              </a:rPr>
              <a:t>Identifying these high-demand periods allows for better resource allocation at swap stations.</a:t>
            </a:r>
          </a:p>
          <a:p>
            <a:pPr algn="l">
              <a:lnSpc>
                <a:spcPts val="2204"/>
              </a:lnSpc>
              <a:spcBef>
                <a:spcPct val="0"/>
              </a:spcBef>
            </a:pPr>
          </a:p>
        </p:txBody>
      </p:sp>
      <p:sp>
        <p:nvSpPr>
          <p:cNvPr name="TextBox 19" id="19"/>
          <p:cNvSpPr txBox="true"/>
          <p:nvPr/>
        </p:nvSpPr>
        <p:spPr>
          <a:xfrm rot="0">
            <a:off x="1992856" y="7661333"/>
            <a:ext cx="2003612" cy="247718"/>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Open Sans Bold"/>
                <a:ea typeface="Open Sans Bold"/>
                <a:cs typeface="Open Sans Bold"/>
                <a:sym typeface="Open Sans Bold"/>
              </a:rPr>
              <a:t>Learn More</a:t>
            </a:r>
          </a:p>
        </p:txBody>
      </p:sp>
      <p:sp>
        <p:nvSpPr>
          <p:cNvPr name="Freeform 20" id="20"/>
          <p:cNvSpPr/>
          <p:nvPr/>
        </p:nvSpPr>
        <p:spPr>
          <a:xfrm flipH="false" flipV="false" rot="0">
            <a:off x="1028700" y="565634"/>
            <a:ext cx="674282" cy="674282"/>
          </a:xfrm>
          <a:custGeom>
            <a:avLst/>
            <a:gdLst/>
            <a:ahLst/>
            <a:cxnLst/>
            <a:rect r="r" b="b" t="t" l="l"/>
            <a:pathLst>
              <a:path h="674282" w="674282">
                <a:moveTo>
                  <a:pt x="0" y="0"/>
                </a:moveTo>
                <a:lnTo>
                  <a:pt x="674282" y="0"/>
                </a:lnTo>
                <a:lnTo>
                  <a:pt x="674282" y="674282"/>
                </a:lnTo>
                <a:lnTo>
                  <a:pt x="0" y="674282"/>
                </a:lnTo>
                <a:lnTo>
                  <a:pt x="0" y="0"/>
                </a:lnTo>
                <a:close/>
              </a:path>
            </a:pathLst>
          </a:custGeom>
          <a:blipFill>
            <a:blip r:embed="rId5"/>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FF7300"/>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FF7300"/>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8177932" y="8597752"/>
            <a:ext cx="110068" cy="660548"/>
            <a:chOff x="0" y="0"/>
            <a:chExt cx="28989" cy="173972"/>
          </a:xfrm>
        </p:grpSpPr>
        <p:sp>
          <p:nvSpPr>
            <p:cNvPr name="Freeform 9" id="9"/>
            <p:cNvSpPr/>
            <p:nvPr/>
          </p:nvSpPr>
          <p:spPr>
            <a:xfrm flipH="false" flipV="false" rot="0">
              <a:off x="0" y="0"/>
              <a:ext cx="28989" cy="173972"/>
            </a:xfrm>
            <a:custGeom>
              <a:avLst/>
              <a:gdLst/>
              <a:ahLst/>
              <a:cxnLst/>
              <a:rect r="r" b="b" t="t" l="l"/>
              <a:pathLst>
                <a:path h="173972" w="28989">
                  <a:moveTo>
                    <a:pt x="0" y="0"/>
                  </a:moveTo>
                  <a:lnTo>
                    <a:pt x="28989" y="0"/>
                  </a:lnTo>
                  <a:lnTo>
                    <a:pt x="28989" y="173972"/>
                  </a:lnTo>
                  <a:lnTo>
                    <a:pt x="0" y="173972"/>
                  </a:lnTo>
                  <a:close/>
                </a:path>
              </a:pathLst>
            </a:custGeom>
            <a:solidFill>
              <a:srgbClr val="FF7300"/>
            </a:solidFill>
          </p:spPr>
        </p:sp>
        <p:sp>
          <p:nvSpPr>
            <p:cNvPr name="TextBox 10" id="10"/>
            <p:cNvSpPr txBox="true"/>
            <p:nvPr/>
          </p:nvSpPr>
          <p:spPr>
            <a:xfrm>
              <a:off x="0" y="-38100"/>
              <a:ext cx="28989" cy="212072"/>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8622731" y="2427867"/>
            <a:ext cx="1042538" cy="47625"/>
            <a:chOff x="0" y="0"/>
            <a:chExt cx="274578" cy="12543"/>
          </a:xfrm>
        </p:grpSpPr>
        <p:sp>
          <p:nvSpPr>
            <p:cNvPr name="Freeform 12" id="12"/>
            <p:cNvSpPr/>
            <p:nvPr/>
          </p:nvSpPr>
          <p:spPr>
            <a:xfrm flipH="false" flipV="false" rot="0">
              <a:off x="0" y="0"/>
              <a:ext cx="274578" cy="12543"/>
            </a:xfrm>
            <a:custGeom>
              <a:avLst/>
              <a:gdLst/>
              <a:ahLst/>
              <a:cxnLst/>
              <a:rect r="r" b="b" t="t" l="l"/>
              <a:pathLst>
                <a:path h="12543" w="274578">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56AEFF"/>
            </a:solidFill>
          </p:spPr>
        </p:sp>
        <p:sp>
          <p:nvSpPr>
            <p:cNvPr name="TextBox 13" id="13"/>
            <p:cNvSpPr txBox="true"/>
            <p:nvPr/>
          </p:nvSpPr>
          <p:spPr>
            <a:xfrm>
              <a:off x="0" y="-38100"/>
              <a:ext cx="274578" cy="50643"/>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5660555" y="1377780"/>
            <a:ext cx="6966890" cy="829669"/>
          </a:xfrm>
          <a:prstGeom prst="rect">
            <a:avLst/>
          </a:prstGeom>
        </p:spPr>
        <p:txBody>
          <a:bodyPr anchor="t" rtlCol="false" tIns="0" lIns="0" bIns="0" rIns="0">
            <a:spAutoFit/>
          </a:bodyPr>
          <a:lstStyle/>
          <a:p>
            <a:pPr algn="ctr">
              <a:lnSpc>
                <a:spcPts val="6155"/>
              </a:lnSpc>
            </a:pPr>
            <a:r>
              <a:rPr lang="en-US" b="true" sz="5260">
                <a:solidFill>
                  <a:srgbClr val="81A969"/>
                </a:solidFill>
                <a:latin typeface="Poppins Bold"/>
                <a:ea typeface="Poppins Bold"/>
                <a:cs typeface="Poppins Bold"/>
                <a:sym typeface="Poppins Bold"/>
              </a:rPr>
              <a:t>Feature Engineering</a:t>
            </a:r>
          </a:p>
        </p:txBody>
      </p:sp>
      <p:sp>
        <p:nvSpPr>
          <p:cNvPr name="TextBox 15" id="15"/>
          <p:cNvSpPr txBox="true"/>
          <p:nvPr/>
        </p:nvSpPr>
        <p:spPr>
          <a:xfrm rot="0">
            <a:off x="8142194" y="7976421"/>
            <a:ext cx="2003612" cy="247718"/>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Open Sans Bold"/>
                <a:ea typeface="Open Sans Bold"/>
                <a:cs typeface="Open Sans Bold"/>
                <a:sym typeface="Open Sans Bold"/>
              </a:rPr>
              <a:t>Learn More</a:t>
            </a:r>
          </a:p>
        </p:txBody>
      </p:sp>
      <p:sp>
        <p:nvSpPr>
          <p:cNvPr name="TextBox 16" id="16"/>
          <p:cNvSpPr txBox="true"/>
          <p:nvPr/>
        </p:nvSpPr>
        <p:spPr>
          <a:xfrm rot="0">
            <a:off x="1592559" y="2934335"/>
            <a:ext cx="15102882" cy="6323965"/>
          </a:xfrm>
          <a:prstGeom prst="rect">
            <a:avLst/>
          </a:prstGeom>
        </p:spPr>
        <p:txBody>
          <a:bodyPr anchor="t" rtlCol="false" tIns="0" lIns="0" bIns="0" rIns="0">
            <a:spAutoFit/>
          </a:bodyPr>
          <a:lstStyle/>
          <a:p>
            <a:pPr algn="l">
              <a:lnSpc>
                <a:spcPts val="2659"/>
              </a:lnSpc>
              <a:spcBef>
                <a:spcPct val="0"/>
              </a:spcBef>
            </a:pPr>
            <a:r>
              <a:rPr lang="en-US" sz="1899">
                <a:solidFill>
                  <a:srgbClr val="000000"/>
                </a:solidFill>
                <a:latin typeface="Canva Sans"/>
                <a:ea typeface="Canva Sans"/>
                <a:cs typeface="Canva Sans"/>
                <a:sym typeface="Canva Sans"/>
              </a:rPr>
              <a:t>New Features Created:</a:t>
            </a:r>
          </a:p>
          <a:p>
            <a:pPr algn="l" marL="410209" indent="-205105" lvl="1">
              <a:lnSpc>
                <a:spcPts val="2659"/>
              </a:lnSpc>
              <a:spcBef>
                <a:spcPct val="0"/>
              </a:spcBef>
              <a:buAutoNum type="arabicPeriod" startAt="1"/>
            </a:pPr>
            <a:r>
              <a:rPr lang="en-US" sz="1899">
                <a:solidFill>
                  <a:srgbClr val="000000"/>
                </a:solidFill>
                <a:latin typeface="Canva Sans"/>
                <a:ea typeface="Canva Sans"/>
                <a:cs typeface="Canva Sans"/>
                <a:sym typeface="Canva Sans"/>
              </a:rPr>
              <a:t>Battery Usage Rate:</a:t>
            </a:r>
          </a:p>
          <a:p>
            <a:pPr algn="l" marL="410209" indent="-205105" lvl="1">
              <a:lnSpc>
                <a:spcPts val="2659"/>
              </a:lnSpc>
              <a:buFont typeface="Arial"/>
              <a:buChar char="•"/>
            </a:pPr>
            <a:r>
              <a:rPr lang="en-US" sz="1899">
                <a:solidFill>
                  <a:srgbClr val="000000"/>
                </a:solidFill>
                <a:latin typeface="Canva Sans"/>
                <a:ea typeface="Canva Sans"/>
                <a:cs typeface="Canva Sans"/>
                <a:sym typeface="Canva Sans"/>
              </a:rPr>
              <a:t>Measures the rate of charge depletion over time.</a:t>
            </a:r>
          </a:p>
          <a:p>
            <a:pPr algn="l" marL="410209" indent="-205105" lvl="1">
              <a:lnSpc>
                <a:spcPts val="2659"/>
              </a:lnSpc>
              <a:buFont typeface="Arial"/>
              <a:buChar char="•"/>
            </a:pPr>
            <a:r>
              <a:rPr lang="en-US" sz="1899">
                <a:solidFill>
                  <a:srgbClr val="000000"/>
                </a:solidFill>
                <a:latin typeface="Canva Sans"/>
                <a:ea typeface="Canva Sans"/>
                <a:cs typeface="Canva Sans"/>
                <a:sym typeface="Canva Sans"/>
              </a:rPr>
              <a:t>Helps identify rapid discharge patterns that may indicate battery issues or high-demand usage.</a:t>
            </a:r>
          </a:p>
          <a:p>
            <a:pPr algn="l" marL="410209" indent="-205105" lvl="1">
              <a:lnSpc>
                <a:spcPts val="2659"/>
              </a:lnSpc>
              <a:buFont typeface="Arial"/>
              <a:buChar char="•"/>
            </a:pPr>
            <a:r>
              <a:rPr lang="en-US" sz="1899">
                <a:solidFill>
                  <a:srgbClr val="000000"/>
                </a:solidFill>
                <a:latin typeface="Canva Sans"/>
                <a:ea typeface="Canva Sans"/>
                <a:cs typeface="Canva Sans"/>
                <a:sym typeface="Canva Sans"/>
              </a:rPr>
              <a:t>Used as a key predictor for battery swap timing.</a:t>
            </a:r>
          </a:p>
          <a:p>
            <a:pPr algn="l">
              <a:lnSpc>
                <a:spcPts val="2659"/>
              </a:lnSpc>
              <a:spcBef>
                <a:spcPct val="0"/>
              </a:spcBef>
            </a:pPr>
            <a:r>
              <a:rPr lang="en-US" sz="1899">
                <a:solidFill>
                  <a:srgbClr val="000000"/>
                </a:solidFill>
                <a:latin typeface="Canva Sans"/>
                <a:ea typeface="Canva Sans"/>
                <a:cs typeface="Canva Sans"/>
                <a:sym typeface="Canva Sans"/>
              </a:rPr>
              <a:t>   2. Swap Frequency:</a:t>
            </a:r>
          </a:p>
          <a:p>
            <a:pPr algn="l" marL="410209" indent="-205105" lvl="1">
              <a:lnSpc>
                <a:spcPts val="2659"/>
              </a:lnSpc>
              <a:buFont typeface="Arial"/>
              <a:buChar char="•"/>
            </a:pPr>
            <a:r>
              <a:rPr lang="en-US" sz="1899">
                <a:solidFill>
                  <a:srgbClr val="000000"/>
                </a:solidFill>
                <a:latin typeface="Canva Sans"/>
                <a:ea typeface="Canva Sans"/>
                <a:cs typeface="Canva Sans"/>
                <a:sym typeface="Canva Sans"/>
              </a:rPr>
              <a:t>Captures the number of swaps occurring per unit time (hourly/daily).</a:t>
            </a:r>
          </a:p>
          <a:p>
            <a:pPr algn="l" marL="410209" indent="-205105" lvl="1">
              <a:lnSpc>
                <a:spcPts val="2659"/>
              </a:lnSpc>
              <a:buFont typeface="Arial"/>
              <a:buChar char="•"/>
            </a:pPr>
            <a:r>
              <a:rPr lang="en-US" sz="1899">
                <a:solidFill>
                  <a:srgbClr val="000000"/>
                </a:solidFill>
                <a:latin typeface="Canva Sans"/>
                <a:ea typeface="Canva Sans"/>
                <a:cs typeface="Canva Sans"/>
                <a:sym typeface="Canva Sans"/>
              </a:rPr>
              <a:t>Identifies high-demand periods and station load distribution.</a:t>
            </a:r>
          </a:p>
          <a:p>
            <a:pPr algn="l" marL="410209" indent="-205105" lvl="1">
              <a:lnSpc>
                <a:spcPts val="2659"/>
              </a:lnSpc>
              <a:buFont typeface="Arial"/>
              <a:buChar char="•"/>
            </a:pPr>
            <a:r>
              <a:rPr lang="en-US" sz="1899">
                <a:solidFill>
                  <a:srgbClr val="000000"/>
                </a:solidFill>
                <a:latin typeface="Canva Sans"/>
                <a:ea typeface="Canva Sans"/>
                <a:cs typeface="Canva Sans"/>
                <a:sym typeface="Canva Sans"/>
              </a:rPr>
              <a:t>Useful for optimizing battery inventory and swap station resource planning.</a:t>
            </a:r>
          </a:p>
          <a:p>
            <a:pPr algn="l">
              <a:lnSpc>
                <a:spcPts val="2659"/>
              </a:lnSpc>
              <a:spcBef>
                <a:spcPct val="0"/>
              </a:spcBef>
            </a:pPr>
            <a:r>
              <a:rPr lang="en-US" sz="1899">
                <a:solidFill>
                  <a:srgbClr val="000000"/>
                </a:solidFill>
                <a:latin typeface="Canva Sans"/>
                <a:ea typeface="Canva Sans"/>
                <a:cs typeface="Canva Sans"/>
                <a:sym typeface="Canva Sans"/>
              </a:rPr>
              <a:t>   3. Lag Features:</a:t>
            </a:r>
          </a:p>
          <a:p>
            <a:pPr algn="l" marL="410209" indent="-205105" lvl="1">
              <a:lnSpc>
                <a:spcPts val="2659"/>
              </a:lnSpc>
              <a:buFont typeface="Arial"/>
              <a:buChar char="•"/>
            </a:pPr>
            <a:r>
              <a:rPr lang="en-US" sz="1899">
                <a:solidFill>
                  <a:srgbClr val="000000"/>
                </a:solidFill>
                <a:latin typeface="Canva Sans"/>
                <a:ea typeface="Canva Sans"/>
                <a:cs typeface="Canva Sans"/>
                <a:sym typeface="Canva Sans"/>
              </a:rPr>
              <a:t>Incorporates historical battery data (e.g., SOC, swap count) as inputs for predictive modeling.</a:t>
            </a:r>
          </a:p>
          <a:p>
            <a:pPr algn="l" marL="410209" indent="-205105" lvl="1">
              <a:lnSpc>
                <a:spcPts val="2659"/>
              </a:lnSpc>
              <a:buFont typeface="Arial"/>
              <a:buChar char="•"/>
            </a:pPr>
            <a:r>
              <a:rPr lang="en-US" sz="1899">
                <a:solidFill>
                  <a:srgbClr val="000000"/>
                </a:solidFill>
                <a:latin typeface="Canva Sans"/>
                <a:ea typeface="Canva Sans"/>
                <a:cs typeface="Canva Sans"/>
                <a:sym typeface="Canva Sans"/>
              </a:rPr>
              <a:t>Enables models to recognize past trends and improve forecasting accuracy.</a:t>
            </a:r>
          </a:p>
          <a:p>
            <a:pPr algn="l" marL="410209" indent="-205105" lvl="1">
              <a:lnSpc>
                <a:spcPts val="2659"/>
              </a:lnSpc>
              <a:buFont typeface="Arial"/>
              <a:buChar char="•"/>
            </a:pPr>
            <a:r>
              <a:rPr lang="en-US" sz="1899">
                <a:solidFill>
                  <a:srgbClr val="000000"/>
                </a:solidFill>
                <a:latin typeface="Canva Sans"/>
                <a:ea typeface="Canva Sans"/>
                <a:cs typeface="Canva Sans"/>
                <a:sym typeface="Canva Sans"/>
              </a:rPr>
              <a:t>Essential for time-series models such as LSTM and XGBoost.</a:t>
            </a:r>
          </a:p>
          <a:p>
            <a:pPr algn="l">
              <a:lnSpc>
                <a:spcPts val="2659"/>
              </a:lnSpc>
              <a:spcBef>
                <a:spcPct val="0"/>
              </a:spcBef>
            </a:pPr>
          </a:p>
          <a:p>
            <a:pPr algn="l">
              <a:lnSpc>
                <a:spcPts val="2659"/>
              </a:lnSpc>
              <a:spcBef>
                <a:spcPct val="0"/>
              </a:spcBef>
            </a:pPr>
            <a:r>
              <a:rPr lang="en-US" sz="1899">
                <a:solidFill>
                  <a:srgbClr val="000000"/>
                </a:solidFill>
                <a:latin typeface="Canva Sans"/>
                <a:ea typeface="Canva Sans"/>
                <a:cs typeface="Canva Sans"/>
                <a:sym typeface="Canva Sans"/>
              </a:rPr>
              <a:t>Impact on Model Performance</a:t>
            </a:r>
          </a:p>
          <a:p>
            <a:pPr algn="l" marL="410209" indent="-205105" lvl="1">
              <a:lnSpc>
                <a:spcPts val="2659"/>
              </a:lnSpc>
              <a:buFont typeface="Arial"/>
              <a:buChar char="•"/>
            </a:pPr>
            <a:r>
              <a:rPr lang="en-US" sz="1899">
                <a:solidFill>
                  <a:srgbClr val="000000"/>
                </a:solidFill>
                <a:latin typeface="Canva Sans"/>
                <a:ea typeface="Canva Sans"/>
                <a:cs typeface="Canva Sans"/>
                <a:sym typeface="Canva Sans"/>
              </a:rPr>
              <a:t>Enhanced Predictive Accuracy: Adding these features improved the model’s ability to forecast swap demand and battery performance trends.</a:t>
            </a:r>
          </a:p>
          <a:p>
            <a:pPr algn="l" marL="410209" indent="-205105" lvl="1">
              <a:lnSpc>
                <a:spcPts val="2659"/>
              </a:lnSpc>
              <a:buFont typeface="Arial"/>
              <a:buChar char="•"/>
            </a:pPr>
            <a:r>
              <a:rPr lang="en-US" sz="1899">
                <a:solidFill>
                  <a:srgbClr val="000000"/>
                </a:solidFill>
                <a:latin typeface="Canva Sans"/>
                <a:ea typeface="Canva Sans"/>
                <a:cs typeface="Canva Sans"/>
                <a:sym typeface="Canva Sans"/>
              </a:rPr>
              <a:t>Improved Anomaly Detection: Historical usage patterns help detect irregular battery behavior before failure occurs.</a:t>
            </a:r>
          </a:p>
          <a:p>
            <a:pPr algn="l" marL="410209" indent="-205105" lvl="1">
              <a:lnSpc>
                <a:spcPts val="2659"/>
              </a:lnSpc>
              <a:buFont typeface="Arial"/>
              <a:buChar char="•"/>
            </a:pPr>
            <a:r>
              <a:rPr lang="en-US" sz="1899">
                <a:solidFill>
                  <a:srgbClr val="000000"/>
                </a:solidFill>
                <a:latin typeface="Canva Sans"/>
                <a:ea typeface="Canva Sans"/>
                <a:cs typeface="Canva Sans"/>
                <a:sym typeface="Canva Sans"/>
              </a:rPr>
              <a:t>Operational Insights: These features provide actionable insights for proactive maintenance and station optimization.</a:t>
            </a:r>
          </a:p>
        </p:txBody>
      </p:sp>
      <p:sp>
        <p:nvSpPr>
          <p:cNvPr name="Freeform 17" id="17"/>
          <p:cNvSpPr/>
          <p:nvPr/>
        </p:nvSpPr>
        <p:spPr>
          <a:xfrm flipH="false" flipV="false" rot="0">
            <a:off x="1028700" y="565634"/>
            <a:ext cx="674282" cy="674282"/>
          </a:xfrm>
          <a:custGeom>
            <a:avLst/>
            <a:gdLst/>
            <a:ahLst/>
            <a:cxnLst/>
            <a:rect r="r" b="b" t="t" l="l"/>
            <a:pathLst>
              <a:path h="674282" w="674282">
                <a:moveTo>
                  <a:pt x="0" y="0"/>
                </a:moveTo>
                <a:lnTo>
                  <a:pt x="674282" y="0"/>
                </a:lnTo>
                <a:lnTo>
                  <a:pt x="674282" y="674282"/>
                </a:lnTo>
                <a:lnTo>
                  <a:pt x="0" y="674282"/>
                </a:lnTo>
                <a:lnTo>
                  <a:pt x="0" y="0"/>
                </a:lnTo>
                <a:close/>
              </a:path>
            </a:pathLst>
          </a:custGeom>
          <a:blipFill>
            <a:blip r:embed="rId2"/>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FF7300"/>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FF7300"/>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8177932" y="8597752"/>
            <a:ext cx="110068" cy="660548"/>
            <a:chOff x="0" y="0"/>
            <a:chExt cx="28989" cy="173972"/>
          </a:xfrm>
        </p:grpSpPr>
        <p:sp>
          <p:nvSpPr>
            <p:cNvPr name="Freeform 9" id="9"/>
            <p:cNvSpPr/>
            <p:nvPr/>
          </p:nvSpPr>
          <p:spPr>
            <a:xfrm flipH="false" flipV="false" rot="0">
              <a:off x="0" y="0"/>
              <a:ext cx="28989" cy="173972"/>
            </a:xfrm>
            <a:custGeom>
              <a:avLst/>
              <a:gdLst/>
              <a:ahLst/>
              <a:cxnLst/>
              <a:rect r="r" b="b" t="t" l="l"/>
              <a:pathLst>
                <a:path h="173972" w="28989">
                  <a:moveTo>
                    <a:pt x="0" y="0"/>
                  </a:moveTo>
                  <a:lnTo>
                    <a:pt x="28989" y="0"/>
                  </a:lnTo>
                  <a:lnTo>
                    <a:pt x="28989" y="173972"/>
                  </a:lnTo>
                  <a:lnTo>
                    <a:pt x="0" y="173972"/>
                  </a:lnTo>
                  <a:close/>
                </a:path>
              </a:pathLst>
            </a:custGeom>
            <a:solidFill>
              <a:srgbClr val="FF7300"/>
            </a:solidFill>
          </p:spPr>
        </p:sp>
        <p:sp>
          <p:nvSpPr>
            <p:cNvPr name="TextBox 10" id="10"/>
            <p:cNvSpPr txBox="true"/>
            <p:nvPr/>
          </p:nvSpPr>
          <p:spPr>
            <a:xfrm>
              <a:off x="0" y="-38100"/>
              <a:ext cx="28989" cy="212072"/>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1696840" y="2950767"/>
            <a:ext cx="1042538" cy="47625"/>
            <a:chOff x="0" y="0"/>
            <a:chExt cx="274578" cy="12543"/>
          </a:xfrm>
        </p:grpSpPr>
        <p:sp>
          <p:nvSpPr>
            <p:cNvPr name="Freeform 12" id="12"/>
            <p:cNvSpPr/>
            <p:nvPr/>
          </p:nvSpPr>
          <p:spPr>
            <a:xfrm flipH="false" flipV="false" rot="0">
              <a:off x="0" y="0"/>
              <a:ext cx="274578" cy="12543"/>
            </a:xfrm>
            <a:custGeom>
              <a:avLst/>
              <a:gdLst/>
              <a:ahLst/>
              <a:cxnLst/>
              <a:rect r="r" b="b" t="t" l="l"/>
              <a:pathLst>
                <a:path h="12543" w="274578">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56AEFF"/>
            </a:solidFill>
          </p:spPr>
        </p:sp>
        <p:sp>
          <p:nvSpPr>
            <p:cNvPr name="TextBox 13" id="13"/>
            <p:cNvSpPr txBox="true"/>
            <p:nvPr/>
          </p:nvSpPr>
          <p:spPr>
            <a:xfrm>
              <a:off x="0" y="-38100"/>
              <a:ext cx="274578" cy="50643"/>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1696840" y="3867124"/>
            <a:ext cx="677751" cy="677751"/>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F7300"/>
            </a:solidFill>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17" id="17"/>
          <p:cNvGrpSpPr/>
          <p:nvPr/>
        </p:nvGrpSpPr>
        <p:grpSpPr>
          <a:xfrm rot="0">
            <a:off x="11696840" y="6497719"/>
            <a:ext cx="677751" cy="677751"/>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F7300"/>
            </a:solidFill>
          </p:spPr>
        </p:sp>
        <p:sp>
          <p:nvSpPr>
            <p:cNvPr name="TextBox 19" id="19"/>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Freeform 20" id="20"/>
          <p:cNvSpPr/>
          <p:nvPr/>
        </p:nvSpPr>
        <p:spPr>
          <a:xfrm flipH="false" flipV="false" rot="0">
            <a:off x="1028700" y="565634"/>
            <a:ext cx="674282" cy="674282"/>
          </a:xfrm>
          <a:custGeom>
            <a:avLst/>
            <a:gdLst/>
            <a:ahLst/>
            <a:cxnLst/>
            <a:rect r="r" b="b" t="t" l="l"/>
            <a:pathLst>
              <a:path h="674282" w="674282">
                <a:moveTo>
                  <a:pt x="0" y="0"/>
                </a:moveTo>
                <a:lnTo>
                  <a:pt x="674282" y="0"/>
                </a:lnTo>
                <a:lnTo>
                  <a:pt x="674282" y="674282"/>
                </a:lnTo>
                <a:lnTo>
                  <a:pt x="0" y="674282"/>
                </a:lnTo>
                <a:lnTo>
                  <a:pt x="0" y="0"/>
                </a:lnTo>
                <a:close/>
              </a:path>
            </a:pathLst>
          </a:custGeom>
          <a:blipFill>
            <a:blip r:embed="rId2"/>
            <a:stretch>
              <a:fillRect l="0" t="0" r="0" b="0"/>
            </a:stretch>
          </a:blipFill>
        </p:spPr>
      </p:sp>
      <p:sp>
        <p:nvSpPr>
          <p:cNvPr name="Freeform 21" id="21"/>
          <p:cNvSpPr/>
          <p:nvPr/>
        </p:nvSpPr>
        <p:spPr>
          <a:xfrm flipH="false" flipV="false" rot="0">
            <a:off x="1028700" y="1527639"/>
            <a:ext cx="9833675" cy="7070113"/>
          </a:xfrm>
          <a:custGeom>
            <a:avLst/>
            <a:gdLst/>
            <a:ahLst/>
            <a:cxnLst/>
            <a:rect r="r" b="b" t="t" l="l"/>
            <a:pathLst>
              <a:path h="7070113" w="9833675">
                <a:moveTo>
                  <a:pt x="0" y="0"/>
                </a:moveTo>
                <a:lnTo>
                  <a:pt x="9833675" y="0"/>
                </a:lnTo>
                <a:lnTo>
                  <a:pt x="9833675" y="7070113"/>
                </a:lnTo>
                <a:lnTo>
                  <a:pt x="0" y="7070113"/>
                </a:lnTo>
                <a:lnTo>
                  <a:pt x="0" y="0"/>
                </a:lnTo>
                <a:close/>
              </a:path>
            </a:pathLst>
          </a:custGeom>
          <a:blipFill>
            <a:blip r:embed="rId3"/>
            <a:stretch>
              <a:fillRect l="0" t="0" r="0" b="0"/>
            </a:stretch>
          </a:blipFill>
        </p:spPr>
      </p:sp>
      <p:sp>
        <p:nvSpPr>
          <p:cNvPr name="TextBox 22" id="22"/>
          <p:cNvSpPr txBox="true"/>
          <p:nvPr/>
        </p:nvSpPr>
        <p:spPr>
          <a:xfrm rot="0">
            <a:off x="11696840" y="1199038"/>
            <a:ext cx="5993642" cy="1408027"/>
          </a:xfrm>
          <a:prstGeom prst="rect">
            <a:avLst/>
          </a:prstGeom>
        </p:spPr>
        <p:txBody>
          <a:bodyPr anchor="t" rtlCol="false" tIns="0" lIns="0" bIns="0" rIns="0">
            <a:spAutoFit/>
          </a:bodyPr>
          <a:lstStyle/>
          <a:p>
            <a:pPr algn="l">
              <a:lnSpc>
                <a:spcPts val="5336"/>
              </a:lnSpc>
            </a:pPr>
            <a:r>
              <a:rPr lang="en-US" sz="4560" b="true">
                <a:solidFill>
                  <a:srgbClr val="81A969"/>
                </a:solidFill>
                <a:latin typeface="Poppins Bold"/>
                <a:ea typeface="Poppins Bold"/>
                <a:cs typeface="Poppins Bold"/>
                <a:sym typeface="Poppins Bold"/>
              </a:rPr>
              <a:t>Predictive Modeling Approach</a:t>
            </a:r>
          </a:p>
        </p:txBody>
      </p:sp>
      <p:sp>
        <p:nvSpPr>
          <p:cNvPr name="TextBox 23" id="23"/>
          <p:cNvSpPr txBox="true"/>
          <p:nvPr/>
        </p:nvSpPr>
        <p:spPr>
          <a:xfrm rot="0">
            <a:off x="11787660" y="4043122"/>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000000"/>
                </a:solidFill>
                <a:latin typeface="Open Sans Bold"/>
                <a:ea typeface="Open Sans Bold"/>
                <a:cs typeface="Open Sans Bold"/>
                <a:sym typeface="Open Sans Bold"/>
              </a:rPr>
              <a:t>01</a:t>
            </a:r>
          </a:p>
        </p:txBody>
      </p:sp>
      <p:sp>
        <p:nvSpPr>
          <p:cNvPr name="TextBox 24" id="24"/>
          <p:cNvSpPr txBox="true"/>
          <p:nvPr/>
        </p:nvSpPr>
        <p:spPr>
          <a:xfrm rot="0">
            <a:off x="11787660" y="6673717"/>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000000"/>
                </a:solidFill>
                <a:latin typeface="Open Sans Bold"/>
                <a:ea typeface="Open Sans Bold"/>
                <a:cs typeface="Open Sans Bold"/>
                <a:sym typeface="Open Sans Bold"/>
              </a:rPr>
              <a:t>02</a:t>
            </a:r>
          </a:p>
        </p:txBody>
      </p:sp>
      <p:sp>
        <p:nvSpPr>
          <p:cNvPr name="TextBox 25" id="25"/>
          <p:cNvSpPr txBox="true"/>
          <p:nvPr/>
        </p:nvSpPr>
        <p:spPr>
          <a:xfrm rot="0">
            <a:off x="12739378" y="3655459"/>
            <a:ext cx="3709745" cy="2712720"/>
          </a:xfrm>
          <a:prstGeom prst="rect">
            <a:avLst/>
          </a:prstGeom>
        </p:spPr>
        <p:txBody>
          <a:bodyPr anchor="t" rtlCol="false" tIns="0" lIns="0" bIns="0" rIns="0">
            <a:spAutoFit/>
          </a:bodyPr>
          <a:lstStyle/>
          <a:p>
            <a:pPr algn="l">
              <a:lnSpc>
                <a:spcPts val="1680"/>
              </a:lnSpc>
            </a:pPr>
          </a:p>
          <a:p>
            <a:pPr algn="l" marL="259082" indent="-129541" lvl="1">
              <a:lnSpc>
                <a:spcPts val="1680"/>
              </a:lnSpc>
              <a:buFont typeface="Arial"/>
              <a:buChar char="•"/>
            </a:pPr>
            <a:r>
              <a:rPr lang="en-US" sz="1200">
                <a:solidFill>
                  <a:srgbClr val="1F2020"/>
                </a:solidFill>
                <a:latin typeface="Open Sans"/>
                <a:ea typeface="Open Sans"/>
                <a:cs typeface="Open Sans"/>
                <a:sym typeface="Open Sans"/>
              </a:rPr>
              <a:t>XGBo</a:t>
            </a:r>
            <a:r>
              <a:rPr lang="en-US" sz="1200">
                <a:solidFill>
                  <a:srgbClr val="1F2020"/>
                </a:solidFill>
                <a:latin typeface="Open Sans"/>
                <a:ea typeface="Open Sans"/>
                <a:cs typeface="Open Sans"/>
                <a:sym typeface="Open Sans"/>
              </a:rPr>
              <a:t>ost (Extreme Gradient Boosting):</a:t>
            </a:r>
          </a:p>
          <a:p>
            <a:pPr algn="l" marL="518163" indent="-172721" lvl="2">
              <a:lnSpc>
                <a:spcPts val="1680"/>
              </a:lnSpc>
              <a:buFont typeface="Arial"/>
              <a:buChar char="⚬"/>
            </a:pPr>
            <a:r>
              <a:rPr lang="en-US" sz="1200">
                <a:solidFill>
                  <a:srgbClr val="1F2020"/>
                </a:solidFill>
                <a:latin typeface="Open Sans"/>
                <a:ea typeface="Open Sans"/>
                <a:cs typeface="Open Sans"/>
                <a:sym typeface="Open Sans"/>
              </a:rPr>
              <a:t>A powerful ensemble learning algorithm that builds decision trees sequentially to correct errors from previous iterations.</a:t>
            </a:r>
          </a:p>
          <a:p>
            <a:pPr algn="l" marL="518163" indent="-172721" lvl="2">
              <a:lnSpc>
                <a:spcPts val="1680"/>
              </a:lnSpc>
              <a:buFont typeface="Arial"/>
              <a:buChar char="⚬"/>
            </a:pPr>
            <a:r>
              <a:rPr lang="en-US" sz="1200">
                <a:solidFill>
                  <a:srgbClr val="1F2020"/>
                </a:solidFill>
                <a:latin typeface="Open Sans"/>
                <a:ea typeface="Open Sans"/>
                <a:cs typeface="Open Sans"/>
                <a:sym typeface="Open Sans"/>
              </a:rPr>
              <a:t>Well-suited for structured tabular data, such as battery swap logs and SOC levels.</a:t>
            </a:r>
          </a:p>
          <a:p>
            <a:pPr algn="l" marL="518163" indent="-172721" lvl="2">
              <a:lnSpc>
                <a:spcPts val="1680"/>
              </a:lnSpc>
              <a:buFont typeface="Arial"/>
              <a:buChar char="⚬"/>
            </a:pPr>
            <a:r>
              <a:rPr lang="en-US" sz="1200">
                <a:solidFill>
                  <a:srgbClr val="1F2020"/>
                </a:solidFill>
                <a:latin typeface="Open Sans"/>
                <a:ea typeface="Open Sans"/>
                <a:cs typeface="Open Sans"/>
                <a:sym typeface="Open Sans"/>
              </a:rPr>
              <a:t>Efficient and scalable, capable of handling large datasets with minimal tuning.</a:t>
            </a:r>
          </a:p>
          <a:p>
            <a:pPr algn="l" marL="518163" indent="-172721" lvl="2">
              <a:lnSpc>
                <a:spcPts val="1680"/>
              </a:lnSpc>
              <a:buFont typeface="Arial"/>
              <a:buChar char="⚬"/>
            </a:pPr>
            <a:r>
              <a:rPr lang="en-US" sz="1200">
                <a:solidFill>
                  <a:srgbClr val="1F2020"/>
                </a:solidFill>
                <a:latin typeface="Open Sans"/>
                <a:ea typeface="Open Sans"/>
                <a:cs typeface="Open Sans"/>
                <a:sym typeface="Open Sans"/>
              </a:rPr>
              <a:t>Provides feature importance insights, helping understand which factors drive swap demand.</a:t>
            </a:r>
          </a:p>
          <a:p>
            <a:pPr algn="l">
              <a:lnSpc>
                <a:spcPts val="1680"/>
              </a:lnSpc>
              <a:spcBef>
                <a:spcPct val="0"/>
              </a:spcBef>
            </a:pPr>
          </a:p>
        </p:txBody>
      </p:sp>
      <p:sp>
        <p:nvSpPr>
          <p:cNvPr name="TextBox 26" id="26"/>
          <p:cNvSpPr txBox="true"/>
          <p:nvPr/>
        </p:nvSpPr>
        <p:spPr>
          <a:xfrm rot="0">
            <a:off x="11787660" y="3217944"/>
            <a:ext cx="3709745" cy="323215"/>
          </a:xfrm>
          <a:prstGeom prst="rect">
            <a:avLst/>
          </a:prstGeom>
        </p:spPr>
        <p:txBody>
          <a:bodyPr anchor="t" rtlCol="false" tIns="0" lIns="0" bIns="0" rIns="0">
            <a:spAutoFit/>
          </a:bodyPr>
          <a:lstStyle/>
          <a:p>
            <a:pPr algn="l">
              <a:lnSpc>
                <a:spcPts val="2659"/>
              </a:lnSpc>
              <a:spcBef>
                <a:spcPct val="0"/>
              </a:spcBef>
            </a:pPr>
            <a:r>
              <a:rPr lang="en-US" b="true" sz="1899">
                <a:solidFill>
                  <a:srgbClr val="1F2020"/>
                </a:solidFill>
                <a:latin typeface="Open Sans Bold"/>
                <a:ea typeface="Open Sans Bold"/>
                <a:cs typeface="Open Sans Bold"/>
                <a:sym typeface="Open Sans Bold"/>
              </a:rPr>
              <a:t>Models Used</a:t>
            </a:r>
          </a:p>
        </p:txBody>
      </p:sp>
      <p:sp>
        <p:nvSpPr>
          <p:cNvPr name="TextBox 27" id="27"/>
          <p:cNvSpPr txBox="true"/>
          <p:nvPr/>
        </p:nvSpPr>
        <p:spPr>
          <a:xfrm rot="0">
            <a:off x="12739378" y="6349129"/>
            <a:ext cx="3709745" cy="2712720"/>
          </a:xfrm>
          <a:prstGeom prst="rect">
            <a:avLst/>
          </a:prstGeom>
        </p:spPr>
        <p:txBody>
          <a:bodyPr anchor="t" rtlCol="false" tIns="0" lIns="0" bIns="0" rIns="0">
            <a:spAutoFit/>
          </a:bodyPr>
          <a:lstStyle/>
          <a:p>
            <a:pPr algn="l">
              <a:lnSpc>
                <a:spcPts val="1680"/>
              </a:lnSpc>
            </a:pPr>
          </a:p>
          <a:p>
            <a:pPr algn="l" marL="259082" indent="-129541" lvl="1">
              <a:lnSpc>
                <a:spcPts val="1680"/>
              </a:lnSpc>
              <a:buFont typeface="Arial"/>
              <a:buChar char="•"/>
            </a:pPr>
            <a:r>
              <a:rPr lang="en-US" sz="1200">
                <a:solidFill>
                  <a:srgbClr val="1F2020"/>
                </a:solidFill>
                <a:latin typeface="Open Sans"/>
                <a:ea typeface="Open Sans"/>
                <a:cs typeface="Open Sans"/>
                <a:sym typeface="Open Sans"/>
              </a:rPr>
              <a:t>LSTM (Long Short-Term Memory):</a:t>
            </a:r>
          </a:p>
          <a:p>
            <a:pPr algn="l" marL="518163" indent="-172721" lvl="2">
              <a:lnSpc>
                <a:spcPts val="1680"/>
              </a:lnSpc>
              <a:buFont typeface="Arial"/>
              <a:buChar char="⚬"/>
            </a:pPr>
            <a:r>
              <a:rPr lang="en-US" sz="1200">
                <a:solidFill>
                  <a:srgbClr val="1F2020"/>
                </a:solidFill>
                <a:latin typeface="Open Sans"/>
                <a:ea typeface="Open Sans"/>
                <a:cs typeface="Open Sans"/>
                <a:sym typeface="Open Sans"/>
              </a:rPr>
              <a:t>A type of recurrent neural network (RNN) designed for sequential data and time-series forecasting.</a:t>
            </a:r>
          </a:p>
          <a:p>
            <a:pPr algn="l" marL="518163" indent="-172721" lvl="2">
              <a:lnSpc>
                <a:spcPts val="1680"/>
              </a:lnSpc>
              <a:buFont typeface="Arial"/>
              <a:buChar char="⚬"/>
            </a:pPr>
            <a:r>
              <a:rPr lang="en-US" sz="1200">
                <a:solidFill>
                  <a:srgbClr val="1F2020"/>
                </a:solidFill>
                <a:latin typeface="Open Sans"/>
                <a:ea typeface="Open Sans"/>
                <a:cs typeface="Open Sans"/>
                <a:sym typeface="Open Sans"/>
              </a:rPr>
              <a:t>Captures long-term dependencies in battery charge levels and swap frequency trends.</a:t>
            </a:r>
          </a:p>
          <a:p>
            <a:pPr algn="l" marL="518163" indent="-172721" lvl="2">
              <a:lnSpc>
                <a:spcPts val="1680"/>
              </a:lnSpc>
              <a:buFont typeface="Arial"/>
              <a:buChar char="⚬"/>
            </a:pPr>
            <a:r>
              <a:rPr lang="en-US" sz="1200">
                <a:solidFill>
                  <a:srgbClr val="1F2020"/>
                </a:solidFill>
                <a:latin typeface="Open Sans"/>
                <a:ea typeface="Open Sans"/>
                <a:cs typeface="Open Sans"/>
                <a:sym typeface="Open Sans"/>
              </a:rPr>
              <a:t>Handles non-linear relationships and seasonality in battery swap demand.</a:t>
            </a:r>
          </a:p>
          <a:p>
            <a:pPr algn="l" marL="518163" indent="-172721" lvl="2">
              <a:lnSpc>
                <a:spcPts val="1680"/>
              </a:lnSpc>
              <a:buFont typeface="Arial"/>
              <a:buChar char="⚬"/>
            </a:pPr>
            <a:r>
              <a:rPr lang="en-US" sz="1200">
                <a:solidFill>
                  <a:srgbClr val="1F2020"/>
                </a:solidFill>
                <a:latin typeface="Open Sans"/>
                <a:ea typeface="Open Sans"/>
                <a:cs typeface="Open Sans"/>
                <a:sym typeface="Open Sans"/>
              </a:rPr>
              <a:t>Particularly useful for modeling time-dependent variations in battery performance.</a:t>
            </a:r>
          </a:p>
          <a:p>
            <a:pPr algn="l">
              <a:lnSpc>
                <a:spcPts val="1680"/>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FF7300"/>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FF7300"/>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8177932" y="8597752"/>
            <a:ext cx="110068" cy="660548"/>
            <a:chOff x="0" y="0"/>
            <a:chExt cx="28989" cy="173972"/>
          </a:xfrm>
        </p:grpSpPr>
        <p:sp>
          <p:nvSpPr>
            <p:cNvPr name="Freeform 9" id="9"/>
            <p:cNvSpPr/>
            <p:nvPr/>
          </p:nvSpPr>
          <p:spPr>
            <a:xfrm flipH="false" flipV="false" rot="0">
              <a:off x="0" y="0"/>
              <a:ext cx="28989" cy="173972"/>
            </a:xfrm>
            <a:custGeom>
              <a:avLst/>
              <a:gdLst/>
              <a:ahLst/>
              <a:cxnLst/>
              <a:rect r="r" b="b" t="t" l="l"/>
              <a:pathLst>
                <a:path h="173972" w="28989">
                  <a:moveTo>
                    <a:pt x="0" y="0"/>
                  </a:moveTo>
                  <a:lnTo>
                    <a:pt x="28989" y="0"/>
                  </a:lnTo>
                  <a:lnTo>
                    <a:pt x="28989" y="173972"/>
                  </a:lnTo>
                  <a:lnTo>
                    <a:pt x="0" y="173972"/>
                  </a:lnTo>
                  <a:close/>
                </a:path>
              </a:pathLst>
            </a:custGeom>
            <a:solidFill>
              <a:srgbClr val="FF7300"/>
            </a:solidFill>
          </p:spPr>
        </p:sp>
        <p:sp>
          <p:nvSpPr>
            <p:cNvPr name="TextBox 10" id="10"/>
            <p:cNvSpPr txBox="true"/>
            <p:nvPr/>
          </p:nvSpPr>
          <p:spPr>
            <a:xfrm>
              <a:off x="0" y="-38100"/>
              <a:ext cx="28989" cy="212072"/>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992856" y="3047438"/>
            <a:ext cx="1042538" cy="47625"/>
            <a:chOff x="0" y="0"/>
            <a:chExt cx="274578" cy="12543"/>
          </a:xfrm>
        </p:grpSpPr>
        <p:sp>
          <p:nvSpPr>
            <p:cNvPr name="Freeform 12" id="12"/>
            <p:cNvSpPr/>
            <p:nvPr/>
          </p:nvSpPr>
          <p:spPr>
            <a:xfrm flipH="false" flipV="false" rot="0">
              <a:off x="0" y="0"/>
              <a:ext cx="274578" cy="12543"/>
            </a:xfrm>
            <a:custGeom>
              <a:avLst/>
              <a:gdLst/>
              <a:ahLst/>
              <a:cxnLst/>
              <a:rect r="r" b="b" t="t" l="l"/>
              <a:pathLst>
                <a:path h="12543" w="274578">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56AEFF"/>
            </a:solidFill>
          </p:spPr>
        </p:sp>
        <p:sp>
          <p:nvSpPr>
            <p:cNvPr name="TextBox 13" id="13"/>
            <p:cNvSpPr txBox="true"/>
            <p:nvPr/>
          </p:nvSpPr>
          <p:spPr>
            <a:xfrm>
              <a:off x="0" y="-38100"/>
              <a:ext cx="274578" cy="50643"/>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7839439" y="1986489"/>
            <a:ext cx="9851043" cy="5257994"/>
          </a:xfrm>
          <a:custGeom>
            <a:avLst/>
            <a:gdLst/>
            <a:ahLst/>
            <a:cxnLst/>
            <a:rect r="r" b="b" t="t" l="l"/>
            <a:pathLst>
              <a:path h="5257994" w="9851043">
                <a:moveTo>
                  <a:pt x="0" y="0"/>
                </a:moveTo>
                <a:lnTo>
                  <a:pt x="9851043" y="0"/>
                </a:lnTo>
                <a:lnTo>
                  <a:pt x="9851043" y="5257994"/>
                </a:lnTo>
                <a:lnTo>
                  <a:pt x="0" y="5257994"/>
                </a:lnTo>
                <a:lnTo>
                  <a:pt x="0" y="0"/>
                </a:lnTo>
                <a:close/>
              </a:path>
            </a:pathLst>
          </a:custGeom>
          <a:blipFill>
            <a:blip r:embed="rId2"/>
            <a:stretch>
              <a:fillRect l="0" t="0" r="0" b="0"/>
            </a:stretch>
          </a:blipFill>
          <a:ln w="38100" cap="sq">
            <a:solidFill>
              <a:srgbClr val="81A969"/>
            </a:solidFill>
            <a:prstDash val="solid"/>
            <a:miter/>
          </a:ln>
        </p:spPr>
      </p:sp>
      <p:sp>
        <p:nvSpPr>
          <p:cNvPr name="Freeform 15" id="15"/>
          <p:cNvSpPr/>
          <p:nvPr/>
        </p:nvSpPr>
        <p:spPr>
          <a:xfrm flipH="false" flipV="false" rot="0">
            <a:off x="7839439" y="7716305"/>
            <a:ext cx="6119957" cy="1211721"/>
          </a:xfrm>
          <a:custGeom>
            <a:avLst/>
            <a:gdLst/>
            <a:ahLst/>
            <a:cxnLst/>
            <a:rect r="r" b="b" t="t" l="l"/>
            <a:pathLst>
              <a:path h="1211721" w="6119957">
                <a:moveTo>
                  <a:pt x="0" y="0"/>
                </a:moveTo>
                <a:lnTo>
                  <a:pt x="6119958" y="0"/>
                </a:lnTo>
                <a:lnTo>
                  <a:pt x="6119958" y="1211721"/>
                </a:lnTo>
                <a:lnTo>
                  <a:pt x="0" y="1211721"/>
                </a:lnTo>
                <a:lnTo>
                  <a:pt x="0" y="0"/>
                </a:lnTo>
                <a:close/>
              </a:path>
            </a:pathLst>
          </a:custGeom>
          <a:blipFill>
            <a:blip r:embed="rId3"/>
            <a:stretch>
              <a:fillRect l="0" t="0" r="0" b="0"/>
            </a:stretch>
          </a:blipFill>
        </p:spPr>
      </p:sp>
      <p:sp>
        <p:nvSpPr>
          <p:cNvPr name="TextBox 16" id="16"/>
          <p:cNvSpPr txBox="true"/>
          <p:nvPr/>
        </p:nvSpPr>
        <p:spPr>
          <a:xfrm rot="0">
            <a:off x="1992856" y="1525444"/>
            <a:ext cx="5668886" cy="1302109"/>
          </a:xfrm>
          <a:prstGeom prst="rect">
            <a:avLst/>
          </a:prstGeom>
        </p:spPr>
        <p:txBody>
          <a:bodyPr anchor="t" rtlCol="false" tIns="0" lIns="0" bIns="0" rIns="0">
            <a:spAutoFit/>
          </a:bodyPr>
          <a:lstStyle/>
          <a:p>
            <a:pPr algn="l">
              <a:lnSpc>
                <a:spcPts val="4985"/>
              </a:lnSpc>
            </a:pPr>
            <a:r>
              <a:rPr lang="en-US" sz="4260" b="true">
                <a:solidFill>
                  <a:srgbClr val="81A969"/>
                </a:solidFill>
                <a:latin typeface="Poppins Bold"/>
                <a:ea typeface="Poppins Bold"/>
                <a:cs typeface="Poppins Bold"/>
                <a:sym typeface="Poppins Bold"/>
              </a:rPr>
              <a:t>Model Performance &amp; Evaluation</a:t>
            </a:r>
          </a:p>
        </p:txBody>
      </p:sp>
      <p:sp>
        <p:nvSpPr>
          <p:cNvPr name="TextBox 17" id="17"/>
          <p:cNvSpPr txBox="true"/>
          <p:nvPr/>
        </p:nvSpPr>
        <p:spPr>
          <a:xfrm rot="0">
            <a:off x="1985183" y="3646878"/>
            <a:ext cx="4126663" cy="5436870"/>
          </a:xfrm>
          <a:prstGeom prst="rect">
            <a:avLst/>
          </a:prstGeom>
        </p:spPr>
        <p:txBody>
          <a:bodyPr anchor="t" rtlCol="false" tIns="0" lIns="0" bIns="0" rIns="0">
            <a:spAutoFit/>
          </a:bodyPr>
          <a:lstStyle/>
          <a:p>
            <a:pPr algn="l" marL="259082" indent="-129541" lvl="1">
              <a:lnSpc>
                <a:spcPts val="1680"/>
              </a:lnSpc>
              <a:buFont typeface="Arial"/>
              <a:buChar char="•"/>
            </a:pPr>
            <a:r>
              <a:rPr lang="en-US" sz="1200">
                <a:solidFill>
                  <a:srgbClr val="1F2020"/>
                </a:solidFill>
                <a:latin typeface="Open Sans"/>
                <a:ea typeface="Open Sans"/>
                <a:cs typeface="Open Sans"/>
                <a:sym typeface="Open Sans"/>
              </a:rPr>
              <a:t>Mean Absolute Error (MAE): Measures the average magnitude of errors in predictions, providing a direct interpretation of model accuracy.</a:t>
            </a:r>
          </a:p>
          <a:p>
            <a:pPr algn="l" marL="259082" indent="-129541" lvl="1">
              <a:lnSpc>
                <a:spcPts val="1680"/>
              </a:lnSpc>
              <a:buFont typeface="Arial"/>
              <a:buChar char="•"/>
            </a:pPr>
            <a:r>
              <a:rPr lang="en-US" sz="1200">
                <a:solidFill>
                  <a:srgbClr val="1F2020"/>
                </a:solidFill>
                <a:latin typeface="Open Sans"/>
                <a:ea typeface="Open Sans"/>
                <a:cs typeface="Open Sans"/>
                <a:sym typeface="Open Sans"/>
              </a:rPr>
              <a:t>Root Mean Squared Error (RMSE): Penalizes larger errors more heavily, making it useful for identifying extreme prediction deviations.</a:t>
            </a:r>
          </a:p>
          <a:p>
            <a:pPr algn="l">
              <a:lnSpc>
                <a:spcPts val="1680"/>
              </a:lnSpc>
            </a:pPr>
          </a:p>
          <a:p>
            <a:pPr algn="l" marL="259082" indent="-129541" lvl="1">
              <a:lnSpc>
                <a:spcPts val="1680"/>
              </a:lnSpc>
              <a:buAutoNum type="arabicPeriod" startAt="1"/>
            </a:pPr>
            <a:r>
              <a:rPr lang="en-US" sz="1200">
                <a:solidFill>
                  <a:srgbClr val="1F2020"/>
                </a:solidFill>
                <a:latin typeface="Open Sans"/>
                <a:ea typeface="Open Sans"/>
                <a:cs typeface="Open Sans"/>
                <a:sym typeface="Open Sans"/>
              </a:rPr>
              <a:t>Comparison of Models:</a:t>
            </a:r>
          </a:p>
          <a:p>
            <a:pPr algn="l" marL="518163" indent="-172721" lvl="2">
              <a:lnSpc>
                <a:spcPts val="1680"/>
              </a:lnSpc>
              <a:buFont typeface="Arial"/>
              <a:buChar char="⚬"/>
            </a:pPr>
            <a:r>
              <a:rPr lang="en-US" sz="1200">
                <a:solidFill>
                  <a:srgbClr val="1F2020"/>
                </a:solidFill>
                <a:latin typeface="Open Sans"/>
                <a:ea typeface="Open Sans"/>
                <a:cs typeface="Open Sans"/>
                <a:sym typeface="Open Sans"/>
              </a:rPr>
              <a:t>XGBoost:</a:t>
            </a:r>
          </a:p>
          <a:p>
            <a:pPr algn="l" marL="777245" indent="-194311" lvl="3">
              <a:lnSpc>
                <a:spcPts val="1680"/>
              </a:lnSpc>
              <a:buFont typeface="Arial"/>
              <a:buChar char="￭"/>
            </a:pPr>
            <a:r>
              <a:rPr lang="en-US" sz="1200">
                <a:solidFill>
                  <a:srgbClr val="1F2020"/>
                </a:solidFill>
                <a:latin typeface="Open Sans"/>
                <a:ea typeface="Open Sans"/>
                <a:cs typeface="Open Sans"/>
                <a:sym typeface="Open Sans"/>
              </a:rPr>
              <a:t>Performed well in structured feature-based predictions, with lower computational requirements.</a:t>
            </a:r>
          </a:p>
          <a:p>
            <a:pPr algn="l" marL="777245" indent="-194311" lvl="3">
              <a:lnSpc>
                <a:spcPts val="1680"/>
              </a:lnSpc>
              <a:buFont typeface="Arial"/>
              <a:buChar char="￭"/>
            </a:pPr>
            <a:r>
              <a:rPr lang="en-US" sz="1200">
                <a:solidFill>
                  <a:srgbClr val="1F2020"/>
                </a:solidFill>
                <a:latin typeface="Open Sans"/>
                <a:ea typeface="Open Sans"/>
                <a:cs typeface="Open Sans"/>
                <a:sym typeface="Open Sans"/>
              </a:rPr>
              <a:t>RMSE was lower than LSTM in short-term forecasts but struggled with long-term trend patterns.</a:t>
            </a:r>
          </a:p>
          <a:p>
            <a:pPr algn="l" marL="518163" indent="-172721" lvl="2">
              <a:lnSpc>
                <a:spcPts val="1680"/>
              </a:lnSpc>
              <a:buFont typeface="Arial"/>
              <a:buChar char="⚬"/>
            </a:pPr>
            <a:r>
              <a:rPr lang="en-US" sz="1200">
                <a:solidFill>
                  <a:srgbClr val="1F2020"/>
                </a:solidFill>
                <a:latin typeface="Open Sans"/>
                <a:ea typeface="Open Sans"/>
                <a:cs typeface="Open Sans"/>
                <a:sym typeface="Open Sans"/>
              </a:rPr>
              <a:t>LSTM:</a:t>
            </a:r>
          </a:p>
          <a:p>
            <a:pPr algn="l" marL="777245" indent="-194311" lvl="3">
              <a:lnSpc>
                <a:spcPts val="1680"/>
              </a:lnSpc>
              <a:buFont typeface="Arial"/>
              <a:buChar char="￭"/>
            </a:pPr>
            <a:r>
              <a:rPr lang="en-US" sz="1200">
                <a:solidFill>
                  <a:srgbClr val="1F2020"/>
                </a:solidFill>
                <a:latin typeface="Open Sans"/>
                <a:ea typeface="Open Sans"/>
                <a:cs typeface="Open Sans"/>
                <a:sym typeface="Open Sans"/>
              </a:rPr>
              <a:t>Captured sequential dependencies better, making it more effective for time-series forecasting.</a:t>
            </a:r>
          </a:p>
          <a:p>
            <a:pPr algn="l" marL="777245" indent="-194311" lvl="3">
              <a:lnSpc>
                <a:spcPts val="1680"/>
              </a:lnSpc>
              <a:buFont typeface="Arial"/>
              <a:buChar char="￭"/>
            </a:pPr>
            <a:r>
              <a:rPr lang="en-US" sz="1200">
                <a:solidFill>
                  <a:srgbClr val="1F2020"/>
                </a:solidFill>
                <a:latin typeface="Open Sans"/>
                <a:ea typeface="Open Sans"/>
                <a:cs typeface="Open Sans"/>
                <a:sym typeface="Open Sans"/>
              </a:rPr>
              <a:t>Showed improved performance in long-range predictions but required more data and tuning.</a:t>
            </a:r>
          </a:p>
          <a:p>
            <a:pPr algn="l">
              <a:lnSpc>
                <a:spcPts val="1680"/>
              </a:lnSpc>
            </a:pPr>
          </a:p>
          <a:p>
            <a:pPr algn="l">
              <a:lnSpc>
                <a:spcPts val="1680"/>
              </a:lnSpc>
              <a:spcBef>
                <a:spcPct val="0"/>
              </a:spcBef>
            </a:pPr>
            <a:r>
              <a:rPr lang="en-US" sz="1200">
                <a:solidFill>
                  <a:srgbClr val="1F2020"/>
                </a:solidFill>
                <a:latin typeface="Open Sans"/>
                <a:ea typeface="Open Sans"/>
                <a:cs typeface="Open Sans"/>
                <a:sym typeface="Open Sans"/>
              </a:rPr>
              <a:t>Final Takeaway: XGBoost is suitable for short-term predictions, while LSTM is better for learning underlying temporal dependencies.</a:t>
            </a:r>
          </a:p>
        </p:txBody>
      </p:sp>
      <p:sp>
        <p:nvSpPr>
          <p:cNvPr name="TextBox 18" id="18"/>
          <p:cNvSpPr txBox="true"/>
          <p:nvPr/>
        </p:nvSpPr>
        <p:spPr>
          <a:xfrm rot="0">
            <a:off x="1992856" y="3199838"/>
            <a:ext cx="3709745" cy="323215"/>
          </a:xfrm>
          <a:prstGeom prst="rect">
            <a:avLst/>
          </a:prstGeom>
        </p:spPr>
        <p:txBody>
          <a:bodyPr anchor="t" rtlCol="false" tIns="0" lIns="0" bIns="0" rIns="0">
            <a:spAutoFit/>
          </a:bodyPr>
          <a:lstStyle/>
          <a:p>
            <a:pPr algn="l">
              <a:lnSpc>
                <a:spcPts val="2659"/>
              </a:lnSpc>
              <a:spcBef>
                <a:spcPct val="0"/>
              </a:spcBef>
            </a:pPr>
            <a:r>
              <a:rPr lang="en-US" b="true" sz="1899">
                <a:solidFill>
                  <a:srgbClr val="1F2020"/>
                </a:solidFill>
                <a:latin typeface="Open Sans Bold"/>
                <a:ea typeface="Open Sans Bold"/>
                <a:cs typeface="Open Sans Bold"/>
                <a:sym typeface="Open Sans Bold"/>
              </a:rPr>
              <a:t>Performance Metrics</a:t>
            </a:r>
          </a:p>
        </p:txBody>
      </p:sp>
      <p:sp>
        <p:nvSpPr>
          <p:cNvPr name="Freeform 19" id="19"/>
          <p:cNvSpPr/>
          <p:nvPr/>
        </p:nvSpPr>
        <p:spPr>
          <a:xfrm flipH="false" flipV="false" rot="0">
            <a:off x="1028700" y="565634"/>
            <a:ext cx="674282" cy="674282"/>
          </a:xfrm>
          <a:custGeom>
            <a:avLst/>
            <a:gdLst/>
            <a:ahLst/>
            <a:cxnLst/>
            <a:rect r="r" b="b" t="t" l="l"/>
            <a:pathLst>
              <a:path h="674282" w="674282">
                <a:moveTo>
                  <a:pt x="0" y="0"/>
                </a:moveTo>
                <a:lnTo>
                  <a:pt x="674282" y="0"/>
                </a:lnTo>
                <a:lnTo>
                  <a:pt x="674282" y="674282"/>
                </a:lnTo>
                <a:lnTo>
                  <a:pt x="0" y="674282"/>
                </a:lnTo>
                <a:lnTo>
                  <a:pt x="0" y="0"/>
                </a:lnTo>
                <a:close/>
              </a:path>
            </a:pathLst>
          </a:custGeom>
          <a:blipFill>
            <a:blip r:embed="rId4"/>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FF7300"/>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FF7300"/>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8177932" y="8597752"/>
            <a:ext cx="110068" cy="660548"/>
            <a:chOff x="0" y="0"/>
            <a:chExt cx="28989" cy="173972"/>
          </a:xfrm>
        </p:grpSpPr>
        <p:sp>
          <p:nvSpPr>
            <p:cNvPr name="Freeform 9" id="9"/>
            <p:cNvSpPr/>
            <p:nvPr/>
          </p:nvSpPr>
          <p:spPr>
            <a:xfrm flipH="false" flipV="false" rot="0">
              <a:off x="0" y="0"/>
              <a:ext cx="28989" cy="173972"/>
            </a:xfrm>
            <a:custGeom>
              <a:avLst/>
              <a:gdLst/>
              <a:ahLst/>
              <a:cxnLst/>
              <a:rect r="r" b="b" t="t" l="l"/>
              <a:pathLst>
                <a:path h="173972" w="28989">
                  <a:moveTo>
                    <a:pt x="0" y="0"/>
                  </a:moveTo>
                  <a:lnTo>
                    <a:pt x="28989" y="0"/>
                  </a:lnTo>
                  <a:lnTo>
                    <a:pt x="28989" y="173972"/>
                  </a:lnTo>
                  <a:lnTo>
                    <a:pt x="0" y="173972"/>
                  </a:lnTo>
                  <a:close/>
                </a:path>
              </a:pathLst>
            </a:custGeom>
            <a:solidFill>
              <a:srgbClr val="FF7300"/>
            </a:solidFill>
          </p:spPr>
        </p:sp>
        <p:sp>
          <p:nvSpPr>
            <p:cNvPr name="TextBox 10" id="10"/>
            <p:cNvSpPr txBox="true"/>
            <p:nvPr/>
          </p:nvSpPr>
          <p:spPr>
            <a:xfrm>
              <a:off x="0" y="-38100"/>
              <a:ext cx="28989" cy="212072"/>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8622731" y="2427867"/>
            <a:ext cx="1042538" cy="47625"/>
            <a:chOff x="0" y="0"/>
            <a:chExt cx="274578" cy="12543"/>
          </a:xfrm>
        </p:grpSpPr>
        <p:sp>
          <p:nvSpPr>
            <p:cNvPr name="Freeform 12" id="12"/>
            <p:cNvSpPr/>
            <p:nvPr/>
          </p:nvSpPr>
          <p:spPr>
            <a:xfrm flipH="false" flipV="false" rot="0">
              <a:off x="0" y="0"/>
              <a:ext cx="274578" cy="12543"/>
            </a:xfrm>
            <a:custGeom>
              <a:avLst/>
              <a:gdLst/>
              <a:ahLst/>
              <a:cxnLst/>
              <a:rect r="r" b="b" t="t" l="l"/>
              <a:pathLst>
                <a:path h="12543" w="274578">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56AEFF"/>
            </a:solidFill>
          </p:spPr>
        </p:sp>
        <p:sp>
          <p:nvSpPr>
            <p:cNvPr name="TextBox 13" id="13"/>
            <p:cNvSpPr txBox="true"/>
            <p:nvPr/>
          </p:nvSpPr>
          <p:spPr>
            <a:xfrm>
              <a:off x="0" y="-38100"/>
              <a:ext cx="274578" cy="50643"/>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5270857" y="1431185"/>
            <a:ext cx="7746287" cy="829669"/>
          </a:xfrm>
          <a:prstGeom prst="rect">
            <a:avLst/>
          </a:prstGeom>
        </p:spPr>
        <p:txBody>
          <a:bodyPr anchor="t" rtlCol="false" tIns="0" lIns="0" bIns="0" rIns="0">
            <a:spAutoFit/>
          </a:bodyPr>
          <a:lstStyle/>
          <a:p>
            <a:pPr algn="ctr">
              <a:lnSpc>
                <a:spcPts val="6155"/>
              </a:lnSpc>
            </a:pPr>
            <a:r>
              <a:rPr lang="en-US" b="true" sz="5260">
                <a:solidFill>
                  <a:srgbClr val="81A969"/>
                </a:solidFill>
                <a:latin typeface="Poppins Bold"/>
                <a:ea typeface="Poppins Bold"/>
                <a:cs typeface="Poppins Bold"/>
                <a:sym typeface="Poppins Bold"/>
              </a:rPr>
              <a:t>Key Business Insights</a:t>
            </a:r>
          </a:p>
        </p:txBody>
      </p:sp>
      <p:sp>
        <p:nvSpPr>
          <p:cNvPr name="TextBox 15" id="15"/>
          <p:cNvSpPr txBox="true"/>
          <p:nvPr/>
        </p:nvSpPr>
        <p:spPr>
          <a:xfrm rot="0">
            <a:off x="2771580" y="3273912"/>
            <a:ext cx="4998554" cy="4990465"/>
          </a:xfrm>
          <a:prstGeom prst="rect">
            <a:avLst/>
          </a:prstGeom>
        </p:spPr>
        <p:txBody>
          <a:bodyPr anchor="t" rtlCol="false" tIns="0" lIns="0" bIns="0" rIns="0">
            <a:spAutoFit/>
          </a:bodyPr>
          <a:lstStyle/>
          <a:p>
            <a:pPr algn="l">
              <a:lnSpc>
                <a:spcPts val="2659"/>
              </a:lnSpc>
            </a:pPr>
            <a:r>
              <a:rPr lang="en-US" sz="1899" b="true">
                <a:solidFill>
                  <a:srgbClr val="FF7300"/>
                </a:solidFill>
                <a:latin typeface="Canva Sans Bold"/>
                <a:ea typeface="Canva Sans Bold"/>
                <a:cs typeface="Canva Sans Bold"/>
                <a:sym typeface="Canva Sans Bold"/>
              </a:rPr>
              <a:t>Findings</a:t>
            </a:r>
            <a:r>
              <a:rPr lang="en-US" sz="1899">
                <a:solidFill>
                  <a:srgbClr val="000000"/>
                </a:solidFill>
                <a:latin typeface="Canva Sans"/>
                <a:ea typeface="Canva Sans"/>
                <a:cs typeface="Canva Sans"/>
                <a:sym typeface="Canva Sans"/>
              </a:rPr>
              <a:t>:</a:t>
            </a:r>
          </a:p>
          <a:p>
            <a:pPr algn="l" marL="410209" indent="-205105" lvl="1">
              <a:lnSpc>
                <a:spcPts val="2659"/>
              </a:lnSpc>
              <a:buFont typeface="Arial"/>
              <a:buChar char="•"/>
            </a:pPr>
            <a:r>
              <a:rPr lang="en-US" sz="1899">
                <a:solidFill>
                  <a:srgbClr val="000000"/>
                </a:solidFill>
                <a:latin typeface="Canva Sans"/>
                <a:ea typeface="Canva Sans"/>
                <a:cs typeface="Canva Sans"/>
                <a:sym typeface="Canva Sans"/>
              </a:rPr>
              <a:t>Temperature Influence: Batteries with extreme internal temperatures degrade faster, emphasizing the need for temperature-aware maintenance strategies.</a:t>
            </a:r>
          </a:p>
          <a:p>
            <a:pPr algn="l" marL="410209" indent="-205105" lvl="1">
              <a:lnSpc>
                <a:spcPts val="2659"/>
              </a:lnSpc>
              <a:buFont typeface="Arial"/>
              <a:buChar char="•"/>
            </a:pPr>
            <a:r>
              <a:rPr lang="en-US" sz="1899">
                <a:solidFill>
                  <a:srgbClr val="000000"/>
                </a:solidFill>
                <a:latin typeface="Canva Sans"/>
                <a:ea typeface="Canva Sans"/>
                <a:cs typeface="Canva Sans"/>
                <a:sym typeface="Canva Sans"/>
              </a:rPr>
              <a:t>SOC vs. Swap Frequency: Lower SOC levels consistently lead to more frequent swap-ins, reinforcing the need for real-time charge monitoring.</a:t>
            </a:r>
          </a:p>
          <a:p>
            <a:pPr algn="l" marL="410209" indent="-205105" lvl="1">
              <a:lnSpc>
                <a:spcPts val="2659"/>
              </a:lnSpc>
              <a:buFont typeface="Arial"/>
              <a:buChar char="•"/>
            </a:pPr>
            <a:r>
              <a:rPr lang="en-US" sz="1899">
                <a:solidFill>
                  <a:srgbClr val="000000"/>
                </a:solidFill>
                <a:latin typeface="Canva Sans"/>
                <a:ea typeface="Canva Sans"/>
                <a:cs typeface="Canva Sans"/>
                <a:sym typeface="Canva Sans"/>
              </a:rPr>
              <a:t>Seasonal Demand Patterns: Swaps peak during specific hours of the day, aligning with usage trends in urban mobility.</a:t>
            </a:r>
          </a:p>
          <a:p>
            <a:pPr algn="l">
              <a:lnSpc>
                <a:spcPts val="2659"/>
              </a:lnSpc>
            </a:pPr>
            <a:r>
              <a:rPr lang="en-US" sz="1899">
                <a:solidFill>
                  <a:srgbClr val="000000"/>
                </a:solidFill>
                <a:latin typeface="Canva Sans"/>
                <a:ea typeface="Canva Sans"/>
                <a:cs typeface="Canva Sans"/>
                <a:sym typeface="Canva Sans"/>
              </a:rPr>
              <a:t> </a:t>
            </a:r>
          </a:p>
        </p:txBody>
      </p:sp>
      <p:sp>
        <p:nvSpPr>
          <p:cNvPr name="Freeform 16" id="16"/>
          <p:cNvSpPr/>
          <p:nvPr/>
        </p:nvSpPr>
        <p:spPr>
          <a:xfrm flipH="false" flipV="false" rot="0">
            <a:off x="1028700" y="565634"/>
            <a:ext cx="674282" cy="674282"/>
          </a:xfrm>
          <a:custGeom>
            <a:avLst/>
            <a:gdLst/>
            <a:ahLst/>
            <a:cxnLst/>
            <a:rect r="r" b="b" t="t" l="l"/>
            <a:pathLst>
              <a:path h="674282" w="674282">
                <a:moveTo>
                  <a:pt x="0" y="0"/>
                </a:moveTo>
                <a:lnTo>
                  <a:pt x="674282" y="0"/>
                </a:lnTo>
                <a:lnTo>
                  <a:pt x="674282" y="674282"/>
                </a:lnTo>
                <a:lnTo>
                  <a:pt x="0" y="674282"/>
                </a:lnTo>
                <a:lnTo>
                  <a:pt x="0" y="0"/>
                </a:lnTo>
                <a:close/>
              </a:path>
            </a:pathLst>
          </a:custGeom>
          <a:blipFill>
            <a:blip r:embed="rId2"/>
            <a:stretch>
              <a:fillRect l="0" t="0" r="0" b="0"/>
            </a:stretch>
          </a:blipFill>
        </p:spPr>
      </p:sp>
      <p:sp>
        <p:nvSpPr>
          <p:cNvPr name="TextBox 17" id="17"/>
          <p:cNvSpPr txBox="true"/>
          <p:nvPr/>
        </p:nvSpPr>
        <p:spPr>
          <a:xfrm rot="0">
            <a:off x="10517867" y="3273912"/>
            <a:ext cx="4785421" cy="4323233"/>
          </a:xfrm>
          <a:prstGeom prst="rect">
            <a:avLst/>
          </a:prstGeom>
        </p:spPr>
        <p:txBody>
          <a:bodyPr anchor="t" rtlCol="false" tIns="0" lIns="0" bIns="0" rIns="0">
            <a:spAutoFit/>
          </a:bodyPr>
          <a:lstStyle/>
          <a:p>
            <a:pPr algn="l">
              <a:lnSpc>
                <a:spcPts val="2686"/>
              </a:lnSpc>
              <a:spcBef>
                <a:spcPct val="0"/>
              </a:spcBef>
            </a:pPr>
            <a:r>
              <a:rPr lang="en-US" b="true" sz="1918">
                <a:solidFill>
                  <a:srgbClr val="FF7300"/>
                </a:solidFill>
                <a:latin typeface="Canva Sans Bold"/>
                <a:ea typeface="Canva Sans Bold"/>
                <a:cs typeface="Canva Sans Bold"/>
                <a:sym typeface="Canva Sans Bold"/>
              </a:rPr>
              <a:t>Op</a:t>
            </a:r>
            <a:r>
              <a:rPr lang="en-US" b="true" sz="1918">
                <a:solidFill>
                  <a:srgbClr val="FF7300"/>
                </a:solidFill>
                <a:latin typeface="Canva Sans Bold"/>
                <a:ea typeface="Canva Sans Bold"/>
                <a:cs typeface="Canva Sans Bold"/>
                <a:sym typeface="Canva Sans Bold"/>
              </a:rPr>
              <a:t>erational Impact</a:t>
            </a:r>
            <a:r>
              <a:rPr lang="en-US" sz="1918">
                <a:solidFill>
                  <a:srgbClr val="000000"/>
                </a:solidFill>
                <a:latin typeface="Canva Sans"/>
                <a:ea typeface="Canva Sans"/>
                <a:cs typeface="Canva Sans"/>
                <a:sym typeface="Canva Sans"/>
              </a:rPr>
              <a:t>:</a:t>
            </a:r>
          </a:p>
          <a:p>
            <a:pPr algn="l" marL="414308" indent="-207154" lvl="1">
              <a:lnSpc>
                <a:spcPts val="2686"/>
              </a:lnSpc>
              <a:buFont typeface="Arial"/>
              <a:buChar char="•"/>
            </a:pPr>
            <a:r>
              <a:rPr lang="en-US" sz="1918">
                <a:solidFill>
                  <a:srgbClr val="000000"/>
                </a:solidFill>
                <a:latin typeface="Canva Sans"/>
                <a:ea typeface="Canva Sans"/>
                <a:cs typeface="Canva Sans"/>
                <a:sym typeface="Canva Sans"/>
              </a:rPr>
              <a:t>Reduced Downtime: Predictive analytics </a:t>
            </a:r>
            <a:r>
              <a:rPr lang="en-US" sz="1918">
                <a:solidFill>
                  <a:srgbClr val="000000"/>
                </a:solidFill>
                <a:latin typeface="Canva Sans"/>
                <a:ea typeface="Canva Sans"/>
                <a:cs typeface="Canva Sans"/>
                <a:sym typeface="Canva Sans"/>
              </a:rPr>
              <a:t>ensures batteries are swapped before depletion, preventing disruptions.</a:t>
            </a:r>
          </a:p>
          <a:p>
            <a:pPr algn="l" marL="414308" indent="-207154" lvl="1">
              <a:lnSpc>
                <a:spcPts val="2686"/>
              </a:lnSpc>
              <a:buFont typeface="Arial"/>
              <a:buChar char="•"/>
            </a:pPr>
            <a:r>
              <a:rPr lang="en-US" sz="1918">
                <a:solidFill>
                  <a:srgbClr val="000000"/>
                </a:solidFill>
                <a:latin typeface="Canva Sans"/>
                <a:ea typeface="Canva Sans"/>
                <a:cs typeface="Canva Sans"/>
                <a:sym typeface="Canva Sans"/>
              </a:rPr>
              <a:t>Optimized Resource Allocation: Demand forecasting helps distribute batteries more effectively across swap stations.</a:t>
            </a:r>
          </a:p>
          <a:p>
            <a:pPr algn="l" marL="414308" indent="-207154" lvl="1">
              <a:lnSpc>
                <a:spcPts val="2686"/>
              </a:lnSpc>
              <a:buFont typeface="Arial"/>
              <a:buChar char="•"/>
            </a:pPr>
            <a:r>
              <a:rPr lang="en-US" sz="1918">
                <a:solidFill>
                  <a:srgbClr val="000000"/>
                </a:solidFill>
                <a:latin typeface="Canva Sans"/>
                <a:ea typeface="Canva Sans"/>
                <a:cs typeface="Canva Sans"/>
                <a:sym typeface="Canva Sans"/>
              </a:rPr>
              <a:t>Cost Savings: Early fault detection reduces maintenance expenses by preventing unexpected failures.</a:t>
            </a:r>
          </a:p>
          <a:p>
            <a:pPr algn="l">
              <a:lnSpc>
                <a:spcPts val="2686"/>
              </a:lnSpc>
            </a:pPr>
          </a:p>
        </p:txBody>
      </p:sp>
      <p:sp>
        <p:nvSpPr>
          <p:cNvPr name="AutoShape 18" id="18"/>
          <p:cNvSpPr/>
          <p:nvPr/>
        </p:nvSpPr>
        <p:spPr>
          <a:xfrm flipH="true">
            <a:off x="9144000" y="3145324"/>
            <a:ext cx="0" cy="5285740"/>
          </a:xfrm>
          <a:prstGeom prst="line">
            <a:avLst/>
          </a:prstGeom>
          <a:ln cap="flat" w="38100">
            <a:solidFill>
              <a:srgbClr val="56AEFF"/>
            </a:solidFill>
            <a:prstDash val="solid"/>
            <a:headEnd type="none" len="sm" w="sm"/>
            <a:tailEnd type="none" len="sm" w="sm"/>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FF7300"/>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FF7300"/>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8177932" y="8597752"/>
            <a:ext cx="110068" cy="660548"/>
            <a:chOff x="0" y="0"/>
            <a:chExt cx="28989" cy="173972"/>
          </a:xfrm>
        </p:grpSpPr>
        <p:sp>
          <p:nvSpPr>
            <p:cNvPr name="Freeform 9" id="9"/>
            <p:cNvSpPr/>
            <p:nvPr/>
          </p:nvSpPr>
          <p:spPr>
            <a:xfrm flipH="false" flipV="false" rot="0">
              <a:off x="0" y="0"/>
              <a:ext cx="28989" cy="173972"/>
            </a:xfrm>
            <a:custGeom>
              <a:avLst/>
              <a:gdLst/>
              <a:ahLst/>
              <a:cxnLst/>
              <a:rect r="r" b="b" t="t" l="l"/>
              <a:pathLst>
                <a:path h="173972" w="28989">
                  <a:moveTo>
                    <a:pt x="0" y="0"/>
                  </a:moveTo>
                  <a:lnTo>
                    <a:pt x="28989" y="0"/>
                  </a:lnTo>
                  <a:lnTo>
                    <a:pt x="28989" y="173972"/>
                  </a:lnTo>
                  <a:lnTo>
                    <a:pt x="0" y="173972"/>
                  </a:lnTo>
                  <a:close/>
                </a:path>
              </a:pathLst>
            </a:custGeom>
            <a:solidFill>
              <a:srgbClr val="FF7300"/>
            </a:solidFill>
          </p:spPr>
        </p:sp>
        <p:sp>
          <p:nvSpPr>
            <p:cNvPr name="TextBox 10" id="10"/>
            <p:cNvSpPr txBox="true"/>
            <p:nvPr/>
          </p:nvSpPr>
          <p:spPr>
            <a:xfrm>
              <a:off x="0" y="-38100"/>
              <a:ext cx="28989" cy="212072"/>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8622731" y="2848973"/>
            <a:ext cx="1042538" cy="47625"/>
            <a:chOff x="0" y="0"/>
            <a:chExt cx="274578" cy="12543"/>
          </a:xfrm>
        </p:grpSpPr>
        <p:sp>
          <p:nvSpPr>
            <p:cNvPr name="Freeform 12" id="12"/>
            <p:cNvSpPr/>
            <p:nvPr/>
          </p:nvSpPr>
          <p:spPr>
            <a:xfrm flipH="false" flipV="false" rot="0">
              <a:off x="0" y="0"/>
              <a:ext cx="274578" cy="12543"/>
            </a:xfrm>
            <a:custGeom>
              <a:avLst/>
              <a:gdLst/>
              <a:ahLst/>
              <a:cxnLst/>
              <a:rect r="r" b="b" t="t" l="l"/>
              <a:pathLst>
                <a:path h="12543" w="274578">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56AEFF"/>
            </a:solidFill>
          </p:spPr>
        </p:sp>
        <p:sp>
          <p:nvSpPr>
            <p:cNvPr name="TextBox 13" id="13"/>
            <p:cNvSpPr txBox="true"/>
            <p:nvPr/>
          </p:nvSpPr>
          <p:spPr>
            <a:xfrm>
              <a:off x="0" y="-38100"/>
              <a:ext cx="274578" cy="50643"/>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5773843" y="1201816"/>
            <a:ext cx="6740313" cy="1408027"/>
          </a:xfrm>
          <a:prstGeom prst="rect">
            <a:avLst/>
          </a:prstGeom>
        </p:spPr>
        <p:txBody>
          <a:bodyPr anchor="t" rtlCol="false" tIns="0" lIns="0" bIns="0" rIns="0">
            <a:spAutoFit/>
          </a:bodyPr>
          <a:lstStyle/>
          <a:p>
            <a:pPr algn="ctr">
              <a:lnSpc>
                <a:spcPts val="5336"/>
              </a:lnSpc>
            </a:pPr>
            <a:r>
              <a:rPr lang="en-US" b="true" sz="4560">
                <a:solidFill>
                  <a:srgbClr val="81A969"/>
                </a:solidFill>
                <a:latin typeface="Poppins Bold"/>
                <a:ea typeface="Poppins Bold"/>
                <a:cs typeface="Poppins Bold"/>
                <a:sym typeface="Poppins Bold"/>
              </a:rPr>
              <a:t>Recommendations &amp; Next Steps</a:t>
            </a:r>
          </a:p>
        </p:txBody>
      </p:sp>
      <p:grpSp>
        <p:nvGrpSpPr>
          <p:cNvPr name="Group 15" id="15"/>
          <p:cNvGrpSpPr/>
          <p:nvPr/>
        </p:nvGrpSpPr>
        <p:grpSpPr>
          <a:xfrm rot="0">
            <a:off x="8142194" y="7726633"/>
            <a:ext cx="2003612" cy="775869"/>
            <a:chOff x="0" y="0"/>
            <a:chExt cx="2098984" cy="812800"/>
          </a:xfrm>
        </p:grpSpPr>
        <p:sp>
          <p:nvSpPr>
            <p:cNvPr name="Freeform 16" id="16"/>
            <p:cNvSpPr/>
            <p:nvPr/>
          </p:nvSpPr>
          <p:spPr>
            <a:xfrm flipH="false" flipV="false" rot="0">
              <a:off x="0" y="0"/>
              <a:ext cx="2098984" cy="812800"/>
            </a:xfrm>
            <a:custGeom>
              <a:avLst/>
              <a:gdLst/>
              <a:ahLst/>
              <a:cxnLst/>
              <a:rect r="r" b="b" t="t" l="l"/>
              <a:pathLst>
                <a:path h="812800" w="2098984">
                  <a:moveTo>
                    <a:pt x="0" y="0"/>
                  </a:moveTo>
                  <a:lnTo>
                    <a:pt x="2098984" y="0"/>
                  </a:lnTo>
                  <a:lnTo>
                    <a:pt x="2098984" y="812800"/>
                  </a:lnTo>
                  <a:lnTo>
                    <a:pt x="0" y="812800"/>
                  </a:lnTo>
                  <a:close/>
                </a:path>
              </a:pathLst>
            </a:custGeom>
            <a:solidFill>
              <a:srgbClr val="FF7300"/>
            </a:solidFill>
          </p:spPr>
        </p:sp>
        <p:sp>
          <p:nvSpPr>
            <p:cNvPr name="TextBox 17" id="17"/>
            <p:cNvSpPr txBox="true"/>
            <p:nvPr/>
          </p:nvSpPr>
          <p:spPr>
            <a:xfrm>
              <a:off x="0" y="-38100"/>
              <a:ext cx="2098984" cy="850900"/>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8142194" y="7976421"/>
            <a:ext cx="2003612" cy="247900"/>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Open Sans Bold"/>
                <a:ea typeface="Open Sans Bold"/>
                <a:cs typeface="Open Sans Bold"/>
                <a:sym typeface="Open Sans Bold"/>
              </a:rPr>
              <a:t>Zembo</a:t>
            </a:r>
          </a:p>
        </p:txBody>
      </p:sp>
      <p:sp>
        <p:nvSpPr>
          <p:cNvPr name="Freeform 19" id="19"/>
          <p:cNvSpPr/>
          <p:nvPr/>
        </p:nvSpPr>
        <p:spPr>
          <a:xfrm flipH="false" flipV="false" rot="0">
            <a:off x="1028700" y="565634"/>
            <a:ext cx="674282" cy="674282"/>
          </a:xfrm>
          <a:custGeom>
            <a:avLst/>
            <a:gdLst/>
            <a:ahLst/>
            <a:cxnLst/>
            <a:rect r="r" b="b" t="t" l="l"/>
            <a:pathLst>
              <a:path h="674282" w="674282">
                <a:moveTo>
                  <a:pt x="0" y="0"/>
                </a:moveTo>
                <a:lnTo>
                  <a:pt x="674282" y="0"/>
                </a:lnTo>
                <a:lnTo>
                  <a:pt x="674282" y="674282"/>
                </a:lnTo>
                <a:lnTo>
                  <a:pt x="0" y="674282"/>
                </a:lnTo>
                <a:lnTo>
                  <a:pt x="0" y="0"/>
                </a:lnTo>
                <a:close/>
              </a:path>
            </a:pathLst>
          </a:custGeom>
          <a:blipFill>
            <a:blip r:embed="rId2"/>
            <a:stretch>
              <a:fillRect l="0" t="0" r="0" b="0"/>
            </a:stretch>
          </a:blipFill>
        </p:spPr>
      </p:sp>
      <p:sp>
        <p:nvSpPr>
          <p:cNvPr name="TextBox 20" id="20"/>
          <p:cNvSpPr txBox="true"/>
          <p:nvPr/>
        </p:nvSpPr>
        <p:spPr>
          <a:xfrm rot="0">
            <a:off x="1365841" y="4129405"/>
            <a:ext cx="4998554" cy="2656840"/>
          </a:xfrm>
          <a:prstGeom prst="rect">
            <a:avLst/>
          </a:prstGeom>
        </p:spPr>
        <p:txBody>
          <a:bodyPr anchor="t" rtlCol="false" tIns="0" lIns="0" bIns="0" rIns="0">
            <a:spAutoFit/>
          </a:bodyPr>
          <a:lstStyle/>
          <a:p>
            <a:pPr algn="l">
              <a:lnSpc>
                <a:spcPts val="2659"/>
              </a:lnSpc>
            </a:pPr>
            <a:r>
              <a:rPr lang="en-US" sz="1899" b="true">
                <a:solidFill>
                  <a:srgbClr val="FF7300"/>
                </a:solidFill>
                <a:latin typeface="Canva Sans Bold"/>
                <a:ea typeface="Canva Sans Bold"/>
                <a:cs typeface="Canva Sans Bold"/>
                <a:sym typeface="Canva Sans Bold"/>
              </a:rPr>
              <a:t>Implement Predictive Maintenance Schedules</a:t>
            </a:r>
            <a:r>
              <a:rPr lang="en-US" sz="1899">
                <a:solidFill>
                  <a:srgbClr val="000000"/>
                </a:solidFill>
                <a:latin typeface="Canva Sans"/>
                <a:ea typeface="Canva Sans"/>
                <a:cs typeface="Canva Sans"/>
                <a:sym typeface="Canva Sans"/>
              </a:rPr>
              <a:t>:</a:t>
            </a:r>
          </a:p>
          <a:p>
            <a:pPr algn="l" marL="410209" indent="-205105" lvl="1">
              <a:lnSpc>
                <a:spcPts val="2659"/>
              </a:lnSpc>
              <a:buFont typeface="Arial"/>
              <a:buChar char="•"/>
            </a:pPr>
            <a:r>
              <a:rPr lang="en-US" sz="1899">
                <a:solidFill>
                  <a:srgbClr val="000000"/>
                </a:solidFill>
                <a:latin typeface="Canva Sans"/>
                <a:ea typeface="Canva Sans"/>
                <a:cs typeface="Canva Sans"/>
                <a:sym typeface="Canva Sans"/>
              </a:rPr>
              <a:t>Use anomaly detection models to flag batteries at risk of failure before issues arise.</a:t>
            </a:r>
          </a:p>
          <a:p>
            <a:pPr algn="l" marL="410209" indent="-205105" lvl="1">
              <a:lnSpc>
                <a:spcPts val="2659"/>
              </a:lnSpc>
              <a:buFont typeface="Arial"/>
              <a:buChar char="•"/>
            </a:pPr>
            <a:r>
              <a:rPr lang="en-US" sz="1899">
                <a:solidFill>
                  <a:srgbClr val="000000"/>
                </a:solidFill>
                <a:latin typeface="Canva Sans"/>
                <a:ea typeface="Canva Sans"/>
                <a:cs typeface="Canva Sans"/>
                <a:sym typeface="Canva Sans"/>
              </a:rPr>
              <a:t>Schedule preventive maintenance based on predictive failure scores rather than reactive servicing.</a:t>
            </a:r>
          </a:p>
        </p:txBody>
      </p:sp>
      <p:sp>
        <p:nvSpPr>
          <p:cNvPr name="TextBox 21" id="21"/>
          <p:cNvSpPr txBox="true"/>
          <p:nvPr/>
        </p:nvSpPr>
        <p:spPr>
          <a:xfrm rot="0">
            <a:off x="6929543" y="4129405"/>
            <a:ext cx="4998554" cy="2323465"/>
          </a:xfrm>
          <a:prstGeom prst="rect">
            <a:avLst/>
          </a:prstGeom>
        </p:spPr>
        <p:txBody>
          <a:bodyPr anchor="t" rtlCol="false" tIns="0" lIns="0" bIns="0" rIns="0">
            <a:spAutoFit/>
          </a:bodyPr>
          <a:lstStyle/>
          <a:p>
            <a:pPr algn="l">
              <a:lnSpc>
                <a:spcPts val="2659"/>
              </a:lnSpc>
            </a:pPr>
            <a:r>
              <a:rPr lang="en-US" sz="1899" b="true">
                <a:solidFill>
                  <a:srgbClr val="FF7300"/>
                </a:solidFill>
                <a:latin typeface="Canva Sans Bold"/>
                <a:ea typeface="Canva Sans Bold"/>
                <a:cs typeface="Canva Sans Bold"/>
                <a:sym typeface="Canva Sans Bold"/>
              </a:rPr>
              <a:t>Optimize Swap Station Locations:</a:t>
            </a:r>
          </a:p>
          <a:p>
            <a:pPr algn="l" marL="410209" indent="-205105" lvl="1">
              <a:lnSpc>
                <a:spcPts val="2659"/>
              </a:lnSpc>
              <a:buFont typeface="Arial"/>
              <a:buChar char="•"/>
            </a:pPr>
            <a:r>
              <a:rPr lang="en-US" sz="1899">
                <a:solidFill>
                  <a:srgbClr val="000000"/>
                </a:solidFill>
                <a:latin typeface="Canva Sans"/>
                <a:ea typeface="Canva Sans"/>
                <a:cs typeface="Canva Sans"/>
                <a:sym typeface="Canva Sans"/>
              </a:rPr>
              <a:t>Utilize demand forecasting to redistribute swap stations to high-usage areas.</a:t>
            </a:r>
          </a:p>
          <a:p>
            <a:pPr algn="l" marL="410209" indent="-205105" lvl="1">
              <a:lnSpc>
                <a:spcPts val="2659"/>
              </a:lnSpc>
              <a:buFont typeface="Arial"/>
              <a:buChar char="•"/>
            </a:pPr>
            <a:r>
              <a:rPr lang="en-US" sz="1899">
                <a:solidFill>
                  <a:srgbClr val="000000"/>
                </a:solidFill>
                <a:latin typeface="Canva Sans"/>
                <a:ea typeface="Canva Sans"/>
                <a:cs typeface="Canva Sans"/>
                <a:sym typeface="Canva Sans"/>
              </a:rPr>
              <a:t>Reduce congestion and waiting times by aligning station placement with peak demand zones.</a:t>
            </a:r>
          </a:p>
        </p:txBody>
      </p:sp>
      <p:sp>
        <p:nvSpPr>
          <p:cNvPr name="TextBox 22" id="22"/>
          <p:cNvSpPr txBox="true"/>
          <p:nvPr/>
        </p:nvSpPr>
        <p:spPr>
          <a:xfrm rot="0">
            <a:off x="12493245" y="4129405"/>
            <a:ext cx="4998554" cy="1990090"/>
          </a:xfrm>
          <a:prstGeom prst="rect">
            <a:avLst/>
          </a:prstGeom>
        </p:spPr>
        <p:txBody>
          <a:bodyPr anchor="t" rtlCol="false" tIns="0" lIns="0" bIns="0" rIns="0">
            <a:spAutoFit/>
          </a:bodyPr>
          <a:lstStyle/>
          <a:p>
            <a:pPr algn="l">
              <a:lnSpc>
                <a:spcPts val="2659"/>
              </a:lnSpc>
            </a:pPr>
            <a:r>
              <a:rPr lang="en-US" sz="1899" b="true">
                <a:solidFill>
                  <a:srgbClr val="FF7300"/>
                </a:solidFill>
                <a:latin typeface="Canva Sans Bold"/>
                <a:ea typeface="Canva Sans Bold"/>
                <a:cs typeface="Canva Sans Bold"/>
                <a:sym typeface="Canva Sans Bold"/>
              </a:rPr>
              <a:t>Integrate Real-Time IoT Monitoring:</a:t>
            </a:r>
          </a:p>
          <a:p>
            <a:pPr algn="l" marL="410209" indent="-205105" lvl="1">
              <a:lnSpc>
                <a:spcPts val="2659"/>
              </a:lnSpc>
              <a:buFont typeface="Arial"/>
              <a:buChar char="•"/>
            </a:pPr>
            <a:r>
              <a:rPr lang="en-US" sz="1899">
                <a:solidFill>
                  <a:srgbClr val="000000"/>
                </a:solidFill>
                <a:latin typeface="Canva Sans"/>
                <a:ea typeface="Canva Sans"/>
                <a:cs typeface="Canva Sans"/>
                <a:sym typeface="Canva Sans"/>
              </a:rPr>
              <a:t>Deploy IoT sensors to track real-time SOC, temperature, and voltage data.</a:t>
            </a:r>
          </a:p>
          <a:p>
            <a:pPr algn="l" marL="410209" indent="-205105" lvl="1">
              <a:lnSpc>
                <a:spcPts val="2659"/>
              </a:lnSpc>
              <a:buFont typeface="Arial"/>
              <a:buChar char="•"/>
            </a:pPr>
            <a:r>
              <a:rPr lang="en-US" sz="1899">
                <a:solidFill>
                  <a:srgbClr val="000000"/>
                </a:solidFill>
                <a:latin typeface="Canva Sans"/>
                <a:ea typeface="Canva Sans"/>
                <a:cs typeface="Canva Sans"/>
                <a:sym typeface="Canva Sans"/>
              </a:rPr>
              <a:t>Feed real-time telemetry into machine learning models for continuous optimization.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DAGgr2Fwtd8</dc:identifier>
  <dcterms:modified xsi:type="dcterms:W3CDTF">2011-08-01T06:04:30Z</dcterms:modified>
  <cp:revision>1</cp:revision>
  <dc:title>Zembo - IoT Power Consumption Data Analysis</dc:title>
</cp:coreProperties>
</file>