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97" r:id="rId3"/>
    <p:sldId id="258" r:id="rId4"/>
    <p:sldId id="257" r:id="rId5"/>
    <p:sldId id="294" r:id="rId6"/>
    <p:sldId id="312" r:id="rId7"/>
    <p:sldId id="301" r:id="rId8"/>
    <p:sldId id="302" r:id="rId9"/>
    <p:sldId id="303" r:id="rId10"/>
    <p:sldId id="304" r:id="rId11"/>
    <p:sldId id="315" r:id="rId12"/>
    <p:sldId id="316" r:id="rId13"/>
    <p:sldId id="313" r:id="rId14"/>
    <p:sldId id="305" r:id="rId15"/>
    <p:sldId id="306" r:id="rId16"/>
    <p:sldId id="307" r:id="rId17"/>
    <p:sldId id="308" r:id="rId18"/>
    <p:sldId id="317" r:id="rId19"/>
    <p:sldId id="318" r:id="rId20"/>
    <p:sldId id="319" r:id="rId21"/>
    <p:sldId id="320" r:id="rId22"/>
    <p:sldId id="314" r:id="rId23"/>
    <p:sldId id="309" r:id="rId24"/>
    <p:sldId id="310" r:id="rId25"/>
    <p:sldId id="311" r:id="rId26"/>
    <p:sldId id="321" r:id="rId27"/>
    <p:sldId id="322" r:id="rId28"/>
    <p:sldId id="323" r:id="rId29"/>
    <p:sldId id="324" r:id="rId30"/>
    <p:sldId id="325" r:id="rId31"/>
    <p:sldId id="326" r:id="rId32"/>
    <p:sldId id="270"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a:srgbClr val="C1C6CA"/>
    <a:srgbClr val="F8F8F8"/>
    <a:srgbClr val="2581BC"/>
    <a:srgbClr val="26AF5F"/>
    <a:srgbClr val="EA4938"/>
    <a:srgbClr val="965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6" autoAdjust="0"/>
    <p:restoredTop sz="94660"/>
  </p:normalViewPr>
  <p:slideViewPr>
    <p:cSldViewPr snapToGrid="0">
      <p:cViewPr varScale="1">
        <p:scale>
          <a:sx n="73" d="100"/>
          <a:sy n="73" d="100"/>
        </p:scale>
        <p:origin x="450" y="78"/>
      </p:cViewPr>
      <p:guideLst/>
    </p:cSldViewPr>
  </p:slideViewPr>
  <p:notesTextViewPr>
    <p:cViewPr>
      <p:scale>
        <a:sx n="1" d="1"/>
        <a:sy n="1" d="1"/>
      </p:scale>
      <p:origin x="0" y="0"/>
    </p:cViewPr>
  </p:notesTextViewPr>
  <p:notesViewPr>
    <p:cSldViewPr snapToGrid="0">
      <p:cViewPr varScale="1">
        <p:scale>
          <a:sx n="85" d="100"/>
          <a:sy n="85"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6A7901-4A44-49F9-8851-8013ECD0D0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58BB7DC-68AF-4B5A-93B5-97AC869838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1056787-6FC4-4ED5-838B-E91A140B02A1}" type="datetimeFigureOut">
              <a:rPr lang="en-US"/>
              <a:pPr>
                <a:defRPr/>
              </a:pPr>
              <a:t>2/11/2020</a:t>
            </a:fld>
            <a:endParaRPr lang="en-US"/>
          </a:p>
        </p:txBody>
      </p:sp>
      <p:sp>
        <p:nvSpPr>
          <p:cNvPr id="4" name="Footer Placeholder 3">
            <a:extLst>
              <a:ext uri="{FF2B5EF4-FFF2-40B4-BE49-F238E27FC236}">
                <a16:creationId xmlns:a16="http://schemas.microsoft.com/office/drawing/2014/main" id="{711CEC97-B7BF-41E3-82E3-25C0B5F0B1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5C3A553D-010E-4542-B478-4C45C7B2B5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0F9F9A5C-16D3-42D8-9E89-EE2CF5C4605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E1D518-9452-498D-94F6-DADA9CC305D2}"/>
              </a:ext>
            </a:extLst>
          </p:cNvPr>
          <p:cNvSpPr>
            <a:spLocks noGrp="1"/>
          </p:cNvSpPr>
          <p:nvPr>
            <p:ph type="dt" sz="half" idx="10"/>
          </p:nvPr>
        </p:nvSpPr>
        <p:spPr/>
        <p:txBody>
          <a:bodyPr/>
          <a:lstStyle>
            <a:lvl1pPr>
              <a:defRPr/>
            </a:lvl1pPr>
          </a:lstStyle>
          <a:p>
            <a:pPr>
              <a:defRPr/>
            </a:pPr>
            <a:fld id="{077444FC-2962-4DFA-8B55-DC6F2B607521}" type="datetimeFigureOut">
              <a:rPr lang="en-US"/>
              <a:pPr>
                <a:defRPr/>
              </a:pPr>
              <a:t>2/11/2020</a:t>
            </a:fld>
            <a:endParaRPr lang="en-US"/>
          </a:p>
        </p:txBody>
      </p:sp>
      <p:sp>
        <p:nvSpPr>
          <p:cNvPr id="5" name="Footer Placeholder 4">
            <a:extLst>
              <a:ext uri="{FF2B5EF4-FFF2-40B4-BE49-F238E27FC236}">
                <a16:creationId xmlns:a16="http://schemas.microsoft.com/office/drawing/2014/main" id="{53A7AAF4-1D4A-441B-87F7-A73969463D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38E4C9-C05B-424A-B57F-1E28CFFC1AAE}"/>
              </a:ext>
            </a:extLst>
          </p:cNvPr>
          <p:cNvSpPr>
            <a:spLocks noGrp="1"/>
          </p:cNvSpPr>
          <p:nvPr>
            <p:ph type="sldNum" sz="quarter" idx="12"/>
          </p:nvPr>
        </p:nvSpPr>
        <p:spPr/>
        <p:txBody>
          <a:bodyPr/>
          <a:lstStyle>
            <a:lvl1pPr>
              <a:defRPr/>
            </a:lvl1pPr>
          </a:lstStyle>
          <a:p>
            <a:pPr>
              <a:defRPr/>
            </a:pPr>
            <a:fld id="{ADD43093-A5A0-46AA-A90F-E8270A459790}" type="slidenum">
              <a:rPr lang="en-US"/>
              <a:pPr>
                <a:defRPr/>
              </a:pPr>
              <a:t>‹#›</a:t>
            </a:fld>
            <a:endParaRPr lang="en-US"/>
          </a:p>
        </p:txBody>
      </p:sp>
    </p:spTree>
    <p:extLst>
      <p:ext uri="{BB962C8B-B14F-4D97-AF65-F5344CB8AC3E}">
        <p14:creationId xmlns:p14="http://schemas.microsoft.com/office/powerpoint/2010/main" val="167389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2C56386-E179-4772-A34D-2D6EFC9186DC}"/>
              </a:ext>
            </a:extLst>
          </p:cNvPr>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bg1">
                    <a:lumMod val="65000"/>
                  </a:schemeClr>
                </a:solidFill>
                <a:latin typeface="+mn-lt"/>
              </a:rPr>
              <a:t>Copyright © 2017 The Gateway Corp. All rights reserved.</a:t>
            </a:r>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3124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91758-4F5C-4852-A877-1A9F04EF8F4A}"/>
              </a:ext>
            </a:extLst>
          </p:cNvPr>
          <p:cNvSpPr/>
          <p:nvPr userDrawn="1"/>
        </p:nvSpPr>
        <p:spPr>
          <a:xfrm>
            <a:off x="-11113" y="0"/>
            <a:ext cx="12203113"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a:extLst>
              <a:ext uri="{FF2B5EF4-FFF2-40B4-BE49-F238E27FC236}">
                <a16:creationId xmlns:a16="http://schemas.microsoft.com/office/drawing/2014/main" id="{4E359D2B-BBC9-43E6-BA41-EC1B93733361}"/>
              </a:ext>
            </a:extLst>
          </p:cNvPr>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2018 The Gateway Corp. All rights reserved.</a:t>
            </a:r>
          </a:p>
        </p:txBody>
      </p:sp>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6113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l="2042" t="2518" r="3827"/>
          <a:stretch>
            <a:fillRect/>
          </a:stretch>
        </p:blipFill>
        <p:spPr bwMode="auto">
          <a:xfrm>
            <a:off x="419100" y="0"/>
            <a:ext cx="11772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81FF188-3927-4BFB-A7DC-D133B8CB63C4}"/>
              </a:ext>
            </a:extLst>
          </p:cNvPr>
          <p:cNvSpPr/>
          <p:nvPr userDrawn="1"/>
        </p:nvSpPr>
        <p:spPr>
          <a:xfrm>
            <a:off x="-11113" y="0"/>
            <a:ext cx="12203113" cy="6858000"/>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563" y="376238"/>
            <a:ext cx="28130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82B001-FEC4-4289-93E0-8058D194517F}"/>
              </a:ext>
            </a:extLst>
          </p:cNvPr>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2018 The Gateway Corp. All rights reserved.</a:t>
            </a:r>
          </a:p>
        </p:txBody>
      </p:sp>
      <p:pic>
        <p:nvPicPr>
          <p:cNvPr id="6"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5356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93808C1-DB09-4A8C-AE08-9B5D893B5E87}"/>
              </a:ext>
            </a:extLst>
          </p:cNvPr>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bg1">
                    <a:lumMod val="65000"/>
                  </a:schemeClr>
                </a:solidFill>
                <a:latin typeface="+mn-lt"/>
              </a:rPr>
              <a:t>Copyright © 2018 The Gateway Corp. All rights reserved.</a:t>
            </a:r>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334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12AC2-B1CE-454B-B320-A9F0541732F8}"/>
              </a:ext>
            </a:extLst>
          </p:cNvPr>
          <p:cNvSpPr/>
          <p:nvPr userDrawn="1"/>
        </p:nvSpPr>
        <p:spPr>
          <a:xfrm>
            <a:off x="-11113" y="0"/>
            <a:ext cx="12203113"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a:extLst>
              <a:ext uri="{FF2B5EF4-FFF2-40B4-BE49-F238E27FC236}">
                <a16:creationId xmlns:a16="http://schemas.microsoft.com/office/drawing/2014/main" id="{557F9AC3-4351-413E-8895-FEA85A5B18CD}"/>
              </a:ext>
            </a:extLst>
          </p:cNvPr>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2017 The Gateway Corp. All rights reserved.</a:t>
            </a:r>
          </a:p>
        </p:txBody>
      </p:sp>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353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0954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16:creationId xmlns:a16="http://schemas.microsoft.com/office/drawing/2014/main" id="{61E1D518-9452-498D-94F6-DADA9CC30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E4513EE-2EA8-4C9A-9A6E-CB5CEA517EAD}" type="datetimeFigureOut">
              <a:rPr lang="en-US"/>
              <a:pPr>
                <a:defRPr/>
              </a:pPr>
              <a:t>2/11/2020</a:t>
            </a:fld>
            <a:endParaRPr lang="en-US"/>
          </a:p>
        </p:txBody>
      </p:sp>
      <p:sp>
        <p:nvSpPr>
          <p:cNvPr id="5" name="Footer Placeholder 4">
            <a:extLst>
              <a:ext uri="{FF2B5EF4-FFF2-40B4-BE49-F238E27FC236}">
                <a16:creationId xmlns:a16="http://schemas.microsoft.com/office/drawing/2014/main" id="{53A7AAF4-1D4A-441B-87F7-A73969463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138E4C9-C05B-424A-B57F-1E28CFFC1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06C4C46-9FDE-4F80-8E8D-66BA25000A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query/jquery_ajax_get_post.asp"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chrome.com/devtools/docs/integrating" TargetMode="External"/><Relationship Id="rId2" Type="http://schemas.openxmlformats.org/officeDocument/2006/relationships/hyperlink" Target="https://developer.chrome.com/extensions/devtools" TargetMode="Externa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hyperlink" Target="https://www.geeksforgeeks.org/difference-between-readonly-and-const-keyword-in-c-shar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eacher.com/mvc/action-filters-in-mvc" TargetMode="External"/><Relationship Id="rId2" Type="http://schemas.openxmlformats.org/officeDocument/2006/relationships/hyperlink" Target="https://www.tutorialsteacher.com/mvc/area-in-asp.net-mvc"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s://www.tutorialspoint.com/asp.net_mvc/asp.net_mvc_filters.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mvc/action-filters-in-mvc"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harpcorner.com/article/handleerror-action-filter-in-asp-net-mvc/"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otnetexpertguide.com/2012/10/aspnet-mvc-nonaction-action-filter.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www.c-sharpcorner.com/UploadFile/0c1bb2/read-only-and-constant-in-C-Shar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authorization-filter-in-asp-net-mvc/"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www.c-sharpcorner.com/UploadFile/0c1bb2/read-only-and-constant-in-C-Sharp/" TargetMode="External"/><Relationship Id="rId4" Type="http://schemas.openxmlformats.org/officeDocument/2006/relationships/hyperlink" Target="https://dotnettutorials.net/lesson/authorization-filter-mvc/"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xceptionnotfound.net/attribute-routing-vs-convention-routing/" TargetMode="External"/><Relationship Id="rId2" Type="http://schemas.openxmlformats.org/officeDocument/2006/relationships/hyperlink" Target="https://www.c-sharpcorner.com/UploadFile/3d39b4/routing-in-mvc/" TargetMode="Externa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xceptionnotfound.net/attribute-routing-vs-convention-routin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www.tutorialsteacher.com/csharp/csharp-generic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asp.net_mvc/asp.net_mvc_life_cycle.htm" TargetMode="Externa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hyperlink" Target="https://www.tutorialspoint.com/asp.net_mvc/asp.net_mvc_controllers.ht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www.tutorialspoint.com/linq/linq_sql.ht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programming-guide/concepts/linq/basic-linq-query-operation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https://www.tutorialspoint.com/asp.net_mvc/asp.net_mvc_controllers.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jquery/jquery_ajax_get_post.asp" TargetMode="External"/><Relationship Id="rId2" Type="http://schemas.openxmlformats.org/officeDocument/2006/relationships/hyperlink" Target="https://www.w3schools.com/jquery/jquery_ajax_intro.asp"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3"/>
          <p:cNvSpPr txBox="1">
            <a:spLocks noChangeArrowheads="1"/>
          </p:cNvSpPr>
          <p:nvPr/>
        </p:nvSpPr>
        <p:spPr bwMode="auto">
          <a:xfrm>
            <a:off x="1114425" y="2303463"/>
            <a:ext cx="1067911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8800" b="1" dirty="0" smtClean="0">
                <a:solidFill>
                  <a:schemeClr val="bg1"/>
                </a:solidFill>
              </a:rPr>
              <a:t>C</a:t>
            </a:r>
            <a:r>
              <a:rPr lang="en-US" altLang="en-US" sz="8800" b="1" smtClean="0">
                <a:solidFill>
                  <a:schemeClr val="bg1"/>
                </a:solidFill>
              </a:rPr>
              <a:t># Features</a:t>
            </a:r>
          </a:p>
        </p:txBody>
      </p:sp>
      <p:sp>
        <p:nvSpPr>
          <p:cNvPr id="4" name="Rectangle 3">
            <a:extLst>
              <a:ext uri="{FF2B5EF4-FFF2-40B4-BE49-F238E27FC236}">
                <a16:creationId xmlns:a16="http://schemas.microsoft.com/office/drawing/2014/main" id="{E091E365-579C-4FE3-A3BC-2D7A794FCF1A}"/>
              </a:ext>
            </a:extLst>
          </p:cNvPr>
          <p:cNvSpPr/>
          <p:nvPr/>
        </p:nvSpPr>
        <p:spPr>
          <a:xfrm>
            <a:off x="1001713" y="4679950"/>
            <a:ext cx="4465637" cy="1728788"/>
          </a:xfrm>
          <a:prstGeom prst="rect">
            <a:avLst/>
          </a:prstGeom>
        </p:spPr>
        <p:txBody>
          <a:bodyPr>
            <a:spAutoFit/>
          </a:bodyPr>
          <a:lstStyle/>
          <a:p>
            <a:pPr eaLnBrk="1" fontAlgn="auto" hangingPunct="1">
              <a:lnSpc>
                <a:spcPct val="150000"/>
              </a:lnSpc>
              <a:spcBef>
                <a:spcPts val="0"/>
              </a:spcBef>
              <a:spcAft>
                <a:spcPts val="0"/>
              </a:spcAft>
              <a:defRPr/>
            </a:pPr>
            <a:r>
              <a:rPr lang="en-US" sz="1400" b="1" u="sng" dirty="0">
                <a:solidFill>
                  <a:schemeClr val="bg1">
                    <a:lumMod val="65000"/>
                  </a:schemeClr>
                </a:solidFill>
                <a:latin typeface="+mn-lt"/>
              </a:rPr>
              <a:t>Lead Trainer </a:t>
            </a:r>
          </a:p>
          <a:p>
            <a:pPr eaLnBrk="1" fontAlgn="auto" hangingPunct="1">
              <a:lnSpc>
                <a:spcPct val="150000"/>
              </a:lnSpc>
              <a:spcBef>
                <a:spcPts val="0"/>
              </a:spcBef>
              <a:spcAft>
                <a:spcPts val="0"/>
              </a:spcAft>
              <a:defRPr/>
            </a:pPr>
            <a:r>
              <a:rPr lang="en-US" sz="3000" b="1" dirty="0">
                <a:solidFill>
                  <a:schemeClr val="tx1">
                    <a:lumMod val="75000"/>
                    <a:lumOff val="25000"/>
                  </a:schemeClr>
                </a:solidFill>
                <a:latin typeface="+mn-lt"/>
              </a:rPr>
              <a:t>Batch 1 : Mihir Soni</a:t>
            </a:r>
          </a:p>
          <a:p>
            <a:pPr eaLnBrk="1" fontAlgn="auto" hangingPunct="1">
              <a:lnSpc>
                <a:spcPct val="150000"/>
              </a:lnSpc>
              <a:spcBef>
                <a:spcPts val="0"/>
              </a:spcBef>
              <a:spcAft>
                <a:spcPts val="0"/>
              </a:spcAft>
              <a:defRPr/>
            </a:pPr>
            <a:r>
              <a:rPr lang="en-US" sz="3000" b="1" dirty="0">
                <a:solidFill>
                  <a:schemeClr val="tx1">
                    <a:lumMod val="75000"/>
                    <a:lumOff val="25000"/>
                  </a:schemeClr>
                </a:solidFill>
                <a:latin typeface="+mn-lt"/>
              </a:rPr>
              <a:t>Batch 2 : </a:t>
            </a:r>
            <a:r>
              <a:rPr lang="en-US" sz="3000" b="1" dirty="0" err="1">
                <a:solidFill>
                  <a:schemeClr val="tx1">
                    <a:lumMod val="75000"/>
                    <a:lumOff val="25000"/>
                  </a:schemeClr>
                </a:solidFill>
                <a:latin typeface="+mn-lt"/>
              </a:rPr>
              <a:t>Hiral</a:t>
            </a:r>
            <a:r>
              <a:rPr lang="en-US" sz="3000" b="1" dirty="0">
                <a:solidFill>
                  <a:schemeClr val="tx1">
                    <a:lumMod val="75000"/>
                    <a:lumOff val="25000"/>
                  </a:schemeClr>
                </a:solidFill>
                <a:latin typeface="+mn-lt"/>
              </a:rPr>
              <a:t> </a:t>
            </a:r>
            <a:r>
              <a:rPr lang="en-US" sz="3000" b="1" dirty="0" err="1">
                <a:solidFill>
                  <a:schemeClr val="tx1">
                    <a:lumMod val="75000"/>
                    <a:lumOff val="25000"/>
                  </a:schemeClr>
                </a:solidFill>
                <a:latin typeface="+mn-lt"/>
              </a:rPr>
              <a:t>Savaria</a:t>
            </a:r>
            <a:endParaRPr lang="en-US" sz="3000" b="1" dirty="0">
              <a:solidFill>
                <a:schemeClr val="tx1">
                  <a:lumMod val="75000"/>
                  <a:lumOff val="25000"/>
                </a:schemeClr>
              </a:solidFill>
              <a:latin typeface="+mn-lt"/>
            </a:endParaRPr>
          </a:p>
        </p:txBody>
      </p:sp>
      <p:sp>
        <p:nvSpPr>
          <p:cNvPr id="5" name="Rectangle 4">
            <a:extLst>
              <a:ext uri="{FF2B5EF4-FFF2-40B4-BE49-F238E27FC236}">
                <a16:creationId xmlns:a16="http://schemas.microsoft.com/office/drawing/2014/main" id="{AB89366E-7A72-4797-B209-39222684F30A}"/>
              </a:ext>
            </a:extLst>
          </p:cNvPr>
          <p:cNvSpPr/>
          <p:nvPr/>
        </p:nvSpPr>
        <p:spPr>
          <a:xfrm>
            <a:off x="6853238" y="4691063"/>
            <a:ext cx="4835525" cy="1728787"/>
          </a:xfrm>
          <a:prstGeom prst="rect">
            <a:avLst/>
          </a:prstGeom>
        </p:spPr>
        <p:txBody>
          <a:bodyPr>
            <a:spAutoFit/>
          </a:bodyPr>
          <a:lstStyle/>
          <a:p>
            <a:pPr eaLnBrk="1" fontAlgn="auto" hangingPunct="1">
              <a:lnSpc>
                <a:spcPct val="150000"/>
              </a:lnSpc>
              <a:spcBef>
                <a:spcPts val="0"/>
              </a:spcBef>
              <a:spcAft>
                <a:spcPts val="0"/>
              </a:spcAft>
              <a:defRPr/>
            </a:pPr>
            <a:r>
              <a:rPr lang="en-US" sz="1400" b="1" u="sng" dirty="0">
                <a:solidFill>
                  <a:schemeClr val="bg1">
                    <a:lumMod val="65000"/>
                  </a:schemeClr>
                </a:solidFill>
                <a:latin typeface="+mn-lt"/>
              </a:rPr>
              <a:t>Lab Mentor</a:t>
            </a:r>
          </a:p>
          <a:p>
            <a:pPr eaLnBrk="1" fontAlgn="auto" hangingPunct="1">
              <a:lnSpc>
                <a:spcPct val="150000"/>
              </a:lnSpc>
              <a:spcBef>
                <a:spcPts val="0"/>
              </a:spcBef>
              <a:spcAft>
                <a:spcPts val="0"/>
              </a:spcAft>
              <a:defRPr/>
            </a:pPr>
            <a:r>
              <a:rPr lang="en-US" sz="1400" b="1" dirty="0">
                <a:solidFill>
                  <a:schemeClr val="tx1">
                    <a:lumMod val="75000"/>
                    <a:lumOff val="25000"/>
                  </a:schemeClr>
                </a:solidFill>
                <a:latin typeface="+mn-lt"/>
              </a:rPr>
              <a:t> </a:t>
            </a:r>
            <a:r>
              <a:rPr lang="en-US" sz="3000" b="1" dirty="0">
                <a:solidFill>
                  <a:schemeClr val="tx1">
                    <a:lumMod val="75000"/>
                    <a:lumOff val="25000"/>
                  </a:schemeClr>
                </a:solidFill>
                <a:latin typeface="+mn-lt"/>
              </a:rPr>
              <a:t>Batch 1 : </a:t>
            </a:r>
            <a:r>
              <a:rPr lang="en-US" sz="3000" b="1" dirty="0" err="1">
                <a:solidFill>
                  <a:schemeClr val="tx1">
                    <a:lumMod val="75000"/>
                    <a:lumOff val="25000"/>
                  </a:schemeClr>
                </a:solidFill>
                <a:latin typeface="+mn-lt"/>
              </a:rPr>
              <a:t>Pashvin</a:t>
            </a:r>
            <a:r>
              <a:rPr lang="en-US" sz="3000" b="1" dirty="0">
                <a:solidFill>
                  <a:schemeClr val="tx1">
                    <a:lumMod val="75000"/>
                    <a:lumOff val="25000"/>
                  </a:schemeClr>
                </a:solidFill>
                <a:latin typeface="+mn-lt"/>
              </a:rPr>
              <a:t> Trivedi</a:t>
            </a:r>
          </a:p>
          <a:p>
            <a:pPr eaLnBrk="1" fontAlgn="auto" hangingPunct="1">
              <a:lnSpc>
                <a:spcPct val="150000"/>
              </a:lnSpc>
              <a:spcBef>
                <a:spcPts val="0"/>
              </a:spcBef>
              <a:spcAft>
                <a:spcPts val="0"/>
              </a:spcAft>
              <a:defRPr/>
            </a:pPr>
            <a:r>
              <a:rPr lang="en-US" sz="3000" b="1" dirty="0">
                <a:solidFill>
                  <a:schemeClr val="tx1">
                    <a:lumMod val="75000"/>
                    <a:lumOff val="25000"/>
                  </a:schemeClr>
                </a:solidFill>
                <a:latin typeface="+mn-lt"/>
              </a:rPr>
              <a:t>Batch 2 : </a:t>
            </a:r>
            <a:r>
              <a:rPr lang="en-US" sz="3000" b="1" dirty="0" err="1">
                <a:solidFill>
                  <a:schemeClr val="tx1">
                    <a:lumMod val="75000"/>
                    <a:lumOff val="25000"/>
                  </a:schemeClr>
                </a:solidFill>
                <a:latin typeface="+mn-lt"/>
              </a:rPr>
              <a:t>Shardendu</a:t>
            </a:r>
            <a:r>
              <a:rPr lang="en-US" sz="3000" b="1" dirty="0">
                <a:solidFill>
                  <a:schemeClr val="tx1">
                    <a:lumMod val="75000"/>
                    <a:lumOff val="25000"/>
                  </a:schemeClr>
                </a:solidFill>
                <a:latin typeface="+mn-lt"/>
              </a:rPr>
              <a:t> Kumar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AJAX get() and post() Methods</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4" name="Rectangle 3">
            <a:extLst>
              <a:ext uri="{FF2B5EF4-FFF2-40B4-BE49-F238E27FC236}">
                <a16:creationId xmlns:a16="http://schemas.microsoft.com/office/drawing/2014/main" id="{2AE4FD8C-D4AF-4B33-B4F4-D45773FA6E4B}"/>
              </a:ext>
            </a:extLst>
          </p:cNvPr>
          <p:cNvSpPr/>
          <p:nvPr/>
        </p:nvSpPr>
        <p:spPr>
          <a:xfrm>
            <a:off x="622300" y="731838"/>
            <a:ext cx="11372850" cy="5538787"/>
          </a:xfrm>
          <a:prstGeom prst="rect">
            <a:avLst/>
          </a:prstGeom>
        </p:spPr>
        <p:txBody>
          <a:bodyPr>
            <a:spAutoFit/>
          </a:bodyPr>
          <a:lstStyle/>
          <a:p>
            <a:pPr>
              <a:defRPr/>
            </a:pPr>
            <a:r>
              <a:rPr lang="en-IN" sz="2000" b="1" dirty="0">
                <a:latin typeface="+mn-lt"/>
              </a:rPr>
              <a:t>jQuery $. post() Method</a:t>
            </a:r>
          </a:p>
          <a:p>
            <a:pPr>
              <a:defRPr/>
            </a:pPr>
            <a:endParaRPr lang="en-IN" sz="1400" b="1" dirty="0">
              <a:solidFill>
                <a:schemeClr val="tx1">
                  <a:lumMod val="75000"/>
                  <a:lumOff val="25000"/>
                </a:schemeClr>
              </a:solidFill>
              <a:latin typeface="+mn-lt"/>
            </a:endParaRPr>
          </a:p>
          <a:p>
            <a:pPr lvl="1">
              <a:defRPr/>
            </a:pPr>
            <a:r>
              <a:rPr lang="en-IN" sz="1400" b="1" dirty="0">
                <a:solidFill>
                  <a:schemeClr val="tx1">
                    <a:lumMod val="75000"/>
                    <a:lumOff val="25000"/>
                  </a:schemeClr>
                </a:solidFill>
                <a:latin typeface="+mn-lt"/>
              </a:rPr>
              <a:t>Syntax: $.post(URL, data, </a:t>
            </a:r>
            <a:r>
              <a:rPr lang="en-IN" sz="1400" b="1" dirty="0" err="1">
                <a:solidFill>
                  <a:schemeClr val="tx1">
                    <a:lumMod val="75000"/>
                    <a:lumOff val="25000"/>
                  </a:schemeClr>
                </a:solidFill>
                <a:latin typeface="+mn-lt"/>
              </a:rPr>
              <a:t>callback</a:t>
            </a:r>
            <a:r>
              <a:rPr lang="en-IN" sz="1400" b="1" dirty="0">
                <a:solidFill>
                  <a:schemeClr val="tx1">
                    <a:lumMod val="75000"/>
                    <a:lumOff val="25000"/>
                  </a:schemeClr>
                </a:solidFill>
                <a:latin typeface="+mn-lt"/>
              </a:rPr>
              <a:t>);</a:t>
            </a:r>
          </a:p>
          <a:p>
            <a:pPr>
              <a:defRPr/>
            </a:pPr>
            <a:endParaRPr lang="en-IN" sz="1400" b="1" dirty="0">
              <a:solidFill>
                <a:schemeClr val="tx1">
                  <a:lumMod val="75000"/>
                  <a:lumOff val="25000"/>
                </a:schemeClr>
              </a:solidFill>
              <a:latin typeface="+mn-lt"/>
            </a:endParaRPr>
          </a:p>
          <a:p>
            <a:pPr lvl="2">
              <a:defRPr/>
            </a:pPr>
            <a:r>
              <a:rPr lang="en-US" sz="1400" b="1" dirty="0">
                <a:solidFill>
                  <a:schemeClr val="tx1">
                    <a:lumMod val="75000"/>
                    <a:lumOff val="25000"/>
                  </a:schemeClr>
                </a:solidFill>
                <a:latin typeface="+mn-lt"/>
              </a:rPr>
              <a:t>URL</a:t>
            </a:r>
            <a:r>
              <a:rPr lang="en-US" sz="1400" dirty="0">
                <a:solidFill>
                  <a:schemeClr val="tx1">
                    <a:lumMod val="75000"/>
                    <a:lumOff val="25000"/>
                  </a:schemeClr>
                </a:solidFill>
                <a:latin typeface="+mn-lt"/>
              </a:rPr>
              <a:t> - parameter specifies the URL you wish to request. (Required).</a:t>
            </a:r>
          </a:p>
          <a:p>
            <a:pPr lvl="2">
              <a:defRPr/>
            </a:pPr>
            <a:r>
              <a:rPr lang="en-US" sz="1400" b="1" dirty="0">
                <a:solidFill>
                  <a:schemeClr val="tx1">
                    <a:lumMod val="75000"/>
                    <a:lumOff val="25000"/>
                  </a:schemeClr>
                </a:solidFill>
                <a:latin typeface="+mn-lt"/>
              </a:rPr>
              <a:t>data </a:t>
            </a:r>
            <a:r>
              <a:rPr lang="en-US" sz="1400" dirty="0">
                <a:solidFill>
                  <a:schemeClr val="tx1">
                    <a:lumMod val="75000"/>
                    <a:lumOff val="25000"/>
                  </a:schemeClr>
                </a:solidFill>
                <a:latin typeface="+mn-lt"/>
              </a:rPr>
              <a:t>- parameter specifies some data to send along with the request.</a:t>
            </a:r>
            <a:r>
              <a:rPr lang="en-IN" sz="1400" dirty="0">
                <a:solidFill>
                  <a:schemeClr val="tx1">
                    <a:lumMod val="75000"/>
                    <a:lumOff val="25000"/>
                  </a:schemeClr>
                </a:solidFill>
              </a:rPr>
              <a:t> (Optional)</a:t>
            </a:r>
            <a:endParaRPr lang="en-US" sz="1400" dirty="0">
              <a:solidFill>
                <a:schemeClr val="tx1">
                  <a:lumMod val="75000"/>
                  <a:lumOff val="25000"/>
                </a:schemeClr>
              </a:solidFill>
              <a:latin typeface="+mn-lt"/>
            </a:endParaRPr>
          </a:p>
          <a:p>
            <a:pPr lvl="2">
              <a:defRPr/>
            </a:pPr>
            <a:r>
              <a:rPr lang="en-US" sz="1400" b="1" dirty="0">
                <a:solidFill>
                  <a:schemeClr val="tx1">
                    <a:lumMod val="75000"/>
                    <a:lumOff val="25000"/>
                  </a:schemeClr>
                </a:solidFill>
                <a:latin typeface="+mn-lt"/>
              </a:rPr>
              <a:t>callback</a:t>
            </a:r>
            <a:r>
              <a:rPr lang="en-US" sz="1400" dirty="0">
                <a:solidFill>
                  <a:schemeClr val="tx1">
                    <a:lumMod val="75000"/>
                    <a:lumOff val="25000"/>
                  </a:schemeClr>
                </a:solidFill>
                <a:latin typeface="+mn-lt"/>
              </a:rPr>
              <a:t> - parameter is the name of a function to be executed if the </a:t>
            </a:r>
            <a:r>
              <a:rPr lang="en-IN" sz="1400" dirty="0">
                <a:solidFill>
                  <a:schemeClr val="tx1">
                    <a:lumMod val="75000"/>
                    <a:lumOff val="25000"/>
                  </a:schemeClr>
                </a:solidFill>
                <a:latin typeface="+mn-lt"/>
              </a:rPr>
              <a:t>request succeeds. (Optional)</a:t>
            </a:r>
          </a:p>
          <a:p>
            <a:pPr>
              <a:defRPr/>
            </a:pPr>
            <a:r>
              <a:rPr lang="en-US" dirty="0">
                <a:solidFill>
                  <a:srgbClr val="000000"/>
                </a:solidFill>
                <a:latin typeface="Verdana" panose="020B0604030504040204" pitchFamily="34" charset="0"/>
              </a:rPr>
              <a:t> </a:t>
            </a:r>
            <a:endParaRPr lang="en-IN" dirty="0">
              <a:solidFill>
                <a:srgbClr val="000000"/>
              </a:solidFill>
              <a:latin typeface="Verdana" panose="020B0604030504040204" pitchFamily="34" charset="0"/>
            </a:endParaRPr>
          </a:p>
          <a:p>
            <a:pPr>
              <a:defRPr/>
            </a:pPr>
            <a:r>
              <a:rPr lang="en-IN" b="1" dirty="0">
                <a:solidFill>
                  <a:schemeClr val="tx1">
                    <a:lumMod val="75000"/>
                    <a:lumOff val="25000"/>
                  </a:schemeClr>
                </a:solidFill>
                <a:latin typeface="+mn-lt"/>
              </a:rPr>
              <a:t>	Example</a:t>
            </a:r>
          </a:p>
          <a:p>
            <a:pPr lvl="2">
              <a:defRPr/>
            </a:pPr>
            <a:r>
              <a:rPr lang="en-IN" sz="1200" dirty="0">
                <a:solidFill>
                  <a:srgbClr val="000000"/>
                </a:solidFill>
                <a:latin typeface="Consolas" panose="020B0609020204030204" pitchFamily="49" charset="0"/>
              </a:rPr>
              <a:t>$(</a:t>
            </a:r>
            <a:r>
              <a:rPr lang="en-IN" sz="1200" dirty="0">
                <a:solidFill>
                  <a:srgbClr val="A62A2A"/>
                </a:solidFill>
                <a:latin typeface="Consolas" panose="020B0609020204030204" pitchFamily="49" charset="0"/>
              </a:rPr>
              <a:t>"button"</a:t>
            </a:r>
            <a:r>
              <a:rPr lang="en-IN" sz="1200" dirty="0">
                <a:solidFill>
                  <a:srgbClr val="000000"/>
                </a:solidFill>
                <a:latin typeface="Consolas" panose="020B0609020204030204" pitchFamily="49" charset="0"/>
              </a:rPr>
              <a:t>).click(</a:t>
            </a:r>
            <a:r>
              <a:rPr lang="en-IN" sz="1200" dirty="0">
                <a:solidFill>
                  <a:srgbClr val="0000CE"/>
                </a:solidFill>
                <a:latin typeface="Consolas" panose="020B0609020204030204" pitchFamily="49" charset="0"/>
              </a:rPr>
              <a:t>function</a:t>
            </a:r>
            <a:r>
              <a:rPr lang="en-IN" sz="1200" dirty="0">
                <a:solidFill>
                  <a:srgbClr val="000000"/>
                </a:solidFill>
                <a:latin typeface="Consolas" panose="020B0609020204030204" pitchFamily="49" charset="0"/>
              </a:rPr>
              <a:t>(){</a:t>
            </a:r>
          </a:p>
          <a:p>
            <a:pPr lvl="3">
              <a:defRPr/>
            </a:pPr>
            <a:r>
              <a:rPr lang="en-US" sz="1200" dirty="0">
                <a:solidFill>
                  <a:srgbClr val="000000"/>
                </a:solidFill>
                <a:latin typeface="Consolas" panose="020B0609020204030204" pitchFamily="49" charset="0"/>
              </a:rPr>
              <a:t>$.post(</a:t>
            </a:r>
            <a:r>
              <a:rPr lang="en-US" sz="1200" dirty="0">
                <a:solidFill>
                  <a:srgbClr val="A62A2A"/>
                </a:solidFill>
                <a:latin typeface="Consolas" panose="020B0609020204030204" pitchFamily="49" charset="0"/>
              </a:rPr>
              <a:t>"demo_test_post.asp"</a:t>
            </a:r>
            <a:r>
              <a:rPr lang="en-US" sz="1200" dirty="0">
                <a:solidFill>
                  <a:srgbClr val="000000"/>
                </a:solidFill>
                <a:latin typeface="Consolas" panose="020B0609020204030204" pitchFamily="49" charset="0"/>
              </a:rPr>
              <a:t>,</a:t>
            </a:r>
          </a:p>
          <a:p>
            <a:pPr lvl="3">
              <a:defRPr/>
            </a:pPr>
            <a:r>
              <a:rPr lang="en-IN" sz="1200" dirty="0">
                <a:solidFill>
                  <a:srgbClr val="000000"/>
                </a:solidFill>
                <a:latin typeface="Consolas" panose="020B0609020204030204" pitchFamily="49" charset="0"/>
              </a:rPr>
              <a:t>  {</a:t>
            </a:r>
          </a:p>
          <a:p>
            <a:pPr lvl="3">
              <a:defRPr/>
            </a:pPr>
            <a:r>
              <a:rPr lang="en-IN" sz="1200" dirty="0">
                <a:solidFill>
                  <a:srgbClr val="000000"/>
                </a:solidFill>
                <a:latin typeface="Consolas" panose="020B0609020204030204" pitchFamily="49" charset="0"/>
              </a:rPr>
              <a:t>    name: </a:t>
            </a:r>
            <a:r>
              <a:rPr lang="en-IN" sz="1200" dirty="0">
                <a:solidFill>
                  <a:srgbClr val="A62A2A"/>
                </a:solidFill>
                <a:latin typeface="Consolas" panose="020B0609020204030204" pitchFamily="49" charset="0"/>
              </a:rPr>
              <a:t>"Donald Duck"</a:t>
            </a:r>
            <a:r>
              <a:rPr lang="en-IN" sz="1200" dirty="0">
                <a:solidFill>
                  <a:srgbClr val="000000"/>
                </a:solidFill>
                <a:latin typeface="Consolas" panose="020B0609020204030204" pitchFamily="49" charset="0"/>
              </a:rPr>
              <a:t>,</a:t>
            </a:r>
          </a:p>
          <a:p>
            <a:pPr lvl="3">
              <a:defRPr/>
            </a:pPr>
            <a:r>
              <a:rPr lang="en-IN" sz="1200" dirty="0">
                <a:solidFill>
                  <a:srgbClr val="000000"/>
                </a:solidFill>
                <a:latin typeface="Consolas" panose="020B0609020204030204" pitchFamily="49" charset="0"/>
              </a:rPr>
              <a:t>    city: </a:t>
            </a:r>
            <a:r>
              <a:rPr lang="en-IN" sz="1200" dirty="0">
                <a:solidFill>
                  <a:srgbClr val="A62A2A"/>
                </a:solidFill>
                <a:latin typeface="Consolas" panose="020B0609020204030204" pitchFamily="49" charset="0"/>
              </a:rPr>
              <a:t>"Duckburg"</a:t>
            </a:r>
          </a:p>
          <a:p>
            <a:pPr lvl="3">
              <a:defRPr/>
            </a:pPr>
            <a:r>
              <a:rPr lang="en-IN" sz="1200" dirty="0">
                <a:solidFill>
                  <a:srgbClr val="000000"/>
                </a:solidFill>
                <a:latin typeface="Consolas" panose="020B0609020204030204" pitchFamily="49" charset="0"/>
              </a:rPr>
              <a:t>  },</a:t>
            </a:r>
          </a:p>
          <a:p>
            <a:pPr lvl="3">
              <a:defRPr/>
            </a:pPr>
            <a:r>
              <a:rPr lang="en-IN" sz="1200" dirty="0">
                <a:solidFill>
                  <a:srgbClr val="0000CE"/>
                </a:solidFill>
                <a:latin typeface="Consolas" panose="020B0609020204030204" pitchFamily="49" charset="0"/>
              </a:rPr>
              <a:t>  function</a:t>
            </a:r>
            <a:r>
              <a:rPr lang="en-IN" sz="1200" dirty="0">
                <a:solidFill>
                  <a:srgbClr val="000000"/>
                </a:solidFill>
                <a:latin typeface="Consolas" panose="020B0609020204030204" pitchFamily="49" charset="0"/>
              </a:rPr>
              <a:t>(data, status){</a:t>
            </a:r>
          </a:p>
          <a:p>
            <a:pPr lvl="3">
              <a:defRPr/>
            </a:pPr>
            <a:r>
              <a:rPr lang="en-IN" sz="1200" dirty="0">
                <a:solidFill>
                  <a:srgbClr val="000000"/>
                </a:solidFill>
                <a:latin typeface="Consolas" panose="020B0609020204030204" pitchFamily="49" charset="0"/>
              </a:rPr>
              <a:t>    alert(</a:t>
            </a:r>
            <a:r>
              <a:rPr lang="en-IN" sz="1200" dirty="0">
                <a:solidFill>
                  <a:srgbClr val="A62A2A"/>
                </a:solidFill>
                <a:latin typeface="Consolas" panose="020B0609020204030204" pitchFamily="49" charset="0"/>
              </a:rPr>
              <a:t>"Data: " </a:t>
            </a:r>
            <a:r>
              <a:rPr lang="en-IN" sz="1200" dirty="0">
                <a:solidFill>
                  <a:srgbClr val="000000"/>
                </a:solidFill>
                <a:latin typeface="Consolas" panose="020B0609020204030204" pitchFamily="49" charset="0"/>
              </a:rPr>
              <a:t>+ data + </a:t>
            </a:r>
            <a:r>
              <a:rPr lang="en-IN" sz="1200" dirty="0">
                <a:solidFill>
                  <a:srgbClr val="A62A2A"/>
                </a:solidFill>
                <a:latin typeface="Consolas" panose="020B0609020204030204" pitchFamily="49" charset="0"/>
              </a:rPr>
              <a:t>"\</a:t>
            </a:r>
            <a:r>
              <a:rPr lang="en-IN" sz="1200" dirty="0" err="1">
                <a:solidFill>
                  <a:srgbClr val="A62A2A"/>
                </a:solidFill>
                <a:latin typeface="Consolas" panose="020B0609020204030204" pitchFamily="49" charset="0"/>
              </a:rPr>
              <a:t>nStatus</a:t>
            </a:r>
            <a:r>
              <a:rPr lang="en-IN" sz="1200" dirty="0">
                <a:solidFill>
                  <a:srgbClr val="A62A2A"/>
                </a:solidFill>
                <a:latin typeface="Consolas" panose="020B0609020204030204" pitchFamily="49" charset="0"/>
              </a:rPr>
              <a:t>: " </a:t>
            </a:r>
            <a:r>
              <a:rPr lang="en-IN" sz="1200" dirty="0">
                <a:solidFill>
                  <a:srgbClr val="000000"/>
                </a:solidFill>
                <a:latin typeface="Consolas" panose="020B0609020204030204" pitchFamily="49" charset="0"/>
              </a:rPr>
              <a:t>+ status);</a:t>
            </a:r>
          </a:p>
          <a:p>
            <a:pPr lvl="3">
              <a:defRPr/>
            </a:pPr>
            <a:r>
              <a:rPr lang="en-IN" sz="1200" dirty="0">
                <a:solidFill>
                  <a:srgbClr val="000000"/>
                </a:solidFill>
                <a:latin typeface="Consolas" panose="020B0609020204030204" pitchFamily="49" charset="0"/>
              </a:rPr>
              <a:t>  }</a:t>
            </a:r>
          </a:p>
          <a:p>
            <a:pPr lvl="3">
              <a:defRPr/>
            </a:pPr>
            <a:r>
              <a:rPr lang="en-IN" sz="1200" dirty="0">
                <a:solidFill>
                  <a:srgbClr val="000000"/>
                </a:solidFill>
                <a:latin typeface="Consolas" panose="020B0609020204030204" pitchFamily="49" charset="0"/>
              </a:rPr>
              <a:t>);</a:t>
            </a:r>
          </a:p>
          <a:p>
            <a:pPr lvl="2">
              <a:defRPr/>
            </a:pPr>
            <a:r>
              <a:rPr lang="en-IN" sz="1200" dirty="0">
                <a:solidFill>
                  <a:srgbClr val="000000"/>
                </a:solidFill>
                <a:latin typeface="Consolas" panose="020B0609020204030204" pitchFamily="49" charset="0"/>
              </a:rPr>
              <a:t>});</a:t>
            </a:r>
          </a:p>
          <a:p>
            <a:pPr>
              <a:defRPr/>
            </a:pPr>
            <a:endParaRPr lang="en-IN" sz="1200" dirty="0"/>
          </a:p>
          <a:p>
            <a:pPr marL="285750" indent="-285750">
              <a:buFont typeface="Wingdings" panose="05000000000000000000" pitchFamily="2" charset="2"/>
              <a:buChar char="§"/>
              <a:defRPr/>
            </a:pPr>
            <a:r>
              <a:rPr lang="en-US" sz="1400" dirty="0">
                <a:solidFill>
                  <a:schemeClr val="tx1">
                    <a:lumMod val="75000"/>
                    <a:lumOff val="25000"/>
                  </a:schemeClr>
                </a:solidFill>
                <a:latin typeface="+mn-lt"/>
              </a:rPr>
              <a:t>The first parameter of </a:t>
            </a:r>
            <a:r>
              <a:rPr lang="en-US" sz="1400" b="1" dirty="0">
                <a:solidFill>
                  <a:schemeClr val="tx1">
                    <a:lumMod val="75000"/>
                    <a:lumOff val="25000"/>
                  </a:schemeClr>
                </a:solidFill>
                <a:latin typeface="+mn-lt"/>
              </a:rPr>
              <a:t>$.post() </a:t>
            </a:r>
            <a:r>
              <a:rPr lang="en-US" sz="1400" dirty="0">
                <a:solidFill>
                  <a:schemeClr val="tx1">
                    <a:lumMod val="75000"/>
                    <a:lumOff val="25000"/>
                  </a:schemeClr>
                </a:solidFill>
                <a:latin typeface="+mn-lt"/>
              </a:rPr>
              <a:t>is the URL we wish to request ("demo_test_post.asp").</a:t>
            </a:r>
          </a:p>
          <a:p>
            <a:pPr marL="285750" indent="-285750">
              <a:buFont typeface="Wingdings" panose="05000000000000000000" pitchFamily="2" charset="2"/>
              <a:buChar char="§"/>
              <a:defRPr/>
            </a:pPr>
            <a:r>
              <a:rPr lang="en-US" sz="1400" dirty="0">
                <a:solidFill>
                  <a:schemeClr val="tx1">
                    <a:lumMod val="75000"/>
                    <a:lumOff val="25000"/>
                  </a:schemeClr>
                </a:solidFill>
                <a:latin typeface="+mn-lt"/>
              </a:rPr>
              <a:t>Then we pass in some data to send along with the request (name and city). The ASP script in "demo_test_post.asp" reads the parameters, processes them, and returns a result.</a:t>
            </a:r>
          </a:p>
          <a:p>
            <a:pPr marL="285750" indent="-285750">
              <a:buFont typeface="Wingdings" panose="05000000000000000000" pitchFamily="2" charset="2"/>
              <a:buChar char="§"/>
              <a:defRPr/>
            </a:pPr>
            <a:r>
              <a:rPr lang="en-US" sz="1400" dirty="0">
                <a:solidFill>
                  <a:schemeClr val="tx1">
                    <a:lumMod val="75000"/>
                    <a:lumOff val="25000"/>
                  </a:schemeClr>
                </a:solidFill>
                <a:latin typeface="+mn-lt"/>
              </a:rPr>
              <a:t>The second parameter is a callback function. The first callback parameter holds the content of the page requested, and the second callback parameter holds the status of the request.</a:t>
            </a:r>
            <a:endParaRPr lang="en-IN" sz="1400" dirty="0">
              <a:solidFill>
                <a:schemeClr val="tx1">
                  <a:lumMod val="75000"/>
                  <a:lumOff val="25000"/>
                </a:schemeClr>
              </a:solidFill>
              <a:latin typeface="+mn-lt"/>
            </a:endParaRPr>
          </a:p>
        </p:txBody>
      </p:sp>
      <p:sp>
        <p:nvSpPr>
          <p:cNvPr id="18438" name="Rectangle 2"/>
          <p:cNvSpPr>
            <a:spLocks noChangeArrowheads="1"/>
          </p:cNvSpPr>
          <p:nvPr/>
        </p:nvSpPr>
        <p:spPr bwMode="auto">
          <a:xfrm>
            <a:off x="720725" y="6149975"/>
            <a:ext cx="4760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a:t>Ref : </a:t>
            </a:r>
          </a:p>
          <a:p>
            <a:pPr>
              <a:lnSpc>
                <a:spcPct val="100000"/>
              </a:lnSpc>
              <a:spcBef>
                <a:spcPct val="0"/>
              </a:spcBef>
              <a:buFontTx/>
              <a:buNone/>
            </a:pPr>
            <a:r>
              <a:rPr lang="en-IN" altLang="en-US" sz="1400">
                <a:hlinkClick r:id="rId3"/>
              </a:rPr>
              <a:t>https://www.w3schools.com/jquery/jquery_ajax_get_post.asp</a:t>
            </a:r>
            <a:endParaRPr lang="en-IN" altLang="en-US" sz="1400"/>
          </a:p>
        </p:txBody>
      </p:sp>
      <p:sp>
        <p:nvSpPr>
          <p:cNvPr id="7" name="Rectangle: Rounded Corners 6">
            <a:extLst>
              <a:ext uri="{FF2B5EF4-FFF2-40B4-BE49-F238E27FC236}">
                <a16:creationId xmlns:a16="http://schemas.microsoft.com/office/drawing/2014/main" id="{E0A99ACE-C5C7-4835-A87F-244C7B364456}"/>
              </a:ext>
            </a:extLst>
          </p:cNvPr>
          <p:cNvSpPr/>
          <p:nvPr/>
        </p:nvSpPr>
        <p:spPr>
          <a:xfrm>
            <a:off x="990600" y="1135063"/>
            <a:ext cx="8521700" cy="3870325"/>
          </a:xfrm>
          <a:prstGeom prst="roundRect">
            <a:avLst>
              <a:gd name="adj" fmla="val 10192"/>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19460" name="TextBox 3"/>
          <p:cNvSpPr txBox="1">
            <a:spLocks noChangeArrowheads="1"/>
          </p:cNvSpPr>
          <p:nvPr/>
        </p:nvSpPr>
        <p:spPr bwMode="auto">
          <a:xfrm>
            <a:off x="631825" y="4446588"/>
            <a:ext cx="115601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Browser Plugins &amp; Dev tools</a:t>
            </a:r>
            <a:endParaRPr lang="en-US" altLang="en-US" sz="1500" b="1">
              <a:solidFill>
                <a:srgbClr val="FFFFFF"/>
              </a:solidFill>
            </a:endParaRPr>
          </a:p>
          <a:p>
            <a:pPr eaLnBrk="1" hangingPunct="1">
              <a:lnSpc>
                <a:spcPct val="100000"/>
              </a:lnSpc>
              <a:spcBef>
                <a:spcPct val="0"/>
              </a:spcBef>
              <a:buFontTx/>
              <a:buNone/>
            </a:pPr>
            <a:r>
              <a:rPr lang="en-US" altLang="en-US" sz="1500" b="1">
                <a:solidFill>
                  <a:srgbClr val="FFFFFF"/>
                </a:solidFill>
              </a:rPr>
              <a:t>Ref: </a:t>
            </a:r>
          </a:p>
          <a:p>
            <a:pPr lvl="1" algn="just" eaLnBrk="1" hangingPunct="1">
              <a:lnSpc>
                <a:spcPts val="1800"/>
              </a:lnSpc>
              <a:spcBef>
                <a:spcPct val="0"/>
              </a:spcBef>
              <a:buFontTx/>
              <a:buNone/>
            </a:pPr>
            <a:r>
              <a:rPr lang="en-US" altLang="en-US" sz="1600" b="1">
                <a:hlinkClick r:id="rId2"/>
              </a:rPr>
              <a:t>https://developer.chrome.com/extensions/devtools</a:t>
            </a:r>
            <a:endParaRPr lang="en-US" altLang="en-US" sz="1600" b="1"/>
          </a:p>
          <a:p>
            <a:pPr lvl="1" algn="just" eaLnBrk="1" hangingPunct="1">
              <a:lnSpc>
                <a:spcPts val="1800"/>
              </a:lnSpc>
              <a:spcBef>
                <a:spcPct val="0"/>
              </a:spcBef>
              <a:buFontTx/>
              <a:buNone/>
            </a:pPr>
            <a:r>
              <a:rPr lang="en-US" altLang="en-US" sz="1600" b="1">
                <a:hlinkClick r:id="rId3"/>
              </a:rPr>
              <a:t>https://developer.chrome.com/devtools/docs/integrating</a:t>
            </a:r>
            <a:endParaRPr lang="en-US" altLang="en-US" sz="1600" b="1">
              <a:hlinkClick r:id="rId4"/>
            </a:endParaRPr>
          </a:p>
          <a:p>
            <a:pPr lvl="1">
              <a:lnSpc>
                <a:spcPct val="100000"/>
              </a:lnSpc>
              <a:spcBef>
                <a:spcPct val="0"/>
              </a:spcBef>
              <a:buFontTx/>
              <a:buNone/>
            </a:pPr>
            <a:endParaRPr lang="en-IN" altLang="en-US" sz="1400" b="1"/>
          </a:p>
        </p:txBody>
      </p:sp>
      <p:pic>
        <p:nvPicPr>
          <p:cNvPr id="19461"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103188"/>
            <a:ext cx="11323638"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Overview</a:t>
            </a:r>
          </a:p>
        </p:txBody>
      </p:sp>
      <p:sp>
        <p:nvSpPr>
          <p:cNvPr id="24" name="Rectangle 23">
            <a:extLst>
              <a:ext uri="{FF2B5EF4-FFF2-40B4-BE49-F238E27FC236}">
                <a16:creationId xmlns:a16="http://schemas.microsoft.com/office/drawing/2014/main" id="{9ABCFF4D-BEBC-445B-9FA0-910CCA7D0507}"/>
              </a:ext>
            </a:extLst>
          </p:cNvPr>
          <p:cNvSpPr/>
          <p:nvPr/>
        </p:nvSpPr>
        <p:spPr>
          <a:xfrm>
            <a:off x="622300" y="804863"/>
            <a:ext cx="6677025" cy="2270125"/>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A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extension adds functionality to the Chrome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It can add new UI panels and sidebars, interact with the inspected page, get information about network requests, and more. View featured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extensions.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extensions have access to an additional set of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-specific extension APIs:</a:t>
            </a:r>
          </a:p>
          <a:p>
            <a:pPr marL="742950" lvl="1" indent="-285750" algn="just" eaLnBrk="1" fontAlgn="auto" hangingPunct="1">
              <a:lnSpc>
                <a:spcPts val="1800"/>
              </a:lnSpc>
              <a:spcBef>
                <a:spcPts val="0"/>
              </a:spcBef>
              <a:spcAft>
                <a:spcPts val="0"/>
              </a:spcAft>
              <a:buFont typeface="Arial" panose="020B0604020202020204" pitchFamily="34" charset="0"/>
              <a:buChar char="•"/>
              <a:defRPr/>
            </a:pPr>
            <a:r>
              <a:rPr lang="en-US" sz="1400" dirty="0" err="1">
                <a:solidFill>
                  <a:schemeClr val="tx1">
                    <a:lumMod val="75000"/>
                    <a:lumOff val="25000"/>
                  </a:schemeClr>
                </a:solidFill>
                <a:latin typeface="+mn-lt"/>
              </a:rPr>
              <a:t>devtools.inspectedWindow</a:t>
            </a:r>
            <a:endParaRPr lang="en-US" sz="1400" dirty="0">
              <a:solidFill>
                <a:schemeClr val="tx1">
                  <a:lumMod val="75000"/>
                  <a:lumOff val="25000"/>
                </a:schemeClr>
              </a:solidFill>
              <a:latin typeface="+mn-lt"/>
            </a:endParaRPr>
          </a:p>
          <a:p>
            <a:pPr marL="742950" lvl="1" indent="-285750" algn="just" eaLnBrk="1" fontAlgn="auto" hangingPunct="1">
              <a:lnSpc>
                <a:spcPts val="1800"/>
              </a:lnSpc>
              <a:spcBef>
                <a:spcPts val="0"/>
              </a:spcBef>
              <a:spcAft>
                <a:spcPts val="0"/>
              </a:spcAft>
              <a:buFont typeface="Arial" panose="020B0604020202020204" pitchFamily="34" charset="0"/>
              <a:buChar char="•"/>
              <a:defRPr/>
            </a:pPr>
            <a:r>
              <a:rPr lang="en-US" sz="1400" dirty="0" err="1">
                <a:solidFill>
                  <a:schemeClr val="tx1">
                    <a:lumMod val="75000"/>
                    <a:lumOff val="25000"/>
                  </a:schemeClr>
                </a:solidFill>
                <a:latin typeface="+mn-lt"/>
              </a:rPr>
              <a:t>devtoots.network</a:t>
            </a:r>
            <a:endParaRPr lang="en-US" sz="1400" dirty="0">
              <a:solidFill>
                <a:schemeClr val="tx1">
                  <a:lumMod val="75000"/>
                  <a:lumOff val="25000"/>
                </a:schemeClr>
              </a:solidFill>
              <a:latin typeface="+mn-lt"/>
            </a:endParaRPr>
          </a:p>
          <a:p>
            <a:pPr marL="742950" lvl="1" indent="-285750" algn="just" eaLnBrk="1" fontAlgn="auto" hangingPunct="1">
              <a:lnSpc>
                <a:spcPts val="1800"/>
              </a:lnSpc>
              <a:spcBef>
                <a:spcPts val="0"/>
              </a:spcBef>
              <a:spcAft>
                <a:spcPts val="0"/>
              </a:spcAft>
              <a:buFont typeface="Arial" panose="020B0604020202020204" pitchFamily="34" charset="0"/>
              <a:buChar char="•"/>
              <a:defRPr/>
            </a:pPr>
            <a:r>
              <a:rPr lang="en-US" sz="1400" dirty="0" err="1">
                <a:solidFill>
                  <a:schemeClr val="tx1">
                    <a:lumMod val="75000"/>
                    <a:lumOff val="25000"/>
                  </a:schemeClr>
                </a:solidFill>
                <a:latin typeface="+mn-lt"/>
              </a:rPr>
              <a:t>devtools.panels</a:t>
            </a: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dirty="0">
                <a:solidFill>
                  <a:schemeClr val="tx1">
                    <a:lumMod val="75000"/>
                    <a:lumOff val="25000"/>
                  </a:schemeClr>
                </a:solidFill>
                <a:latin typeface="+mn-lt"/>
              </a:rPr>
              <a:t>A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extension is structured like any other extension: it can have a background page, content scripts, and other items. In addition, each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extension has a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page, which has access to the </a:t>
            </a:r>
            <a:r>
              <a:rPr lang="en-US" sz="1400" dirty="0" err="1">
                <a:solidFill>
                  <a:schemeClr val="tx1">
                    <a:lumMod val="75000"/>
                    <a:lumOff val="25000"/>
                  </a:schemeClr>
                </a:solidFill>
                <a:latin typeface="+mn-lt"/>
              </a:rPr>
              <a:t>DevTools</a:t>
            </a:r>
            <a:r>
              <a:rPr lang="en-US" sz="1400" dirty="0">
                <a:solidFill>
                  <a:schemeClr val="tx1">
                    <a:lumMod val="75000"/>
                    <a:lumOff val="25000"/>
                  </a:schemeClr>
                </a:solidFill>
                <a:latin typeface="+mn-lt"/>
              </a:rPr>
              <a:t> APIs.</a:t>
            </a:r>
          </a:p>
        </p:txBody>
      </p:sp>
      <p:pic>
        <p:nvPicPr>
          <p:cNvPr id="2048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7438" y="785813"/>
            <a:ext cx="460375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4B5EFAF-F7A7-41A5-AF25-91FBA7ABA7AA}"/>
              </a:ext>
            </a:extLst>
          </p:cNvPr>
          <p:cNvSpPr/>
          <p:nvPr/>
        </p:nvSpPr>
        <p:spPr>
          <a:xfrm>
            <a:off x="622300" y="3357563"/>
            <a:ext cx="5948363" cy="369887"/>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US" sz="2000" b="1" dirty="0" err="1">
                <a:latin typeface="+mn-lt"/>
              </a:rPr>
              <a:t>DevTools</a:t>
            </a:r>
            <a:r>
              <a:rPr lang="en-US" sz="2000" b="1" dirty="0">
                <a:latin typeface="+mn-lt"/>
              </a:rPr>
              <a:t> UI Elements: Panels and Sidebar Panes</a:t>
            </a:r>
          </a:p>
        </p:txBody>
      </p:sp>
      <p:pic>
        <p:nvPicPr>
          <p:cNvPr id="2048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2300" y="3802063"/>
            <a:ext cx="7229475"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Rounded Corners 10">
            <a:extLst>
              <a:ext uri="{FF2B5EF4-FFF2-40B4-BE49-F238E27FC236}">
                <a16:creationId xmlns:a16="http://schemas.microsoft.com/office/drawing/2014/main" id="{59346E5A-8888-471E-B797-B36D5C2EC820}"/>
              </a:ext>
            </a:extLst>
          </p:cNvPr>
          <p:cNvSpPr/>
          <p:nvPr/>
        </p:nvSpPr>
        <p:spPr>
          <a:xfrm>
            <a:off x="692150" y="3182938"/>
            <a:ext cx="6886575" cy="3495675"/>
          </a:xfrm>
          <a:prstGeom prst="roundRect">
            <a:avLst>
              <a:gd name="adj" fmla="val 7225"/>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21508" name="TextBox 3"/>
          <p:cNvSpPr txBox="1">
            <a:spLocks noChangeArrowheads="1"/>
          </p:cNvSpPr>
          <p:nvPr/>
        </p:nvSpPr>
        <p:spPr bwMode="auto">
          <a:xfrm>
            <a:off x="631825" y="4446588"/>
            <a:ext cx="115601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Areas in MVC &amp; Filters (Action Filters)</a:t>
            </a:r>
          </a:p>
          <a:p>
            <a:pPr eaLnBrk="1" hangingPunct="1">
              <a:lnSpc>
                <a:spcPct val="100000"/>
              </a:lnSpc>
              <a:spcBef>
                <a:spcPct val="0"/>
              </a:spcBef>
              <a:buFontTx/>
              <a:buNone/>
            </a:pPr>
            <a:endParaRPr lang="en-US" altLang="en-US" sz="1500" b="1">
              <a:solidFill>
                <a:srgbClr val="FFFFFF"/>
              </a:solidFill>
            </a:endParaRPr>
          </a:p>
          <a:p>
            <a:pPr eaLnBrk="1" hangingPunct="1">
              <a:lnSpc>
                <a:spcPct val="100000"/>
              </a:lnSpc>
              <a:spcBef>
                <a:spcPct val="0"/>
              </a:spcBef>
              <a:buFontTx/>
              <a:buNone/>
            </a:pPr>
            <a:r>
              <a:rPr lang="en-US" altLang="en-US" sz="1500" b="1">
                <a:solidFill>
                  <a:srgbClr val="FFFFFF"/>
                </a:solidFill>
              </a:rPr>
              <a:t>Ref: </a:t>
            </a:r>
          </a:p>
          <a:p>
            <a:pPr lvl="1">
              <a:lnSpc>
                <a:spcPct val="100000"/>
              </a:lnSpc>
              <a:spcBef>
                <a:spcPct val="0"/>
              </a:spcBef>
              <a:buFontTx/>
              <a:buNone/>
            </a:pPr>
            <a:r>
              <a:rPr lang="en-IN" altLang="en-US" sz="1400" b="1">
                <a:hlinkClick r:id="rId2"/>
              </a:rPr>
              <a:t>https://www.tutorialsteacher.com/mvc/area-in-asp.net-mvc</a:t>
            </a:r>
            <a:endParaRPr lang="en-IN" altLang="en-US" sz="1400" b="1"/>
          </a:p>
          <a:p>
            <a:pPr lvl="1">
              <a:lnSpc>
                <a:spcPct val="100000"/>
              </a:lnSpc>
              <a:spcBef>
                <a:spcPct val="0"/>
              </a:spcBef>
              <a:buFontTx/>
              <a:buNone/>
            </a:pPr>
            <a:r>
              <a:rPr lang="en-IN" altLang="en-US" sz="1400" b="1">
                <a:hlinkClick r:id="rId3"/>
              </a:rPr>
              <a:t>https://www.tutorialsteacher.com/mvc/action-filters-in-mvc</a:t>
            </a:r>
            <a:endParaRPr lang="en-IN" altLang="en-US" sz="1400" b="1"/>
          </a:p>
          <a:p>
            <a:pPr lvl="1">
              <a:lnSpc>
                <a:spcPct val="100000"/>
              </a:lnSpc>
              <a:spcBef>
                <a:spcPct val="0"/>
              </a:spcBef>
              <a:buFontTx/>
              <a:buNone/>
            </a:pPr>
            <a:r>
              <a:rPr lang="en-IN" altLang="en-US" sz="1400" b="1">
                <a:hlinkClick r:id="rId4"/>
              </a:rPr>
              <a:t>https://www.tutorialspoint.com/asp.net_mvc/asp.net_mvc_filters.htm</a:t>
            </a:r>
            <a:endParaRPr lang="en-IN" altLang="en-US" sz="1400" b="1"/>
          </a:p>
        </p:txBody>
      </p:sp>
      <p:pic>
        <p:nvPicPr>
          <p:cNvPr id="21509" name="Picture 2" descr="Image result for mvc area banner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101600"/>
            <a:ext cx="113919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Area in MVC</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4" name="Rectangle 3">
            <a:extLst>
              <a:ext uri="{FF2B5EF4-FFF2-40B4-BE49-F238E27FC236}">
                <a16:creationId xmlns:a16="http://schemas.microsoft.com/office/drawing/2014/main" id="{2AE4FD8C-D4AF-4B33-B4F4-D45773FA6E4B}"/>
              </a:ext>
            </a:extLst>
          </p:cNvPr>
          <p:cNvSpPr/>
          <p:nvPr/>
        </p:nvSpPr>
        <p:spPr>
          <a:xfrm>
            <a:off x="682625" y="773113"/>
            <a:ext cx="11374438" cy="2562225"/>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IN" sz="2000" b="1" dirty="0">
                <a:latin typeface="+mn-lt"/>
              </a:rPr>
              <a:t>Area</a:t>
            </a:r>
          </a:p>
          <a:p>
            <a:pPr marL="320040" lvl="1" eaLnBrk="1" hangingPunct="1">
              <a:lnSpc>
                <a:spcPct val="90000"/>
              </a:lnSpc>
              <a:spcBef>
                <a:spcPts val="1000"/>
              </a:spcBef>
              <a:defRPr/>
            </a:pPr>
            <a:r>
              <a:rPr lang="en-US" sz="1400" dirty="0">
                <a:solidFill>
                  <a:schemeClr val="tx1">
                    <a:lumMod val="75000"/>
                    <a:lumOff val="25000"/>
                  </a:schemeClr>
                </a:solidFill>
                <a:latin typeface="+mn-lt"/>
              </a:rPr>
              <a:t>You have already learned that ASP.NET MVC framework includes separate folders for Model, View and Controller. </a:t>
            </a:r>
          </a:p>
          <a:p>
            <a:pPr marL="320040" lvl="1" eaLnBrk="1" hangingPunct="1">
              <a:lnSpc>
                <a:spcPct val="90000"/>
              </a:lnSpc>
              <a:spcBef>
                <a:spcPts val="1000"/>
              </a:spcBef>
              <a:defRPr/>
            </a:pPr>
            <a:r>
              <a:rPr lang="en-US" sz="1400" dirty="0">
                <a:solidFill>
                  <a:schemeClr val="tx1">
                    <a:lumMod val="75000"/>
                    <a:lumOff val="25000"/>
                  </a:schemeClr>
                </a:solidFill>
                <a:latin typeface="+mn-lt"/>
              </a:rPr>
              <a:t>However, large application can include a large number of controller, views and model classes. So to maintain a large number of views, models and controllers with the default ASP.NET MVC project structure can become Unmanageable.</a:t>
            </a:r>
          </a:p>
          <a:p>
            <a:pPr marL="320040" lvl="1" eaLnBrk="1" hangingPunct="1">
              <a:lnSpc>
                <a:spcPct val="90000"/>
              </a:lnSpc>
              <a:spcBef>
                <a:spcPts val="1000"/>
              </a:spcBef>
              <a:defRPr/>
            </a:pPr>
            <a:r>
              <a:rPr lang="en-US" sz="1400" dirty="0">
                <a:solidFill>
                  <a:schemeClr val="tx1">
                    <a:lumMod val="75000"/>
                    <a:lumOff val="25000"/>
                  </a:schemeClr>
                </a:solidFill>
                <a:latin typeface="+mn-lt"/>
              </a:rPr>
              <a:t>ASP.NET MVC 2 introduced Area. Area allows us to partition large application into smaller units where each unit contains separate MVC folder structure, same as default MVC folder structure. </a:t>
            </a:r>
          </a:p>
          <a:p>
            <a:pPr marL="320040" lvl="1" eaLnBrk="1" hangingPunct="1">
              <a:lnSpc>
                <a:spcPct val="90000"/>
              </a:lnSpc>
              <a:spcBef>
                <a:spcPts val="1000"/>
              </a:spcBef>
              <a:defRPr/>
            </a:pPr>
            <a:r>
              <a:rPr lang="en-US" sz="1400" dirty="0">
                <a:solidFill>
                  <a:schemeClr val="tx1">
                    <a:lumMod val="75000"/>
                    <a:lumOff val="25000"/>
                  </a:schemeClr>
                </a:solidFill>
                <a:latin typeface="+mn-lt"/>
              </a:rPr>
              <a:t>For example, large enterprise application may have different modules like admin, finance, HR, marketing etc. So an Area can contain separate MVC folder structure for all these modules</a:t>
            </a:r>
          </a:p>
          <a:p>
            <a:pPr marL="320040" lvl="1" eaLnBrk="1" hangingPunct="1">
              <a:lnSpc>
                <a:spcPct val="90000"/>
              </a:lnSpc>
              <a:spcBef>
                <a:spcPts val="1000"/>
              </a:spcBef>
              <a:defRPr/>
            </a:pPr>
            <a:r>
              <a:rPr lang="en-US" sz="1400" dirty="0">
                <a:solidFill>
                  <a:schemeClr val="tx1">
                    <a:lumMod val="75000"/>
                    <a:lumOff val="25000"/>
                  </a:schemeClr>
                </a:solidFill>
                <a:latin typeface="+mn-lt"/>
              </a:rPr>
              <a:t>You can create an Area using ASP.NET MVC 5 and Visual Studio 2013 for web by right clicking on the project in the solution explorer -&gt; Add -&gt; Area..</a:t>
            </a:r>
            <a:endParaRPr lang="en-IN" sz="1400" dirty="0">
              <a:solidFill>
                <a:schemeClr val="tx1">
                  <a:lumMod val="75000"/>
                  <a:lumOff val="25000"/>
                </a:schemeClr>
              </a:solidFill>
              <a:latin typeface="+mn-lt"/>
            </a:endParaRPr>
          </a:p>
        </p:txBody>
      </p:sp>
      <p:pic>
        <p:nvPicPr>
          <p:cNvPr id="22534" name="Picture 2" descr="https://www.tutorialsteacher.com/Content/images/mvc/create-a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394075"/>
            <a:ext cx="402113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descr="https://www.tutorialsteacher.com/Content/images/mvc/area-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63" y="4219575"/>
            <a:ext cx="371792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descr="https://www.tutorialsteacher.com/Content/images/mvc/area-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8888" y="3541713"/>
            <a:ext cx="2452687"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Area in MVC</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4" name="Rectangle 3">
            <a:extLst>
              <a:ext uri="{FF2B5EF4-FFF2-40B4-BE49-F238E27FC236}">
                <a16:creationId xmlns:a16="http://schemas.microsoft.com/office/drawing/2014/main" id="{2AE4FD8C-D4AF-4B33-B4F4-D45773FA6E4B}"/>
              </a:ext>
            </a:extLst>
          </p:cNvPr>
          <p:cNvSpPr/>
          <p:nvPr/>
        </p:nvSpPr>
        <p:spPr>
          <a:xfrm>
            <a:off x="622300" y="788988"/>
            <a:ext cx="11471275" cy="5827712"/>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As you can see, each area includes </a:t>
            </a:r>
            <a:r>
              <a:rPr lang="en-US" sz="1400" dirty="0" err="1">
                <a:solidFill>
                  <a:schemeClr val="tx1">
                    <a:lumMod val="75000"/>
                    <a:lumOff val="25000"/>
                  </a:schemeClr>
                </a:solidFill>
                <a:latin typeface="+mn-lt"/>
              </a:rPr>
              <a:t>AreaRegistration</a:t>
            </a:r>
            <a:r>
              <a:rPr lang="en-US" sz="1400" dirty="0">
                <a:solidFill>
                  <a:schemeClr val="tx1">
                    <a:lumMod val="75000"/>
                    <a:lumOff val="25000"/>
                  </a:schemeClr>
                </a:solidFill>
                <a:latin typeface="+mn-lt"/>
              </a:rPr>
              <a:t> class in {area name} + </a:t>
            </a:r>
            <a:r>
              <a:rPr lang="en-US" sz="1400" dirty="0" err="1">
                <a:solidFill>
                  <a:schemeClr val="tx1">
                    <a:lumMod val="75000"/>
                    <a:lumOff val="25000"/>
                  </a:schemeClr>
                </a:solidFill>
                <a:latin typeface="+mn-lt"/>
              </a:rPr>
              <a:t>AreaRegistration.cs</a:t>
            </a:r>
            <a:r>
              <a:rPr lang="en-US" sz="1400" dirty="0">
                <a:solidFill>
                  <a:schemeClr val="tx1">
                    <a:lumMod val="75000"/>
                    <a:lumOff val="25000"/>
                  </a:schemeClr>
                </a:solidFill>
                <a:latin typeface="+mn-lt"/>
              </a:rPr>
              <a:t> file.</a:t>
            </a:r>
          </a:p>
          <a:p>
            <a:pPr marL="320040" lvl="1" eaLnBrk="1" hangingPunct="1">
              <a:lnSpc>
                <a:spcPct val="90000"/>
              </a:lnSpc>
              <a:spcBef>
                <a:spcPts val="1000"/>
              </a:spcBef>
              <a:defRPr/>
            </a:pPr>
            <a:r>
              <a:rPr lang="en-US" sz="1400" dirty="0">
                <a:solidFill>
                  <a:schemeClr val="tx1">
                    <a:lumMod val="75000"/>
                    <a:lumOff val="25000"/>
                  </a:schemeClr>
                </a:solidFill>
                <a:latin typeface="+mn-lt"/>
              </a:rPr>
              <a:t>The following is </a:t>
            </a:r>
            <a:r>
              <a:rPr lang="en-US" sz="1400" dirty="0" err="1">
                <a:solidFill>
                  <a:schemeClr val="tx1">
                    <a:lumMod val="75000"/>
                    <a:lumOff val="25000"/>
                  </a:schemeClr>
                </a:solidFill>
                <a:latin typeface="+mn-lt"/>
              </a:rPr>
              <a:t>adminAreaRegistration</a:t>
            </a:r>
            <a:r>
              <a:rPr lang="en-US" sz="1400" dirty="0">
                <a:solidFill>
                  <a:schemeClr val="tx1">
                    <a:lumMod val="75000"/>
                    <a:lumOff val="25000"/>
                  </a:schemeClr>
                </a:solidFill>
                <a:latin typeface="+mn-lt"/>
              </a:rPr>
              <a:t> class created with admin area.</a:t>
            </a: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b="1" dirty="0" err="1">
                <a:solidFill>
                  <a:schemeClr val="tx1">
                    <a:lumMod val="75000"/>
                    <a:lumOff val="25000"/>
                  </a:schemeClr>
                </a:solidFill>
                <a:latin typeface="+mn-lt"/>
              </a:rPr>
              <a:t>AreaRegistration</a:t>
            </a:r>
            <a:r>
              <a:rPr lang="en-US" sz="1400" dirty="0">
                <a:solidFill>
                  <a:schemeClr val="tx1">
                    <a:lumMod val="75000"/>
                    <a:lumOff val="25000"/>
                  </a:schemeClr>
                </a:solidFill>
                <a:latin typeface="+mn-lt"/>
              </a:rPr>
              <a:t> class overrides </a:t>
            </a:r>
            <a:r>
              <a:rPr lang="en-US" sz="1400" b="1" dirty="0" err="1">
                <a:solidFill>
                  <a:schemeClr val="tx1">
                    <a:lumMod val="75000"/>
                    <a:lumOff val="25000"/>
                  </a:schemeClr>
                </a:solidFill>
                <a:latin typeface="+mn-lt"/>
              </a:rPr>
              <a:t>RegisterArea</a:t>
            </a:r>
            <a:r>
              <a:rPr lang="en-US" sz="1400" dirty="0">
                <a:solidFill>
                  <a:schemeClr val="tx1">
                    <a:lumMod val="75000"/>
                    <a:lumOff val="25000"/>
                  </a:schemeClr>
                </a:solidFill>
                <a:latin typeface="+mn-lt"/>
              </a:rPr>
              <a:t> method to map the routes for the area. In the above example, any URL that starts with admin will be handled by the controllers included in the admin folder structure under Area folder.</a:t>
            </a:r>
          </a:p>
          <a:p>
            <a:pPr marL="320040" lvl="1" eaLnBrk="1" hangingPunct="1">
              <a:lnSpc>
                <a:spcPct val="90000"/>
              </a:lnSpc>
              <a:spcBef>
                <a:spcPts val="1000"/>
              </a:spcBef>
              <a:defRPr/>
            </a:pPr>
            <a:r>
              <a:rPr lang="en-US" sz="1400" dirty="0">
                <a:solidFill>
                  <a:schemeClr val="tx1">
                    <a:lumMod val="75000"/>
                    <a:lumOff val="25000"/>
                  </a:schemeClr>
                </a:solidFill>
                <a:latin typeface="+mn-lt"/>
              </a:rPr>
              <a:t>For Ex. http://localhost/admin/profile will be handled by profile controller included in Areas/admin/controller/</a:t>
            </a:r>
            <a:r>
              <a:rPr lang="en-US" sz="1400" dirty="0" err="1">
                <a:solidFill>
                  <a:schemeClr val="tx1">
                    <a:lumMod val="75000"/>
                    <a:lumOff val="25000"/>
                  </a:schemeClr>
                </a:solidFill>
                <a:latin typeface="+mn-lt"/>
              </a:rPr>
              <a:t>ProfileController</a:t>
            </a:r>
            <a:r>
              <a:rPr lang="en-US" sz="1400" dirty="0">
                <a:solidFill>
                  <a:schemeClr val="tx1">
                    <a:lumMod val="75000"/>
                    <a:lumOff val="25000"/>
                  </a:schemeClr>
                </a:solidFill>
                <a:latin typeface="+mn-lt"/>
              </a:rPr>
              <a:t> folder.</a:t>
            </a:r>
          </a:p>
          <a:p>
            <a:pPr marL="320040" lvl="1" eaLnBrk="1" hangingPunct="1">
              <a:lnSpc>
                <a:spcPct val="90000"/>
              </a:lnSpc>
              <a:spcBef>
                <a:spcPts val="1000"/>
              </a:spcBef>
              <a:defRPr/>
            </a:pPr>
            <a:r>
              <a:rPr lang="en-US" sz="1400" dirty="0">
                <a:solidFill>
                  <a:schemeClr val="tx1">
                    <a:lumMod val="75000"/>
                    <a:lumOff val="25000"/>
                  </a:schemeClr>
                </a:solidFill>
                <a:latin typeface="+mn-lt"/>
              </a:rPr>
              <a:t>Finally, all the area must be registered in </a:t>
            </a:r>
            <a:r>
              <a:rPr lang="en-US" sz="1400" b="1" dirty="0" err="1">
                <a:solidFill>
                  <a:schemeClr val="tx1">
                    <a:lumMod val="75000"/>
                    <a:lumOff val="25000"/>
                  </a:schemeClr>
                </a:solidFill>
                <a:latin typeface="+mn-lt"/>
              </a:rPr>
              <a:t>Application_Start</a:t>
            </a:r>
            <a:r>
              <a:rPr lang="en-US" sz="1400" b="1" dirty="0">
                <a:solidFill>
                  <a:schemeClr val="tx1">
                    <a:lumMod val="75000"/>
                    <a:lumOff val="25000"/>
                  </a:schemeClr>
                </a:solidFill>
                <a:latin typeface="+mn-lt"/>
              </a:rPr>
              <a:t> </a:t>
            </a:r>
            <a:r>
              <a:rPr lang="en-US" sz="1400" dirty="0">
                <a:solidFill>
                  <a:schemeClr val="tx1">
                    <a:lumMod val="75000"/>
                    <a:lumOff val="25000"/>
                  </a:schemeClr>
                </a:solidFill>
                <a:latin typeface="+mn-lt"/>
              </a:rPr>
              <a:t>event in </a:t>
            </a:r>
            <a:r>
              <a:rPr lang="en-US" sz="1400" b="1" dirty="0" err="1">
                <a:solidFill>
                  <a:schemeClr val="tx1">
                    <a:lumMod val="75000"/>
                    <a:lumOff val="25000"/>
                  </a:schemeClr>
                </a:solidFill>
                <a:latin typeface="+mn-lt"/>
              </a:rPr>
              <a:t>Global.asax.cs</a:t>
            </a:r>
            <a:r>
              <a:rPr lang="en-US" sz="1400" b="1" dirty="0">
                <a:solidFill>
                  <a:schemeClr val="tx1">
                    <a:lumMod val="75000"/>
                    <a:lumOff val="25000"/>
                  </a:schemeClr>
                </a:solidFill>
                <a:latin typeface="+mn-lt"/>
              </a:rPr>
              <a:t> </a:t>
            </a:r>
            <a:r>
              <a:rPr lang="en-US" sz="1400" dirty="0">
                <a:solidFill>
                  <a:schemeClr val="tx1">
                    <a:lumMod val="75000"/>
                    <a:lumOff val="25000"/>
                  </a:schemeClr>
                </a:solidFill>
                <a:latin typeface="+mn-lt"/>
              </a:rPr>
              <a:t>as </a:t>
            </a:r>
            <a:r>
              <a:rPr lang="en-US" sz="1400" b="1" dirty="0" err="1">
                <a:solidFill>
                  <a:schemeClr val="tx1">
                    <a:lumMod val="75000"/>
                    <a:lumOff val="25000"/>
                  </a:schemeClr>
                </a:solidFill>
                <a:latin typeface="+mn-lt"/>
              </a:rPr>
              <a:t>AreaRegistration.RegisterAllAreas</a:t>
            </a:r>
            <a:r>
              <a:rPr lang="en-US" sz="1400" b="1" dirty="0">
                <a:solidFill>
                  <a:schemeClr val="tx1">
                    <a:lumMod val="75000"/>
                    <a:lumOff val="25000"/>
                  </a:schemeClr>
                </a:solidFill>
                <a:latin typeface="+mn-lt"/>
              </a:rPr>
              <a:t>()</a:t>
            </a:r>
            <a:r>
              <a:rPr lang="en-US" sz="1400" dirty="0">
                <a:solidFill>
                  <a:schemeClr val="tx1">
                    <a:lumMod val="75000"/>
                    <a:lumOff val="25000"/>
                  </a:schemeClr>
                </a:solidFill>
                <a:latin typeface="+mn-lt"/>
              </a:rPr>
              <a:t>; So in this way, you can create and maintain multiple areas for the large application.</a:t>
            </a:r>
            <a:endParaRPr lang="en-IN" sz="1400" dirty="0">
              <a:solidFill>
                <a:schemeClr val="tx1">
                  <a:lumMod val="75000"/>
                  <a:lumOff val="25000"/>
                </a:schemeClr>
              </a:solidFill>
              <a:latin typeface="+mn-lt"/>
            </a:endParaRPr>
          </a:p>
        </p:txBody>
      </p:sp>
      <p:sp>
        <p:nvSpPr>
          <p:cNvPr id="23558" name="Rectangle 2"/>
          <p:cNvSpPr>
            <a:spLocks noChangeArrowheads="1"/>
          </p:cNvSpPr>
          <p:nvPr/>
        </p:nvSpPr>
        <p:spPr bwMode="auto">
          <a:xfrm>
            <a:off x="2079625" y="1501775"/>
            <a:ext cx="628015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600">
                <a:solidFill>
                  <a:srgbClr val="181717"/>
                </a:solidFill>
                <a:latin typeface="Verdana" panose="020B0604030504040204" pitchFamily="34" charset="0"/>
              </a:rPr>
              <a:t>Area Registration:</a:t>
            </a:r>
          </a:p>
          <a:p>
            <a:pPr>
              <a:lnSpc>
                <a:spcPct val="100000"/>
              </a:lnSpc>
              <a:spcBef>
                <a:spcPct val="0"/>
              </a:spcBef>
              <a:buFontTx/>
              <a:buNone/>
            </a:pPr>
            <a:r>
              <a:rPr lang="en-IN" altLang="en-US" sz="1200">
                <a:solidFill>
                  <a:srgbClr val="0000FF"/>
                </a:solidFill>
                <a:latin typeface="Consolas" panose="020B0609020204030204" pitchFamily="49" charset="0"/>
              </a:rPr>
              <a:t>public class </a:t>
            </a:r>
            <a:r>
              <a:rPr lang="en-IN" altLang="en-US" sz="1200">
                <a:solidFill>
                  <a:srgbClr val="164B5B"/>
                </a:solidFill>
                <a:latin typeface="Consolas" panose="020B0609020204030204" pitchFamily="49" charset="0"/>
              </a:rPr>
              <a:t>adminAreaRegistration </a:t>
            </a:r>
            <a:r>
              <a:rPr lang="en-IN" altLang="en-US" sz="1200">
                <a:solidFill>
                  <a:srgbClr val="000000"/>
                </a:solidFill>
                <a:latin typeface="Consolas" panose="020B0609020204030204" pitchFamily="49" charset="0"/>
              </a:rPr>
              <a:t>: </a:t>
            </a:r>
            <a:r>
              <a:rPr lang="en-IN" altLang="en-US" sz="1200">
                <a:solidFill>
                  <a:srgbClr val="164B5B"/>
                </a:solidFill>
                <a:latin typeface="Consolas" panose="020B0609020204030204" pitchFamily="49" charset="0"/>
              </a:rPr>
              <a:t>AreaRegistration</a:t>
            </a:r>
          </a:p>
          <a:p>
            <a:pPr>
              <a:lnSpc>
                <a:spcPct val="100000"/>
              </a:lnSpc>
              <a:spcBef>
                <a:spcPct val="0"/>
              </a:spcBef>
              <a:buFontTx/>
              <a:buNone/>
            </a:pPr>
            <a:r>
              <a:rPr lang="en-IN" altLang="en-US" sz="1200">
                <a:solidFill>
                  <a:srgbClr val="000000"/>
                </a:solidFill>
                <a:latin typeface="Consolas" panose="020B0609020204030204" pitchFamily="49" charset="0"/>
              </a:rPr>
              <a:t>{</a:t>
            </a:r>
          </a:p>
          <a:p>
            <a:pPr lvl="1">
              <a:lnSpc>
                <a:spcPct val="100000"/>
              </a:lnSpc>
              <a:spcBef>
                <a:spcPct val="0"/>
              </a:spcBef>
              <a:buFontTx/>
              <a:buNone/>
            </a:pPr>
            <a:r>
              <a:rPr lang="en-IN" altLang="en-US" sz="1200">
                <a:solidFill>
                  <a:srgbClr val="0000FF"/>
                </a:solidFill>
                <a:latin typeface="Consolas" panose="020B0609020204030204" pitchFamily="49" charset="0"/>
              </a:rPr>
              <a:t>public override string </a:t>
            </a:r>
            <a:r>
              <a:rPr lang="en-IN" altLang="en-US" sz="1200">
                <a:solidFill>
                  <a:srgbClr val="000000"/>
                </a:solidFill>
                <a:latin typeface="Consolas" panose="020B0609020204030204" pitchFamily="49" charset="0"/>
              </a:rPr>
              <a:t>AreaName</a:t>
            </a:r>
          </a:p>
          <a:p>
            <a:pPr lvl="1">
              <a:lnSpc>
                <a:spcPct val="100000"/>
              </a:lnSpc>
              <a:spcBef>
                <a:spcPct val="0"/>
              </a:spcBef>
              <a:buFontTx/>
              <a:buNone/>
            </a:pP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IN" altLang="en-US" sz="1200">
                <a:solidFill>
                  <a:srgbClr val="0000FF"/>
                </a:solidFill>
                <a:latin typeface="Consolas" panose="020B0609020204030204" pitchFamily="49" charset="0"/>
              </a:rPr>
              <a:t>get</a:t>
            </a:r>
          </a:p>
          <a:p>
            <a:pPr lvl="2">
              <a:lnSpc>
                <a:spcPct val="100000"/>
              </a:lnSpc>
              <a:spcBef>
                <a:spcPct val="0"/>
              </a:spcBef>
              <a:buFontTx/>
              <a:buNone/>
            </a:pP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IN" altLang="en-US" sz="1200">
                <a:solidFill>
                  <a:srgbClr val="0000FF"/>
                </a:solidFill>
                <a:latin typeface="Consolas" panose="020B0609020204030204" pitchFamily="49" charset="0"/>
              </a:rPr>
              <a:t>return </a:t>
            </a:r>
            <a:r>
              <a:rPr lang="en-IN" altLang="en-US" sz="1200">
                <a:solidFill>
                  <a:srgbClr val="A41515"/>
                </a:solidFill>
                <a:latin typeface="Consolas" panose="020B0609020204030204" pitchFamily="49" charset="0"/>
              </a:rPr>
              <a:t>"admin"</a:t>
            </a: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IN" altLang="en-US" sz="1200">
                <a:solidFill>
                  <a:srgbClr val="000000"/>
                </a:solidFill>
                <a:latin typeface="Consolas" panose="020B0609020204030204" pitchFamily="49" charset="0"/>
              </a:rPr>
              <a:t>}</a:t>
            </a:r>
          </a:p>
          <a:p>
            <a:pPr lvl="1">
              <a:lnSpc>
                <a:spcPct val="100000"/>
              </a:lnSpc>
              <a:spcBef>
                <a:spcPct val="0"/>
              </a:spcBef>
              <a:buFontTx/>
              <a:buNone/>
            </a:pPr>
            <a:r>
              <a:rPr lang="en-IN" altLang="en-US" sz="1200">
                <a:solidFill>
                  <a:srgbClr val="000000"/>
                </a:solidFill>
                <a:latin typeface="Consolas" panose="020B0609020204030204" pitchFamily="49" charset="0"/>
              </a:rPr>
              <a:t>}</a:t>
            </a:r>
          </a:p>
          <a:p>
            <a:pPr lvl="1">
              <a:lnSpc>
                <a:spcPct val="100000"/>
              </a:lnSpc>
              <a:spcBef>
                <a:spcPct val="0"/>
              </a:spcBef>
              <a:buFontTx/>
              <a:buNone/>
            </a:pPr>
            <a:r>
              <a:rPr lang="en-IN" altLang="en-US" sz="1200">
                <a:solidFill>
                  <a:srgbClr val="0000FF"/>
                </a:solidFill>
                <a:latin typeface="Consolas" panose="020B0609020204030204" pitchFamily="49" charset="0"/>
              </a:rPr>
              <a:t>public override void </a:t>
            </a:r>
            <a:r>
              <a:rPr lang="en-IN" altLang="en-US" sz="1200">
                <a:solidFill>
                  <a:srgbClr val="000000"/>
                </a:solidFill>
                <a:latin typeface="Consolas" panose="020B0609020204030204" pitchFamily="49" charset="0"/>
              </a:rPr>
              <a:t>RegisterArea(</a:t>
            </a:r>
            <a:r>
              <a:rPr lang="en-IN" altLang="en-US" sz="1200">
                <a:solidFill>
                  <a:srgbClr val="164B5B"/>
                </a:solidFill>
                <a:latin typeface="Consolas" panose="020B0609020204030204" pitchFamily="49" charset="0"/>
              </a:rPr>
              <a:t>AreaRegistrationContext </a:t>
            </a:r>
            <a:r>
              <a:rPr lang="en-IN" altLang="en-US" sz="1200">
                <a:solidFill>
                  <a:srgbClr val="000000"/>
                </a:solidFill>
                <a:latin typeface="Consolas" panose="020B0609020204030204" pitchFamily="49" charset="0"/>
              </a:rPr>
              <a:t>context)</a:t>
            </a:r>
          </a:p>
          <a:p>
            <a:pPr lvl="1">
              <a:lnSpc>
                <a:spcPct val="100000"/>
              </a:lnSpc>
              <a:spcBef>
                <a:spcPct val="0"/>
              </a:spcBef>
              <a:buFontTx/>
              <a:buNone/>
            </a:pP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IN" altLang="en-US" sz="1200">
                <a:solidFill>
                  <a:srgbClr val="000000"/>
                </a:solidFill>
                <a:latin typeface="Consolas" panose="020B0609020204030204" pitchFamily="49" charset="0"/>
              </a:rPr>
              <a:t>context.MapRoute(</a:t>
            </a:r>
          </a:p>
          <a:p>
            <a:pPr lvl="2">
              <a:lnSpc>
                <a:spcPct val="100000"/>
              </a:lnSpc>
              <a:spcBef>
                <a:spcPct val="0"/>
              </a:spcBef>
              <a:buFontTx/>
              <a:buNone/>
            </a:pPr>
            <a:r>
              <a:rPr lang="en-IN" altLang="en-US" sz="1200">
                <a:solidFill>
                  <a:srgbClr val="A41515"/>
                </a:solidFill>
                <a:latin typeface="Consolas" panose="020B0609020204030204" pitchFamily="49" charset="0"/>
              </a:rPr>
              <a:t>"admin_default"</a:t>
            </a: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IN" altLang="en-US" sz="1200">
                <a:solidFill>
                  <a:srgbClr val="A41515"/>
                </a:solidFill>
                <a:latin typeface="Consolas" panose="020B0609020204030204" pitchFamily="49" charset="0"/>
              </a:rPr>
              <a:t>"admin/{controller}/{action}/{id}"</a:t>
            </a:r>
            <a:r>
              <a:rPr lang="en-IN" altLang="en-US" sz="1200">
                <a:solidFill>
                  <a:srgbClr val="000000"/>
                </a:solidFill>
                <a:latin typeface="Consolas" panose="020B0609020204030204" pitchFamily="49" charset="0"/>
              </a:rPr>
              <a:t>,</a:t>
            </a:r>
          </a:p>
          <a:p>
            <a:pPr lvl="2">
              <a:lnSpc>
                <a:spcPct val="100000"/>
              </a:lnSpc>
              <a:spcBef>
                <a:spcPct val="0"/>
              </a:spcBef>
              <a:buFontTx/>
              <a:buNone/>
            </a:pPr>
            <a:r>
              <a:rPr lang="en-US" altLang="en-US" sz="1200">
                <a:solidFill>
                  <a:srgbClr val="0000FF"/>
                </a:solidFill>
                <a:latin typeface="Consolas" panose="020B0609020204030204" pitchFamily="49" charset="0"/>
              </a:rPr>
              <a:t>new </a:t>
            </a:r>
            <a:r>
              <a:rPr lang="en-US" altLang="en-US" sz="1200">
                <a:solidFill>
                  <a:srgbClr val="000000"/>
                </a:solidFill>
                <a:latin typeface="Consolas" panose="020B0609020204030204" pitchFamily="49" charset="0"/>
              </a:rPr>
              <a:t>{ action = </a:t>
            </a:r>
            <a:r>
              <a:rPr lang="en-US" altLang="en-US" sz="1200">
                <a:solidFill>
                  <a:srgbClr val="A41515"/>
                </a:solidFill>
                <a:latin typeface="Consolas" panose="020B0609020204030204" pitchFamily="49" charset="0"/>
              </a:rPr>
              <a:t>"Index"</a:t>
            </a:r>
            <a:r>
              <a:rPr lang="en-US" altLang="en-US" sz="1200">
                <a:solidFill>
                  <a:srgbClr val="000000"/>
                </a:solidFill>
                <a:latin typeface="Consolas" panose="020B0609020204030204" pitchFamily="49" charset="0"/>
              </a:rPr>
              <a:t>, id = </a:t>
            </a:r>
            <a:r>
              <a:rPr lang="en-US" altLang="en-US" sz="1200">
                <a:solidFill>
                  <a:srgbClr val="164B5B"/>
                </a:solidFill>
                <a:latin typeface="Consolas" panose="020B0609020204030204" pitchFamily="49" charset="0"/>
              </a:rPr>
              <a:t>UrlParameter</a:t>
            </a:r>
            <a:r>
              <a:rPr lang="en-US" altLang="en-US" sz="1200">
                <a:solidFill>
                  <a:srgbClr val="000000"/>
                </a:solidFill>
                <a:latin typeface="Consolas" panose="020B0609020204030204" pitchFamily="49" charset="0"/>
              </a:rPr>
              <a:t>.Optional }</a:t>
            </a:r>
          </a:p>
          <a:p>
            <a:pPr lvl="2">
              <a:lnSpc>
                <a:spcPct val="100000"/>
              </a:lnSpc>
              <a:spcBef>
                <a:spcPct val="0"/>
              </a:spcBef>
              <a:buFontTx/>
              <a:buNone/>
            </a:pPr>
            <a:r>
              <a:rPr lang="en-IN" altLang="en-US" sz="1200">
                <a:solidFill>
                  <a:srgbClr val="000000"/>
                </a:solidFill>
                <a:latin typeface="Consolas" panose="020B0609020204030204" pitchFamily="49" charset="0"/>
              </a:rPr>
              <a:t>);</a:t>
            </a:r>
          </a:p>
          <a:p>
            <a:pPr lvl="1">
              <a:lnSpc>
                <a:spcPct val="100000"/>
              </a:lnSpc>
              <a:spcBef>
                <a:spcPct val="0"/>
              </a:spcBef>
              <a:buFontTx/>
              <a:buNone/>
            </a:pPr>
            <a:r>
              <a:rPr lang="en-IN" altLang="en-US" sz="1200">
                <a:solidFill>
                  <a:srgbClr val="000000"/>
                </a:solidFill>
                <a:latin typeface="Consolas" panose="020B0609020204030204" pitchFamily="49" charset="0"/>
              </a:rPr>
              <a:t>}</a:t>
            </a:r>
          </a:p>
          <a:p>
            <a:pPr>
              <a:lnSpc>
                <a:spcPct val="100000"/>
              </a:lnSpc>
              <a:spcBef>
                <a:spcPct val="0"/>
              </a:spcBef>
              <a:buFontTx/>
              <a:buNone/>
            </a:pPr>
            <a:r>
              <a:rPr lang="en-IN" altLang="en-US" sz="1200">
                <a:solidFill>
                  <a:srgbClr val="000000"/>
                </a:solidFill>
                <a:latin typeface="Consolas" panose="020B0609020204030204" pitchFamily="49" charset="0"/>
              </a:rPr>
              <a:t>}</a:t>
            </a:r>
            <a:endParaRPr lang="en-IN" altLang="en-US" sz="1200"/>
          </a:p>
        </p:txBody>
      </p:sp>
      <p:sp>
        <p:nvSpPr>
          <p:cNvPr id="7" name="Rectangle: Rounded Corners 6">
            <a:extLst>
              <a:ext uri="{FF2B5EF4-FFF2-40B4-BE49-F238E27FC236}">
                <a16:creationId xmlns:a16="http://schemas.microsoft.com/office/drawing/2014/main" id="{FA7ABEC3-CF11-4FCD-985C-CD75E4F87894}"/>
              </a:ext>
            </a:extLst>
          </p:cNvPr>
          <p:cNvSpPr/>
          <p:nvPr/>
        </p:nvSpPr>
        <p:spPr>
          <a:xfrm>
            <a:off x="1382713" y="1428750"/>
            <a:ext cx="8520112" cy="3811588"/>
          </a:xfrm>
          <a:prstGeom prst="roundRect">
            <a:avLst>
              <a:gd name="adj" fmla="val 10192"/>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Actions - Filters</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23" name="Rectangle 22">
            <a:extLst>
              <a:ext uri="{FF2B5EF4-FFF2-40B4-BE49-F238E27FC236}">
                <a16:creationId xmlns:a16="http://schemas.microsoft.com/office/drawing/2014/main" id="{B457DF43-290F-494B-BBAA-D89B37701C1A}"/>
              </a:ext>
            </a:extLst>
          </p:cNvPr>
          <p:cNvSpPr/>
          <p:nvPr/>
        </p:nvSpPr>
        <p:spPr>
          <a:xfrm>
            <a:off x="622300" y="1458913"/>
            <a:ext cx="10302875" cy="671512"/>
          </a:xfrm>
          <a:prstGeom prst="rect">
            <a:avLst/>
          </a:prstGeom>
        </p:spPr>
        <p:txBody>
          <a:bodyPr>
            <a:spAutoFit/>
          </a:bodyPr>
          <a:lstStyle/>
          <a:p>
            <a:pPr>
              <a:defRPr/>
            </a:pPr>
            <a:r>
              <a:rPr lang="en-IN" sz="2000" b="1" dirty="0"/>
              <a:t>Types of Action</a:t>
            </a:r>
          </a:p>
          <a:p>
            <a:pPr marL="320040" lvl="1" eaLnBrk="1" hangingPunct="1">
              <a:lnSpc>
                <a:spcPct val="90000"/>
              </a:lnSpc>
              <a:spcBef>
                <a:spcPts val="600"/>
              </a:spcBef>
              <a:defRPr/>
            </a:pPr>
            <a:r>
              <a:rPr lang="en-US" sz="1400" dirty="0">
                <a:solidFill>
                  <a:schemeClr val="tx1">
                    <a:lumMod val="75000"/>
                    <a:lumOff val="25000"/>
                  </a:schemeClr>
                </a:solidFill>
                <a:latin typeface="+mn-lt"/>
              </a:rPr>
              <a:t>Actions basically return different types of action results. The </a:t>
            </a:r>
            <a:r>
              <a:rPr lang="en-US" sz="1400" dirty="0" err="1">
                <a:solidFill>
                  <a:schemeClr val="tx1">
                    <a:lumMod val="75000"/>
                    <a:lumOff val="25000"/>
                  </a:schemeClr>
                </a:solidFill>
                <a:latin typeface="+mn-lt"/>
              </a:rPr>
              <a:t>ActionResult</a:t>
            </a:r>
            <a:r>
              <a:rPr lang="en-US" sz="1400" dirty="0">
                <a:solidFill>
                  <a:schemeClr val="tx1">
                    <a:lumMod val="75000"/>
                    <a:lumOff val="25000"/>
                  </a:schemeClr>
                </a:solidFill>
                <a:latin typeface="+mn-lt"/>
              </a:rPr>
              <a:t> class is the base for all action results</a:t>
            </a:r>
          </a:p>
        </p:txBody>
      </p:sp>
      <p:sp>
        <p:nvSpPr>
          <p:cNvPr id="24" name="Rectangle 23">
            <a:extLst>
              <a:ext uri="{FF2B5EF4-FFF2-40B4-BE49-F238E27FC236}">
                <a16:creationId xmlns:a16="http://schemas.microsoft.com/office/drawing/2014/main" id="{9ABCFF4D-BEBC-445B-9FA0-910CCA7D0507}"/>
              </a:ext>
            </a:extLst>
          </p:cNvPr>
          <p:cNvSpPr/>
          <p:nvPr/>
        </p:nvSpPr>
        <p:spPr>
          <a:xfrm>
            <a:off x="712788" y="820738"/>
            <a:ext cx="11388725" cy="600075"/>
          </a:xfrm>
          <a:prstGeom prst="rect">
            <a:avLst/>
          </a:prstGeom>
        </p:spPr>
        <p:txBody>
          <a:bodyPr>
            <a:spAutoFit/>
          </a:bodyPr>
          <a:lstStyle/>
          <a:p>
            <a:pPr eaLnBrk="1" hangingPunct="1">
              <a:spcBef>
                <a:spcPts val="600"/>
              </a:spcBef>
              <a:defRPr/>
            </a:pPr>
            <a:r>
              <a:rPr lang="en-US" sz="1400" dirty="0">
                <a:solidFill>
                  <a:schemeClr val="tx1">
                    <a:lumMod val="75000"/>
                    <a:lumOff val="25000"/>
                  </a:schemeClr>
                </a:solidFill>
                <a:latin typeface="+mn-lt"/>
              </a:rPr>
              <a:t>ASP.NET MVC Action Methods are responsible to execute requests and generate responses to it. </a:t>
            </a:r>
          </a:p>
          <a:p>
            <a:pPr eaLnBrk="1" hangingPunct="1">
              <a:spcBef>
                <a:spcPts val="600"/>
              </a:spcBef>
              <a:defRPr/>
            </a:pPr>
            <a:r>
              <a:rPr lang="en-US" sz="1400" dirty="0">
                <a:solidFill>
                  <a:schemeClr val="tx1">
                    <a:lumMod val="75000"/>
                    <a:lumOff val="25000"/>
                  </a:schemeClr>
                </a:solidFill>
                <a:latin typeface="+mn-lt"/>
              </a:rPr>
              <a:t>By default, it generates a response in the form of </a:t>
            </a:r>
            <a:r>
              <a:rPr lang="en-US" sz="1400" b="1" dirty="0" err="1">
                <a:solidFill>
                  <a:schemeClr val="tx1">
                    <a:lumMod val="75000"/>
                    <a:lumOff val="25000"/>
                  </a:schemeClr>
                </a:solidFill>
                <a:latin typeface="+mn-lt"/>
              </a:rPr>
              <a:t>ActionResult</a:t>
            </a:r>
            <a:r>
              <a:rPr lang="en-US" sz="1400" dirty="0">
                <a:solidFill>
                  <a:schemeClr val="tx1">
                    <a:lumMod val="75000"/>
                    <a:lumOff val="25000"/>
                  </a:schemeClr>
                </a:solidFill>
                <a:latin typeface="+mn-lt"/>
              </a:rPr>
              <a:t>. Actions typically have a one-to-one mapping with user interactions.</a:t>
            </a:r>
          </a:p>
        </p:txBody>
      </p:sp>
      <p:graphicFrame>
        <p:nvGraphicFramePr>
          <p:cNvPr id="2" name="Table 1">
            <a:extLst>
              <a:ext uri="{FF2B5EF4-FFF2-40B4-BE49-F238E27FC236}">
                <a16:creationId xmlns:a16="http://schemas.microsoft.com/office/drawing/2014/main" id="{19975D35-2698-4DD0-8750-3B35F516E4CD}"/>
              </a:ext>
            </a:extLst>
          </p:cNvPr>
          <p:cNvGraphicFramePr>
            <a:graphicFrameLocks noGrp="1"/>
          </p:cNvGraphicFramePr>
          <p:nvPr/>
        </p:nvGraphicFramePr>
        <p:xfrm>
          <a:off x="782638" y="2230438"/>
          <a:ext cx="3619500" cy="4416425"/>
        </p:xfrm>
        <a:graphic>
          <a:graphicData uri="http://schemas.openxmlformats.org/drawingml/2006/table">
            <a:tbl>
              <a:tblPr/>
              <a:tblGrid>
                <a:gridCol w="205540">
                  <a:extLst>
                    <a:ext uri="{9D8B030D-6E8A-4147-A177-3AD203B41FA5}">
                      <a16:colId xmlns:a16="http://schemas.microsoft.com/office/drawing/2014/main" val="21730679"/>
                    </a:ext>
                  </a:extLst>
                </a:gridCol>
                <a:gridCol w="3413960">
                  <a:extLst>
                    <a:ext uri="{9D8B030D-6E8A-4147-A177-3AD203B41FA5}">
                      <a16:colId xmlns:a16="http://schemas.microsoft.com/office/drawing/2014/main" val="2836755038"/>
                    </a:ext>
                  </a:extLst>
                </a:gridCol>
              </a:tblGrid>
              <a:tr h="458848">
                <a:tc>
                  <a:txBody>
                    <a:bodyPr/>
                    <a:lstStyle/>
                    <a:p>
                      <a:pPr fontAlgn="t"/>
                      <a:r>
                        <a:rPr lang="en-IN" sz="800">
                          <a:effectLst/>
                        </a:rPr>
                        <a:t>Sr.No.</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800">
                          <a:effectLst/>
                        </a:rPr>
                        <a:t>Name and Behavior</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5865668"/>
                  </a:ext>
                </a:extLst>
              </a:tr>
              <a:tr h="329798">
                <a:tc>
                  <a:txBody>
                    <a:bodyPr/>
                    <a:lstStyle/>
                    <a:p>
                      <a:pPr algn="ctr" fontAlgn="t"/>
                      <a:r>
                        <a:rPr lang="en-IN" sz="800">
                          <a:effectLst/>
                        </a:rPr>
                        <a:t>1</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800" b="1" dirty="0" err="1">
                          <a:solidFill>
                            <a:srgbClr val="000000"/>
                          </a:solidFill>
                          <a:effectLst/>
                        </a:rPr>
                        <a:t>ContentResult</a:t>
                      </a:r>
                      <a:endParaRPr lang="en-IN" sz="800" dirty="0">
                        <a:solidFill>
                          <a:srgbClr val="000000"/>
                        </a:solidFill>
                        <a:effectLst/>
                      </a:endParaRPr>
                    </a:p>
                    <a:p>
                      <a:pPr algn="just" fontAlgn="t"/>
                      <a:r>
                        <a:rPr lang="en-IN" sz="800" dirty="0">
                          <a:solidFill>
                            <a:srgbClr val="000000"/>
                          </a:solidFill>
                          <a:effectLst/>
                        </a:rPr>
                        <a:t>Returns a string</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63460699"/>
                  </a:ext>
                </a:extLst>
              </a:tr>
              <a:tr h="329798">
                <a:tc>
                  <a:txBody>
                    <a:bodyPr/>
                    <a:lstStyle/>
                    <a:p>
                      <a:pPr algn="ctr" fontAlgn="t"/>
                      <a:r>
                        <a:rPr lang="en-IN" sz="800">
                          <a:effectLst/>
                        </a:rPr>
                        <a:t>2</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800" b="1" dirty="0" err="1">
                          <a:solidFill>
                            <a:srgbClr val="000000"/>
                          </a:solidFill>
                          <a:effectLst/>
                        </a:rPr>
                        <a:t>FileContentResult</a:t>
                      </a:r>
                      <a:endParaRPr lang="en-IN" sz="800" dirty="0">
                        <a:solidFill>
                          <a:srgbClr val="000000"/>
                        </a:solidFill>
                        <a:effectLst/>
                      </a:endParaRPr>
                    </a:p>
                    <a:p>
                      <a:pPr algn="just" fontAlgn="t"/>
                      <a:r>
                        <a:rPr lang="en-IN" sz="800" dirty="0">
                          <a:solidFill>
                            <a:srgbClr val="000000"/>
                          </a:solidFill>
                          <a:effectLst/>
                        </a:rPr>
                        <a:t>Returns file content</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83446786"/>
                  </a:ext>
                </a:extLst>
              </a:tr>
              <a:tr h="329798">
                <a:tc>
                  <a:txBody>
                    <a:bodyPr/>
                    <a:lstStyle/>
                    <a:p>
                      <a:pPr algn="ctr" fontAlgn="t"/>
                      <a:r>
                        <a:rPr lang="en-IN" sz="800">
                          <a:effectLst/>
                        </a:rPr>
                        <a:t>3</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800" b="1" dirty="0" err="1">
                          <a:solidFill>
                            <a:srgbClr val="000000"/>
                          </a:solidFill>
                          <a:effectLst/>
                        </a:rPr>
                        <a:t>FilePathResult</a:t>
                      </a:r>
                      <a:endParaRPr lang="en-IN" sz="800" dirty="0">
                        <a:solidFill>
                          <a:srgbClr val="000000"/>
                        </a:solidFill>
                        <a:effectLst/>
                      </a:endParaRPr>
                    </a:p>
                    <a:p>
                      <a:pPr algn="just" fontAlgn="t"/>
                      <a:r>
                        <a:rPr lang="en-IN" sz="800" dirty="0">
                          <a:solidFill>
                            <a:srgbClr val="000000"/>
                          </a:solidFill>
                          <a:effectLst/>
                        </a:rPr>
                        <a:t>Returns file content</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7577260"/>
                  </a:ext>
                </a:extLst>
              </a:tr>
              <a:tr h="329798">
                <a:tc>
                  <a:txBody>
                    <a:bodyPr/>
                    <a:lstStyle/>
                    <a:p>
                      <a:pPr algn="ctr" fontAlgn="t"/>
                      <a:r>
                        <a:rPr lang="en-IN" sz="800">
                          <a:effectLst/>
                        </a:rPr>
                        <a:t>4</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800" b="1">
                          <a:solidFill>
                            <a:srgbClr val="000000"/>
                          </a:solidFill>
                          <a:effectLst/>
                        </a:rPr>
                        <a:t>FileStreamResult</a:t>
                      </a:r>
                      <a:endParaRPr lang="en-IN" sz="800">
                        <a:solidFill>
                          <a:srgbClr val="000000"/>
                        </a:solidFill>
                        <a:effectLst/>
                      </a:endParaRPr>
                    </a:p>
                    <a:p>
                      <a:pPr algn="just" fontAlgn="t"/>
                      <a:r>
                        <a:rPr lang="en-IN" sz="800">
                          <a:solidFill>
                            <a:srgbClr val="000000"/>
                          </a:solidFill>
                          <a:effectLst/>
                        </a:rPr>
                        <a:t>Returns file content</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42242869"/>
                  </a:ext>
                </a:extLst>
              </a:tr>
              <a:tr h="329798">
                <a:tc>
                  <a:txBody>
                    <a:bodyPr/>
                    <a:lstStyle/>
                    <a:p>
                      <a:pPr algn="ctr" fontAlgn="t"/>
                      <a:r>
                        <a:rPr lang="en-IN" sz="800">
                          <a:effectLst/>
                        </a:rPr>
                        <a:t>5</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800" b="1">
                          <a:solidFill>
                            <a:srgbClr val="000000"/>
                          </a:solidFill>
                          <a:effectLst/>
                        </a:rPr>
                        <a:t>EmptyResult</a:t>
                      </a:r>
                      <a:endParaRPr lang="en-IN" sz="800">
                        <a:solidFill>
                          <a:srgbClr val="000000"/>
                        </a:solidFill>
                        <a:effectLst/>
                      </a:endParaRPr>
                    </a:p>
                    <a:p>
                      <a:pPr algn="just" fontAlgn="t"/>
                      <a:r>
                        <a:rPr lang="en-IN" sz="800">
                          <a:solidFill>
                            <a:srgbClr val="000000"/>
                          </a:solidFill>
                          <a:effectLst/>
                        </a:rPr>
                        <a:t>Returns nothing</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235640"/>
                  </a:ext>
                </a:extLst>
              </a:tr>
              <a:tr h="329798">
                <a:tc>
                  <a:txBody>
                    <a:bodyPr/>
                    <a:lstStyle/>
                    <a:p>
                      <a:pPr algn="ctr" fontAlgn="t"/>
                      <a:r>
                        <a:rPr lang="en-IN" sz="800">
                          <a:effectLst/>
                        </a:rPr>
                        <a:t>6</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JavaScriptResult</a:t>
                      </a:r>
                      <a:endParaRPr lang="en-US" sz="800">
                        <a:solidFill>
                          <a:srgbClr val="000000"/>
                        </a:solidFill>
                        <a:effectLst/>
                      </a:endParaRPr>
                    </a:p>
                    <a:p>
                      <a:pPr algn="just" fontAlgn="t"/>
                      <a:r>
                        <a:rPr lang="en-US" sz="800">
                          <a:solidFill>
                            <a:srgbClr val="000000"/>
                          </a:solidFill>
                          <a:effectLst/>
                        </a:rPr>
                        <a:t>Returns script for execution</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5250962"/>
                  </a:ext>
                </a:extLst>
              </a:tr>
              <a:tr h="329798">
                <a:tc>
                  <a:txBody>
                    <a:bodyPr/>
                    <a:lstStyle/>
                    <a:p>
                      <a:pPr algn="ctr" fontAlgn="t"/>
                      <a:r>
                        <a:rPr lang="en-IN" sz="800">
                          <a:effectLst/>
                        </a:rPr>
                        <a:t>7</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JsonResult</a:t>
                      </a:r>
                      <a:endParaRPr lang="en-US" sz="800">
                        <a:solidFill>
                          <a:srgbClr val="000000"/>
                        </a:solidFill>
                        <a:effectLst/>
                      </a:endParaRPr>
                    </a:p>
                    <a:p>
                      <a:pPr algn="just" fontAlgn="t"/>
                      <a:r>
                        <a:rPr lang="en-US" sz="800">
                          <a:solidFill>
                            <a:srgbClr val="000000"/>
                          </a:solidFill>
                          <a:effectLst/>
                        </a:rPr>
                        <a:t>Returns JSON formatted data</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57612226"/>
                  </a:ext>
                </a:extLst>
              </a:tr>
              <a:tr h="329798">
                <a:tc>
                  <a:txBody>
                    <a:bodyPr/>
                    <a:lstStyle/>
                    <a:p>
                      <a:pPr algn="ctr" fontAlgn="t"/>
                      <a:r>
                        <a:rPr lang="en-IN" sz="800">
                          <a:effectLst/>
                        </a:rPr>
                        <a:t>8</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RedirectToResult</a:t>
                      </a:r>
                      <a:endParaRPr lang="en-US" sz="800">
                        <a:solidFill>
                          <a:srgbClr val="000000"/>
                        </a:solidFill>
                        <a:effectLst/>
                      </a:endParaRPr>
                    </a:p>
                    <a:p>
                      <a:pPr algn="just" fontAlgn="t"/>
                      <a:r>
                        <a:rPr lang="en-US" sz="800">
                          <a:solidFill>
                            <a:srgbClr val="000000"/>
                          </a:solidFill>
                          <a:effectLst/>
                        </a:rPr>
                        <a:t>Redirects to the specified URL</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3823926"/>
                  </a:ext>
                </a:extLst>
              </a:tr>
              <a:tr h="329798">
                <a:tc>
                  <a:txBody>
                    <a:bodyPr/>
                    <a:lstStyle/>
                    <a:p>
                      <a:pPr algn="ctr" fontAlgn="t"/>
                      <a:r>
                        <a:rPr lang="en-IN" sz="800">
                          <a:effectLst/>
                        </a:rPr>
                        <a:t>9</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HttpUnauthorizedResult</a:t>
                      </a:r>
                      <a:endParaRPr lang="en-US" sz="800">
                        <a:solidFill>
                          <a:srgbClr val="000000"/>
                        </a:solidFill>
                        <a:effectLst/>
                      </a:endParaRPr>
                    </a:p>
                    <a:p>
                      <a:pPr algn="just" fontAlgn="t"/>
                      <a:r>
                        <a:rPr lang="en-US" sz="800">
                          <a:solidFill>
                            <a:srgbClr val="000000"/>
                          </a:solidFill>
                          <a:effectLst/>
                        </a:rPr>
                        <a:t>Returns 403 HTTP Status code</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7298628"/>
                  </a:ext>
                </a:extLst>
              </a:tr>
              <a:tr h="329798">
                <a:tc>
                  <a:txBody>
                    <a:bodyPr/>
                    <a:lstStyle/>
                    <a:p>
                      <a:pPr algn="ctr" fontAlgn="t"/>
                      <a:r>
                        <a:rPr lang="en-IN" sz="800">
                          <a:effectLst/>
                        </a:rPr>
                        <a:t>10</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RedirectToRouteResult</a:t>
                      </a:r>
                      <a:endParaRPr lang="en-US" sz="800">
                        <a:solidFill>
                          <a:srgbClr val="000000"/>
                        </a:solidFill>
                        <a:effectLst/>
                      </a:endParaRPr>
                    </a:p>
                    <a:p>
                      <a:pPr algn="just" fontAlgn="t"/>
                      <a:r>
                        <a:rPr lang="en-US" sz="800">
                          <a:solidFill>
                            <a:srgbClr val="000000"/>
                          </a:solidFill>
                          <a:effectLst/>
                        </a:rPr>
                        <a:t>Redirects to different action/different controller action</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8511762"/>
                  </a:ext>
                </a:extLst>
              </a:tr>
              <a:tr h="329798">
                <a:tc>
                  <a:txBody>
                    <a:bodyPr/>
                    <a:lstStyle/>
                    <a:p>
                      <a:pPr algn="ctr" fontAlgn="t"/>
                      <a:r>
                        <a:rPr lang="en-IN" sz="800">
                          <a:effectLst/>
                        </a:rPr>
                        <a:t>11</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a:solidFill>
                            <a:srgbClr val="000000"/>
                          </a:solidFill>
                          <a:effectLst/>
                        </a:rPr>
                        <a:t>ViewResult</a:t>
                      </a:r>
                      <a:endParaRPr lang="en-US" sz="800">
                        <a:solidFill>
                          <a:srgbClr val="000000"/>
                        </a:solidFill>
                        <a:effectLst/>
                      </a:endParaRPr>
                    </a:p>
                    <a:p>
                      <a:pPr algn="just" fontAlgn="t"/>
                      <a:r>
                        <a:rPr lang="en-US" sz="800">
                          <a:solidFill>
                            <a:srgbClr val="000000"/>
                          </a:solidFill>
                          <a:effectLst/>
                        </a:rPr>
                        <a:t>Received as a response for view engine</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8130432"/>
                  </a:ext>
                </a:extLst>
              </a:tr>
              <a:tr h="329798">
                <a:tc>
                  <a:txBody>
                    <a:bodyPr/>
                    <a:lstStyle/>
                    <a:p>
                      <a:pPr algn="ctr" fontAlgn="t"/>
                      <a:r>
                        <a:rPr lang="en-IN" sz="800">
                          <a:effectLst/>
                        </a:rPr>
                        <a:t>12</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800" b="1" dirty="0" err="1">
                          <a:solidFill>
                            <a:srgbClr val="000000"/>
                          </a:solidFill>
                          <a:effectLst/>
                        </a:rPr>
                        <a:t>PartialViewResult</a:t>
                      </a:r>
                      <a:endParaRPr lang="en-US" sz="800" dirty="0">
                        <a:solidFill>
                          <a:srgbClr val="000000"/>
                        </a:solidFill>
                        <a:effectLst/>
                      </a:endParaRPr>
                    </a:p>
                    <a:p>
                      <a:pPr algn="just" fontAlgn="t"/>
                      <a:r>
                        <a:rPr lang="en-US" sz="800" dirty="0">
                          <a:solidFill>
                            <a:srgbClr val="000000"/>
                          </a:solidFill>
                          <a:effectLst/>
                        </a:rPr>
                        <a:t>Received as a response for view engine</a:t>
                      </a:r>
                    </a:p>
                  </a:txBody>
                  <a:tcPr marL="35321" marR="35321" marT="35321" marB="353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83046672"/>
                  </a:ext>
                </a:extLst>
              </a:tr>
            </a:tbl>
          </a:graphicData>
        </a:graphic>
      </p:graphicFrame>
      <p:sp>
        <p:nvSpPr>
          <p:cNvPr id="24627" name="Rectangle 7"/>
          <p:cNvSpPr>
            <a:spLocks noChangeArrowheads="1"/>
          </p:cNvSpPr>
          <p:nvPr/>
        </p:nvSpPr>
        <p:spPr bwMode="auto">
          <a:xfrm>
            <a:off x="4562475" y="2230438"/>
            <a:ext cx="7539038"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ActionResult</a:t>
            </a:r>
            <a:r>
              <a:rPr lang="en-IN" altLang="en-US" sz="1300">
                <a:solidFill>
                  <a:srgbClr val="000000"/>
                </a:solidFill>
                <a:latin typeface="Consolas" panose="020B0609020204030204" pitchFamily="49" charset="0"/>
              </a:rPr>
              <a:t> Index()</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ViewBag.Title = </a:t>
            </a:r>
            <a:r>
              <a:rPr lang="en-IN" altLang="en-US" sz="1300">
                <a:solidFill>
                  <a:srgbClr val="A31515"/>
                </a:solidFill>
                <a:latin typeface="Consolas" panose="020B0609020204030204" pitchFamily="49" charset="0"/>
              </a:rPr>
              <a:t>"Home Page"</a:t>
            </a: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FF"/>
                </a:solidFill>
                <a:latin typeface="Consolas" panose="020B0609020204030204" pitchFamily="49" charset="0"/>
              </a:rPr>
              <a:t>	   return</a:t>
            </a:r>
            <a:r>
              <a:rPr lang="en-IN" altLang="en-US" sz="1300">
                <a:solidFill>
                  <a:srgbClr val="000000"/>
                </a:solidFill>
                <a:latin typeface="Consolas" panose="020B0609020204030204" pitchFamily="49" charset="0"/>
              </a:rPr>
              <a:t> View();</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        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JsonResult</a:t>
            </a:r>
            <a:r>
              <a:rPr lang="en-IN" altLang="en-US" sz="1300">
                <a:solidFill>
                  <a:srgbClr val="000000"/>
                </a:solidFill>
                <a:latin typeface="Consolas" panose="020B0609020204030204" pitchFamily="49" charset="0"/>
              </a:rPr>
              <a:t> GetItemDetail(</a:t>
            </a:r>
            <a:r>
              <a:rPr lang="en-IN" altLang="en-US" sz="1300">
                <a:solidFill>
                  <a:srgbClr val="0000FF"/>
                </a:solidFill>
                <a:latin typeface="Consolas" panose="020B0609020204030204" pitchFamily="49" charset="0"/>
              </a:rPr>
              <a:t>int</a:t>
            </a:r>
            <a:r>
              <a:rPr lang="en-IN" altLang="en-US" sz="1300">
                <a:solidFill>
                  <a:srgbClr val="000000"/>
                </a:solidFill>
                <a:latin typeface="Consolas" panose="020B0609020204030204" pitchFamily="49" charset="0"/>
              </a:rPr>
              <a:t> id)</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return</a:t>
            </a:r>
            <a:r>
              <a:rPr lang="en-IN" altLang="en-US" sz="1300">
                <a:solidFill>
                  <a:srgbClr val="000000"/>
                </a:solidFill>
                <a:latin typeface="Consolas" panose="020B0609020204030204" pitchFamily="49" charset="0"/>
              </a:rPr>
              <a:t> Json(</a:t>
            </a:r>
            <a:r>
              <a:rPr lang="en-IN" altLang="en-US" sz="1300">
                <a:solidFill>
                  <a:srgbClr val="0000FF"/>
                </a:solidFill>
                <a:latin typeface="Consolas" panose="020B0609020204030204" pitchFamily="49" charset="0"/>
              </a:rPr>
              <a:t>new </a:t>
            </a:r>
            <a:r>
              <a:rPr lang="en-IN" altLang="en-US" sz="1300">
                <a:latin typeface="Consolas" panose="020B0609020204030204" pitchFamily="49" charset="0"/>
              </a:rPr>
              <a:t>{ message = </a:t>
            </a:r>
            <a:r>
              <a:rPr lang="en-IN" altLang="en-US" sz="1300">
                <a:solidFill>
                  <a:srgbClr val="A31515"/>
                </a:solidFill>
                <a:latin typeface="Consolas" panose="020B0609020204030204" pitchFamily="49" charset="0"/>
              </a:rPr>
              <a:t>"OK"</a:t>
            </a:r>
            <a:r>
              <a:rPr lang="en-IN" altLang="en-US" sz="1300">
                <a:latin typeface="Consolas" panose="020B0609020204030204" pitchFamily="49" charset="0"/>
              </a:rPr>
              <a:t> }, </a:t>
            </a:r>
            <a:r>
              <a:rPr lang="en-IN" altLang="en-US" sz="1300">
                <a:solidFill>
                  <a:srgbClr val="000000"/>
                </a:solidFill>
                <a:latin typeface="Consolas" panose="020B0609020204030204" pitchFamily="49" charset="0"/>
              </a:rPr>
              <a:t>JsonRequestBehavior.AllowGet);</a:t>
            </a:r>
          </a:p>
          <a:p>
            <a:pPr>
              <a:lnSpc>
                <a:spcPct val="100000"/>
              </a:lnSpc>
              <a:spcBef>
                <a:spcPct val="0"/>
              </a:spcBef>
              <a:buFontTx/>
              <a:buNone/>
            </a:pPr>
            <a:r>
              <a:rPr lang="en-IN" altLang="en-US" sz="1300">
                <a:solidFill>
                  <a:srgbClr val="000000"/>
                </a:solidFill>
                <a:latin typeface="Consolas" panose="020B0609020204030204" pitchFamily="49" charset="0"/>
              </a:rPr>
              <a:t>        }</a:t>
            </a:r>
            <a:endParaRPr lang="en-IN" altLang="en-US" sz="1300"/>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IN" altLang="en-US" sz="1300">
                <a:solidFill>
                  <a:srgbClr val="000000"/>
                </a:solidFill>
                <a:latin typeface="Consolas" panose="020B0609020204030204" pitchFamily="49" charset="0"/>
              </a:rPr>
              <a:t>}</a:t>
            </a:r>
            <a:endParaRPr lang="en-IN" altLang="en-US" sz="1300"/>
          </a:p>
        </p:txBody>
      </p:sp>
      <p:sp>
        <p:nvSpPr>
          <p:cNvPr id="15" name="Rectangle: Rounded Corners 14">
            <a:extLst>
              <a:ext uri="{FF2B5EF4-FFF2-40B4-BE49-F238E27FC236}">
                <a16:creationId xmlns:a16="http://schemas.microsoft.com/office/drawing/2014/main" id="{02FD3947-0C60-4A01-B506-CAFFDCA816B8}"/>
              </a:ext>
            </a:extLst>
          </p:cNvPr>
          <p:cNvSpPr/>
          <p:nvPr/>
        </p:nvSpPr>
        <p:spPr>
          <a:xfrm>
            <a:off x="4467225" y="2130425"/>
            <a:ext cx="7448550" cy="4516438"/>
          </a:xfrm>
          <a:prstGeom prst="roundRect">
            <a:avLst>
              <a:gd name="adj" fmla="val 5294"/>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Actions - Filters</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76288"/>
            <a:ext cx="11569700" cy="5948362"/>
          </a:xfrm>
          <a:prstGeom prst="rect">
            <a:avLst/>
          </a:prstGeom>
        </p:spPr>
        <p:txBody>
          <a:bodyPr>
            <a:spAutoFit/>
          </a:bodyPr>
          <a:lstStyle/>
          <a:p>
            <a:pPr>
              <a:defRPr/>
            </a:pPr>
            <a:r>
              <a:rPr lang="en-US" sz="2000" b="1" dirty="0"/>
              <a:t>Action Filters</a:t>
            </a:r>
          </a:p>
          <a:p>
            <a:pPr marL="320040" lvl="1" eaLnBrk="1" hangingPunct="1">
              <a:lnSpc>
                <a:spcPct val="90000"/>
              </a:lnSpc>
              <a:spcBef>
                <a:spcPts val="1000"/>
              </a:spcBef>
              <a:defRPr/>
            </a:pPr>
            <a:r>
              <a:rPr lang="en-US" sz="1400" dirty="0">
                <a:solidFill>
                  <a:schemeClr val="tx1">
                    <a:lumMod val="75000"/>
                    <a:lumOff val="25000"/>
                  </a:schemeClr>
                </a:solidFill>
                <a:latin typeface="+mn-lt"/>
              </a:rPr>
              <a:t>In ASP.NET MVC, controllers define action methods that usually have a one-to-one relationship with possible user interactions, but sometimes you want to perform logic either before an action method is called or after an action method runs.</a:t>
            </a:r>
          </a:p>
          <a:p>
            <a:pPr marL="320040" lvl="1" eaLnBrk="1" hangingPunct="1">
              <a:lnSpc>
                <a:spcPct val="90000"/>
              </a:lnSpc>
              <a:spcBef>
                <a:spcPts val="1000"/>
              </a:spcBef>
              <a:defRPr/>
            </a:pPr>
            <a:r>
              <a:rPr lang="en-US" sz="1400" dirty="0">
                <a:solidFill>
                  <a:schemeClr val="tx1">
                    <a:lumMod val="75000"/>
                    <a:lumOff val="25000"/>
                  </a:schemeClr>
                </a:solidFill>
                <a:latin typeface="+mn-lt"/>
              </a:rPr>
              <a:t>To support this, ASP.NET MVC provides filters. Filters are custom classes that provide both a declarative and programmatic means to add pre-action and post-action behavior to controller action methods.</a:t>
            </a:r>
          </a:p>
          <a:p>
            <a:pPr marL="320040" lvl="1" eaLnBrk="1" hangingPunct="1">
              <a:lnSpc>
                <a:spcPct val="90000"/>
              </a:lnSpc>
              <a:spcBef>
                <a:spcPts val="1000"/>
              </a:spcBef>
              <a:defRPr/>
            </a:pPr>
            <a:r>
              <a:rPr lang="en-US" sz="1400" dirty="0">
                <a:solidFill>
                  <a:schemeClr val="tx1">
                    <a:lumMod val="75000"/>
                    <a:lumOff val="25000"/>
                  </a:schemeClr>
                </a:solidFill>
                <a:latin typeface="+mn-lt"/>
              </a:rPr>
              <a:t>An action filter is an attribute that you can apply to a controller action or an entire controller that modifies the way in which the action is executed. The ASP.NET MVC framework includes several action filters −</a:t>
            </a: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742950" lvl="1" indent="-285750" eaLnBrk="1" hangingPunct="1">
              <a:spcBef>
                <a:spcPts val="600"/>
              </a:spcBef>
              <a:buFont typeface="Arial" panose="020B0604020202020204" pitchFamily="34" charset="0"/>
              <a:buChar char="•"/>
              <a:defRPr/>
            </a:pPr>
            <a:r>
              <a:rPr lang="en-US" sz="1400" b="1" dirty="0" err="1">
                <a:solidFill>
                  <a:schemeClr val="tx1">
                    <a:lumMod val="75000"/>
                    <a:lumOff val="25000"/>
                  </a:schemeClr>
                </a:solidFill>
                <a:latin typeface="+mn-lt"/>
              </a:rPr>
              <a:t>OutputCache</a:t>
            </a:r>
            <a:r>
              <a:rPr lang="en-US" sz="1400" dirty="0">
                <a:solidFill>
                  <a:schemeClr val="tx1">
                    <a:lumMod val="75000"/>
                    <a:lumOff val="25000"/>
                  </a:schemeClr>
                </a:solidFill>
                <a:latin typeface="+mn-lt"/>
              </a:rPr>
              <a:t> − Caches the output of a controller action for a specified </a:t>
            </a:r>
          </a:p>
          <a:p>
            <a:pPr lvl="1" eaLnBrk="1" hangingPunct="1">
              <a:spcBef>
                <a:spcPts val="600"/>
              </a:spcBef>
              <a:defRPr/>
            </a:pPr>
            <a:r>
              <a:rPr lang="en-US" sz="1400" dirty="0">
                <a:solidFill>
                  <a:schemeClr val="tx1">
                    <a:lumMod val="75000"/>
                    <a:lumOff val="25000"/>
                  </a:schemeClr>
                </a:solidFill>
                <a:latin typeface="+mn-lt"/>
              </a:rPr>
              <a:t>		amount of time.</a:t>
            </a:r>
          </a:p>
          <a:p>
            <a:pPr marL="742950" lvl="1" indent="-285750" eaLnBrk="1" hangingPunct="1">
              <a:spcBef>
                <a:spcPts val="600"/>
              </a:spcBef>
              <a:buFont typeface="Arial" panose="020B0604020202020204" pitchFamily="34" charset="0"/>
              <a:buChar char="•"/>
              <a:defRPr/>
            </a:pPr>
            <a:r>
              <a:rPr lang="en-US" sz="1400" b="1"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 Handles errors raised when a controller action is executed.</a:t>
            </a:r>
          </a:p>
          <a:p>
            <a:pPr marL="742950" lvl="1" indent="-285750" eaLnBrk="1" hangingPunct="1">
              <a:spcBef>
                <a:spcPts val="600"/>
              </a:spcBef>
              <a:buFont typeface="Arial" panose="020B0604020202020204" pitchFamily="34" charset="0"/>
              <a:buChar char="•"/>
              <a:defRPr/>
            </a:pPr>
            <a:r>
              <a:rPr lang="en-US" sz="1400" b="1" dirty="0">
                <a:solidFill>
                  <a:schemeClr val="tx1">
                    <a:lumMod val="75000"/>
                    <a:lumOff val="25000"/>
                  </a:schemeClr>
                </a:solidFill>
                <a:latin typeface="+mn-lt"/>
              </a:rPr>
              <a:t>Authorize</a:t>
            </a:r>
            <a:r>
              <a:rPr lang="en-US" sz="1400" dirty="0">
                <a:solidFill>
                  <a:schemeClr val="tx1">
                    <a:lumMod val="75000"/>
                    <a:lumOff val="25000"/>
                  </a:schemeClr>
                </a:solidFill>
                <a:latin typeface="+mn-lt"/>
              </a:rPr>
              <a:t> − Enables you to restrict access to a particular user or role.</a:t>
            </a:r>
          </a:p>
          <a:p>
            <a:pPr>
              <a:defRPr/>
            </a:pPr>
            <a:endParaRPr lang="en-US" sz="2400" dirty="0"/>
          </a:p>
          <a:p>
            <a:pPr>
              <a:defRPr/>
            </a:pPr>
            <a:endParaRPr lang="en-US" sz="2400" dirty="0"/>
          </a:p>
          <a:p>
            <a:pPr>
              <a:defRPr/>
            </a:pPr>
            <a:r>
              <a:rPr lang="en-US" sz="2000" b="1" dirty="0"/>
              <a:t>Types of Filters</a:t>
            </a:r>
          </a:p>
          <a:p>
            <a:pPr marL="742950" lvl="1" indent="-285750" eaLnBrk="1" hangingPunct="1">
              <a:spcBef>
                <a:spcPts val="600"/>
              </a:spcBef>
              <a:buFont typeface="Arial" panose="020B0604020202020204" pitchFamily="34" charset="0"/>
              <a:buChar char="•"/>
              <a:defRPr/>
            </a:pPr>
            <a:r>
              <a:rPr lang="en-US" sz="1400" b="1" dirty="0">
                <a:solidFill>
                  <a:schemeClr val="tx1">
                    <a:lumMod val="75000"/>
                    <a:lumOff val="25000"/>
                  </a:schemeClr>
                </a:solidFill>
                <a:latin typeface="+mn-lt"/>
              </a:rPr>
              <a:t>Authorization</a:t>
            </a:r>
            <a:r>
              <a:rPr lang="en-US" sz="1400" dirty="0">
                <a:solidFill>
                  <a:schemeClr val="tx1">
                    <a:lumMod val="75000"/>
                    <a:lumOff val="25000"/>
                  </a:schemeClr>
                </a:solidFill>
                <a:latin typeface="+mn-lt"/>
              </a:rPr>
              <a:t> Filters − Implements the </a:t>
            </a:r>
            <a:r>
              <a:rPr lang="en-US" sz="1400" dirty="0" err="1">
                <a:solidFill>
                  <a:schemeClr val="tx1">
                    <a:lumMod val="75000"/>
                    <a:lumOff val="25000"/>
                  </a:schemeClr>
                </a:solidFill>
                <a:latin typeface="+mn-lt"/>
              </a:rPr>
              <a:t>IAuthorizationFilter</a:t>
            </a:r>
            <a:r>
              <a:rPr lang="en-US" sz="1400" dirty="0">
                <a:solidFill>
                  <a:schemeClr val="tx1">
                    <a:lumMod val="75000"/>
                    <a:lumOff val="25000"/>
                  </a:schemeClr>
                </a:solidFill>
                <a:latin typeface="+mn-lt"/>
              </a:rPr>
              <a:t> attribute.</a:t>
            </a:r>
          </a:p>
          <a:p>
            <a:pPr marL="742950" lvl="1" indent="-285750" eaLnBrk="1" hangingPunct="1">
              <a:spcBef>
                <a:spcPts val="600"/>
              </a:spcBef>
              <a:buFont typeface="Arial" panose="020B0604020202020204" pitchFamily="34" charset="0"/>
              <a:buChar char="•"/>
              <a:defRPr/>
            </a:pPr>
            <a:r>
              <a:rPr lang="en-US" sz="1400" b="1" dirty="0">
                <a:solidFill>
                  <a:schemeClr val="tx1">
                    <a:lumMod val="75000"/>
                    <a:lumOff val="25000"/>
                  </a:schemeClr>
                </a:solidFill>
                <a:latin typeface="+mn-lt"/>
              </a:rPr>
              <a:t>Action</a:t>
            </a:r>
            <a:r>
              <a:rPr lang="en-US" sz="1400" dirty="0">
                <a:solidFill>
                  <a:schemeClr val="tx1">
                    <a:lumMod val="75000"/>
                    <a:lumOff val="25000"/>
                  </a:schemeClr>
                </a:solidFill>
                <a:latin typeface="+mn-lt"/>
              </a:rPr>
              <a:t> Filters − Implements the </a:t>
            </a:r>
            <a:r>
              <a:rPr lang="en-US" sz="1400" dirty="0" err="1">
                <a:solidFill>
                  <a:schemeClr val="tx1">
                    <a:lumMod val="75000"/>
                    <a:lumOff val="25000"/>
                  </a:schemeClr>
                </a:solidFill>
                <a:latin typeface="+mn-lt"/>
              </a:rPr>
              <a:t>IActionFilter</a:t>
            </a:r>
            <a:r>
              <a:rPr lang="en-US" sz="1400" dirty="0">
                <a:solidFill>
                  <a:schemeClr val="tx1">
                    <a:lumMod val="75000"/>
                    <a:lumOff val="25000"/>
                  </a:schemeClr>
                </a:solidFill>
                <a:latin typeface="+mn-lt"/>
              </a:rPr>
              <a:t> attribute.</a:t>
            </a:r>
          </a:p>
          <a:p>
            <a:pPr marL="742950" lvl="1" indent="-285750" eaLnBrk="1" hangingPunct="1">
              <a:spcBef>
                <a:spcPts val="600"/>
              </a:spcBef>
              <a:buFont typeface="Arial" panose="020B0604020202020204" pitchFamily="34" charset="0"/>
              <a:buChar char="•"/>
              <a:defRPr/>
            </a:pPr>
            <a:r>
              <a:rPr lang="en-US" sz="1400" b="1" dirty="0">
                <a:solidFill>
                  <a:schemeClr val="tx1">
                    <a:lumMod val="75000"/>
                    <a:lumOff val="25000"/>
                  </a:schemeClr>
                </a:solidFill>
                <a:latin typeface="+mn-lt"/>
              </a:rPr>
              <a:t>Result</a:t>
            </a:r>
            <a:r>
              <a:rPr lang="en-US" sz="1400" dirty="0">
                <a:solidFill>
                  <a:schemeClr val="tx1">
                    <a:lumMod val="75000"/>
                    <a:lumOff val="25000"/>
                  </a:schemeClr>
                </a:solidFill>
                <a:latin typeface="+mn-lt"/>
              </a:rPr>
              <a:t> Filters − Implements the </a:t>
            </a:r>
            <a:r>
              <a:rPr lang="en-US" sz="1400" dirty="0" err="1">
                <a:solidFill>
                  <a:schemeClr val="tx1">
                    <a:lumMod val="75000"/>
                    <a:lumOff val="25000"/>
                  </a:schemeClr>
                </a:solidFill>
                <a:latin typeface="+mn-lt"/>
              </a:rPr>
              <a:t>IResultFilter</a:t>
            </a:r>
            <a:r>
              <a:rPr lang="en-US" sz="1400" dirty="0">
                <a:solidFill>
                  <a:schemeClr val="tx1">
                    <a:lumMod val="75000"/>
                    <a:lumOff val="25000"/>
                  </a:schemeClr>
                </a:solidFill>
                <a:latin typeface="+mn-lt"/>
              </a:rPr>
              <a:t> attribute.</a:t>
            </a:r>
          </a:p>
          <a:p>
            <a:pPr marL="742950" lvl="1" indent="-285750" eaLnBrk="1" hangingPunct="1">
              <a:spcBef>
                <a:spcPts val="600"/>
              </a:spcBef>
              <a:buFont typeface="Arial" panose="020B0604020202020204" pitchFamily="34" charset="0"/>
              <a:buChar char="•"/>
              <a:defRPr/>
            </a:pPr>
            <a:r>
              <a:rPr lang="en-US" sz="1400" b="1" dirty="0">
                <a:solidFill>
                  <a:schemeClr val="tx1">
                    <a:lumMod val="75000"/>
                    <a:lumOff val="25000"/>
                  </a:schemeClr>
                </a:solidFill>
                <a:latin typeface="+mn-lt"/>
              </a:rPr>
              <a:t>Exception</a:t>
            </a:r>
            <a:r>
              <a:rPr lang="en-US" sz="1400" dirty="0">
                <a:solidFill>
                  <a:schemeClr val="tx1">
                    <a:lumMod val="75000"/>
                    <a:lumOff val="25000"/>
                  </a:schemeClr>
                </a:solidFill>
                <a:latin typeface="+mn-lt"/>
              </a:rPr>
              <a:t> Filters − Implements the </a:t>
            </a:r>
            <a:r>
              <a:rPr lang="en-US" sz="1400" dirty="0" err="1">
                <a:solidFill>
                  <a:schemeClr val="tx1">
                    <a:lumMod val="75000"/>
                    <a:lumOff val="25000"/>
                  </a:schemeClr>
                </a:solidFill>
                <a:latin typeface="+mn-lt"/>
              </a:rPr>
              <a:t>IExceptionFilter</a:t>
            </a:r>
            <a:r>
              <a:rPr lang="en-US" sz="1400" dirty="0">
                <a:solidFill>
                  <a:schemeClr val="tx1">
                    <a:lumMod val="75000"/>
                    <a:lumOff val="25000"/>
                  </a:schemeClr>
                </a:solidFill>
                <a:latin typeface="+mn-lt"/>
              </a:rPr>
              <a:t> attribute. </a:t>
            </a:r>
          </a:p>
          <a:p>
            <a:pPr marL="742950" lvl="1" indent="-285750" eaLnBrk="1" hangingPunct="1">
              <a:spcBef>
                <a:spcPts val="600"/>
              </a:spcBef>
              <a:buFont typeface="Arial" panose="020B0604020202020204" pitchFamily="34" charset="0"/>
              <a:buChar char="•"/>
              <a:defRPr/>
            </a:pPr>
            <a:r>
              <a:rPr lang="en-IN" sz="1400" b="1" dirty="0"/>
              <a:t>Custom Filters</a:t>
            </a:r>
            <a:r>
              <a:rPr lang="en-US" sz="1400" dirty="0">
                <a:solidFill>
                  <a:schemeClr val="tx1">
                    <a:lumMod val="75000"/>
                    <a:lumOff val="25000"/>
                  </a:schemeClr>
                </a:solidFill>
                <a:latin typeface="+mn-lt"/>
              </a:rPr>
              <a:t>  </a:t>
            </a:r>
          </a:p>
        </p:txBody>
      </p:sp>
      <p:sp>
        <p:nvSpPr>
          <p:cNvPr id="25605" name="Rectangle 12"/>
          <p:cNvSpPr>
            <a:spLocks noChangeArrowheads="1"/>
          </p:cNvSpPr>
          <p:nvPr/>
        </p:nvSpPr>
        <p:spPr bwMode="auto">
          <a:xfrm>
            <a:off x="6872288" y="2892425"/>
            <a:ext cx="5118100"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Apply Action Filter</a:t>
            </a:r>
          </a:p>
          <a:p>
            <a:pPr>
              <a:lnSpc>
                <a:spcPct val="100000"/>
              </a:lnSpc>
              <a:spcBef>
                <a:spcPct val="0"/>
              </a:spcBef>
              <a:buFontTx/>
              <a:buNone/>
            </a:pP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800"/>
              <a:t>             </a:t>
            </a:r>
            <a:r>
              <a:rPr lang="en-IN" altLang="en-US" sz="1300"/>
              <a:t>[</a:t>
            </a:r>
            <a:r>
              <a:rPr lang="en-IN" altLang="en-US" sz="1300">
                <a:solidFill>
                  <a:srgbClr val="2B91AF"/>
                </a:solidFill>
                <a:latin typeface="Consolas" panose="020B0609020204030204" pitchFamily="49" charset="0"/>
              </a:rPr>
              <a:t>OutputCache</a:t>
            </a:r>
            <a:r>
              <a:rPr lang="en-IN" altLang="en-US" sz="1300"/>
              <a:t>(Duration = 20)]</a:t>
            </a: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        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ActionResult</a:t>
            </a:r>
            <a:r>
              <a:rPr lang="en-IN" altLang="en-US" sz="1300">
                <a:solidFill>
                  <a:srgbClr val="000000"/>
                </a:solidFill>
                <a:latin typeface="Consolas" panose="020B0609020204030204" pitchFamily="49" charset="0"/>
              </a:rPr>
              <a:t> Index()</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return</a:t>
            </a:r>
            <a:r>
              <a:rPr lang="en-IN" altLang="en-US" sz="1300">
                <a:solidFill>
                  <a:srgbClr val="000000"/>
                </a:solidFill>
                <a:latin typeface="Consolas" panose="020B0609020204030204" pitchFamily="49" charset="0"/>
              </a:rPr>
              <a:t> DateTime.Now.ToString("T");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US" altLang="en-US" sz="1100"/>
              <a:t>If you refresh the browser, you will see the same time because the action is cached for 20 seconds. It will be updated when you refresh it after 20 seconds.</a:t>
            </a:r>
            <a:endParaRPr lang="en-IN" altLang="en-US" sz="1100"/>
          </a:p>
        </p:txBody>
      </p:sp>
      <p:sp>
        <p:nvSpPr>
          <p:cNvPr id="17" name="Rectangle: Rounded Corners 16">
            <a:extLst>
              <a:ext uri="{FF2B5EF4-FFF2-40B4-BE49-F238E27FC236}">
                <a16:creationId xmlns:a16="http://schemas.microsoft.com/office/drawing/2014/main" id="{6CFB051F-2388-48D9-B729-7B4F6A20D931}"/>
              </a:ext>
            </a:extLst>
          </p:cNvPr>
          <p:cNvSpPr/>
          <p:nvPr/>
        </p:nvSpPr>
        <p:spPr>
          <a:xfrm>
            <a:off x="712788" y="2892425"/>
            <a:ext cx="6073775" cy="1547813"/>
          </a:xfrm>
          <a:prstGeom prst="roundRect">
            <a:avLst>
              <a:gd name="adj" fmla="val 7674"/>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8" name="Rectangle: Rounded Corners 17">
            <a:extLst>
              <a:ext uri="{FF2B5EF4-FFF2-40B4-BE49-F238E27FC236}">
                <a16:creationId xmlns:a16="http://schemas.microsoft.com/office/drawing/2014/main" id="{12132284-50BA-47DA-A16E-6A5111A73E08}"/>
              </a:ext>
            </a:extLst>
          </p:cNvPr>
          <p:cNvSpPr/>
          <p:nvPr/>
        </p:nvSpPr>
        <p:spPr>
          <a:xfrm>
            <a:off x="657225" y="4754563"/>
            <a:ext cx="6129338" cy="1962150"/>
          </a:xfrm>
          <a:prstGeom prst="roundRect">
            <a:avLst>
              <a:gd name="adj" fmla="val 10192"/>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1" name="Rectangle: Rounded Corners 20">
            <a:extLst>
              <a:ext uri="{FF2B5EF4-FFF2-40B4-BE49-F238E27FC236}">
                <a16:creationId xmlns:a16="http://schemas.microsoft.com/office/drawing/2014/main" id="{9F80702A-FB27-4D23-8C8B-5EDBED0EA35B}"/>
              </a:ext>
            </a:extLst>
          </p:cNvPr>
          <p:cNvSpPr/>
          <p:nvPr/>
        </p:nvSpPr>
        <p:spPr>
          <a:xfrm>
            <a:off x="6853238" y="2755900"/>
            <a:ext cx="5043487" cy="3814763"/>
          </a:xfrm>
          <a:prstGeom prst="roundRect">
            <a:avLst>
              <a:gd name="adj" fmla="val 3270"/>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eaLnBrk="1" hangingPunct="1">
              <a:defRPr/>
            </a:pPr>
            <a:r>
              <a:rPr lang="en-US" altLang="en-US" sz="3000" b="1" dirty="0">
                <a:solidFill>
                  <a:srgbClr val="FFFFFF"/>
                </a:solidFill>
                <a:latin typeface="+mn-lt"/>
              </a:rPr>
              <a:t>Output Cache</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76288"/>
            <a:ext cx="5118100" cy="5222875"/>
          </a:xfrm>
          <a:prstGeom prst="rect">
            <a:avLst/>
          </a:prstGeom>
        </p:spPr>
        <p:txBody>
          <a:bodyPr>
            <a:spAutoFit/>
          </a:bodyPr>
          <a:lstStyle/>
          <a:p>
            <a:pPr>
              <a:defRPr/>
            </a:pPr>
            <a:r>
              <a:rPr lang="en-US" sz="2000" b="1" dirty="0">
                <a:solidFill>
                  <a:schemeClr val="tx1">
                    <a:lumMod val="75000"/>
                    <a:lumOff val="25000"/>
                  </a:schemeClr>
                </a:solidFill>
              </a:rPr>
              <a:t>[</a:t>
            </a:r>
            <a:r>
              <a:rPr lang="en-US" sz="2000" b="1" dirty="0" err="1">
                <a:solidFill>
                  <a:schemeClr val="tx1">
                    <a:lumMod val="75000"/>
                    <a:lumOff val="25000"/>
                  </a:schemeClr>
                </a:solidFill>
              </a:rPr>
              <a:t>OutputCache</a:t>
            </a:r>
            <a:r>
              <a:rPr lang="en-US" sz="2000" b="1" dirty="0">
                <a:solidFill>
                  <a:schemeClr val="tx1">
                    <a:lumMod val="75000"/>
                    <a:lumOff val="25000"/>
                  </a:schemeClr>
                </a:solidFill>
              </a:rPr>
              <a:t>]</a:t>
            </a:r>
            <a:endParaRPr lang="en-US" sz="2000" b="1" dirty="0"/>
          </a:p>
          <a:p>
            <a:pPr marL="320040" lvl="1" eaLnBrk="1" hangingPunct="1">
              <a:lnSpc>
                <a:spcPct val="90000"/>
              </a:lnSpc>
              <a:spcBef>
                <a:spcPts val="1000"/>
              </a:spcBef>
              <a:defRPr/>
            </a:pPr>
            <a:r>
              <a:rPr lang="en-US" sz="1400" dirty="0">
                <a:solidFill>
                  <a:schemeClr val="tx1">
                    <a:lumMod val="75000"/>
                    <a:lumOff val="25000"/>
                  </a:schemeClr>
                </a:solidFill>
                <a:latin typeface="+mn-lt"/>
              </a:rPr>
              <a:t>The output cache enables you to cache the content returned by a controller action. That way, the same content does not need to be generated each and every time the same controller action is invoked.</a:t>
            </a:r>
          </a:p>
          <a:p>
            <a:pPr marL="320040" lvl="1" eaLnBrk="1" hangingPunct="1">
              <a:lnSpc>
                <a:spcPct val="90000"/>
              </a:lnSpc>
              <a:spcBef>
                <a:spcPts val="1000"/>
              </a:spcBef>
              <a:defRPr/>
            </a:pPr>
            <a:r>
              <a:rPr lang="en-US" sz="1400" dirty="0">
                <a:solidFill>
                  <a:schemeClr val="tx1">
                    <a:lumMod val="75000"/>
                    <a:lumOff val="25000"/>
                  </a:schemeClr>
                </a:solidFill>
                <a:latin typeface="+mn-lt"/>
              </a:rPr>
              <a:t>Output caching provides you with a very easy method of dramatically improving the performance of your ASP.NET MVC applications. </a:t>
            </a:r>
          </a:p>
          <a:p>
            <a:pPr marL="320040" lvl="1" eaLnBrk="1" hangingPunct="1">
              <a:lnSpc>
                <a:spcPct val="90000"/>
              </a:lnSpc>
              <a:spcBef>
                <a:spcPts val="1000"/>
              </a:spcBef>
              <a:defRPr/>
            </a:pPr>
            <a:r>
              <a:rPr lang="en-US" sz="1400" dirty="0">
                <a:solidFill>
                  <a:schemeClr val="tx1">
                    <a:lumMod val="75000"/>
                    <a:lumOff val="25000"/>
                  </a:schemeClr>
                </a:solidFill>
                <a:latin typeface="+mn-lt"/>
              </a:rPr>
              <a:t>You enable output caching by adding an [</a:t>
            </a:r>
            <a:r>
              <a:rPr lang="en-US" sz="1400" dirty="0" err="1">
                <a:solidFill>
                  <a:schemeClr val="tx1">
                    <a:lumMod val="75000"/>
                    <a:lumOff val="25000"/>
                  </a:schemeClr>
                </a:solidFill>
                <a:latin typeface="+mn-lt"/>
              </a:rPr>
              <a:t>OutputCache</a:t>
            </a:r>
            <a:r>
              <a:rPr lang="en-US" sz="1400" dirty="0">
                <a:solidFill>
                  <a:schemeClr val="tx1">
                    <a:lumMod val="75000"/>
                    <a:lumOff val="25000"/>
                  </a:schemeClr>
                </a:solidFill>
                <a:latin typeface="+mn-lt"/>
              </a:rPr>
              <a:t>] attribute to either an individual controller action or an entire controller class.</a:t>
            </a:r>
          </a:p>
          <a:p>
            <a:pPr marL="320040" lvl="1" eaLnBrk="1" hangingPunct="1">
              <a:lnSpc>
                <a:spcPct val="90000"/>
              </a:lnSpc>
              <a:spcBef>
                <a:spcPts val="1000"/>
              </a:spcBef>
              <a:defRPr/>
            </a:pPr>
            <a:r>
              <a:rPr lang="en-US" sz="1400" dirty="0">
                <a:solidFill>
                  <a:schemeClr val="tx1">
                    <a:lumMod val="75000"/>
                    <a:lumOff val="25000"/>
                  </a:schemeClr>
                </a:solidFill>
                <a:latin typeface="+mn-lt"/>
              </a:rPr>
              <a:t>There is no guarantee that content will be cached for the amount of time that you specify. When memory resources become low, the cache starts evicting content automatically.</a:t>
            </a: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dirty="0">
                <a:solidFill>
                  <a:schemeClr val="tx1">
                    <a:lumMod val="75000"/>
                    <a:lumOff val="25000"/>
                  </a:schemeClr>
                </a:solidFill>
                <a:latin typeface="+mn-lt"/>
              </a:rPr>
              <a:t>By default, when you use the [</a:t>
            </a:r>
            <a:r>
              <a:rPr lang="en-US" sz="1400" dirty="0" err="1">
                <a:solidFill>
                  <a:schemeClr val="tx1">
                    <a:lumMod val="75000"/>
                    <a:lumOff val="25000"/>
                  </a:schemeClr>
                </a:solidFill>
                <a:latin typeface="+mn-lt"/>
              </a:rPr>
              <a:t>OutputCache</a:t>
            </a:r>
            <a:r>
              <a:rPr lang="en-US" sz="1400" dirty="0">
                <a:solidFill>
                  <a:schemeClr val="tx1">
                    <a:lumMod val="75000"/>
                    <a:lumOff val="25000"/>
                  </a:schemeClr>
                </a:solidFill>
                <a:latin typeface="+mn-lt"/>
              </a:rPr>
              <a:t>] attribute, content is cached in three locations: the web server, any proxy servers, and the web browser. You can control exactly where content is cached by modifying the Location property of the [</a:t>
            </a:r>
            <a:r>
              <a:rPr lang="en-US" sz="1400" dirty="0" err="1">
                <a:solidFill>
                  <a:schemeClr val="tx1">
                    <a:lumMod val="75000"/>
                    <a:lumOff val="25000"/>
                  </a:schemeClr>
                </a:solidFill>
                <a:latin typeface="+mn-lt"/>
              </a:rPr>
              <a:t>OutputCache</a:t>
            </a:r>
            <a:r>
              <a:rPr lang="en-US" sz="1400" dirty="0">
                <a:solidFill>
                  <a:schemeClr val="tx1">
                    <a:lumMod val="75000"/>
                    <a:lumOff val="25000"/>
                  </a:schemeClr>
                </a:solidFill>
                <a:latin typeface="+mn-lt"/>
              </a:rPr>
              <a:t>] attribute.</a:t>
            </a:r>
          </a:p>
          <a:p>
            <a:pPr>
              <a:defRPr/>
            </a:pPr>
            <a:endParaRPr lang="en-US" sz="2400" dirty="0"/>
          </a:p>
        </p:txBody>
      </p:sp>
      <p:grpSp>
        <p:nvGrpSpPr>
          <p:cNvPr id="26629" name="Group 1"/>
          <p:cNvGrpSpPr>
            <a:grpSpLocks/>
          </p:cNvGrpSpPr>
          <p:nvPr/>
        </p:nvGrpSpPr>
        <p:grpSpPr bwMode="auto">
          <a:xfrm>
            <a:off x="5840413" y="1663700"/>
            <a:ext cx="5627687" cy="4179888"/>
            <a:chOff x="6496084" y="2006245"/>
            <a:chExt cx="5308534" cy="3814763"/>
          </a:xfrm>
        </p:grpSpPr>
        <p:sp>
          <p:nvSpPr>
            <p:cNvPr id="26631" name="Rectangle 12"/>
            <p:cNvSpPr>
              <a:spLocks noChangeArrowheads="1"/>
            </p:cNvSpPr>
            <p:nvPr/>
          </p:nvSpPr>
          <p:spPr bwMode="auto">
            <a:xfrm>
              <a:off x="6686517" y="2006245"/>
              <a:ext cx="5118100" cy="330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Apply OutputCache Filter</a:t>
              </a:r>
            </a:p>
            <a:p>
              <a:pPr>
                <a:lnSpc>
                  <a:spcPct val="100000"/>
                </a:lnSpc>
                <a:spcBef>
                  <a:spcPct val="0"/>
                </a:spcBef>
                <a:buFontTx/>
                <a:buNone/>
              </a:pP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800"/>
                <a:t>             </a:t>
              </a:r>
              <a:r>
                <a:rPr lang="en-IN" altLang="en-US" sz="1300"/>
                <a:t>[</a:t>
              </a:r>
              <a:r>
                <a:rPr lang="en-IN" altLang="en-US" sz="1300">
                  <a:solidFill>
                    <a:srgbClr val="2B91AF"/>
                  </a:solidFill>
                  <a:latin typeface="Consolas" panose="020B0609020204030204" pitchFamily="49" charset="0"/>
                </a:rPr>
                <a:t>OutputCache</a:t>
              </a:r>
              <a:r>
                <a:rPr lang="en-IN" altLang="en-US" sz="1300"/>
                <a:t>(Duration = 20)]</a:t>
              </a: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        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ActionResult</a:t>
              </a:r>
              <a:r>
                <a:rPr lang="en-IN" altLang="en-US" sz="1300">
                  <a:solidFill>
                    <a:srgbClr val="000000"/>
                  </a:solidFill>
                  <a:latin typeface="Consolas" panose="020B0609020204030204" pitchFamily="49" charset="0"/>
                </a:rPr>
                <a:t> Index()</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return</a:t>
              </a:r>
              <a:r>
                <a:rPr lang="en-IN" altLang="en-US" sz="1300">
                  <a:solidFill>
                    <a:srgbClr val="000000"/>
                  </a:solidFill>
                  <a:latin typeface="Consolas" panose="020B0609020204030204" pitchFamily="49" charset="0"/>
                </a:rPr>
                <a:t> DateTime.Now.ToString("T");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US" altLang="en-US" sz="1100"/>
                <a:t>If you refresh the browser, you will see the same time because the action is cached for 20 seconds. It will be updated when you refresh it after 20 seconds.</a:t>
              </a:r>
              <a:endParaRPr lang="en-IN" altLang="en-US" sz="1100"/>
            </a:p>
          </p:txBody>
        </p:sp>
        <p:sp>
          <p:nvSpPr>
            <p:cNvPr id="21" name="Rectangle: Rounded Corners 20">
              <a:extLst>
                <a:ext uri="{FF2B5EF4-FFF2-40B4-BE49-F238E27FC236}">
                  <a16:creationId xmlns:a16="http://schemas.microsoft.com/office/drawing/2014/main" id="{9F80702A-FB27-4D23-8C8B-5EDBED0EA35B}"/>
                </a:ext>
              </a:extLst>
            </p:cNvPr>
            <p:cNvSpPr/>
            <p:nvPr/>
          </p:nvSpPr>
          <p:spPr>
            <a:xfrm>
              <a:off x="6496084" y="2006245"/>
              <a:ext cx="5308534" cy="3814763"/>
            </a:xfrm>
            <a:prstGeom prst="roundRect">
              <a:avLst>
                <a:gd name="adj" fmla="val 3270"/>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grpSp>
      <p:sp>
        <p:nvSpPr>
          <p:cNvPr id="26630" name="Rectangle 2"/>
          <p:cNvSpPr>
            <a:spLocks noChangeArrowheads="1"/>
          </p:cNvSpPr>
          <p:nvPr/>
        </p:nvSpPr>
        <p:spPr bwMode="auto">
          <a:xfrm>
            <a:off x="5840413" y="6013450"/>
            <a:ext cx="456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400">
                <a:hlinkClick r:id="rId3"/>
              </a:rPr>
              <a:t>https://www.tutorialsteacher.com/mvc/action-filters-in-mvc</a:t>
            </a:r>
            <a:endParaRPr lang="en-IN" altLang="en-US" sz="140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eaLnBrk="1" hangingPunct="1">
              <a:defRPr/>
            </a:pPr>
            <a:r>
              <a:rPr lang="en-US" altLang="en-US" sz="3000" b="1" dirty="0">
                <a:solidFill>
                  <a:srgbClr val="FFFFFF"/>
                </a:solidFill>
                <a:latin typeface="+mn-lt"/>
              </a:rPr>
              <a:t>Handle Error</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76288"/>
            <a:ext cx="5646738" cy="6019800"/>
          </a:xfrm>
          <a:prstGeom prst="rect">
            <a:avLst/>
          </a:prstGeom>
        </p:spPr>
        <p:txBody>
          <a:bodyPr>
            <a:spAutoFit/>
          </a:bodyPr>
          <a:lstStyle/>
          <a:p>
            <a:pPr>
              <a:defRPr/>
            </a:pPr>
            <a:r>
              <a:rPr lang="en-US" sz="2000" b="1" dirty="0">
                <a:solidFill>
                  <a:schemeClr val="tx1">
                    <a:lumMod val="75000"/>
                    <a:lumOff val="25000"/>
                  </a:schemeClr>
                </a:solidFill>
              </a:rPr>
              <a:t>[</a:t>
            </a:r>
            <a:r>
              <a:rPr lang="en-US" sz="2000" b="1" dirty="0" err="1">
                <a:solidFill>
                  <a:schemeClr val="tx1">
                    <a:lumMod val="75000"/>
                    <a:lumOff val="25000"/>
                  </a:schemeClr>
                </a:solidFill>
              </a:rPr>
              <a:t>HandleError</a:t>
            </a:r>
            <a:r>
              <a:rPr lang="en-US" sz="2000" b="1" dirty="0">
                <a:solidFill>
                  <a:schemeClr val="tx1">
                    <a:lumMod val="75000"/>
                    <a:lumOff val="25000"/>
                  </a:schemeClr>
                </a:solidFill>
              </a:rPr>
              <a:t>]</a:t>
            </a:r>
            <a:endParaRPr lang="en-US" sz="2000" b="1" dirty="0"/>
          </a:p>
          <a:p>
            <a:pPr>
              <a:defRPr/>
            </a:pPr>
            <a:r>
              <a:rPr lang="en-US" sz="1400" dirty="0">
                <a:solidFill>
                  <a:schemeClr val="tx1">
                    <a:lumMod val="75000"/>
                    <a:lumOff val="25000"/>
                  </a:schemeClr>
                </a:solidFill>
                <a:latin typeface="+mn-lt"/>
              </a:rPr>
              <a:t>ASP.NET MVC has </a:t>
            </a: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Attribute (Action Filter), which provides one of the simplest ways to handle errors. </a:t>
            </a:r>
          </a:p>
          <a:p>
            <a:pPr>
              <a:defRPr/>
            </a:pPr>
            <a:endParaRPr lang="en-US" sz="1400" dirty="0">
              <a:solidFill>
                <a:schemeClr val="tx1">
                  <a:lumMod val="75000"/>
                  <a:lumOff val="25000"/>
                </a:schemeClr>
              </a:solidFill>
              <a:latin typeface="+mn-lt"/>
            </a:endParaRPr>
          </a:p>
          <a:p>
            <a:pPr>
              <a:defRPr/>
            </a:pP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Attribute has a couple of properties which are useful in handling an exception and help in modifying the default behavior of </a:t>
            </a: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Attribute.</a:t>
            </a:r>
          </a:p>
          <a:p>
            <a:pPr marL="605790" lvl="1" indent="-285750" eaLnBrk="1" hangingPunct="1">
              <a:lnSpc>
                <a:spcPct val="90000"/>
              </a:lnSpc>
              <a:spcBef>
                <a:spcPts val="1000"/>
              </a:spcBef>
              <a:buFont typeface="Wingdings" panose="05000000000000000000" pitchFamily="2" charset="2"/>
              <a:buChar char="§"/>
              <a:defRPr/>
            </a:pPr>
            <a:r>
              <a:rPr lang="en-US" sz="1400" dirty="0" err="1">
                <a:solidFill>
                  <a:schemeClr val="tx1">
                    <a:lumMod val="75000"/>
                    <a:lumOff val="25000"/>
                  </a:schemeClr>
                </a:solidFill>
                <a:latin typeface="+mn-lt"/>
              </a:rPr>
              <a:t>ExceptionType</a:t>
            </a:r>
            <a:r>
              <a:rPr lang="en-US" sz="1400" dirty="0">
                <a:solidFill>
                  <a:schemeClr val="tx1">
                    <a:lumMod val="75000"/>
                    <a:lumOff val="25000"/>
                  </a:schemeClr>
                </a:solidFill>
                <a:latin typeface="+mn-lt"/>
              </a:rPr>
              <a:t>: Exception Type specifies the type of an exception. If not specified, then </a:t>
            </a: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filter handles all the Exception.</a:t>
            </a:r>
          </a:p>
          <a:p>
            <a:pPr marL="605790" lvl="1" indent="-285750" eaLnBrk="1" hangingPunct="1">
              <a:lnSpc>
                <a:spcPct val="90000"/>
              </a:lnSpc>
              <a:spcBef>
                <a:spcPts val="1000"/>
              </a:spcBef>
              <a:buFont typeface="Wingdings" panose="05000000000000000000" pitchFamily="2" charset="2"/>
              <a:buChar char="§"/>
              <a:defRPr/>
            </a:pPr>
            <a:r>
              <a:rPr lang="en-US" sz="1400" dirty="0">
                <a:solidFill>
                  <a:schemeClr val="tx1">
                    <a:lumMod val="75000"/>
                    <a:lumOff val="25000"/>
                  </a:schemeClr>
                </a:solidFill>
                <a:latin typeface="+mn-lt"/>
              </a:rPr>
              <a:t>View: Specifies the name of view to display when an exception occurs.</a:t>
            </a:r>
          </a:p>
          <a:p>
            <a:pPr marL="605790" lvl="1" indent="-285750" eaLnBrk="1" hangingPunct="1">
              <a:lnSpc>
                <a:spcPct val="90000"/>
              </a:lnSpc>
              <a:spcBef>
                <a:spcPts val="1000"/>
              </a:spcBef>
              <a:buFont typeface="Wingdings" panose="05000000000000000000" pitchFamily="2" charset="2"/>
              <a:buChar char="§"/>
              <a:defRPr/>
            </a:pPr>
            <a:r>
              <a:rPr lang="en-US" sz="1400" dirty="0">
                <a:solidFill>
                  <a:schemeClr val="tx1">
                    <a:lumMod val="75000"/>
                    <a:lumOff val="25000"/>
                  </a:schemeClr>
                </a:solidFill>
                <a:latin typeface="+mn-lt"/>
              </a:rPr>
              <a:t>Master: Master specifies the name of the master view.</a:t>
            </a:r>
          </a:p>
          <a:p>
            <a:pPr marL="605790" lvl="1" indent="-285750" eaLnBrk="1" hangingPunct="1">
              <a:lnSpc>
                <a:spcPct val="90000"/>
              </a:lnSpc>
              <a:spcBef>
                <a:spcPts val="1000"/>
              </a:spcBef>
              <a:buFont typeface="Wingdings" panose="05000000000000000000" pitchFamily="2" charset="2"/>
              <a:buChar char="§"/>
              <a:defRPr/>
            </a:pPr>
            <a:r>
              <a:rPr lang="en-US" sz="1400" dirty="0">
                <a:solidFill>
                  <a:schemeClr val="tx1">
                    <a:lumMod val="75000"/>
                    <a:lumOff val="25000"/>
                  </a:schemeClr>
                </a:solidFill>
                <a:latin typeface="+mn-lt"/>
              </a:rPr>
              <a:t>Order: If more than one </a:t>
            </a: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attribute is used, then the order specifies the order of the filters applied. We can set an integer from -1 (Highest Priority) to any positive integer. If no order is specified, then the Order value is -1.</a:t>
            </a:r>
          </a:p>
          <a:p>
            <a:pPr marL="34290" lvl="1" eaLnBrk="1" hangingPunct="1">
              <a:lnSpc>
                <a:spcPct val="90000"/>
              </a:lnSpc>
              <a:spcBef>
                <a:spcPts val="1000"/>
              </a:spcBef>
              <a:defRPr/>
            </a:pPr>
            <a:r>
              <a:rPr lang="en-US" sz="1400" i="1" dirty="0">
                <a:solidFill>
                  <a:schemeClr val="tx1">
                    <a:lumMod val="75000"/>
                    <a:lumOff val="25000"/>
                  </a:schemeClr>
                </a:solidFill>
                <a:latin typeface="+mn-lt"/>
              </a:rPr>
              <a:t>In order to use </a:t>
            </a:r>
            <a:r>
              <a:rPr lang="en-US" sz="1400" i="1" dirty="0" err="1">
                <a:solidFill>
                  <a:schemeClr val="tx1">
                    <a:lumMod val="75000"/>
                    <a:lumOff val="25000"/>
                  </a:schemeClr>
                </a:solidFill>
                <a:latin typeface="+mn-lt"/>
              </a:rPr>
              <a:t>HandleError</a:t>
            </a:r>
            <a:r>
              <a:rPr lang="en-US" sz="1400" i="1" dirty="0">
                <a:solidFill>
                  <a:schemeClr val="tx1">
                    <a:lumMod val="75000"/>
                    <a:lumOff val="25000"/>
                  </a:schemeClr>
                </a:solidFill>
                <a:latin typeface="+mn-lt"/>
              </a:rPr>
              <a:t> Attribute, first, we have to enable Custom Error in </a:t>
            </a:r>
            <a:r>
              <a:rPr lang="en-US" sz="1400" i="1" dirty="0" err="1">
                <a:solidFill>
                  <a:schemeClr val="tx1">
                    <a:lumMod val="75000"/>
                    <a:lumOff val="25000"/>
                  </a:schemeClr>
                </a:solidFill>
                <a:latin typeface="+mn-lt"/>
              </a:rPr>
              <a:t>web.config</a:t>
            </a:r>
            <a:r>
              <a:rPr lang="en-US" sz="1400" i="1" dirty="0">
                <a:solidFill>
                  <a:schemeClr val="tx1">
                    <a:lumMod val="75000"/>
                    <a:lumOff val="25000"/>
                  </a:schemeClr>
                </a:solidFill>
                <a:latin typeface="+mn-lt"/>
              </a:rPr>
              <a:t> file.</a:t>
            </a:r>
          </a:p>
          <a:p>
            <a:pPr marL="34290" lvl="1" eaLnBrk="1" hangingPunct="1">
              <a:lnSpc>
                <a:spcPct val="90000"/>
              </a:lnSpc>
              <a:spcBef>
                <a:spcPts val="1000"/>
              </a:spcBef>
              <a:defRPr/>
            </a:pPr>
            <a:endParaRPr lang="en-US" sz="1400" i="1" dirty="0">
              <a:solidFill>
                <a:schemeClr val="tx1">
                  <a:lumMod val="75000"/>
                  <a:lumOff val="25000"/>
                </a:schemeClr>
              </a:solidFill>
              <a:latin typeface="+mn-lt"/>
            </a:endParaRPr>
          </a:p>
          <a:p>
            <a:pPr>
              <a:defRPr/>
            </a:pPr>
            <a:r>
              <a:rPr lang="en-US" sz="1400" b="1" dirty="0"/>
              <a:t>Setting </a:t>
            </a:r>
            <a:r>
              <a:rPr lang="en-US" sz="1400" b="1" dirty="0" err="1"/>
              <a:t>HandleError</a:t>
            </a:r>
            <a:r>
              <a:rPr lang="en-US" sz="1400" b="1" dirty="0"/>
              <a:t> Attribute as a Global Filter in </a:t>
            </a:r>
            <a:r>
              <a:rPr lang="en-US" sz="1400" b="1" dirty="0" err="1"/>
              <a:t>Global.asax</a:t>
            </a:r>
            <a:r>
              <a:rPr lang="en-US" sz="1400" b="1" dirty="0"/>
              <a:t> file </a:t>
            </a:r>
            <a:br>
              <a:rPr lang="en-US" sz="1400" b="1" dirty="0"/>
            </a:br>
            <a:r>
              <a:rPr lang="en-US" sz="1400" b="1" dirty="0"/>
              <a:t/>
            </a:r>
            <a:br>
              <a:rPr lang="en-US" sz="1400" b="1" dirty="0"/>
            </a:br>
            <a:r>
              <a:rPr lang="en-IN" sz="1200" dirty="0">
                <a:solidFill>
                  <a:srgbClr val="0000FF"/>
                </a:solidFill>
                <a:latin typeface="Consolas" panose="020B0609020204030204" pitchFamily="49" charset="0"/>
              </a:rPr>
              <a:t>protected void</a:t>
            </a:r>
            <a:r>
              <a:rPr lang="en-IN" sz="1200" dirty="0"/>
              <a:t> </a:t>
            </a:r>
            <a:r>
              <a:rPr lang="en-IN" sz="1200" dirty="0" err="1">
                <a:latin typeface="Consolas" panose="020B0609020204030204" pitchFamily="49" charset="0"/>
              </a:rPr>
              <a:t>Application_Start</a:t>
            </a:r>
            <a:r>
              <a:rPr lang="en-IN" sz="1200" dirty="0">
                <a:latin typeface="Consolas" panose="020B0609020204030204" pitchFamily="49" charset="0"/>
              </a:rPr>
              <a:t>()  </a:t>
            </a:r>
          </a:p>
          <a:p>
            <a:pPr>
              <a:defRPr/>
            </a:pPr>
            <a:r>
              <a:rPr lang="en-IN" sz="1200" dirty="0">
                <a:latin typeface="Consolas" panose="020B0609020204030204" pitchFamily="49" charset="0"/>
              </a:rPr>
              <a:t>{  </a:t>
            </a:r>
          </a:p>
          <a:p>
            <a:pPr>
              <a:defRPr/>
            </a:pPr>
            <a:r>
              <a:rPr lang="en-IN" sz="1200" dirty="0">
                <a:latin typeface="Consolas" panose="020B0609020204030204" pitchFamily="49" charset="0"/>
              </a:rPr>
              <a:t>   </a:t>
            </a:r>
            <a:r>
              <a:rPr lang="en-IN" sz="1200" dirty="0" err="1">
                <a:latin typeface="Consolas" panose="020B0609020204030204" pitchFamily="49" charset="0"/>
              </a:rPr>
              <a:t>GlobalFilters.Filters.Add</a:t>
            </a:r>
            <a:r>
              <a:rPr lang="en-IN" sz="1200" dirty="0">
                <a:latin typeface="Consolas" panose="020B0609020204030204" pitchFamily="49" charset="0"/>
              </a:rPr>
              <a:t>(new </a:t>
            </a:r>
            <a:r>
              <a:rPr lang="en-IN" sz="1200" dirty="0" err="1">
                <a:latin typeface="Consolas" panose="020B0609020204030204" pitchFamily="49" charset="0"/>
              </a:rPr>
              <a:t>HandleErrorAttribute</a:t>
            </a:r>
            <a:r>
              <a:rPr lang="en-IN" sz="1200" dirty="0">
                <a:latin typeface="Consolas" panose="020B0609020204030204" pitchFamily="49" charset="0"/>
              </a:rPr>
              <a:t>());  </a:t>
            </a:r>
          </a:p>
          <a:p>
            <a:pPr>
              <a:defRPr/>
            </a:pPr>
            <a:r>
              <a:rPr lang="en-IN" sz="1200" dirty="0">
                <a:latin typeface="Consolas" panose="020B0609020204030204" pitchFamily="49" charset="0"/>
              </a:rPr>
              <a:t>}</a:t>
            </a:r>
            <a:endParaRPr lang="en-US" sz="1200" i="1" dirty="0">
              <a:solidFill>
                <a:schemeClr val="tx1">
                  <a:lumMod val="75000"/>
                  <a:lumOff val="25000"/>
                </a:schemeClr>
              </a:solidFill>
              <a:latin typeface="+mn-lt"/>
            </a:endParaRPr>
          </a:p>
        </p:txBody>
      </p:sp>
      <p:grpSp>
        <p:nvGrpSpPr>
          <p:cNvPr id="27653" name="Group 1"/>
          <p:cNvGrpSpPr>
            <a:grpSpLocks/>
          </p:cNvGrpSpPr>
          <p:nvPr/>
        </p:nvGrpSpPr>
        <p:grpSpPr bwMode="auto">
          <a:xfrm>
            <a:off x="6269038" y="911225"/>
            <a:ext cx="5826125" cy="5292725"/>
            <a:chOff x="6304435" y="1319529"/>
            <a:chExt cx="6108337" cy="4829560"/>
          </a:xfrm>
        </p:grpSpPr>
        <p:sp>
          <p:nvSpPr>
            <p:cNvPr id="27655" name="Rectangle 12"/>
            <p:cNvSpPr>
              <a:spLocks noChangeArrowheads="1"/>
            </p:cNvSpPr>
            <p:nvPr/>
          </p:nvSpPr>
          <p:spPr bwMode="auto">
            <a:xfrm>
              <a:off x="6304435" y="1459553"/>
              <a:ext cx="5930424" cy="457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Apply HandelError Filter</a:t>
              </a:r>
            </a:p>
            <a:p>
              <a:pPr>
                <a:lnSpc>
                  <a:spcPct val="100000"/>
                </a:lnSpc>
                <a:spcBef>
                  <a:spcPct val="0"/>
                </a:spcBef>
                <a:buFontTx/>
                <a:buNone/>
              </a:pP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800"/>
                <a:t>             	</a:t>
              </a:r>
              <a:r>
                <a:rPr lang="en-US" altLang="en-US" sz="1300">
                  <a:solidFill>
                    <a:srgbClr val="00B050"/>
                  </a:solidFill>
                </a:rPr>
                <a:t>//If Format Exception thrown then SpecificError View is displayed  </a:t>
              </a:r>
            </a:p>
            <a:p>
              <a:pPr>
                <a:lnSpc>
                  <a:spcPct val="100000"/>
                </a:lnSpc>
                <a:spcBef>
                  <a:spcPct val="0"/>
                </a:spcBef>
                <a:buFontTx/>
                <a:buNone/>
              </a:pPr>
              <a:r>
                <a:rPr lang="en-US" altLang="en-US" sz="1300">
                  <a:solidFill>
                    <a:srgbClr val="00B050"/>
                  </a:solidFill>
                </a:rPr>
                <a:t>	//If Divide by Zero Exception thrown then Error View is displayed  </a:t>
              </a:r>
            </a:p>
            <a:p>
              <a:pPr lvl="2">
                <a:lnSpc>
                  <a:spcPct val="100000"/>
                </a:lnSpc>
                <a:spcBef>
                  <a:spcPct val="0"/>
                </a:spcBef>
                <a:buFontTx/>
                <a:buNone/>
              </a:pPr>
              <a:r>
                <a:rPr lang="en-US" altLang="en-US" sz="1300"/>
                <a:t>[</a:t>
              </a:r>
              <a:r>
                <a:rPr lang="en-US" altLang="en-US" sz="1300">
                  <a:solidFill>
                    <a:srgbClr val="2B91AF"/>
                  </a:solidFill>
                  <a:latin typeface="Consolas" panose="020B0609020204030204" pitchFamily="49" charset="0"/>
                </a:rPr>
                <a:t>HandleErro</a:t>
              </a:r>
              <a:r>
                <a:rPr lang="en-US" altLang="en-US" sz="1300"/>
                <a:t>r(View = "SpecificError", ExceptionType = typeof(FormatException))]  </a:t>
              </a:r>
            </a:p>
            <a:p>
              <a:pPr lvl="2">
                <a:lnSpc>
                  <a:spcPct val="100000"/>
                </a:lnSpc>
                <a:spcBef>
                  <a:spcPct val="0"/>
                </a:spcBef>
                <a:buFontTx/>
                <a:buNone/>
              </a:pPr>
              <a:r>
                <a:rPr lang="en-US" altLang="en-US" sz="1300"/>
                <a:t>[</a:t>
              </a:r>
              <a:r>
                <a:rPr lang="en-US" altLang="en-US" sz="1300">
                  <a:solidFill>
                    <a:srgbClr val="2B91AF"/>
                  </a:solidFill>
                  <a:latin typeface="Consolas" panose="020B0609020204030204" pitchFamily="49" charset="0"/>
                </a:rPr>
                <a:t>HandleErro</a:t>
              </a:r>
              <a:r>
                <a:rPr lang="en-US" altLang="en-US" sz="1300"/>
                <a:t>(Order = 2, View = "Error", ExceptionType = typeof(DivideByZeroException))]  </a:t>
              </a:r>
            </a:p>
            <a:p>
              <a:pPr lvl="2">
                <a:lnSpc>
                  <a:spcPct val="100000"/>
                </a:lnSpc>
                <a:spcBef>
                  <a:spcPct val="0"/>
                </a:spcBef>
                <a:buFontTx/>
                <a:buNone/>
              </a:pPr>
              <a:r>
                <a:rPr lang="en-US" altLang="en-US" sz="1300">
                  <a:solidFill>
                    <a:srgbClr val="0000FF"/>
                  </a:solidFill>
                  <a:latin typeface="Consolas" panose="020B0609020204030204" pitchFamily="49" charset="0"/>
                </a:rPr>
                <a:t>public</a:t>
              </a:r>
              <a:r>
                <a:rPr lang="en-US" altLang="en-US" sz="1300"/>
                <a:t> </a:t>
              </a:r>
              <a:r>
                <a:rPr lang="en-US" altLang="en-US" sz="1300">
                  <a:latin typeface="Consolas" panose="020B0609020204030204" pitchFamily="49" charset="0"/>
                </a:rPr>
                <a:t>ActionResult About()  </a:t>
              </a:r>
            </a:p>
            <a:p>
              <a:pPr lvl="2">
                <a:lnSpc>
                  <a:spcPct val="100000"/>
                </a:lnSpc>
                <a:spcBef>
                  <a:spcPct val="0"/>
                </a:spcBef>
                <a:buFontTx/>
                <a:buNone/>
              </a:pPr>
              <a:r>
                <a:rPr lang="en-US" altLang="en-US" sz="1300"/>
                <a:t>{  </a:t>
              </a:r>
            </a:p>
            <a:p>
              <a:pPr lvl="2">
                <a:lnSpc>
                  <a:spcPct val="100000"/>
                </a:lnSpc>
                <a:spcBef>
                  <a:spcPct val="0"/>
                </a:spcBef>
                <a:buFontTx/>
                <a:buNone/>
              </a:pPr>
              <a:r>
                <a:rPr lang="en-US" altLang="en-US" sz="1300"/>
                <a:t>       </a:t>
              </a:r>
              <a:r>
                <a:rPr lang="en-US" altLang="en-US" sz="1300">
                  <a:solidFill>
                    <a:srgbClr val="00B050"/>
                  </a:solidFill>
                </a:rPr>
                <a:t>//Throws an Exception for demonstration  </a:t>
              </a:r>
            </a:p>
            <a:p>
              <a:pPr lvl="2">
                <a:lnSpc>
                  <a:spcPct val="100000"/>
                </a:lnSpc>
                <a:spcBef>
                  <a:spcPct val="0"/>
                </a:spcBef>
                <a:buFontTx/>
                <a:buNone/>
              </a:pPr>
              <a:r>
                <a:rPr lang="en-US" altLang="en-US" sz="1300"/>
                <a:t>       </a:t>
              </a:r>
              <a:r>
                <a:rPr lang="en-US" altLang="en-US" sz="1300">
                  <a:solidFill>
                    <a:srgbClr val="0000FF"/>
                  </a:solidFill>
                  <a:latin typeface="Consolas" panose="020B0609020204030204" pitchFamily="49" charset="0"/>
                </a:rPr>
                <a:t>throw new </a:t>
              </a:r>
              <a:r>
                <a:rPr lang="en-US" altLang="en-US" sz="1300"/>
                <a:t>FormatException();  </a:t>
              </a:r>
            </a:p>
            <a:p>
              <a:pPr lvl="2">
                <a:lnSpc>
                  <a:spcPct val="100000"/>
                </a:lnSpc>
                <a:spcBef>
                  <a:spcPct val="0"/>
                </a:spcBef>
                <a:buFontTx/>
                <a:buNone/>
              </a:pPr>
              <a:r>
                <a:rPr lang="en-US" altLang="en-US" sz="1300"/>
                <a:t>       </a:t>
              </a:r>
              <a:r>
                <a:rPr lang="en-US" altLang="en-US" sz="1300">
                  <a:solidFill>
                    <a:srgbClr val="0000FF"/>
                  </a:solidFill>
                  <a:latin typeface="Consolas" panose="020B0609020204030204" pitchFamily="49" charset="0"/>
                </a:rPr>
                <a:t>return V</a:t>
              </a:r>
              <a:r>
                <a:rPr lang="en-US" altLang="en-US" sz="1300"/>
                <a:t>iew();  </a:t>
              </a:r>
            </a:p>
            <a:p>
              <a:pPr lvl="2">
                <a:lnSpc>
                  <a:spcPct val="100000"/>
                </a:lnSpc>
                <a:spcBef>
                  <a:spcPct val="0"/>
                </a:spcBef>
                <a:buFontTx/>
                <a:buNone/>
              </a:pPr>
              <a:r>
                <a:rPr lang="en-US" altLang="en-US" sz="1300"/>
                <a:t>} </a:t>
              </a: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US" altLang="en-US" sz="1100"/>
                <a:t>We can also declare HandleError attribute on the Controller level as well as on Action method. Declare HandleError attribute on an Action method.</a:t>
              </a:r>
              <a:endParaRPr lang="en-IN" altLang="en-US" sz="1100"/>
            </a:p>
          </p:txBody>
        </p:sp>
        <p:sp>
          <p:nvSpPr>
            <p:cNvPr id="21" name="Rectangle: Rounded Corners 20">
              <a:extLst>
                <a:ext uri="{FF2B5EF4-FFF2-40B4-BE49-F238E27FC236}">
                  <a16:creationId xmlns:a16="http://schemas.microsoft.com/office/drawing/2014/main" id="{9F80702A-FB27-4D23-8C8B-5EDBED0EA35B}"/>
                </a:ext>
              </a:extLst>
            </p:cNvPr>
            <p:cNvSpPr/>
            <p:nvPr/>
          </p:nvSpPr>
          <p:spPr>
            <a:xfrm>
              <a:off x="6304435" y="1319529"/>
              <a:ext cx="6108337" cy="4829560"/>
            </a:xfrm>
            <a:prstGeom prst="roundRect">
              <a:avLst>
                <a:gd name="adj" fmla="val 3270"/>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grpSp>
      <p:sp>
        <p:nvSpPr>
          <p:cNvPr id="27654" name="Rectangle 2"/>
          <p:cNvSpPr>
            <a:spLocks noChangeArrowheads="1"/>
          </p:cNvSpPr>
          <p:nvPr/>
        </p:nvSpPr>
        <p:spPr bwMode="auto">
          <a:xfrm>
            <a:off x="5829300" y="6338888"/>
            <a:ext cx="609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400">
                <a:hlinkClick r:id="rId3"/>
              </a:rPr>
              <a:t>https://www.c-sharpcorner.com/article/handleerror-action-filter-in-asp-net-mvc/</a:t>
            </a:r>
            <a:endParaRPr lang="en-IN" altLang="en-US" sz="140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5F9163F4-B5A8-4125-ACA2-BCCDC01D9032}"/>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0" y="2"/>
            <a:ext cx="11569699" cy="1606608"/>
          </a:xfrm>
          <a:prstGeom prst="rect">
            <a:avLst/>
          </a:prstGeom>
        </p:spPr>
      </p:pic>
      <p:sp>
        <p:nvSpPr>
          <p:cNvPr id="10243" name="TextBox 43"/>
          <p:cNvSpPr txBox="1">
            <a:spLocks noChangeArrowheads="1"/>
          </p:cNvSpPr>
          <p:nvPr/>
        </p:nvSpPr>
        <p:spPr bwMode="auto">
          <a:xfrm>
            <a:off x="963613" y="209550"/>
            <a:ext cx="10891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600" b="1">
                <a:solidFill>
                  <a:schemeClr val="bg1"/>
                </a:solidFill>
              </a:rPr>
              <a:t>MVC Life cycle, Features &amp; Filters / C# Features</a:t>
            </a:r>
          </a:p>
        </p:txBody>
      </p:sp>
      <p:sp>
        <p:nvSpPr>
          <p:cNvPr id="45" name="Rectangle 44">
            <a:extLst>
              <a:ext uri="{FF2B5EF4-FFF2-40B4-BE49-F238E27FC236}">
                <a16:creationId xmlns:a16="http://schemas.microsoft.com/office/drawing/2014/main" id="{7153E732-9E5F-46E5-A94A-A21DD0A6E746}"/>
              </a:ext>
            </a:extLst>
          </p:cNvPr>
          <p:cNvSpPr/>
          <p:nvPr/>
        </p:nvSpPr>
        <p:spPr>
          <a:xfrm>
            <a:off x="963613" y="1814513"/>
            <a:ext cx="6945312" cy="4929187"/>
          </a:xfrm>
          <a:prstGeom prst="rect">
            <a:avLst/>
          </a:prstGeom>
        </p:spPr>
        <p:txBody>
          <a:bodyPr>
            <a:spAutoFit/>
          </a:bodyPr>
          <a:lstStyle/>
          <a:p>
            <a:pPr marL="285750" indent="-285750" algn="just" eaLnBrk="1" fontAlgn="auto" hangingPunct="1">
              <a:lnSpc>
                <a:spcPts val="1800"/>
              </a:lnSpc>
              <a:spcBef>
                <a:spcPts val="0"/>
              </a:spcBef>
              <a:spcAft>
                <a:spcPts val="600"/>
              </a:spcAft>
              <a:buFont typeface="Wingdings" panose="05000000000000000000" pitchFamily="2" charset="2"/>
              <a:buChar char="ü"/>
              <a:defRPr/>
            </a:pPr>
            <a:r>
              <a:rPr lang="en-US" sz="2400" b="1" dirty="0">
                <a:solidFill>
                  <a:schemeClr val="tx1">
                    <a:lumMod val="85000"/>
                    <a:lumOff val="15000"/>
                  </a:schemeClr>
                </a:solidFill>
                <a:latin typeface="+mn-lt"/>
              </a:rPr>
              <a:t>URL Request Flow in ASP.NET MVC</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IN" sz="1400" dirty="0">
                <a:solidFill>
                  <a:schemeClr val="tx1">
                    <a:lumMod val="75000"/>
                    <a:lumOff val="25000"/>
                  </a:schemeClr>
                </a:solidFill>
                <a:latin typeface="+mn-lt"/>
              </a:rPr>
              <a:t>Request life cycle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IN" sz="1400" dirty="0">
                <a:solidFill>
                  <a:schemeClr val="tx1">
                    <a:lumMod val="75000"/>
                    <a:lumOff val="25000"/>
                  </a:schemeClr>
                </a:solidFill>
                <a:latin typeface="+mn-lt"/>
              </a:rPr>
              <a:t>Controller Events Execution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IN" sz="1400" dirty="0">
                <a:solidFill>
                  <a:schemeClr val="tx1">
                    <a:lumMod val="75000"/>
                    <a:lumOff val="25000"/>
                  </a:schemeClr>
                </a:solidFill>
                <a:latin typeface="+mn-lt"/>
              </a:rPr>
              <a:t>What is Ajax Request ?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a:solidFill>
                  <a:schemeClr val="tx1">
                    <a:lumMod val="75000"/>
                    <a:lumOff val="25000"/>
                  </a:schemeClr>
                </a:solidFill>
                <a:latin typeface="+mn-lt"/>
              </a:rPr>
              <a:t>Types of Ajax Requests (Get/Post)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IN" sz="1400" dirty="0">
                <a:solidFill>
                  <a:schemeClr val="tx1">
                    <a:lumMod val="75000"/>
                    <a:lumOff val="25000"/>
                  </a:schemeClr>
                </a:solidFill>
                <a:latin typeface="+mn-lt"/>
              </a:rPr>
              <a:t>Browser Plugins/dev tools </a:t>
            </a:r>
          </a:p>
          <a:p>
            <a:pPr lvl="1" algn="just" eaLnBrk="1" fontAlgn="auto" hangingPunct="1">
              <a:lnSpc>
                <a:spcPts val="1800"/>
              </a:lnSpc>
              <a:spcBef>
                <a:spcPts val="0"/>
              </a:spcBef>
              <a:spcAft>
                <a:spcPts val="600"/>
              </a:spcAft>
              <a:defRPr/>
            </a:pPr>
            <a:endParaRPr lang="en-IN" sz="1400" dirty="0">
              <a:solidFill>
                <a:schemeClr val="tx1">
                  <a:lumMod val="75000"/>
                  <a:lumOff val="25000"/>
                </a:schemeClr>
              </a:solidFill>
              <a:latin typeface="+mn-lt"/>
            </a:endParaRPr>
          </a:p>
          <a:p>
            <a:pPr marL="285750" indent="-285750" algn="just" eaLnBrk="1" fontAlgn="auto" hangingPunct="1">
              <a:lnSpc>
                <a:spcPts val="1800"/>
              </a:lnSpc>
              <a:spcBef>
                <a:spcPts val="0"/>
              </a:spcBef>
              <a:spcAft>
                <a:spcPts val="600"/>
              </a:spcAft>
              <a:buFont typeface="Wingdings" panose="05000000000000000000" pitchFamily="2" charset="2"/>
              <a:buChar char="ü"/>
              <a:defRPr/>
            </a:pPr>
            <a:r>
              <a:rPr lang="en-IN" sz="2400" b="1" dirty="0">
                <a:solidFill>
                  <a:schemeClr val="tx1">
                    <a:lumMod val="85000"/>
                    <a:lumOff val="15000"/>
                  </a:schemeClr>
                </a:solidFill>
                <a:latin typeface="+mn-lt"/>
              </a:rPr>
              <a:t>Filters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IN" sz="1400" dirty="0">
                <a:solidFill>
                  <a:schemeClr val="tx1">
                    <a:lumMod val="75000"/>
                    <a:lumOff val="25000"/>
                  </a:schemeClr>
                </a:solidFill>
                <a:latin typeface="+mn-lt"/>
              </a:rPr>
              <a:t>Areas in MVC </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a:solidFill>
                  <a:schemeClr val="tx1">
                    <a:lumMod val="75000"/>
                    <a:lumOff val="25000"/>
                  </a:schemeClr>
                </a:solidFill>
                <a:latin typeface="+mn-lt"/>
              </a:rPr>
              <a:t>Action filters, </a:t>
            </a:r>
            <a:r>
              <a:rPr lang="en-US" sz="1400" dirty="0" err="1">
                <a:solidFill>
                  <a:schemeClr val="tx1">
                    <a:lumMod val="75000"/>
                    <a:lumOff val="25000"/>
                  </a:schemeClr>
                </a:solidFill>
                <a:latin typeface="+mn-lt"/>
              </a:rPr>
              <a:t>OutputCache</a:t>
            </a:r>
            <a:r>
              <a:rPr lang="en-US" sz="1400" dirty="0">
                <a:solidFill>
                  <a:schemeClr val="tx1">
                    <a:lumMod val="75000"/>
                    <a:lumOff val="25000"/>
                  </a:schemeClr>
                </a:solidFill>
                <a:latin typeface="+mn-lt"/>
              </a:rPr>
              <a:t>, </a:t>
            </a:r>
            <a:r>
              <a:rPr lang="en-US" sz="1400" dirty="0" err="1">
                <a:solidFill>
                  <a:schemeClr val="tx1">
                    <a:lumMod val="75000"/>
                    <a:lumOff val="25000"/>
                  </a:schemeClr>
                </a:solidFill>
                <a:latin typeface="+mn-lt"/>
              </a:rPr>
              <a:t>HandleError</a:t>
            </a:r>
            <a:r>
              <a:rPr lang="en-US" sz="1400" dirty="0">
                <a:solidFill>
                  <a:schemeClr val="tx1">
                    <a:lumMod val="75000"/>
                    <a:lumOff val="25000"/>
                  </a:schemeClr>
                </a:solidFill>
                <a:latin typeface="+mn-lt"/>
              </a:rPr>
              <a:t>, </a:t>
            </a:r>
            <a:r>
              <a:rPr lang="en-US" sz="1400" dirty="0" err="1">
                <a:solidFill>
                  <a:schemeClr val="tx1">
                    <a:lumMod val="75000"/>
                    <a:lumOff val="25000"/>
                  </a:schemeClr>
                </a:solidFill>
                <a:latin typeface="+mn-lt"/>
              </a:rPr>
              <a:t>NonAction</a:t>
            </a:r>
            <a:r>
              <a:rPr lang="en-US" sz="1400" dirty="0">
                <a:solidFill>
                  <a:schemeClr val="tx1">
                    <a:lumMod val="75000"/>
                    <a:lumOff val="25000"/>
                  </a:schemeClr>
                </a:solidFill>
                <a:latin typeface="+mn-lt"/>
              </a:rPr>
              <a:t>, Authorize</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a:solidFill>
                  <a:schemeClr val="tx1">
                    <a:lumMod val="75000"/>
                    <a:lumOff val="25000"/>
                  </a:schemeClr>
                </a:solidFill>
                <a:latin typeface="+mn-lt"/>
              </a:rPr>
              <a:t>Routing </a:t>
            </a:r>
          </a:p>
          <a:p>
            <a:pPr lvl="1" algn="just" eaLnBrk="1" fontAlgn="auto" hangingPunct="1">
              <a:lnSpc>
                <a:spcPts val="1800"/>
              </a:lnSpc>
              <a:spcBef>
                <a:spcPts val="0"/>
              </a:spcBef>
              <a:spcAft>
                <a:spcPts val="600"/>
              </a:spcAft>
              <a:defRPr/>
            </a:pPr>
            <a:endParaRPr lang="en-US" sz="1400" dirty="0">
              <a:solidFill>
                <a:schemeClr val="tx1">
                  <a:lumMod val="75000"/>
                  <a:lumOff val="25000"/>
                </a:schemeClr>
              </a:solidFill>
              <a:latin typeface="+mn-lt"/>
            </a:endParaRPr>
          </a:p>
          <a:p>
            <a:pPr marL="285750" indent="-285750" algn="just" eaLnBrk="1" fontAlgn="auto" hangingPunct="1">
              <a:lnSpc>
                <a:spcPts val="1800"/>
              </a:lnSpc>
              <a:spcBef>
                <a:spcPts val="0"/>
              </a:spcBef>
              <a:spcAft>
                <a:spcPts val="600"/>
              </a:spcAft>
              <a:buFont typeface="Wingdings" panose="05000000000000000000" pitchFamily="2" charset="2"/>
              <a:buChar char="ü"/>
              <a:defRPr/>
            </a:pPr>
            <a:r>
              <a:rPr lang="en-US" sz="2400" b="1" dirty="0">
                <a:solidFill>
                  <a:schemeClr val="tx1">
                    <a:lumMod val="85000"/>
                    <a:lumOff val="15000"/>
                  </a:schemeClr>
                </a:solidFill>
                <a:latin typeface="+mn-lt"/>
              </a:rPr>
              <a:t>C# Features</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a:solidFill>
                  <a:schemeClr val="tx1">
                    <a:lumMod val="75000"/>
                    <a:lumOff val="25000"/>
                  </a:schemeClr>
                </a:solidFill>
                <a:latin typeface="+mn-lt"/>
              </a:rPr>
              <a:t>Data Types,  Constants &amp; </a:t>
            </a:r>
            <a:r>
              <a:rPr lang="en-US" sz="1400" dirty="0" err="1">
                <a:solidFill>
                  <a:schemeClr val="tx1">
                    <a:lumMod val="75000"/>
                    <a:lumOff val="25000"/>
                  </a:schemeClr>
                </a:solidFill>
                <a:latin typeface="+mn-lt"/>
              </a:rPr>
              <a:t>readonly</a:t>
            </a:r>
            <a:endParaRPr lang="en-US" sz="1400" dirty="0">
              <a:solidFill>
                <a:schemeClr val="tx1">
                  <a:lumMod val="75000"/>
                  <a:lumOff val="25000"/>
                </a:schemeClr>
              </a:solidFill>
              <a:latin typeface="+mn-lt"/>
            </a:endParaRP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a:solidFill>
                  <a:schemeClr val="tx1">
                    <a:lumMod val="75000"/>
                    <a:lumOff val="25000"/>
                  </a:schemeClr>
                </a:solidFill>
                <a:latin typeface="+mn-lt"/>
              </a:rPr>
              <a:t>Generics</a:t>
            </a:r>
          </a:p>
          <a:p>
            <a:pPr marL="742950" lvl="1" indent="-285750" algn="just" eaLnBrk="1" fontAlgn="auto" hangingPunct="1">
              <a:lnSpc>
                <a:spcPts val="1800"/>
              </a:lnSpc>
              <a:spcBef>
                <a:spcPts val="0"/>
              </a:spcBef>
              <a:spcAft>
                <a:spcPts val="600"/>
              </a:spcAft>
              <a:buFont typeface="Wingdings" panose="05000000000000000000" pitchFamily="2" charset="2"/>
              <a:buChar char="Ø"/>
              <a:defRPr/>
            </a:pPr>
            <a:r>
              <a:rPr lang="en-US" sz="1400" dirty="0" err="1">
                <a:solidFill>
                  <a:schemeClr val="tx1">
                    <a:lumMod val="75000"/>
                    <a:lumOff val="25000"/>
                  </a:schemeClr>
                </a:solidFill>
                <a:latin typeface="+mn-lt"/>
              </a:rPr>
              <a:t>Linq</a:t>
            </a:r>
            <a:r>
              <a:rPr lang="en-US" sz="1400" dirty="0">
                <a:solidFill>
                  <a:schemeClr val="tx1">
                    <a:lumMod val="75000"/>
                    <a:lumOff val="25000"/>
                  </a:schemeClr>
                </a:solidFill>
                <a:latin typeface="+mn-lt"/>
              </a:rPr>
              <a:t> Operations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eaLnBrk="1" hangingPunct="1">
              <a:defRPr/>
            </a:pPr>
            <a:r>
              <a:rPr lang="en-US" altLang="en-US" sz="3000" b="1" dirty="0">
                <a:solidFill>
                  <a:srgbClr val="FFFFFF"/>
                </a:solidFill>
                <a:latin typeface="+mn-lt"/>
              </a:rPr>
              <a:t>Non Action</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76288"/>
            <a:ext cx="5118100" cy="4125912"/>
          </a:xfrm>
          <a:prstGeom prst="rect">
            <a:avLst/>
          </a:prstGeom>
        </p:spPr>
        <p:txBody>
          <a:bodyPr>
            <a:spAutoFit/>
          </a:bodyPr>
          <a:lstStyle/>
          <a:p>
            <a:pPr>
              <a:defRPr/>
            </a:pPr>
            <a:r>
              <a:rPr lang="en-US" sz="2000" b="1" dirty="0">
                <a:solidFill>
                  <a:schemeClr val="tx1">
                    <a:lumMod val="75000"/>
                    <a:lumOff val="25000"/>
                  </a:schemeClr>
                </a:solidFill>
              </a:rPr>
              <a:t>[</a:t>
            </a:r>
            <a:r>
              <a:rPr lang="en-US" sz="2000" b="1" dirty="0" err="1">
                <a:solidFill>
                  <a:schemeClr val="tx1">
                    <a:lumMod val="75000"/>
                    <a:lumOff val="25000"/>
                  </a:schemeClr>
                </a:solidFill>
              </a:rPr>
              <a:t>NonAction</a:t>
            </a:r>
            <a:r>
              <a:rPr lang="en-US" sz="2000" b="1" dirty="0">
                <a:solidFill>
                  <a:schemeClr val="tx1">
                    <a:lumMod val="75000"/>
                    <a:lumOff val="25000"/>
                  </a:schemeClr>
                </a:solidFill>
              </a:rPr>
              <a:t>]</a:t>
            </a:r>
            <a:endParaRPr lang="en-US" sz="2000" b="1" dirty="0"/>
          </a:p>
          <a:p>
            <a:pPr marL="320040" lvl="1" eaLnBrk="1" hangingPunct="1">
              <a:lnSpc>
                <a:spcPct val="90000"/>
              </a:lnSpc>
              <a:spcBef>
                <a:spcPts val="1000"/>
              </a:spcBef>
              <a:defRPr/>
            </a:pPr>
            <a:r>
              <a:rPr lang="en-US" sz="1400" dirty="0">
                <a:solidFill>
                  <a:schemeClr val="tx1">
                    <a:lumMod val="75000"/>
                    <a:lumOff val="25000"/>
                  </a:schemeClr>
                </a:solidFill>
                <a:latin typeface="+mn-lt"/>
              </a:rPr>
              <a:t>In ASP.NET MVC, every public method of controller is accessible via </a:t>
            </a:r>
            <a:r>
              <a:rPr lang="en-US" sz="1400" dirty="0" err="1">
                <a:solidFill>
                  <a:schemeClr val="tx1">
                    <a:lumMod val="75000"/>
                    <a:lumOff val="25000"/>
                  </a:schemeClr>
                </a:solidFill>
                <a:latin typeface="+mn-lt"/>
              </a:rPr>
              <a:t>url</a:t>
            </a:r>
            <a:r>
              <a:rPr lang="en-US" sz="1400" dirty="0">
                <a:solidFill>
                  <a:schemeClr val="tx1">
                    <a:lumMod val="75000"/>
                    <a:lumOff val="25000"/>
                  </a:schemeClr>
                </a:solidFill>
                <a:latin typeface="+mn-lt"/>
              </a:rPr>
              <a:t> regardless of return type, so if we have created any public method in controller which is not intended to serve as action method then also it is accessible via </a:t>
            </a:r>
            <a:r>
              <a:rPr lang="en-US" sz="1400" dirty="0" err="1">
                <a:solidFill>
                  <a:schemeClr val="tx1">
                    <a:lumMod val="75000"/>
                    <a:lumOff val="25000"/>
                  </a:schemeClr>
                </a:solidFill>
                <a:latin typeface="+mn-lt"/>
              </a:rPr>
              <a:t>url</a:t>
            </a:r>
            <a:r>
              <a:rPr lang="en-US" sz="1400" dirty="0">
                <a:solidFill>
                  <a:schemeClr val="tx1">
                    <a:lumMod val="75000"/>
                    <a:lumOff val="25000"/>
                  </a:schemeClr>
                </a:solidFill>
                <a:latin typeface="+mn-lt"/>
              </a:rPr>
              <a:t>. </a:t>
            </a:r>
          </a:p>
          <a:p>
            <a:pPr marL="320040" lvl="1" eaLnBrk="1" hangingPunct="1">
              <a:lnSpc>
                <a:spcPct val="90000"/>
              </a:lnSpc>
              <a:spcBef>
                <a:spcPts val="1000"/>
              </a:spcBef>
              <a:defRPr/>
            </a:pPr>
            <a:r>
              <a:rPr lang="en-US" sz="1400" dirty="0">
                <a:solidFill>
                  <a:schemeClr val="tx1">
                    <a:lumMod val="75000"/>
                    <a:lumOff val="25000"/>
                  </a:schemeClr>
                </a:solidFill>
                <a:latin typeface="+mn-lt"/>
              </a:rPr>
              <a:t>One solution is that keep this method as private or protected but some time we need to keep this method as public. This is where </a:t>
            </a:r>
            <a:r>
              <a:rPr lang="en-US" sz="1400" dirty="0" err="1">
                <a:solidFill>
                  <a:schemeClr val="tx1">
                    <a:lumMod val="75000"/>
                    <a:lumOff val="25000"/>
                  </a:schemeClr>
                </a:solidFill>
                <a:latin typeface="+mn-lt"/>
              </a:rPr>
              <a:t>NonAction</a:t>
            </a:r>
            <a:r>
              <a:rPr lang="en-US" sz="1400" dirty="0">
                <a:solidFill>
                  <a:schemeClr val="tx1">
                    <a:lumMod val="75000"/>
                    <a:lumOff val="25000"/>
                  </a:schemeClr>
                </a:solidFill>
                <a:latin typeface="+mn-lt"/>
              </a:rPr>
              <a:t> attribute comes in picture</a:t>
            </a:r>
          </a:p>
          <a:p>
            <a:pPr marL="320040" lvl="1" eaLnBrk="1" hangingPunct="1">
              <a:lnSpc>
                <a:spcPct val="90000"/>
              </a:lnSpc>
              <a:spcBef>
                <a:spcPts val="1000"/>
              </a:spcBef>
              <a:defRPr/>
            </a:pPr>
            <a:r>
              <a:rPr lang="en-US" sz="1400" dirty="0">
                <a:solidFill>
                  <a:schemeClr val="tx1">
                    <a:lumMod val="75000"/>
                    <a:lumOff val="25000"/>
                  </a:schemeClr>
                </a:solidFill>
                <a:latin typeface="+mn-lt"/>
              </a:rPr>
              <a:t>If you mark any method as </a:t>
            </a:r>
            <a:r>
              <a:rPr lang="en-US" sz="1400" dirty="0" err="1">
                <a:solidFill>
                  <a:schemeClr val="tx1">
                    <a:lumMod val="75000"/>
                    <a:lumOff val="25000"/>
                  </a:schemeClr>
                </a:solidFill>
                <a:latin typeface="+mn-lt"/>
              </a:rPr>
              <a:t>NonAction</a:t>
            </a:r>
            <a:r>
              <a:rPr lang="en-US" sz="1400" dirty="0">
                <a:solidFill>
                  <a:schemeClr val="tx1">
                    <a:lumMod val="75000"/>
                    <a:lumOff val="25000"/>
                  </a:schemeClr>
                </a:solidFill>
                <a:latin typeface="+mn-lt"/>
              </a:rPr>
              <a:t> and try to access that method then it will return HTTP 404 not found error. </a:t>
            </a:r>
          </a:p>
          <a:p>
            <a:pPr marL="320040" lvl="1" eaLnBrk="1" hangingPunct="1">
              <a:lnSpc>
                <a:spcPct val="90000"/>
              </a:lnSpc>
              <a:spcBef>
                <a:spcPts val="1000"/>
              </a:spcBef>
              <a:defRPr/>
            </a:pPr>
            <a:r>
              <a:rPr lang="en-US" sz="1400" dirty="0">
                <a:solidFill>
                  <a:schemeClr val="tx1">
                    <a:lumMod val="75000"/>
                    <a:lumOff val="25000"/>
                  </a:schemeClr>
                </a:solidFill>
                <a:latin typeface="+mn-lt"/>
              </a:rPr>
              <a:t>So whenever we want to create public method in controller which is not intended for action method or in other word which is not returning Action Result those method should be marked with </a:t>
            </a:r>
            <a:r>
              <a:rPr lang="en-US" sz="1400" dirty="0" err="1">
                <a:solidFill>
                  <a:schemeClr val="tx1">
                    <a:lumMod val="75000"/>
                    <a:lumOff val="25000"/>
                  </a:schemeClr>
                </a:solidFill>
                <a:latin typeface="+mn-lt"/>
              </a:rPr>
              <a:t>NonAction</a:t>
            </a:r>
            <a:r>
              <a:rPr lang="en-US" sz="1400" dirty="0">
                <a:solidFill>
                  <a:schemeClr val="tx1">
                    <a:lumMod val="75000"/>
                    <a:lumOff val="25000"/>
                  </a:schemeClr>
                </a:solidFill>
                <a:latin typeface="+mn-lt"/>
              </a:rPr>
              <a:t> action method selector attribute. </a:t>
            </a:r>
          </a:p>
          <a:p>
            <a:pPr marL="320040" lvl="1" eaLnBrk="1" hangingPunct="1">
              <a:lnSpc>
                <a:spcPct val="90000"/>
              </a:lnSpc>
              <a:spcBef>
                <a:spcPts val="1000"/>
              </a:spcBef>
              <a:defRPr/>
            </a:pPr>
            <a:r>
              <a:rPr lang="en-US" sz="1400" dirty="0" err="1">
                <a:solidFill>
                  <a:schemeClr val="tx1">
                    <a:lumMod val="75000"/>
                    <a:lumOff val="25000"/>
                  </a:schemeClr>
                </a:solidFill>
                <a:latin typeface="+mn-lt"/>
              </a:rPr>
              <a:t>NonAction</a:t>
            </a:r>
            <a:r>
              <a:rPr lang="en-US" sz="1400" dirty="0">
                <a:solidFill>
                  <a:schemeClr val="tx1">
                    <a:lumMod val="75000"/>
                    <a:lumOff val="25000"/>
                  </a:schemeClr>
                </a:solidFill>
                <a:latin typeface="+mn-lt"/>
              </a:rPr>
              <a:t> is inherited from </a:t>
            </a:r>
            <a:r>
              <a:rPr lang="en-US" sz="1400" b="1" dirty="0" err="1">
                <a:solidFill>
                  <a:schemeClr val="tx1">
                    <a:lumMod val="75000"/>
                    <a:lumOff val="25000"/>
                  </a:schemeClr>
                </a:solidFill>
                <a:latin typeface="+mn-lt"/>
              </a:rPr>
              <a:t>ActionMethodSelectorAttribute</a:t>
            </a:r>
            <a:r>
              <a:rPr lang="en-US" sz="1400" dirty="0">
                <a:solidFill>
                  <a:schemeClr val="tx1">
                    <a:lumMod val="75000"/>
                    <a:lumOff val="25000"/>
                  </a:schemeClr>
                </a:solidFill>
                <a:latin typeface="+mn-lt"/>
              </a:rPr>
              <a:t>.</a:t>
            </a:r>
          </a:p>
          <a:p>
            <a:pPr>
              <a:defRPr/>
            </a:pPr>
            <a:endParaRPr lang="en-US" sz="2400" dirty="0"/>
          </a:p>
        </p:txBody>
      </p:sp>
      <p:grpSp>
        <p:nvGrpSpPr>
          <p:cNvPr id="28677" name="Group 1"/>
          <p:cNvGrpSpPr>
            <a:grpSpLocks/>
          </p:cNvGrpSpPr>
          <p:nvPr/>
        </p:nvGrpSpPr>
        <p:grpSpPr bwMode="auto">
          <a:xfrm>
            <a:off x="5943600" y="973138"/>
            <a:ext cx="5780088" cy="4776787"/>
            <a:chOff x="6352096" y="1882826"/>
            <a:chExt cx="5452521" cy="4360150"/>
          </a:xfrm>
        </p:grpSpPr>
        <p:sp>
          <p:nvSpPr>
            <p:cNvPr id="28679" name="Rectangle 12"/>
            <p:cNvSpPr>
              <a:spLocks noChangeArrowheads="1"/>
            </p:cNvSpPr>
            <p:nvPr/>
          </p:nvSpPr>
          <p:spPr bwMode="auto">
            <a:xfrm>
              <a:off x="6686517" y="2006245"/>
              <a:ext cx="5118100" cy="419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Apply NonAction Filter</a:t>
              </a:r>
            </a:p>
            <a:p>
              <a:pPr>
                <a:lnSpc>
                  <a:spcPct val="100000"/>
                </a:lnSpc>
                <a:spcBef>
                  <a:spcPct val="0"/>
                </a:spcBef>
                <a:buFontTx/>
                <a:buNone/>
              </a:pP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B050"/>
                  </a:solidFill>
                  <a:latin typeface="Consolas" panose="020B0609020204030204" pitchFamily="49" charset="0"/>
                </a:rPr>
                <a:t>//This method return the value “Test Page”</a:t>
              </a:r>
            </a:p>
            <a:p>
              <a:pPr>
                <a:lnSpc>
                  <a:spcPct val="100000"/>
                </a:lnSpc>
                <a:spcBef>
                  <a:spcPct val="0"/>
                </a:spcBef>
                <a:buFontTx/>
                <a:buNone/>
              </a:pPr>
              <a:r>
                <a:rPr lang="en-IN" altLang="en-US" sz="1300">
                  <a:solidFill>
                    <a:srgbClr val="0000FF"/>
                  </a:solidFill>
                  <a:latin typeface="Consolas" panose="020B0609020204030204" pitchFamily="49" charset="0"/>
                </a:rPr>
                <a:t>        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string</a:t>
              </a:r>
              <a:r>
                <a:rPr lang="en-IN" altLang="en-US" sz="1300">
                  <a:solidFill>
                    <a:srgbClr val="000000"/>
                  </a:solidFill>
                  <a:latin typeface="Consolas" panose="020B0609020204030204" pitchFamily="49" charset="0"/>
                </a:rPr>
                <a:t> GetName()</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return</a:t>
              </a:r>
              <a:r>
                <a:rPr lang="en-IN" altLang="en-US" sz="1300">
                  <a:solidFill>
                    <a:srgbClr val="000000"/>
                  </a:solidFill>
                  <a:latin typeface="Consolas" panose="020B0609020204030204" pitchFamily="49" charset="0"/>
                </a:rPr>
                <a:t> </a:t>
              </a:r>
              <a:r>
                <a:rPr lang="en-IN" altLang="en-US" sz="1300">
                  <a:solidFill>
                    <a:srgbClr val="A31515"/>
                  </a:solidFill>
                  <a:latin typeface="Consolas" panose="020B0609020204030204" pitchFamily="49" charset="0"/>
                </a:rPr>
                <a:t>"Test Page"</a:t>
              </a: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endParaRPr lang="en-IN" altLang="en-US" sz="1300">
                <a:solidFill>
                  <a:srgbClr val="000000"/>
                </a:solidFill>
                <a:latin typeface="Consolas" panose="020B0609020204030204" pitchFamily="49" charset="0"/>
              </a:endParaRPr>
            </a:p>
            <a:p>
              <a:pPr>
                <a:lnSpc>
                  <a:spcPct val="100000"/>
                </a:lnSpc>
                <a:spcBef>
                  <a:spcPct val="0"/>
                </a:spcBef>
                <a:buFontTx/>
                <a:buNone/>
              </a:pPr>
              <a:r>
                <a:rPr lang="en-IN" altLang="en-US" sz="1300">
                  <a:solidFill>
                    <a:srgbClr val="00B050"/>
                  </a:solidFill>
                  <a:latin typeface="Consolas" panose="020B0609020204030204" pitchFamily="49" charset="0"/>
                </a:rPr>
                <a:t>//This method return </a:t>
              </a:r>
              <a:r>
                <a:rPr lang="en-US" altLang="en-US" sz="1300">
                  <a:solidFill>
                    <a:srgbClr val="00B050"/>
                  </a:solidFill>
                  <a:latin typeface="Consolas" panose="020B0609020204030204" pitchFamily="49" charset="0"/>
                </a:rPr>
                <a:t>HTTP 404 not found error</a:t>
              </a:r>
            </a:p>
            <a:p>
              <a:pPr>
                <a:lnSpc>
                  <a:spcPct val="100000"/>
                </a:lnSpc>
                <a:spcBef>
                  <a:spcPct val="0"/>
                </a:spcBef>
                <a:buFontTx/>
                <a:buNone/>
              </a:pPr>
              <a:r>
                <a:rPr lang="en-US" altLang="en-US" sz="1300">
                  <a:solidFill>
                    <a:srgbClr val="00B050"/>
                  </a:solidFill>
                  <a:latin typeface="Consolas" panose="020B0609020204030204" pitchFamily="49" charset="0"/>
                </a:rPr>
                <a:t>	</a:t>
              </a:r>
              <a:r>
                <a:rPr lang="en-US" altLang="en-US" sz="1300" b="1">
                  <a:solidFill>
                    <a:srgbClr val="2B91AF"/>
                  </a:solidFill>
                  <a:latin typeface="Consolas" panose="020B0609020204030204" pitchFamily="49" charset="0"/>
                </a:rPr>
                <a:t>[NonAction]</a:t>
              </a:r>
            </a:p>
            <a:p>
              <a:pPr>
                <a:lnSpc>
                  <a:spcPct val="100000"/>
                </a:lnSpc>
                <a:spcBef>
                  <a:spcPct val="0"/>
                </a:spcBef>
                <a:buFontTx/>
                <a:buNone/>
              </a:pPr>
              <a:r>
                <a:rPr lang="en-IN" altLang="en-US" sz="1300">
                  <a:solidFill>
                    <a:srgbClr val="0000FF"/>
                  </a:solidFill>
                  <a:latin typeface="Consolas" panose="020B0609020204030204" pitchFamily="49" charset="0"/>
                </a:rPr>
                <a:t>        public</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string</a:t>
              </a:r>
              <a:r>
                <a:rPr lang="en-IN" altLang="en-US" sz="1300">
                  <a:solidFill>
                    <a:srgbClr val="000000"/>
                  </a:solidFill>
                  <a:latin typeface="Consolas" panose="020B0609020204030204" pitchFamily="49" charset="0"/>
                </a:rPr>
                <a:t> GetName()</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return</a:t>
              </a:r>
              <a:r>
                <a:rPr lang="en-IN" altLang="en-US" sz="1300">
                  <a:solidFill>
                    <a:srgbClr val="000000"/>
                  </a:solidFill>
                  <a:latin typeface="Consolas" panose="020B0609020204030204" pitchFamily="49" charset="0"/>
                </a:rPr>
                <a:t> </a:t>
              </a:r>
              <a:r>
                <a:rPr lang="en-IN" altLang="en-US" sz="1300">
                  <a:solidFill>
                    <a:srgbClr val="A31515"/>
                  </a:solidFill>
                  <a:latin typeface="Consolas" panose="020B0609020204030204" pitchFamily="49" charset="0"/>
                </a:rPr>
                <a:t>"Test Page"</a:t>
              </a: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US" altLang="en-US" sz="1300">
                  <a:solidFill>
                    <a:srgbClr val="000000"/>
                  </a:solidFill>
                  <a:latin typeface="Consolas" panose="020B0609020204030204" pitchFamily="49" charset="0"/>
                </a:rPr>
                <a:t> </a:t>
              </a:r>
              <a:endParaRPr lang="en-IN" altLang="en-US" sz="1100"/>
            </a:p>
          </p:txBody>
        </p:sp>
        <p:sp>
          <p:nvSpPr>
            <p:cNvPr id="21" name="Rectangle: Rounded Corners 20">
              <a:extLst>
                <a:ext uri="{FF2B5EF4-FFF2-40B4-BE49-F238E27FC236}">
                  <a16:creationId xmlns:a16="http://schemas.microsoft.com/office/drawing/2014/main" id="{9F80702A-FB27-4D23-8C8B-5EDBED0EA35B}"/>
                </a:ext>
              </a:extLst>
            </p:cNvPr>
            <p:cNvSpPr/>
            <p:nvPr/>
          </p:nvSpPr>
          <p:spPr>
            <a:xfrm>
              <a:off x="6352096" y="1882826"/>
              <a:ext cx="5374649" cy="4360150"/>
            </a:xfrm>
            <a:prstGeom prst="roundRect">
              <a:avLst>
                <a:gd name="adj" fmla="val 3270"/>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grpSp>
      <p:sp>
        <p:nvSpPr>
          <p:cNvPr id="28678" name="Rectangle 6"/>
          <p:cNvSpPr>
            <a:spLocks noChangeArrowheads="1"/>
          </p:cNvSpPr>
          <p:nvPr/>
        </p:nvSpPr>
        <p:spPr bwMode="auto">
          <a:xfrm>
            <a:off x="5287963" y="6062663"/>
            <a:ext cx="65992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1800"/>
              </a:lnSpc>
            </a:pPr>
            <a:r>
              <a:rPr lang="en-US" altLang="en-US" sz="1400">
                <a:hlinkClick r:id="rId3"/>
              </a:rPr>
              <a:t>https://www.dotnetexpertguide.com/2012/10/aspnet-mvc-nonaction-action-filter.html</a:t>
            </a:r>
            <a:endParaRPr lang="en-US" altLang="en-US" sz="1400"/>
          </a:p>
          <a:p>
            <a:pPr algn="just" eaLnBrk="1" hangingPunct="1">
              <a:lnSpc>
                <a:spcPts val="1800"/>
              </a:lnSpc>
            </a:pPr>
            <a:r>
              <a:rPr lang="en-US" altLang="en-US" sz="1400">
                <a:hlinkClick r:id="rId4"/>
              </a:rPr>
              <a:t>https://dotnettutorials.net/lesson/non-action-selector-mvc/</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eaLnBrk="1" hangingPunct="1">
              <a:defRPr/>
            </a:pPr>
            <a:r>
              <a:rPr lang="en-US" altLang="en-US" sz="3000" b="1" dirty="0">
                <a:solidFill>
                  <a:srgbClr val="FFFFFF"/>
                </a:solidFill>
                <a:latin typeface="+mn-lt"/>
              </a:rPr>
              <a:t>Authorize</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76288"/>
            <a:ext cx="5118100" cy="3997325"/>
          </a:xfrm>
          <a:prstGeom prst="rect">
            <a:avLst/>
          </a:prstGeom>
        </p:spPr>
        <p:txBody>
          <a:bodyPr>
            <a:spAutoFit/>
          </a:bodyPr>
          <a:lstStyle/>
          <a:p>
            <a:pPr>
              <a:defRPr/>
            </a:pPr>
            <a:r>
              <a:rPr lang="en-US" sz="2000" b="1" dirty="0">
                <a:solidFill>
                  <a:schemeClr val="tx1">
                    <a:lumMod val="75000"/>
                    <a:lumOff val="25000"/>
                  </a:schemeClr>
                </a:solidFill>
              </a:rPr>
              <a:t>[Authorize]</a:t>
            </a:r>
            <a:endParaRPr lang="en-US" sz="2000" b="1" dirty="0"/>
          </a:p>
          <a:p>
            <a:pPr marL="320040" lvl="1" eaLnBrk="1" hangingPunct="1">
              <a:lnSpc>
                <a:spcPct val="90000"/>
              </a:lnSpc>
              <a:spcBef>
                <a:spcPts val="1000"/>
              </a:spcBef>
              <a:defRPr/>
            </a:pPr>
            <a:r>
              <a:rPr lang="en-US" sz="1400" dirty="0">
                <a:solidFill>
                  <a:schemeClr val="tx1">
                    <a:lumMod val="75000"/>
                    <a:lumOff val="25000"/>
                  </a:schemeClr>
                </a:solidFill>
                <a:latin typeface="+mn-lt"/>
              </a:rPr>
              <a:t>In ASP.NET MVC application, all the action methods of all controllers can be accessed by both authenticated and anonymous users. But If you want the action methods to be available only for the authenticated and authorized users, then you need to use the </a:t>
            </a:r>
            <a:r>
              <a:rPr lang="en-US" sz="1400" b="1" dirty="0">
                <a:solidFill>
                  <a:schemeClr val="tx1">
                    <a:lumMod val="75000"/>
                    <a:lumOff val="25000"/>
                  </a:schemeClr>
                </a:solidFill>
                <a:latin typeface="+mn-lt"/>
              </a:rPr>
              <a:t>Authorization Filter </a:t>
            </a:r>
            <a:r>
              <a:rPr lang="en-US" sz="1400" dirty="0">
                <a:solidFill>
                  <a:schemeClr val="tx1">
                    <a:lumMod val="75000"/>
                    <a:lumOff val="25000"/>
                  </a:schemeClr>
                </a:solidFill>
                <a:latin typeface="+mn-lt"/>
              </a:rPr>
              <a:t>in MVC.</a:t>
            </a:r>
          </a:p>
          <a:p>
            <a:pPr marL="320040" lvl="1" eaLnBrk="1" hangingPunct="1">
              <a:lnSpc>
                <a:spcPct val="90000"/>
              </a:lnSpc>
              <a:spcBef>
                <a:spcPts val="1000"/>
              </a:spcBef>
              <a:defRPr/>
            </a:pPr>
            <a:r>
              <a:rPr lang="en-US" sz="1400" dirty="0">
                <a:solidFill>
                  <a:schemeClr val="tx1">
                    <a:lumMod val="75000"/>
                    <a:lumOff val="25000"/>
                  </a:schemeClr>
                </a:solidFill>
                <a:latin typeface="+mn-lt"/>
              </a:rPr>
              <a:t>The Authorization Filter provides two built-in attributes such as Authorize and </a:t>
            </a:r>
            <a:r>
              <a:rPr lang="en-US" sz="1400" b="1" dirty="0" err="1">
                <a:solidFill>
                  <a:schemeClr val="tx1">
                    <a:lumMod val="75000"/>
                    <a:lumOff val="25000"/>
                  </a:schemeClr>
                </a:solidFill>
                <a:latin typeface="+mn-lt"/>
              </a:rPr>
              <a:t>AllowAnonymous</a:t>
            </a:r>
            <a:r>
              <a:rPr lang="en-US" sz="1400" dirty="0">
                <a:solidFill>
                  <a:schemeClr val="tx1">
                    <a:lumMod val="75000"/>
                    <a:lumOff val="25000"/>
                  </a:schemeClr>
                </a:solidFill>
                <a:latin typeface="+mn-lt"/>
              </a:rPr>
              <a:t> which we can use as per our business requirement.</a:t>
            </a:r>
          </a:p>
          <a:p>
            <a:pPr marL="320040" lvl="1" eaLnBrk="1" hangingPunct="1">
              <a:lnSpc>
                <a:spcPct val="90000"/>
              </a:lnSpc>
              <a:spcBef>
                <a:spcPts val="1000"/>
              </a:spcBef>
              <a:defRPr/>
            </a:pPr>
            <a:r>
              <a:rPr lang="en-US" sz="1400" dirty="0">
                <a:solidFill>
                  <a:schemeClr val="tx1">
                    <a:lumMod val="75000"/>
                    <a:lumOff val="25000"/>
                  </a:schemeClr>
                </a:solidFill>
                <a:latin typeface="+mn-lt"/>
              </a:rPr>
              <a:t>If you want the “</a:t>
            </a:r>
            <a:r>
              <a:rPr lang="en-US" sz="1400" b="1" dirty="0" err="1">
                <a:solidFill>
                  <a:schemeClr val="tx1">
                    <a:lumMod val="75000"/>
                    <a:lumOff val="25000"/>
                  </a:schemeClr>
                </a:solidFill>
                <a:latin typeface="+mn-lt"/>
              </a:rPr>
              <a:t>SecureMethod</a:t>
            </a:r>
            <a:r>
              <a:rPr lang="en-US" sz="1400" dirty="0">
                <a:solidFill>
                  <a:schemeClr val="tx1">
                    <a:lumMod val="75000"/>
                    <a:lumOff val="25000"/>
                  </a:schemeClr>
                </a:solidFill>
                <a:latin typeface="+mn-lt"/>
              </a:rPr>
              <a:t>” to be accessed only by the authenticated and authorized users, then you need to decorate this method with the “Authorize” attribute.</a:t>
            </a:r>
          </a:p>
          <a:p>
            <a:pPr marL="320040" lvl="1" eaLnBrk="1" hangingPunct="1">
              <a:lnSpc>
                <a:spcPct val="90000"/>
              </a:lnSpc>
              <a:spcBef>
                <a:spcPts val="1000"/>
              </a:spcBef>
              <a:defRPr/>
            </a:pPr>
            <a:r>
              <a:rPr lang="en-US" sz="1400" dirty="0">
                <a:solidFill>
                  <a:schemeClr val="tx1">
                    <a:lumMod val="75000"/>
                    <a:lumOff val="25000"/>
                  </a:schemeClr>
                </a:solidFill>
                <a:latin typeface="+mn-lt"/>
              </a:rPr>
              <a:t>If you want to allow anonymous access to the </a:t>
            </a:r>
            <a:r>
              <a:rPr lang="en-US" sz="1400" b="1" dirty="0" err="1">
                <a:solidFill>
                  <a:schemeClr val="tx1">
                    <a:lumMod val="75000"/>
                    <a:lumOff val="25000"/>
                  </a:schemeClr>
                </a:solidFill>
                <a:latin typeface="+mn-lt"/>
              </a:rPr>
              <a:t>NonSecureMethod</a:t>
            </a:r>
            <a:r>
              <a:rPr lang="en-US" sz="1400" dirty="0">
                <a:solidFill>
                  <a:schemeClr val="tx1">
                    <a:lumMod val="75000"/>
                    <a:lumOff val="25000"/>
                  </a:schemeClr>
                </a:solidFill>
                <a:latin typeface="+mn-lt"/>
              </a:rPr>
              <a:t> of Home controller, then you need to decorate the </a:t>
            </a:r>
            <a:r>
              <a:rPr lang="en-US" sz="1400" b="1" dirty="0" err="1">
                <a:solidFill>
                  <a:schemeClr val="tx1">
                    <a:lumMod val="75000"/>
                    <a:lumOff val="25000"/>
                  </a:schemeClr>
                </a:solidFill>
                <a:latin typeface="+mn-lt"/>
              </a:rPr>
              <a:t>AllowAnonymous</a:t>
            </a:r>
            <a:r>
              <a:rPr lang="en-US" sz="1400" dirty="0">
                <a:solidFill>
                  <a:schemeClr val="tx1">
                    <a:lumMod val="75000"/>
                    <a:lumOff val="25000"/>
                  </a:schemeClr>
                </a:solidFill>
                <a:latin typeface="+mn-lt"/>
              </a:rPr>
              <a:t> attribute.</a:t>
            </a:r>
          </a:p>
          <a:p>
            <a:pPr>
              <a:defRPr/>
            </a:pPr>
            <a:endParaRPr lang="en-US" sz="2400" dirty="0"/>
          </a:p>
        </p:txBody>
      </p:sp>
      <p:grpSp>
        <p:nvGrpSpPr>
          <p:cNvPr id="29701" name="Group 1"/>
          <p:cNvGrpSpPr>
            <a:grpSpLocks/>
          </p:cNvGrpSpPr>
          <p:nvPr/>
        </p:nvGrpSpPr>
        <p:grpSpPr bwMode="auto">
          <a:xfrm>
            <a:off x="6116638" y="1039813"/>
            <a:ext cx="5699125" cy="4786312"/>
            <a:chOff x="6515719" y="1944537"/>
            <a:chExt cx="5374973" cy="4360150"/>
          </a:xfrm>
        </p:grpSpPr>
        <p:sp>
          <p:nvSpPr>
            <p:cNvPr id="29703" name="Rectangle 12"/>
            <p:cNvSpPr>
              <a:spLocks noChangeArrowheads="1"/>
            </p:cNvSpPr>
            <p:nvPr/>
          </p:nvSpPr>
          <p:spPr bwMode="auto">
            <a:xfrm>
              <a:off x="6686517" y="2006246"/>
              <a:ext cx="5118100" cy="396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Apply Authorize Filter</a:t>
              </a:r>
            </a:p>
            <a:p>
              <a:pPr>
                <a:lnSpc>
                  <a:spcPct val="100000"/>
                </a:lnSpc>
                <a:spcBef>
                  <a:spcPct val="0"/>
                </a:spcBef>
                <a:buFontTx/>
                <a:buNone/>
              </a:pPr>
              <a:endParaRPr lang="en-IN" altLang="en-US" sz="1300">
                <a:solidFill>
                  <a:srgbClr val="0000FF"/>
                </a:solidFill>
                <a:latin typeface="Consolas" panose="020B0609020204030204" pitchFamily="49" charset="0"/>
              </a:endParaRPr>
            </a:p>
            <a:p>
              <a:pPr>
                <a:lnSpc>
                  <a:spcPct val="100000"/>
                </a:lnSpc>
                <a:spcBef>
                  <a:spcPct val="0"/>
                </a:spcBef>
                <a:buFontTx/>
                <a:buNone/>
              </a:pPr>
              <a:r>
                <a:rPr lang="en-IN" altLang="en-US" sz="1300">
                  <a:solidFill>
                    <a:srgbClr val="0000FF"/>
                  </a:solidFill>
                  <a:latin typeface="Consolas" panose="020B0609020204030204" pitchFamily="49" charset="0"/>
                </a:rPr>
                <a:t>using </a:t>
              </a:r>
              <a:r>
                <a:rPr lang="en-IN" altLang="en-US" sz="1300">
                  <a:solidFill>
                    <a:srgbClr val="000000"/>
                  </a:solidFill>
                  <a:latin typeface="Consolas" panose="020B0609020204030204" pitchFamily="49" charset="0"/>
                </a:rPr>
                <a:t>System.Web.Mvc;</a:t>
              </a:r>
            </a:p>
            <a:p>
              <a:pPr>
                <a:lnSpc>
                  <a:spcPct val="100000"/>
                </a:lnSpc>
                <a:spcBef>
                  <a:spcPct val="0"/>
                </a:spcBef>
                <a:buFontTx/>
                <a:buNone/>
              </a:pPr>
              <a:r>
                <a:rPr lang="en-IN" altLang="en-US" sz="1300">
                  <a:solidFill>
                    <a:srgbClr val="0000FF"/>
                  </a:solidFill>
                  <a:latin typeface="Consolas" panose="020B0609020204030204" pitchFamily="49" charset="0"/>
                </a:rPr>
                <a:t>namespace</a:t>
              </a:r>
              <a:r>
                <a:rPr lang="en-IN" altLang="en-US" sz="1300">
                  <a:solidFill>
                    <a:srgbClr val="000000"/>
                  </a:solidFill>
                  <a:latin typeface="Consolas" panose="020B0609020204030204" pitchFamily="49" charset="0"/>
                </a:rPr>
                <a:t> TestProject.Controllers</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public</a:t>
              </a:r>
              <a:r>
                <a:rPr lang="en-IN" altLang="en-US" sz="1300">
                  <a:solidFill>
                    <a:srgbClr val="000000"/>
                  </a:solidFill>
                  <a:latin typeface="Consolas" panose="020B0609020204030204" pitchFamily="49" charset="0"/>
                </a:rPr>
                <a:t> </a:t>
              </a:r>
              <a:r>
                <a:rPr lang="en-IN" altLang="en-US" sz="1300">
                  <a:solidFill>
                    <a:srgbClr val="0000FF"/>
                  </a:solidFill>
                  <a:latin typeface="Consolas" panose="020B0609020204030204" pitchFamily="49" charset="0"/>
                </a:rPr>
                <a:t>class</a:t>
              </a:r>
              <a:r>
                <a:rPr lang="en-IN" altLang="en-US" sz="1300">
                  <a:solidFill>
                    <a:srgbClr val="000000"/>
                  </a:solidFill>
                  <a:latin typeface="Consolas" panose="020B0609020204030204" pitchFamily="49" charset="0"/>
                </a:rPr>
                <a:t> </a:t>
              </a:r>
              <a:r>
                <a:rPr lang="en-IN" altLang="en-US" sz="1300">
                  <a:solidFill>
                    <a:srgbClr val="2B91AF"/>
                  </a:solidFill>
                  <a:latin typeface="Consolas" panose="020B0609020204030204" pitchFamily="49" charset="0"/>
                </a:rPr>
                <a:t>HomeController</a:t>
              </a:r>
              <a:r>
                <a:rPr lang="en-IN" altLang="en-US" sz="1300">
                  <a:solidFill>
                    <a:srgbClr val="000000"/>
                  </a:solidFill>
                  <a:latin typeface="Consolas" panose="020B0609020204030204" pitchFamily="49" charset="0"/>
                </a:rPr>
                <a:t> : </a:t>
              </a:r>
              <a:r>
                <a:rPr lang="en-IN" altLang="en-US" sz="1300">
                  <a:solidFill>
                    <a:srgbClr val="2B91AF"/>
                  </a:solidFill>
                  <a:latin typeface="Consolas" panose="020B0609020204030204" pitchFamily="49" charset="0"/>
                </a:rPr>
                <a:t>Controller</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US" altLang="en-US" sz="1400"/>
                <a:t>	</a:t>
              </a:r>
              <a:r>
                <a:rPr lang="en-US" altLang="en-US" sz="1300">
                  <a:solidFill>
                    <a:srgbClr val="2B91AF"/>
                  </a:solidFill>
                  <a:latin typeface="Consolas" panose="020B0609020204030204" pitchFamily="49" charset="0"/>
                </a:rPr>
                <a:t>[AllowAnonymous]  </a:t>
              </a:r>
            </a:p>
            <a:p>
              <a:pPr lvl="1">
                <a:lnSpc>
                  <a:spcPct val="100000"/>
                </a:lnSpc>
                <a:spcBef>
                  <a:spcPct val="0"/>
                </a:spcBef>
                <a:buFontTx/>
                <a:buNone/>
              </a:pPr>
              <a:r>
                <a:rPr lang="en-US" altLang="en-US" sz="1400"/>
                <a:t>        </a:t>
              </a:r>
              <a:r>
                <a:rPr lang="en-US" altLang="en-US" sz="1300">
                  <a:solidFill>
                    <a:srgbClr val="0000FF"/>
                  </a:solidFill>
                  <a:latin typeface="Consolas" panose="020B0609020204030204" pitchFamily="49" charset="0"/>
                </a:rPr>
                <a:t>public </a:t>
              </a:r>
              <a:r>
                <a:rPr lang="en-US" altLang="en-US" sz="1300">
                  <a:latin typeface="Consolas" panose="020B0609020204030204" pitchFamily="49" charset="0"/>
                </a:rPr>
                <a:t>ActionResult NonSecured()  </a:t>
              </a:r>
            </a:p>
            <a:p>
              <a:pPr lvl="1">
                <a:lnSpc>
                  <a:spcPct val="100000"/>
                </a:lnSpc>
                <a:spcBef>
                  <a:spcPct val="0"/>
                </a:spcBef>
                <a:buFontTx/>
                <a:buNone/>
              </a:pPr>
              <a:r>
                <a:rPr lang="en-US" altLang="en-US" sz="1300">
                  <a:solidFill>
                    <a:srgbClr val="0000FF"/>
                  </a:solidFill>
                  <a:latin typeface="Consolas" panose="020B0609020204030204" pitchFamily="49" charset="0"/>
                </a:rPr>
                <a:t>   {  </a:t>
              </a:r>
            </a:p>
            <a:p>
              <a:pPr lvl="1">
                <a:lnSpc>
                  <a:spcPct val="100000"/>
                </a:lnSpc>
                <a:spcBef>
                  <a:spcPct val="0"/>
                </a:spcBef>
                <a:buFontTx/>
                <a:buNone/>
              </a:pPr>
              <a:r>
                <a:rPr lang="en-US" altLang="en-US" sz="1400"/>
                <a:t>            </a:t>
              </a:r>
              <a:r>
                <a:rPr lang="en-US" altLang="en-US" sz="1300">
                  <a:solidFill>
                    <a:srgbClr val="0000FF"/>
                  </a:solidFill>
                  <a:latin typeface="Consolas" panose="020B0609020204030204" pitchFamily="49" charset="0"/>
                </a:rPr>
                <a:t>return </a:t>
              </a:r>
              <a:r>
                <a:rPr lang="en-IN" altLang="en-US" sz="1400">
                  <a:solidFill>
                    <a:srgbClr val="A31515"/>
                  </a:solidFill>
                  <a:latin typeface="Consolas" panose="020B0609020204030204" pitchFamily="49" charset="0"/>
                </a:rPr>
                <a:t>"Non Secured"</a:t>
              </a:r>
              <a:r>
                <a:rPr lang="en-IN" altLang="en-US" sz="1400">
                  <a:latin typeface="Consolas" panose="020B0609020204030204" pitchFamily="49" charset="0"/>
                </a:rPr>
                <a:t>;</a:t>
              </a:r>
              <a:r>
                <a:rPr lang="en-US" altLang="en-US" sz="1400"/>
                <a:t>  </a:t>
              </a:r>
            </a:p>
            <a:p>
              <a:pPr lvl="1">
                <a:lnSpc>
                  <a:spcPct val="100000"/>
                </a:lnSpc>
                <a:spcBef>
                  <a:spcPct val="0"/>
                </a:spcBef>
                <a:buFontTx/>
                <a:buNone/>
              </a:pPr>
              <a:r>
                <a:rPr lang="en-US" altLang="en-US" sz="1400"/>
                <a:t>        </a:t>
              </a:r>
              <a:r>
                <a:rPr lang="en-US" altLang="en-US" sz="1300">
                  <a:solidFill>
                    <a:srgbClr val="0000FF"/>
                  </a:solidFill>
                  <a:latin typeface="Consolas" panose="020B0609020204030204" pitchFamily="49" charset="0"/>
                </a:rPr>
                <a:t>}  </a:t>
              </a:r>
            </a:p>
            <a:p>
              <a:pPr>
                <a:lnSpc>
                  <a:spcPct val="100000"/>
                </a:lnSpc>
                <a:spcBef>
                  <a:spcPct val="0"/>
                </a:spcBef>
                <a:buFontTx/>
                <a:buNone/>
              </a:pPr>
              <a:r>
                <a:rPr lang="en-US" altLang="en-US" sz="1400"/>
                <a:t>        	</a:t>
              </a:r>
              <a:r>
                <a:rPr lang="en-US" altLang="en-US" sz="1300">
                  <a:solidFill>
                    <a:srgbClr val="2B91AF"/>
                  </a:solidFill>
                  <a:latin typeface="Consolas" panose="020B0609020204030204" pitchFamily="49" charset="0"/>
                </a:rPr>
                <a:t>[Authorize]  </a:t>
              </a:r>
            </a:p>
            <a:p>
              <a:pPr lvl="1">
                <a:lnSpc>
                  <a:spcPct val="100000"/>
                </a:lnSpc>
                <a:spcBef>
                  <a:spcPct val="0"/>
                </a:spcBef>
                <a:buFontTx/>
                <a:buNone/>
              </a:pPr>
              <a:r>
                <a:rPr lang="en-US" altLang="en-US" sz="1400"/>
                <a:t>        </a:t>
              </a:r>
              <a:r>
                <a:rPr lang="en-US" altLang="en-US" sz="1400">
                  <a:solidFill>
                    <a:srgbClr val="0000FF"/>
                  </a:solidFill>
                  <a:latin typeface="Consolas" panose="020B0609020204030204" pitchFamily="49" charset="0"/>
                </a:rPr>
                <a:t> public </a:t>
              </a:r>
              <a:r>
                <a:rPr lang="en-US" altLang="en-US" sz="1300">
                  <a:latin typeface="Consolas" panose="020B0609020204030204" pitchFamily="49" charset="0"/>
                </a:rPr>
                <a:t>ActionResult Secured() </a:t>
              </a:r>
              <a:r>
                <a:rPr lang="en-US" altLang="en-US" sz="1300">
                  <a:solidFill>
                    <a:srgbClr val="0000FF"/>
                  </a:solidFill>
                  <a:latin typeface="Consolas" panose="020B0609020204030204" pitchFamily="49" charset="0"/>
                </a:rPr>
                <a:t> </a:t>
              </a:r>
            </a:p>
            <a:p>
              <a:pPr lvl="1">
                <a:lnSpc>
                  <a:spcPct val="100000"/>
                </a:lnSpc>
                <a:spcBef>
                  <a:spcPct val="0"/>
                </a:spcBef>
                <a:buFontTx/>
                <a:buNone/>
              </a:pPr>
              <a:r>
                <a:rPr lang="en-US" altLang="en-US" sz="1400"/>
                <a:t>       </a:t>
              </a:r>
              <a:r>
                <a:rPr lang="en-US" altLang="en-US" sz="1400">
                  <a:solidFill>
                    <a:srgbClr val="0000FF"/>
                  </a:solidFill>
                  <a:latin typeface="Consolas" panose="020B0609020204030204" pitchFamily="49" charset="0"/>
                </a:rPr>
                <a:t>{ </a:t>
              </a:r>
              <a:r>
                <a:rPr lang="en-US" altLang="en-US" sz="1400"/>
                <a:t>  </a:t>
              </a:r>
            </a:p>
            <a:p>
              <a:pPr lvl="1">
                <a:lnSpc>
                  <a:spcPct val="100000"/>
                </a:lnSpc>
                <a:spcBef>
                  <a:spcPct val="0"/>
                </a:spcBef>
                <a:buFontTx/>
                <a:buNone/>
              </a:pPr>
              <a:r>
                <a:rPr lang="en-US" altLang="en-US" sz="1400"/>
                <a:t>            </a:t>
              </a:r>
              <a:r>
                <a:rPr lang="en-US" altLang="en-US" sz="1400">
                  <a:solidFill>
                    <a:srgbClr val="0000FF"/>
                  </a:solidFill>
                  <a:latin typeface="Consolas" panose="020B0609020204030204" pitchFamily="49" charset="0"/>
                </a:rPr>
                <a:t> return </a:t>
              </a:r>
              <a:r>
                <a:rPr lang="en-IN" altLang="en-US" sz="1400">
                  <a:solidFill>
                    <a:srgbClr val="A31515"/>
                  </a:solidFill>
                  <a:latin typeface="Consolas" panose="020B0609020204030204" pitchFamily="49" charset="0"/>
                </a:rPr>
                <a:t>"Secured"</a:t>
              </a:r>
              <a:r>
                <a:rPr lang="en-IN" altLang="en-US" sz="1400">
                  <a:latin typeface="Consolas" panose="020B0609020204030204" pitchFamily="49" charset="0"/>
                </a:rPr>
                <a:t>;</a:t>
              </a:r>
              <a:r>
                <a:rPr lang="en-US" altLang="en-US" sz="1400"/>
                <a:t>  </a:t>
              </a:r>
            </a:p>
            <a:p>
              <a:pPr lvl="1">
                <a:lnSpc>
                  <a:spcPct val="100000"/>
                </a:lnSpc>
                <a:spcBef>
                  <a:spcPct val="0"/>
                </a:spcBef>
                <a:buFontTx/>
                <a:buNone/>
              </a:pPr>
              <a:r>
                <a:rPr lang="en-US" altLang="en-US" sz="1400"/>
                <a:t>   </a:t>
              </a:r>
              <a:r>
                <a:rPr lang="en-US" altLang="en-US" sz="1300">
                  <a:solidFill>
                    <a:srgbClr val="0000FF"/>
                  </a:solidFill>
                  <a:latin typeface="Consolas" panose="020B0609020204030204" pitchFamily="49" charset="0"/>
                </a:rPr>
                <a:t>  }</a:t>
              </a:r>
              <a:r>
                <a:rPr lang="en-US" altLang="en-US" sz="1400"/>
                <a:t>  </a:t>
              </a:r>
            </a:p>
            <a:p>
              <a:pPr>
                <a:lnSpc>
                  <a:spcPct val="100000"/>
                </a:lnSpc>
                <a:spcBef>
                  <a:spcPct val="0"/>
                </a:spcBef>
                <a:buFontTx/>
                <a:buNone/>
              </a:pPr>
              <a:r>
                <a:rPr lang="en-IN" altLang="en-US" sz="1300">
                  <a:solidFill>
                    <a:srgbClr val="000000"/>
                  </a:solidFill>
                  <a:latin typeface="Consolas" panose="020B0609020204030204" pitchFamily="49" charset="0"/>
                </a:rPr>
                <a:t>    }</a:t>
              </a:r>
            </a:p>
            <a:p>
              <a:pPr>
                <a:lnSpc>
                  <a:spcPct val="100000"/>
                </a:lnSpc>
                <a:spcBef>
                  <a:spcPct val="0"/>
                </a:spcBef>
                <a:buFontTx/>
                <a:buNone/>
              </a:pPr>
              <a:r>
                <a:rPr lang="en-IN" altLang="en-US" sz="1300">
                  <a:solidFill>
                    <a:srgbClr val="000000"/>
                  </a:solidFill>
                  <a:latin typeface="Consolas" panose="020B0609020204030204" pitchFamily="49" charset="0"/>
                </a:rPr>
                <a:t>}</a:t>
              </a:r>
            </a:p>
            <a:p>
              <a:pPr>
                <a:lnSpc>
                  <a:spcPct val="100000"/>
                </a:lnSpc>
                <a:spcBef>
                  <a:spcPct val="0"/>
                </a:spcBef>
                <a:buFontTx/>
                <a:buNone/>
              </a:pPr>
              <a:r>
                <a:rPr lang="en-US" altLang="en-US" sz="1300">
                  <a:solidFill>
                    <a:srgbClr val="000000"/>
                  </a:solidFill>
                  <a:latin typeface="Consolas" panose="020B0609020204030204" pitchFamily="49" charset="0"/>
                </a:rPr>
                <a:t> </a:t>
              </a:r>
              <a:endParaRPr lang="en-IN" altLang="en-US" sz="1100"/>
            </a:p>
          </p:txBody>
        </p:sp>
        <p:sp>
          <p:nvSpPr>
            <p:cNvPr id="21" name="Rectangle: Rounded Corners 20">
              <a:extLst>
                <a:ext uri="{FF2B5EF4-FFF2-40B4-BE49-F238E27FC236}">
                  <a16:creationId xmlns:a16="http://schemas.microsoft.com/office/drawing/2014/main" id="{9F80702A-FB27-4D23-8C8B-5EDBED0EA35B}"/>
                </a:ext>
              </a:extLst>
            </p:cNvPr>
            <p:cNvSpPr/>
            <p:nvPr/>
          </p:nvSpPr>
          <p:spPr>
            <a:xfrm>
              <a:off x="6515719" y="1944537"/>
              <a:ext cx="5374973" cy="4360150"/>
            </a:xfrm>
            <a:prstGeom prst="roundRect">
              <a:avLst>
                <a:gd name="adj" fmla="val 3270"/>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grpSp>
      <p:sp>
        <p:nvSpPr>
          <p:cNvPr id="29702" name="Rectangle 6"/>
          <p:cNvSpPr>
            <a:spLocks noChangeArrowheads="1"/>
          </p:cNvSpPr>
          <p:nvPr/>
        </p:nvSpPr>
        <p:spPr bwMode="auto">
          <a:xfrm>
            <a:off x="5287963" y="6062663"/>
            <a:ext cx="659923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1800"/>
              </a:lnSpc>
            </a:pPr>
            <a:r>
              <a:rPr lang="en-US" altLang="en-US" sz="1400">
                <a:hlinkClick r:id="rId3"/>
              </a:rPr>
              <a:t>https://www.c-sharpcorner.com/article/authorization-filter-in-asp-net-mvc/</a:t>
            </a:r>
            <a:endParaRPr lang="en-US" altLang="en-US" sz="1400"/>
          </a:p>
          <a:p>
            <a:pPr algn="just" eaLnBrk="1" hangingPunct="1">
              <a:lnSpc>
                <a:spcPts val="1800"/>
              </a:lnSpc>
            </a:pPr>
            <a:r>
              <a:rPr lang="en-IN" altLang="en-US" sz="1400">
                <a:hlinkClick r:id="rId4"/>
              </a:rPr>
              <a:t>https://dotnettutorials.net/lesson/authorization-filter-mvc/</a:t>
            </a:r>
            <a:endParaRPr lang="en-US" altLang="en-US" sz="1400">
              <a:hlinkClick r:id="rId5"/>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30724" name="TextBox 3"/>
          <p:cNvSpPr txBox="1">
            <a:spLocks noChangeArrowheads="1"/>
          </p:cNvSpPr>
          <p:nvPr/>
        </p:nvSpPr>
        <p:spPr bwMode="auto">
          <a:xfrm>
            <a:off x="631825" y="4397375"/>
            <a:ext cx="110204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Routing in MVC  </a:t>
            </a:r>
          </a:p>
          <a:p>
            <a:pPr eaLnBrk="1" hangingPunct="1">
              <a:lnSpc>
                <a:spcPct val="100000"/>
              </a:lnSpc>
              <a:spcBef>
                <a:spcPct val="0"/>
              </a:spcBef>
              <a:buFontTx/>
              <a:buNone/>
            </a:pPr>
            <a:endParaRPr lang="en-US" altLang="en-US" sz="1500" b="1">
              <a:solidFill>
                <a:srgbClr val="FFFFFF"/>
              </a:solidFill>
            </a:endParaRPr>
          </a:p>
          <a:p>
            <a:pPr eaLnBrk="1" hangingPunct="1">
              <a:lnSpc>
                <a:spcPct val="100000"/>
              </a:lnSpc>
              <a:spcBef>
                <a:spcPct val="0"/>
              </a:spcBef>
              <a:buFontTx/>
              <a:buNone/>
            </a:pPr>
            <a:r>
              <a:rPr lang="en-US" altLang="en-US" sz="1500" b="1">
                <a:solidFill>
                  <a:srgbClr val="FFFFFF"/>
                </a:solidFill>
              </a:rPr>
              <a:t>Ref: </a:t>
            </a:r>
          </a:p>
          <a:p>
            <a:pPr lvl="1">
              <a:lnSpc>
                <a:spcPct val="100000"/>
              </a:lnSpc>
              <a:spcBef>
                <a:spcPct val="0"/>
              </a:spcBef>
              <a:buFontTx/>
              <a:buNone/>
            </a:pPr>
            <a:r>
              <a:rPr lang="en-IN" altLang="en-US" sz="1400" b="1">
                <a:hlinkClick r:id="rId2"/>
              </a:rPr>
              <a:t>https://www.c-sharpcorner.com/UploadFile/3d39b4/routing-in-mvc/</a:t>
            </a:r>
            <a:endParaRPr lang="en-IN" altLang="en-US" sz="1400" b="1"/>
          </a:p>
          <a:p>
            <a:pPr lvl="1">
              <a:lnSpc>
                <a:spcPct val="100000"/>
              </a:lnSpc>
              <a:spcBef>
                <a:spcPct val="0"/>
              </a:spcBef>
              <a:buFontTx/>
              <a:buNone/>
            </a:pPr>
            <a:r>
              <a:rPr lang="en-IN" altLang="en-US" sz="1400" b="1">
                <a:hlinkClick r:id="rId3"/>
              </a:rPr>
              <a:t>https://exceptionnotfound.net/attribute-routing-vs-convention-routing/</a:t>
            </a:r>
            <a:endParaRPr lang="en-IN" altLang="en-US" sz="1400" b="1"/>
          </a:p>
        </p:txBody>
      </p:sp>
      <p:pic>
        <p:nvPicPr>
          <p:cNvPr id="30725"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136525"/>
            <a:ext cx="113093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Routing in MVC</a:t>
            </a:r>
          </a:p>
        </p:txBody>
      </p:sp>
      <p:sp>
        <p:nvSpPr>
          <p:cNvPr id="4" name="Rectangle 3">
            <a:extLst>
              <a:ext uri="{FF2B5EF4-FFF2-40B4-BE49-F238E27FC236}">
                <a16:creationId xmlns:a16="http://schemas.microsoft.com/office/drawing/2014/main" id="{7BB2FFD2-22EF-4464-AE4E-45050D76E90C}"/>
              </a:ext>
            </a:extLst>
          </p:cNvPr>
          <p:cNvSpPr/>
          <p:nvPr/>
        </p:nvSpPr>
        <p:spPr>
          <a:xfrm>
            <a:off x="622300" y="765175"/>
            <a:ext cx="11368088" cy="1189038"/>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ASP.NET introduced Routing to eliminate needs of mapping each URL with a physical file. Routing enable us to define URL pattern that maps to the request handler. This request handler can be a file or class. </a:t>
            </a:r>
          </a:p>
          <a:p>
            <a:pPr marL="320040" lvl="1" eaLnBrk="1" hangingPunct="1">
              <a:lnSpc>
                <a:spcPct val="90000"/>
              </a:lnSpc>
              <a:spcBef>
                <a:spcPts val="1000"/>
              </a:spcBef>
              <a:defRPr/>
            </a:pPr>
            <a:r>
              <a:rPr lang="en-US" sz="1400" dirty="0">
                <a:solidFill>
                  <a:schemeClr val="tx1">
                    <a:lumMod val="75000"/>
                    <a:lumOff val="25000"/>
                  </a:schemeClr>
                </a:solidFill>
                <a:latin typeface="+mn-lt"/>
              </a:rPr>
              <a:t>In ASP.NET Webform application, request handler is .</a:t>
            </a:r>
            <a:r>
              <a:rPr lang="en-US" sz="1400" dirty="0" err="1">
                <a:solidFill>
                  <a:schemeClr val="tx1">
                    <a:lumMod val="75000"/>
                    <a:lumOff val="25000"/>
                  </a:schemeClr>
                </a:solidFill>
                <a:latin typeface="+mn-lt"/>
              </a:rPr>
              <a:t>aspx</a:t>
            </a:r>
            <a:r>
              <a:rPr lang="en-US" sz="1400" dirty="0">
                <a:solidFill>
                  <a:schemeClr val="tx1">
                    <a:lumMod val="75000"/>
                    <a:lumOff val="25000"/>
                  </a:schemeClr>
                </a:solidFill>
                <a:latin typeface="+mn-lt"/>
              </a:rPr>
              <a:t> file and in MVC, it is Controller class and Action method. </a:t>
            </a:r>
            <a:r>
              <a:rPr lang="en-US" sz="1400" dirty="0"/>
              <a:t> For example, http://domain/students can be mapped to http://domain/studentsinfo.aspx in ASP.NET Webforms and the same URL can be mapped to Student Controller and Index action method in MVC.</a:t>
            </a:r>
            <a:endParaRPr lang="en-US" sz="1400" dirty="0">
              <a:solidFill>
                <a:schemeClr val="tx1">
                  <a:lumMod val="75000"/>
                  <a:lumOff val="25000"/>
                </a:schemeClr>
              </a:solidFill>
              <a:latin typeface="+mn-lt"/>
            </a:endParaRPr>
          </a:p>
        </p:txBody>
      </p:sp>
      <p:pic>
        <p:nvPicPr>
          <p:cNvPr id="31749" name="Picture 2" descr="Simple MVC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2419350"/>
            <a:ext cx="35512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1"/>
          <p:cNvSpPr>
            <a:spLocks noChangeArrowheads="1"/>
          </p:cNvSpPr>
          <p:nvPr/>
        </p:nvSpPr>
        <p:spPr bwMode="auto">
          <a:xfrm>
            <a:off x="887413" y="2011363"/>
            <a:ext cx="81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IN" altLang="en-US" sz="2000" b="1"/>
              <a:t>Route</a:t>
            </a:r>
          </a:p>
        </p:txBody>
      </p:sp>
      <p:sp>
        <p:nvSpPr>
          <p:cNvPr id="31751" name="Rectangle 2"/>
          <p:cNvSpPr>
            <a:spLocks noChangeArrowheads="1"/>
          </p:cNvSpPr>
          <p:nvPr/>
        </p:nvSpPr>
        <p:spPr bwMode="auto">
          <a:xfrm>
            <a:off x="5730875" y="2063750"/>
            <a:ext cx="2090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IN" altLang="en-US" sz="2000" b="1"/>
              <a:t>Configure a Route</a:t>
            </a:r>
          </a:p>
        </p:txBody>
      </p:sp>
      <p:pic>
        <p:nvPicPr>
          <p:cNvPr id="31752" name="Picture 4" descr="Configure Route in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2560638"/>
            <a:ext cx="5902325"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F49FC04D-5CB3-436C-BC81-D013DB0F3BEC}"/>
              </a:ext>
            </a:extLst>
          </p:cNvPr>
          <p:cNvSpPr/>
          <p:nvPr/>
        </p:nvSpPr>
        <p:spPr>
          <a:xfrm>
            <a:off x="777875" y="4973638"/>
            <a:ext cx="6999288" cy="1816100"/>
          </a:xfrm>
          <a:prstGeom prst="rect">
            <a:avLst/>
          </a:prstGeom>
        </p:spPr>
        <p:txBody>
          <a:bodyPr>
            <a:spAutoFit/>
          </a:bodyPr>
          <a:lstStyle/>
          <a:p>
            <a:pPr algn="just">
              <a:defRPr/>
            </a:pPr>
            <a:r>
              <a:rPr lang="en-IN" sz="2000" b="1" dirty="0"/>
              <a:t>URL Pattern</a:t>
            </a:r>
          </a:p>
          <a:p>
            <a:pPr marL="320040" lvl="1" eaLnBrk="1" hangingPunct="1">
              <a:lnSpc>
                <a:spcPct val="90000"/>
              </a:lnSpc>
              <a:spcBef>
                <a:spcPts val="1000"/>
              </a:spcBef>
              <a:defRPr/>
            </a:pPr>
            <a:r>
              <a:rPr lang="en-US" sz="1400" dirty="0">
                <a:solidFill>
                  <a:schemeClr val="tx1">
                    <a:lumMod val="75000"/>
                    <a:lumOff val="25000"/>
                  </a:schemeClr>
                </a:solidFill>
                <a:latin typeface="+mn-lt"/>
              </a:rPr>
              <a:t>URL pattern "{controller}/{action}/{id}" would look like localhost:1234/{controller}/{action}/{id}. </a:t>
            </a:r>
          </a:p>
          <a:p>
            <a:pPr marL="320040" lvl="1" eaLnBrk="1" hangingPunct="1">
              <a:lnSpc>
                <a:spcPct val="90000"/>
              </a:lnSpc>
              <a:spcBef>
                <a:spcPts val="1000"/>
              </a:spcBef>
              <a:defRPr/>
            </a:pPr>
            <a:r>
              <a:rPr lang="en-US" sz="1400" dirty="0">
                <a:solidFill>
                  <a:schemeClr val="tx1">
                    <a:lumMod val="75000"/>
                    <a:lumOff val="25000"/>
                  </a:schemeClr>
                </a:solidFill>
                <a:latin typeface="+mn-lt"/>
              </a:rPr>
              <a:t>Anything after "localhost:1234/" would be considered as controller name. </a:t>
            </a:r>
          </a:p>
          <a:p>
            <a:pPr marL="320040" lvl="1" eaLnBrk="1" hangingPunct="1">
              <a:lnSpc>
                <a:spcPct val="90000"/>
              </a:lnSpc>
              <a:spcBef>
                <a:spcPts val="1000"/>
              </a:spcBef>
              <a:defRPr/>
            </a:pPr>
            <a:r>
              <a:rPr lang="en-US" sz="1400" dirty="0">
                <a:solidFill>
                  <a:schemeClr val="tx1">
                    <a:lumMod val="75000"/>
                    <a:lumOff val="25000"/>
                  </a:schemeClr>
                </a:solidFill>
                <a:latin typeface="+mn-lt"/>
              </a:rPr>
              <a:t>The same way, anything after controller name would be considered as action name and then value of id parameter.</a:t>
            </a:r>
            <a:endParaRPr lang="en-IN" sz="1400" dirty="0">
              <a:solidFill>
                <a:schemeClr val="tx1">
                  <a:lumMod val="75000"/>
                  <a:lumOff val="25000"/>
                </a:schemeClr>
              </a:solidFill>
              <a:latin typeface="+mn-lt"/>
            </a:endParaRPr>
          </a:p>
        </p:txBody>
      </p:sp>
      <p:pic>
        <p:nvPicPr>
          <p:cNvPr id="31754" name="Picture 6" descr="Routing in mv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2688" y="5105400"/>
            <a:ext cx="4391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Rounded Corners 11">
            <a:extLst>
              <a:ext uri="{FF2B5EF4-FFF2-40B4-BE49-F238E27FC236}">
                <a16:creationId xmlns:a16="http://schemas.microsoft.com/office/drawing/2014/main" id="{48DF9216-B3CD-46C7-82E6-2180B4A4D38F}"/>
              </a:ext>
            </a:extLst>
          </p:cNvPr>
          <p:cNvSpPr/>
          <p:nvPr/>
        </p:nvSpPr>
        <p:spPr>
          <a:xfrm>
            <a:off x="723900" y="1981200"/>
            <a:ext cx="4294188" cy="2936875"/>
          </a:xfrm>
          <a:prstGeom prst="roundRect">
            <a:avLst>
              <a:gd name="adj" fmla="val 6429"/>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14" name="Rectangle: Rounded Corners 13">
            <a:extLst>
              <a:ext uri="{FF2B5EF4-FFF2-40B4-BE49-F238E27FC236}">
                <a16:creationId xmlns:a16="http://schemas.microsoft.com/office/drawing/2014/main" id="{A588EEEB-075B-461D-BDE9-3655CD91B953}"/>
              </a:ext>
            </a:extLst>
          </p:cNvPr>
          <p:cNvSpPr/>
          <p:nvPr/>
        </p:nvSpPr>
        <p:spPr>
          <a:xfrm>
            <a:off x="5367338" y="2008188"/>
            <a:ext cx="6556375" cy="2895600"/>
          </a:xfrm>
          <a:prstGeom prst="roundRect">
            <a:avLst>
              <a:gd name="adj" fmla="val 6429"/>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Rounded Corners 14">
            <a:extLst>
              <a:ext uri="{FF2B5EF4-FFF2-40B4-BE49-F238E27FC236}">
                <a16:creationId xmlns:a16="http://schemas.microsoft.com/office/drawing/2014/main" id="{ABB5B484-90C5-4B1C-8B8C-6C44A6D39CCB}"/>
              </a:ext>
            </a:extLst>
          </p:cNvPr>
          <p:cNvSpPr/>
          <p:nvPr/>
        </p:nvSpPr>
        <p:spPr>
          <a:xfrm>
            <a:off x="723900" y="5011738"/>
            <a:ext cx="11199813" cy="1663700"/>
          </a:xfrm>
          <a:prstGeom prst="roundRect">
            <a:avLst>
              <a:gd name="adj" fmla="val 6429"/>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Routing Types :: </a:t>
            </a:r>
            <a:r>
              <a:rPr lang="en-IN" sz="3000" b="1" dirty="0">
                <a:solidFill>
                  <a:srgbClr val="FFFFFF"/>
                </a:solidFill>
                <a:latin typeface="+mn-lt"/>
              </a:rPr>
              <a:t>Convention Routing</a:t>
            </a:r>
            <a:endParaRPr lang="en-US" sz="3000" b="1" dirty="0">
              <a:solidFill>
                <a:srgbClr val="FFFFFF"/>
              </a:solidFill>
              <a:latin typeface="+mn-lt"/>
            </a:endParaRPr>
          </a:p>
        </p:txBody>
      </p:sp>
      <p:sp>
        <p:nvSpPr>
          <p:cNvPr id="32772" name="Rectangle 4"/>
          <p:cNvSpPr>
            <a:spLocks noChangeArrowheads="1"/>
          </p:cNvSpPr>
          <p:nvPr/>
        </p:nvSpPr>
        <p:spPr bwMode="auto">
          <a:xfrm>
            <a:off x="747713" y="854075"/>
            <a:ext cx="1881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IN" altLang="en-US" sz="2000" b="1"/>
              <a:t>Multiple Routes</a:t>
            </a:r>
          </a:p>
        </p:txBody>
      </p:sp>
      <p:sp>
        <p:nvSpPr>
          <p:cNvPr id="32773" name="Rectangle 7"/>
          <p:cNvSpPr>
            <a:spLocks noChangeArrowheads="1"/>
          </p:cNvSpPr>
          <p:nvPr/>
        </p:nvSpPr>
        <p:spPr bwMode="auto">
          <a:xfrm>
            <a:off x="747713" y="1168400"/>
            <a:ext cx="52006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200"/>
              <a:t>public static void RegisterRoutes(RouteCollection routes)</a:t>
            </a:r>
          </a:p>
          <a:p>
            <a:pPr>
              <a:lnSpc>
                <a:spcPct val="100000"/>
              </a:lnSpc>
              <a:spcBef>
                <a:spcPct val="0"/>
              </a:spcBef>
              <a:buFontTx/>
              <a:buNone/>
            </a:pPr>
            <a:r>
              <a:rPr lang="en-IN" altLang="en-US" sz="1200"/>
              <a:t>    {</a:t>
            </a:r>
          </a:p>
          <a:p>
            <a:pPr>
              <a:lnSpc>
                <a:spcPct val="100000"/>
              </a:lnSpc>
              <a:spcBef>
                <a:spcPct val="0"/>
              </a:spcBef>
              <a:buFontTx/>
              <a:buNone/>
            </a:pPr>
            <a:r>
              <a:rPr lang="en-IN" altLang="en-US" sz="1200"/>
              <a:t>        routes.IgnoreRoute("{resource}.axd/{*pathInfo}");</a:t>
            </a:r>
          </a:p>
          <a:p>
            <a:pPr>
              <a:lnSpc>
                <a:spcPct val="100000"/>
              </a:lnSpc>
              <a:spcBef>
                <a:spcPct val="0"/>
              </a:spcBef>
              <a:buFontTx/>
              <a:buNone/>
            </a:pPr>
            <a:endParaRPr lang="en-IN" altLang="en-US" sz="1200"/>
          </a:p>
          <a:p>
            <a:pPr>
              <a:lnSpc>
                <a:spcPct val="100000"/>
              </a:lnSpc>
              <a:spcBef>
                <a:spcPct val="0"/>
              </a:spcBef>
              <a:buFontTx/>
              <a:buNone/>
            </a:pPr>
            <a:r>
              <a:rPr lang="en-IN" altLang="en-US" sz="1200"/>
              <a:t>        routes.MapRoute(</a:t>
            </a:r>
          </a:p>
          <a:p>
            <a:pPr>
              <a:lnSpc>
                <a:spcPct val="100000"/>
              </a:lnSpc>
              <a:spcBef>
                <a:spcPct val="0"/>
              </a:spcBef>
              <a:buFontTx/>
              <a:buNone/>
            </a:pPr>
            <a:r>
              <a:rPr lang="en-IN" altLang="en-US" sz="1200"/>
              <a:t>            name: "Student",</a:t>
            </a:r>
          </a:p>
          <a:p>
            <a:pPr>
              <a:lnSpc>
                <a:spcPct val="100000"/>
              </a:lnSpc>
              <a:spcBef>
                <a:spcPct val="0"/>
              </a:spcBef>
              <a:buFontTx/>
              <a:buNone/>
            </a:pPr>
            <a:r>
              <a:rPr lang="en-IN" altLang="en-US" sz="1200"/>
              <a:t>            url: "students/{id}",</a:t>
            </a:r>
          </a:p>
          <a:p>
            <a:pPr>
              <a:lnSpc>
                <a:spcPct val="100000"/>
              </a:lnSpc>
              <a:spcBef>
                <a:spcPct val="0"/>
              </a:spcBef>
              <a:buFontTx/>
              <a:buNone/>
            </a:pPr>
            <a:r>
              <a:rPr lang="en-IN" altLang="en-US" sz="1200"/>
              <a:t>            defaults: new { controller = "Student", action = "Index"}</a:t>
            </a:r>
          </a:p>
          <a:p>
            <a:pPr>
              <a:lnSpc>
                <a:spcPct val="100000"/>
              </a:lnSpc>
              <a:spcBef>
                <a:spcPct val="0"/>
              </a:spcBef>
              <a:buFontTx/>
              <a:buNone/>
            </a:pPr>
            <a:r>
              <a:rPr lang="en-IN" altLang="en-US" sz="1200"/>
              <a:t>        );</a:t>
            </a:r>
          </a:p>
          <a:p>
            <a:pPr>
              <a:lnSpc>
                <a:spcPct val="100000"/>
              </a:lnSpc>
              <a:spcBef>
                <a:spcPct val="0"/>
              </a:spcBef>
              <a:buFontTx/>
              <a:buNone/>
            </a:pPr>
            <a:r>
              <a:rPr lang="en-IN" altLang="en-US" sz="1200"/>
              <a:t>        routes.MapRoute(</a:t>
            </a:r>
          </a:p>
          <a:p>
            <a:pPr>
              <a:lnSpc>
                <a:spcPct val="100000"/>
              </a:lnSpc>
              <a:spcBef>
                <a:spcPct val="0"/>
              </a:spcBef>
              <a:buFontTx/>
              <a:buNone/>
            </a:pPr>
            <a:r>
              <a:rPr lang="en-IN" altLang="en-US" sz="1200"/>
              <a:t>            name: "Default",</a:t>
            </a:r>
          </a:p>
          <a:p>
            <a:pPr>
              <a:lnSpc>
                <a:spcPct val="100000"/>
              </a:lnSpc>
              <a:spcBef>
                <a:spcPct val="0"/>
              </a:spcBef>
              <a:buFontTx/>
              <a:buNone/>
            </a:pPr>
            <a:r>
              <a:rPr lang="en-IN" altLang="en-US" sz="1200"/>
              <a:t>            url: "{controller}/{action}/{id}",</a:t>
            </a:r>
          </a:p>
          <a:p>
            <a:pPr>
              <a:lnSpc>
                <a:spcPct val="100000"/>
              </a:lnSpc>
              <a:spcBef>
                <a:spcPct val="0"/>
              </a:spcBef>
              <a:buFontTx/>
              <a:buNone/>
            </a:pPr>
            <a:r>
              <a:rPr lang="en-IN" altLang="en-US" sz="1200"/>
              <a:t>            defaults: new { controller = "Home", action = "Index", id = UrlParameter.Optional }</a:t>
            </a:r>
          </a:p>
          <a:p>
            <a:pPr>
              <a:lnSpc>
                <a:spcPct val="100000"/>
              </a:lnSpc>
              <a:spcBef>
                <a:spcPct val="0"/>
              </a:spcBef>
              <a:buFontTx/>
              <a:buNone/>
            </a:pPr>
            <a:r>
              <a:rPr lang="en-IN" altLang="en-US" sz="1200"/>
              <a:t>        );</a:t>
            </a:r>
          </a:p>
          <a:p>
            <a:pPr>
              <a:lnSpc>
                <a:spcPct val="100000"/>
              </a:lnSpc>
              <a:spcBef>
                <a:spcPct val="0"/>
              </a:spcBef>
              <a:buFontTx/>
              <a:buNone/>
            </a:pPr>
            <a:r>
              <a:rPr lang="en-IN" altLang="en-US" sz="1200"/>
              <a:t>    }</a:t>
            </a:r>
            <a:endParaRPr lang="en-IN" altLang="en-US" sz="1800"/>
          </a:p>
        </p:txBody>
      </p:sp>
      <p:graphicFrame>
        <p:nvGraphicFramePr>
          <p:cNvPr id="9" name="Table 8">
            <a:extLst>
              <a:ext uri="{FF2B5EF4-FFF2-40B4-BE49-F238E27FC236}">
                <a16:creationId xmlns:a16="http://schemas.microsoft.com/office/drawing/2014/main" id="{C4685073-BAFF-463C-9124-A4654FC722C5}"/>
              </a:ext>
            </a:extLst>
          </p:cNvPr>
          <p:cNvGraphicFramePr>
            <a:graphicFrameLocks noGrp="1"/>
          </p:cNvGraphicFramePr>
          <p:nvPr/>
        </p:nvGraphicFramePr>
        <p:xfrm>
          <a:off x="5180013" y="927100"/>
          <a:ext cx="5881687" cy="1254125"/>
        </p:xfrm>
        <a:graphic>
          <a:graphicData uri="http://schemas.openxmlformats.org/drawingml/2006/table">
            <a:tbl>
              <a:tblPr/>
              <a:tblGrid>
                <a:gridCol w="2761753">
                  <a:extLst>
                    <a:ext uri="{9D8B030D-6E8A-4147-A177-3AD203B41FA5}">
                      <a16:colId xmlns:a16="http://schemas.microsoft.com/office/drawing/2014/main" val="992311764"/>
                    </a:ext>
                  </a:extLst>
                </a:gridCol>
                <a:gridCol w="1564679">
                  <a:extLst>
                    <a:ext uri="{9D8B030D-6E8A-4147-A177-3AD203B41FA5}">
                      <a16:colId xmlns:a16="http://schemas.microsoft.com/office/drawing/2014/main" val="2444330334"/>
                    </a:ext>
                  </a:extLst>
                </a:gridCol>
                <a:gridCol w="867171">
                  <a:extLst>
                    <a:ext uri="{9D8B030D-6E8A-4147-A177-3AD203B41FA5}">
                      <a16:colId xmlns:a16="http://schemas.microsoft.com/office/drawing/2014/main" val="666787410"/>
                    </a:ext>
                  </a:extLst>
                </a:gridCol>
                <a:gridCol w="688083">
                  <a:extLst>
                    <a:ext uri="{9D8B030D-6E8A-4147-A177-3AD203B41FA5}">
                      <a16:colId xmlns:a16="http://schemas.microsoft.com/office/drawing/2014/main" val="543638926"/>
                    </a:ext>
                  </a:extLst>
                </a:gridCol>
              </a:tblGrid>
              <a:tr h="259055">
                <a:tc>
                  <a:txBody>
                    <a:bodyPr/>
                    <a:lstStyle/>
                    <a:p>
                      <a:pPr algn="l" fontAlgn="b"/>
                      <a:r>
                        <a:rPr lang="en-IN" sz="1100" b="0" dirty="0">
                          <a:solidFill>
                            <a:srgbClr val="FFFFFF"/>
                          </a:solidFill>
                          <a:effectLst/>
                        </a:rPr>
                        <a:t>URL</a:t>
                      </a:r>
                    </a:p>
                  </a:txBody>
                  <a:tcPr marL="91430" marR="91430" marT="45711" marB="4571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100" b="0">
                          <a:solidFill>
                            <a:srgbClr val="FFFFFF"/>
                          </a:solidFill>
                          <a:effectLst/>
                        </a:rPr>
                        <a:t>Controller</a:t>
                      </a:r>
                    </a:p>
                  </a:txBody>
                  <a:tcPr marL="91430" marR="91430" marT="45711" marB="4571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100" b="0">
                          <a:solidFill>
                            <a:srgbClr val="FFFFFF"/>
                          </a:solidFill>
                          <a:effectLst/>
                        </a:rPr>
                        <a:t>Action</a:t>
                      </a:r>
                    </a:p>
                  </a:txBody>
                  <a:tcPr marL="91430" marR="91430" marT="45711" marB="4571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100" b="0" dirty="0">
                          <a:solidFill>
                            <a:srgbClr val="FFFFFF"/>
                          </a:solidFill>
                          <a:effectLst/>
                        </a:rPr>
                        <a:t>Id</a:t>
                      </a:r>
                    </a:p>
                  </a:txBody>
                  <a:tcPr marL="91430" marR="91430" marT="45711" marB="4571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330503238"/>
                  </a:ext>
                </a:extLst>
              </a:tr>
              <a:tr h="259055">
                <a:tc>
                  <a:txBody>
                    <a:bodyPr/>
                    <a:lstStyle/>
                    <a:p>
                      <a:pPr fontAlgn="t"/>
                      <a:r>
                        <a:rPr lang="en-IN" sz="1100" dirty="0">
                          <a:solidFill>
                            <a:srgbClr val="414141"/>
                          </a:solidFill>
                          <a:effectLst/>
                        </a:rPr>
                        <a:t>http://localhost/student/123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dirty="0" err="1">
                          <a:solidFill>
                            <a:srgbClr val="414141"/>
                          </a:solidFill>
                          <a:effectLst/>
                        </a:rPr>
                        <a:t>StudentController</a:t>
                      </a:r>
                      <a:endParaRPr lang="en-IN" sz="1100" dirty="0">
                        <a:solidFill>
                          <a:srgbClr val="414141"/>
                        </a:solidFill>
                        <a:effectLst/>
                      </a:endParaRP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a:solidFill>
                            <a:srgbClr val="414141"/>
                          </a:solidFill>
                          <a:effectLst/>
                        </a:rPr>
                        <a:t>Index</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a:solidFill>
                            <a:srgbClr val="414141"/>
                          </a:solidFill>
                          <a:effectLst/>
                        </a:rPr>
                        <a:t>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0292403"/>
                  </a:ext>
                </a:extLst>
              </a:tr>
              <a:tr h="368007">
                <a:tc>
                  <a:txBody>
                    <a:bodyPr/>
                    <a:lstStyle/>
                    <a:p>
                      <a:pPr fontAlgn="t"/>
                      <a:r>
                        <a:rPr lang="en-IN" sz="1100" dirty="0">
                          <a:solidFill>
                            <a:srgbClr val="414141"/>
                          </a:solidFill>
                          <a:effectLst/>
                        </a:rPr>
                        <a:t>http://localhost/student/index/123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100" dirty="0" err="1">
                          <a:solidFill>
                            <a:srgbClr val="414141"/>
                          </a:solidFill>
                          <a:effectLst/>
                        </a:rPr>
                        <a:t>StudentController</a:t>
                      </a:r>
                      <a:endParaRPr lang="en-IN" sz="1100" dirty="0">
                        <a:solidFill>
                          <a:srgbClr val="414141"/>
                        </a:solidFill>
                        <a:effectLst/>
                      </a:endParaRP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100" dirty="0">
                          <a:solidFill>
                            <a:srgbClr val="414141"/>
                          </a:solidFill>
                          <a:effectLst/>
                        </a:rPr>
                        <a:t>Index</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100">
                          <a:solidFill>
                            <a:srgbClr val="414141"/>
                          </a:solidFill>
                          <a:effectLst/>
                        </a:rPr>
                        <a:t>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185757082"/>
                  </a:ext>
                </a:extLst>
              </a:tr>
              <a:tr h="368007">
                <a:tc>
                  <a:txBody>
                    <a:bodyPr/>
                    <a:lstStyle/>
                    <a:p>
                      <a:pPr fontAlgn="t"/>
                      <a:r>
                        <a:rPr lang="en-IN" sz="1100">
                          <a:solidFill>
                            <a:srgbClr val="414141"/>
                          </a:solidFill>
                          <a:effectLst/>
                        </a:rPr>
                        <a:t>http://localhost/student?Id=123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a:solidFill>
                            <a:srgbClr val="414141"/>
                          </a:solidFill>
                          <a:effectLst/>
                        </a:rPr>
                        <a:t>StudentController</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dirty="0">
                          <a:solidFill>
                            <a:srgbClr val="414141"/>
                          </a:solidFill>
                          <a:effectLst/>
                        </a:rPr>
                        <a:t>Index</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100" dirty="0">
                          <a:solidFill>
                            <a:srgbClr val="414141"/>
                          </a:solidFill>
                          <a:effectLst/>
                        </a:rPr>
                        <a:t>123</a:t>
                      </a:r>
                    </a:p>
                  </a:txBody>
                  <a:tcPr marL="91430" marR="91430" marT="45711" marB="4571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2054832"/>
                  </a:ext>
                </a:extLst>
              </a:tr>
            </a:tbl>
          </a:graphicData>
        </a:graphic>
      </p:graphicFrame>
      <p:sp>
        <p:nvSpPr>
          <p:cNvPr id="32801" name="Rectangle 10"/>
          <p:cNvSpPr>
            <a:spLocks noChangeArrowheads="1"/>
          </p:cNvSpPr>
          <p:nvPr/>
        </p:nvSpPr>
        <p:spPr bwMode="auto">
          <a:xfrm>
            <a:off x="738188" y="4559300"/>
            <a:ext cx="2073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IN" altLang="en-US" sz="2000" b="1"/>
              <a:t>Route Constraints</a:t>
            </a:r>
          </a:p>
        </p:txBody>
      </p:sp>
      <p:sp>
        <p:nvSpPr>
          <p:cNvPr id="32802" name="Rectangle 12"/>
          <p:cNvSpPr>
            <a:spLocks noChangeArrowheads="1"/>
          </p:cNvSpPr>
          <p:nvPr/>
        </p:nvSpPr>
        <p:spPr bwMode="auto">
          <a:xfrm>
            <a:off x="747713" y="5026025"/>
            <a:ext cx="50911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200"/>
              <a:t>routes.MapRoute(</a:t>
            </a:r>
          </a:p>
          <a:p>
            <a:pPr>
              <a:lnSpc>
                <a:spcPct val="100000"/>
              </a:lnSpc>
              <a:spcBef>
                <a:spcPct val="0"/>
              </a:spcBef>
              <a:buFontTx/>
              <a:buNone/>
            </a:pPr>
            <a:r>
              <a:rPr lang="en-IN" altLang="en-US" sz="1200"/>
              <a:t>        name: "Student",</a:t>
            </a:r>
          </a:p>
          <a:p>
            <a:pPr>
              <a:lnSpc>
                <a:spcPct val="100000"/>
              </a:lnSpc>
              <a:spcBef>
                <a:spcPct val="0"/>
              </a:spcBef>
              <a:buFontTx/>
              <a:buNone/>
            </a:pPr>
            <a:r>
              <a:rPr lang="en-IN" altLang="en-US" sz="1200"/>
              <a:t>        url: "student/{id}/{name}/{standardId}",</a:t>
            </a:r>
          </a:p>
          <a:p>
            <a:pPr>
              <a:lnSpc>
                <a:spcPct val="100000"/>
              </a:lnSpc>
              <a:spcBef>
                <a:spcPct val="0"/>
              </a:spcBef>
              <a:buFontTx/>
              <a:buNone/>
            </a:pPr>
            <a:r>
              <a:rPr lang="en-IN" altLang="en-US" sz="1200"/>
              <a:t>        defaults: new { controller = "Student", action = "Index", id = UrlParameter.Optional, name = UrlParameter.Optional, standardId = UrlParameter.Optional },</a:t>
            </a:r>
          </a:p>
          <a:p>
            <a:pPr>
              <a:lnSpc>
                <a:spcPct val="100000"/>
              </a:lnSpc>
              <a:spcBef>
                <a:spcPct val="0"/>
              </a:spcBef>
              <a:buFontTx/>
              <a:buNone/>
            </a:pPr>
            <a:r>
              <a:rPr lang="en-IN" altLang="en-US" sz="1200"/>
              <a:t>        constraints: new { id = @"\d+" }</a:t>
            </a:r>
          </a:p>
          <a:p>
            <a:pPr>
              <a:lnSpc>
                <a:spcPct val="100000"/>
              </a:lnSpc>
              <a:spcBef>
                <a:spcPct val="0"/>
              </a:spcBef>
              <a:buFontTx/>
              <a:buNone/>
            </a:pPr>
            <a:r>
              <a:rPr lang="en-IN" altLang="en-US" sz="1200"/>
              <a:t>    );</a:t>
            </a:r>
          </a:p>
        </p:txBody>
      </p:sp>
      <p:sp>
        <p:nvSpPr>
          <p:cNvPr id="32803" name="Rectangle 13"/>
          <p:cNvSpPr>
            <a:spLocks noChangeArrowheads="1"/>
          </p:cNvSpPr>
          <p:nvPr/>
        </p:nvSpPr>
        <p:spPr bwMode="auto">
          <a:xfrm>
            <a:off x="5230813" y="2673350"/>
            <a:ext cx="183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IN" altLang="en-US" sz="2000" b="1"/>
              <a:t>Register Routes</a:t>
            </a:r>
          </a:p>
        </p:txBody>
      </p:sp>
      <p:sp>
        <p:nvSpPr>
          <p:cNvPr id="32804" name="Rectangle 15"/>
          <p:cNvSpPr>
            <a:spLocks noChangeArrowheads="1"/>
          </p:cNvSpPr>
          <p:nvPr/>
        </p:nvSpPr>
        <p:spPr bwMode="auto">
          <a:xfrm>
            <a:off x="5180013" y="3106738"/>
            <a:ext cx="37719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200"/>
              <a:t>public class MvcApplication : System.Web.HttpApplication</a:t>
            </a:r>
          </a:p>
          <a:p>
            <a:pPr>
              <a:lnSpc>
                <a:spcPct val="100000"/>
              </a:lnSpc>
              <a:spcBef>
                <a:spcPct val="0"/>
              </a:spcBef>
              <a:buFontTx/>
              <a:buNone/>
            </a:pPr>
            <a:r>
              <a:rPr lang="en-IN" altLang="en-US" sz="1200"/>
              <a:t>{</a:t>
            </a:r>
          </a:p>
          <a:p>
            <a:pPr>
              <a:lnSpc>
                <a:spcPct val="100000"/>
              </a:lnSpc>
              <a:spcBef>
                <a:spcPct val="0"/>
              </a:spcBef>
              <a:buFontTx/>
              <a:buNone/>
            </a:pPr>
            <a:r>
              <a:rPr lang="en-IN" altLang="en-US" sz="1200"/>
              <a:t>    protected void Application_Start()</a:t>
            </a:r>
          </a:p>
          <a:p>
            <a:pPr>
              <a:lnSpc>
                <a:spcPct val="100000"/>
              </a:lnSpc>
              <a:spcBef>
                <a:spcPct val="0"/>
              </a:spcBef>
              <a:buFontTx/>
              <a:buNone/>
            </a:pPr>
            <a:r>
              <a:rPr lang="en-IN" altLang="en-US" sz="1200"/>
              <a:t>    {</a:t>
            </a:r>
          </a:p>
          <a:p>
            <a:pPr>
              <a:lnSpc>
                <a:spcPct val="100000"/>
              </a:lnSpc>
              <a:spcBef>
                <a:spcPct val="0"/>
              </a:spcBef>
              <a:buFontTx/>
              <a:buNone/>
            </a:pPr>
            <a:r>
              <a:rPr lang="en-IN" altLang="en-US" sz="1200"/>
              <a:t>            RouteConfig.RegisterRoutes(RouteTable.Routes);</a:t>
            </a:r>
          </a:p>
          <a:p>
            <a:pPr>
              <a:lnSpc>
                <a:spcPct val="100000"/>
              </a:lnSpc>
              <a:spcBef>
                <a:spcPct val="0"/>
              </a:spcBef>
              <a:buFontTx/>
              <a:buNone/>
            </a:pPr>
            <a:r>
              <a:rPr lang="en-IN" altLang="en-US" sz="1200"/>
              <a:t>    }</a:t>
            </a:r>
          </a:p>
          <a:p>
            <a:pPr>
              <a:lnSpc>
                <a:spcPct val="100000"/>
              </a:lnSpc>
              <a:spcBef>
                <a:spcPct val="0"/>
              </a:spcBef>
              <a:buFontTx/>
              <a:buNone/>
            </a:pPr>
            <a:r>
              <a:rPr lang="en-IN" altLang="en-US" sz="1200"/>
              <a:t>}</a:t>
            </a:r>
          </a:p>
        </p:txBody>
      </p:sp>
      <p:pic>
        <p:nvPicPr>
          <p:cNvPr id="32805" name="Picture 7" descr="Register Ro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263" y="2479675"/>
            <a:ext cx="3036887"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Rounded Corners 22">
            <a:extLst>
              <a:ext uri="{FF2B5EF4-FFF2-40B4-BE49-F238E27FC236}">
                <a16:creationId xmlns:a16="http://schemas.microsoft.com/office/drawing/2014/main" id="{36903CAA-80F4-4A87-8D0F-103A0DA4F061}"/>
              </a:ext>
            </a:extLst>
          </p:cNvPr>
          <p:cNvSpPr/>
          <p:nvPr/>
        </p:nvSpPr>
        <p:spPr>
          <a:xfrm>
            <a:off x="738188" y="820738"/>
            <a:ext cx="4294187" cy="3513137"/>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4" name="Rectangle: Rounded Corners 23">
            <a:extLst>
              <a:ext uri="{FF2B5EF4-FFF2-40B4-BE49-F238E27FC236}">
                <a16:creationId xmlns:a16="http://schemas.microsoft.com/office/drawing/2014/main" id="{1584BDBB-E443-42B0-9170-6ED655B01B45}"/>
              </a:ext>
            </a:extLst>
          </p:cNvPr>
          <p:cNvSpPr/>
          <p:nvPr/>
        </p:nvSpPr>
        <p:spPr>
          <a:xfrm>
            <a:off x="738188" y="4573588"/>
            <a:ext cx="4294187" cy="2209800"/>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5" name="Rectangle: Rounded Corners 24">
            <a:extLst>
              <a:ext uri="{FF2B5EF4-FFF2-40B4-BE49-F238E27FC236}">
                <a16:creationId xmlns:a16="http://schemas.microsoft.com/office/drawing/2014/main" id="{4E002325-8ED6-4DF0-B33D-47734C2484CA}"/>
              </a:ext>
            </a:extLst>
          </p:cNvPr>
          <p:cNvSpPr/>
          <p:nvPr/>
        </p:nvSpPr>
        <p:spPr>
          <a:xfrm>
            <a:off x="5180013" y="2298700"/>
            <a:ext cx="6905625" cy="4297363"/>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Routing Types :: Attribute Routing</a:t>
            </a:r>
          </a:p>
        </p:txBody>
      </p:sp>
      <p:sp>
        <p:nvSpPr>
          <p:cNvPr id="33796" name="Rectangle 7"/>
          <p:cNvSpPr>
            <a:spLocks noChangeArrowheads="1"/>
          </p:cNvSpPr>
          <p:nvPr/>
        </p:nvSpPr>
        <p:spPr bwMode="auto">
          <a:xfrm>
            <a:off x="622300" y="768350"/>
            <a:ext cx="10869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400"/>
              <a:t>Attribute Routing (introduced in MVC 5) is the ability to add routes to the Route Table via attributes so that the route definitions are in close proximity to their corresponding actions. We will still populate the Route Table, but we will do it in a different manner.</a:t>
            </a:r>
          </a:p>
          <a:p>
            <a:pPr>
              <a:lnSpc>
                <a:spcPct val="100000"/>
              </a:lnSpc>
              <a:spcBef>
                <a:spcPct val="0"/>
              </a:spcBef>
              <a:buFontTx/>
              <a:buNone/>
            </a:pPr>
            <a:endParaRPr lang="en-US" altLang="en-US" sz="1200"/>
          </a:p>
        </p:txBody>
      </p:sp>
      <p:sp>
        <p:nvSpPr>
          <p:cNvPr id="33797" name="Rectangle 1"/>
          <p:cNvSpPr>
            <a:spLocks noChangeArrowheads="1"/>
          </p:cNvSpPr>
          <p:nvPr/>
        </p:nvSpPr>
        <p:spPr bwMode="auto">
          <a:xfrm>
            <a:off x="622300" y="1492250"/>
            <a:ext cx="2811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b="1"/>
              <a:t>Enable Attribute Routing</a:t>
            </a:r>
          </a:p>
        </p:txBody>
      </p:sp>
      <p:sp>
        <p:nvSpPr>
          <p:cNvPr id="33798" name="Rectangle 3"/>
          <p:cNvSpPr>
            <a:spLocks noChangeArrowheads="1"/>
          </p:cNvSpPr>
          <p:nvPr/>
        </p:nvSpPr>
        <p:spPr bwMode="auto">
          <a:xfrm>
            <a:off x="635000" y="1824038"/>
            <a:ext cx="50958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400"/>
              <a:t>If you want to use Attribute Routing, you have to enable it by calling MapMvcAttributeRoutes on the RouteCollection for your app (usually this is done in RouteConfig)</a:t>
            </a:r>
            <a:endParaRPr lang="en-IN" altLang="en-US" sz="1400"/>
          </a:p>
        </p:txBody>
      </p:sp>
      <p:sp>
        <p:nvSpPr>
          <p:cNvPr id="33799" name="Rectangle 6"/>
          <p:cNvSpPr>
            <a:spLocks noChangeArrowheads="1"/>
          </p:cNvSpPr>
          <p:nvPr/>
        </p:nvSpPr>
        <p:spPr bwMode="auto">
          <a:xfrm>
            <a:off x="6056313" y="1260475"/>
            <a:ext cx="48180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200"/>
              <a:t>public class RouteConfig</a:t>
            </a:r>
          </a:p>
          <a:p>
            <a:pPr>
              <a:lnSpc>
                <a:spcPct val="100000"/>
              </a:lnSpc>
              <a:spcBef>
                <a:spcPct val="0"/>
              </a:spcBef>
              <a:buFontTx/>
              <a:buNone/>
            </a:pPr>
            <a:r>
              <a:rPr lang="en-IN" altLang="en-US" sz="1200"/>
              <a:t>{</a:t>
            </a:r>
          </a:p>
          <a:p>
            <a:pPr>
              <a:lnSpc>
                <a:spcPct val="100000"/>
              </a:lnSpc>
              <a:spcBef>
                <a:spcPct val="0"/>
              </a:spcBef>
              <a:buFontTx/>
              <a:buNone/>
            </a:pPr>
            <a:r>
              <a:rPr lang="en-IN" altLang="en-US" sz="1200"/>
              <a:t>    public static void RegisterRoutes(RouteCollection routes)</a:t>
            </a:r>
          </a:p>
          <a:p>
            <a:pPr>
              <a:lnSpc>
                <a:spcPct val="100000"/>
              </a:lnSpc>
              <a:spcBef>
                <a:spcPct val="0"/>
              </a:spcBef>
              <a:buFontTx/>
              <a:buNone/>
            </a:pPr>
            <a:r>
              <a:rPr lang="en-IN" altLang="en-US" sz="1200"/>
              <a:t>    {</a:t>
            </a:r>
          </a:p>
          <a:p>
            <a:pPr>
              <a:lnSpc>
                <a:spcPct val="100000"/>
              </a:lnSpc>
              <a:spcBef>
                <a:spcPct val="0"/>
              </a:spcBef>
              <a:buFontTx/>
              <a:buNone/>
            </a:pPr>
            <a:r>
              <a:rPr lang="en-IN" altLang="en-US" sz="1200"/>
              <a:t>        routes.IgnoreRoute("{resource}.axd/{*pathInfo}");</a:t>
            </a:r>
          </a:p>
          <a:p>
            <a:pPr>
              <a:lnSpc>
                <a:spcPct val="100000"/>
              </a:lnSpc>
              <a:spcBef>
                <a:spcPct val="0"/>
              </a:spcBef>
              <a:buFontTx/>
              <a:buNone/>
            </a:pPr>
            <a:r>
              <a:rPr lang="en-IN" altLang="en-US" sz="1200"/>
              <a:t>        routes.MapMvcAttributeRoutes(); //Enables Attribute Routing</a:t>
            </a:r>
          </a:p>
          <a:p>
            <a:pPr>
              <a:lnSpc>
                <a:spcPct val="100000"/>
              </a:lnSpc>
              <a:spcBef>
                <a:spcPct val="0"/>
              </a:spcBef>
              <a:buFontTx/>
              <a:buNone/>
            </a:pPr>
            <a:r>
              <a:rPr lang="en-IN" altLang="en-US" sz="1200"/>
              <a:t>    }</a:t>
            </a:r>
          </a:p>
          <a:p>
            <a:pPr>
              <a:lnSpc>
                <a:spcPct val="100000"/>
              </a:lnSpc>
              <a:spcBef>
                <a:spcPct val="0"/>
              </a:spcBef>
              <a:buFontTx/>
              <a:buNone/>
            </a:pPr>
            <a:r>
              <a:rPr lang="en-IN" altLang="en-US" sz="1200"/>
              <a:t>}</a:t>
            </a:r>
          </a:p>
        </p:txBody>
      </p:sp>
      <p:sp>
        <p:nvSpPr>
          <p:cNvPr id="15" name="Rectangle 14">
            <a:extLst>
              <a:ext uri="{FF2B5EF4-FFF2-40B4-BE49-F238E27FC236}">
                <a16:creationId xmlns:a16="http://schemas.microsoft.com/office/drawing/2014/main" id="{01BA632F-02D2-4B97-B88C-E28ED7EEA238}"/>
              </a:ext>
            </a:extLst>
          </p:cNvPr>
          <p:cNvSpPr/>
          <p:nvPr/>
        </p:nvSpPr>
        <p:spPr>
          <a:xfrm>
            <a:off x="635000" y="3263900"/>
            <a:ext cx="5332413" cy="1384300"/>
          </a:xfrm>
          <a:prstGeom prst="rect">
            <a:avLst/>
          </a:prstGeom>
        </p:spPr>
        <p:txBody>
          <a:bodyPr>
            <a:spAutoFit/>
          </a:bodyPr>
          <a:lstStyle/>
          <a:p>
            <a:pPr>
              <a:defRPr/>
            </a:pPr>
            <a:r>
              <a:rPr lang="en-US" sz="1200" dirty="0"/>
              <a:t>public class </a:t>
            </a:r>
            <a:r>
              <a:rPr lang="en-US" sz="1200" dirty="0" err="1"/>
              <a:t>HomeController</a:t>
            </a:r>
            <a:r>
              <a:rPr lang="en-US" sz="1200" dirty="0"/>
              <a:t> : Controller</a:t>
            </a:r>
          </a:p>
          <a:p>
            <a:pPr>
              <a:defRPr/>
            </a:pPr>
            <a:r>
              <a:rPr lang="en-US" sz="1200" dirty="0"/>
              <a:t>{</a:t>
            </a:r>
          </a:p>
          <a:p>
            <a:pPr>
              <a:defRPr/>
            </a:pPr>
            <a:r>
              <a:rPr lang="en-US" sz="1200" dirty="0"/>
              <a:t>   </a:t>
            </a:r>
            <a:r>
              <a:rPr lang="en-US" sz="1200" b="1" dirty="0"/>
              <a:t>[Route("Users/Index")]</a:t>
            </a:r>
            <a:r>
              <a:rPr lang="en-US" sz="1200" dirty="0"/>
              <a:t> //Route: /Users/Index</a:t>
            </a:r>
          </a:p>
          <a:p>
            <a:pPr>
              <a:defRPr/>
            </a:pPr>
            <a:r>
              <a:rPr lang="en-US" sz="1200" dirty="0"/>
              <a:t>    public </a:t>
            </a:r>
            <a:r>
              <a:rPr lang="en-US" sz="1200" dirty="0" err="1"/>
              <a:t>ActionResult</a:t>
            </a:r>
            <a:r>
              <a:rPr lang="en-US" sz="1200" dirty="0"/>
              <a:t> Index() { ... }</a:t>
            </a:r>
          </a:p>
          <a:p>
            <a:pPr>
              <a:defRPr/>
            </a:pPr>
            <a:r>
              <a:rPr lang="en-US" sz="1200" dirty="0"/>
              <a:t>}</a:t>
            </a:r>
          </a:p>
          <a:p>
            <a:pPr>
              <a:defRPr/>
            </a:pPr>
            <a:r>
              <a:rPr lang="en-US" sz="1200" i="1" dirty="0">
                <a:solidFill>
                  <a:schemeClr val="accent1">
                    <a:lumMod val="75000"/>
                  </a:schemeClr>
                </a:solidFill>
              </a:rPr>
              <a:t>What that </a:t>
            </a:r>
            <a:r>
              <a:rPr lang="en-US" sz="1200" b="1" i="1" dirty="0">
                <a:solidFill>
                  <a:schemeClr val="accent1">
                    <a:lumMod val="75000"/>
                  </a:schemeClr>
                </a:solidFill>
              </a:rPr>
              <a:t>[Route] </a:t>
            </a:r>
            <a:r>
              <a:rPr lang="en-US" sz="1200" i="1" dirty="0">
                <a:solidFill>
                  <a:schemeClr val="accent1">
                    <a:lumMod val="75000"/>
                  </a:schemeClr>
                </a:solidFill>
              </a:rPr>
              <a:t>attribute does is specify a route to be added to the Route Table which maps to this action. </a:t>
            </a:r>
            <a:endParaRPr lang="en-IN" sz="1200" dirty="0">
              <a:solidFill>
                <a:schemeClr val="accent1">
                  <a:lumMod val="75000"/>
                </a:schemeClr>
              </a:solidFill>
            </a:endParaRPr>
          </a:p>
        </p:txBody>
      </p:sp>
      <p:sp>
        <p:nvSpPr>
          <p:cNvPr id="33801" name="Rectangle 17"/>
          <p:cNvSpPr>
            <a:spLocks noChangeArrowheads="1"/>
          </p:cNvSpPr>
          <p:nvPr/>
        </p:nvSpPr>
        <p:spPr bwMode="auto">
          <a:xfrm>
            <a:off x="6329363" y="3062288"/>
            <a:ext cx="127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b="1"/>
              <a:t>Parameters</a:t>
            </a:r>
          </a:p>
        </p:txBody>
      </p:sp>
      <p:sp>
        <p:nvSpPr>
          <p:cNvPr id="33802" name="Rectangle 20"/>
          <p:cNvSpPr>
            <a:spLocks noChangeArrowheads="1"/>
          </p:cNvSpPr>
          <p:nvPr/>
        </p:nvSpPr>
        <p:spPr bwMode="auto">
          <a:xfrm>
            <a:off x="635000" y="2952750"/>
            <a:ext cx="99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b="1"/>
              <a:t>Example</a:t>
            </a:r>
          </a:p>
        </p:txBody>
      </p:sp>
      <p:sp>
        <p:nvSpPr>
          <p:cNvPr id="33803" name="Rectangle 22"/>
          <p:cNvSpPr>
            <a:spLocks noChangeArrowheads="1"/>
          </p:cNvSpPr>
          <p:nvPr/>
        </p:nvSpPr>
        <p:spPr bwMode="auto">
          <a:xfrm>
            <a:off x="6329363" y="3357563"/>
            <a:ext cx="443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b="1"/>
              <a:t>[Route("Users/{id}")] //Route: /Users/12</a:t>
            </a:r>
          </a:p>
          <a:p>
            <a:pPr>
              <a:lnSpc>
                <a:spcPct val="100000"/>
              </a:lnSpc>
              <a:spcBef>
                <a:spcPct val="0"/>
              </a:spcBef>
              <a:buFontTx/>
              <a:buNone/>
            </a:pPr>
            <a:r>
              <a:rPr lang="en-US" altLang="en-US" sz="1200"/>
              <a:t>public ActionResult Details(int id) { ... }</a:t>
            </a:r>
            <a:endParaRPr lang="en-IN" altLang="en-US" sz="1200"/>
          </a:p>
        </p:txBody>
      </p:sp>
      <p:sp>
        <p:nvSpPr>
          <p:cNvPr id="25" name="Rectangle 24">
            <a:extLst>
              <a:ext uri="{FF2B5EF4-FFF2-40B4-BE49-F238E27FC236}">
                <a16:creationId xmlns:a16="http://schemas.microsoft.com/office/drawing/2014/main" id="{83B900ED-2DFF-4F6A-835A-FEC027C4C7B2}"/>
              </a:ext>
            </a:extLst>
          </p:cNvPr>
          <p:cNvSpPr/>
          <p:nvPr/>
        </p:nvSpPr>
        <p:spPr>
          <a:xfrm>
            <a:off x="6329363" y="3857625"/>
            <a:ext cx="5708650" cy="646113"/>
          </a:xfrm>
          <a:prstGeom prst="rect">
            <a:avLst/>
          </a:prstGeom>
        </p:spPr>
        <p:txBody>
          <a:bodyPr>
            <a:spAutoFit/>
          </a:bodyPr>
          <a:lstStyle/>
          <a:p>
            <a:pPr>
              <a:defRPr/>
            </a:pPr>
            <a:r>
              <a:rPr lang="en-IN" sz="1200" b="1" dirty="0"/>
              <a:t>[Route("Users/{id}/{name?}")] //Route: /Users/12/Matthew-Jones or /Users/12</a:t>
            </a:r>
          </a:p>
          <a:p>
            <a:pPr>
              <a:defRPr/>
            </a:pPr>
            <a:r>
              <a:rPr lang="en-IN" sz="1200" dirty="0"/>
              <a:t>public </a:t>
            </a:r>
            <a:r>
              <a:rPr lang="en-IN" sz="1200" dirty="0" err="1"/>
              <a:t>ActionResult</a:t>
            </a:r>
            <a:r>
              <a:rPr lang="en-IN" sz="1200" dirty="0"/>
              <a:t> Details(int id, string name) { ... }</a:t>
            </a:r>
          </a:p>
          <a:p>
            <a:pPr>
              <a:defRPr/>
            </a:pPr>
            <a:r>
              <a:rPr lang="en-US" sz="1200" i="1" dirty="0">
                <a:solidFill>
                  <a:schemeClr val="accent1">
                    <a:lumMod val="75000"/>
                  </a:schemeClr>
                </a:solidFill>
              </a:rPr>
              <a:t>We can also specify if a parameter is optional by using </a:t>
            </a:r>
            <a:r>
              <a:rPr lang="en-US" sz="1200" b="1" i="1" dirty="0">
                <a:solidFill>
                  <a:schemeClr val="accent1">
                    <a:lumMod val="75000"/>
                  </a:schemeClr>
                </a:solidFill>
              </a:rPr>
              <a:t>?</a:t>
            </a:r>
            <a:endParaRPr lang="en-IN" sz="1200" b="1" i="1" dirty="0">
              <a:solidFill>
                <a:schemeClr val="accent1">
                  <a:lumMod val="75000"/>
                </a:schemeClr>
              </a:solidFill>
            </a:endParaRPr>
          </a:p>
        </p:txBody>
      </p:sp>
      <p:sp>
        <p:nvSpPr>
          <p:cNvPr id="28" name="Rectangle 27">
            <a:extLst>
              <a:ext uri="{FF2B5EF4-FFF2-40B4-BE49-F238E27FC236}">
                <a16:creationId xmlns:a16="http://schemas.microsoft.com/office/drawing/2014/main" id="{A25CB560-584E-4967-961F-50F286F0FB12}"/>
              </a:ext>
            </a:extLst>
          </p:cNvPr>
          <p:cNvSpPr/>
          <p:nvPr/>
        </p:nvSpPr>
        <p:spPr>
          <a:xfrm>
            <a:off x="6329363" y="4548188"/>
            <a:ext cx="4530725" cy="830262"/>
          </a:xfrm>
          <a:prstGeom prst="rect">
            <a:avLst/>
          </a:prstGeom>
        </p:spPr>
        <p:txBody>
          <a:bodyPr>
            <a:spAutoFit/>
          </a:bodyPr>
          <a:lstStyle/>
          <a:p>
            <a:pPr>
              <a:defRPr/>
            </a:pPr>
            <a:r>
              <a:rPr lang="en-US" sz="1200" b="1" dirty="0"/>
              <a:t>[Route("Users/{</a:t>
            </a:r>
            <a:r>
              <a:rPr lang="en-US" sz="1200" b="1" dirty="0" err="1"/>
              <a:t>id:int</a:t>
            </a:r>
            <a:r>
              <a:rPr lang="en-US" sz="1200" b="1" dirty="0"/>
              <a:t>}")] //Route: /Users/12</a:t>
            </a:r>
          </a:p>
          <a:p>
            <a:pPr>
              <a:defRPr/>
            </a:pPr>
            <a:r>
              <a:rPr lang="en-US" sz="1200" dirty="0"/>
              <a:t>public </a:t>
            </a:r>
            <a:r>
              <a:rPr lang="en-US" sz="1200" dirty="0" err="1"/>
              <a:t>ActionResult</a:t>
            </a:r>
            <a:r>
              <a:rPr lang="en-US" sz="1200" dirty="0"/>
              <a:t> Details(int id) { ... }</a:t>
            </a:r>
          </a:p>
          <a:p>
            <a:pPr>
              <a:defRPr/>
            </a:pPr>
            <a:r>
              <a:rPr lang="en-US" sz="1200" i="1" dirty="0">
                <a:solidFill>
                  <a:schemeClr val="accent1">
                    <a:lumMod val="75000"/>
                  </a:schemeClr>
                </a:solidFill>
              </a:rPr>
              <a:t>If we need a given parameter to be of a certain type, we can specify a constraint</a:t>
            </a:r>
            <a:endParaRPr lang="en-IN" sz="1200" i="1" dirty="0">
              <a:solidFill>
                <a:schemeClr val="accent1">
                  <a:lumMod val="75000"/>
                </a:schemeClr>
              </a:solidFill>
            </a:endParaRPr>
          </a:p>
        </p:txBody>
      </p:sp>
      <p:sp>
        <p:nvSpPr>
          <p:cNvPr id="33806" name="Rectangle 28"/>
          <p:cNvSpPr>
            <a:spLocks noChangeArrowheads="1"/>
          </p:cNvSpPr>
          <p:nvPr/>
        </p:nvSpPr>
        <p:spPr bwMode="auto">
          <a:xfrm>
            <a:off x="641350" y="4816475"/>
            <a:ext cx="2792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b="1"/>
              <a:t>Route Prefixes</a:t>
            </a:r>
          </a:p>
        </p:txBody>
      </p:sp>
      <p:sp>
        <p:nvSpPr>
          <p:cNvPr id="31" name="Rectangle 30">
            <a:extLst>
              <a:ext uri="{FF2B5EF4-FFF2-40B4-BE49-F238E27FC236}">
                <a16:creationId xmlns:a16="http://schemas.microsoft.com/office/drawing/2014/main" id="{17A00820-4344-4D74-8E4E-E33CD34E1526}"/>
              </a:ext>
            </a:extLst>
          </p:cNvPr>
          <p:cNvSpPr/>
          <p:nvPr/>
        </p:nvSpPr>
        <p:spPr>
          <a:xfrm>
            <a:off x="631825" y="5111750"/>
            <a:ext cx="5565775" cy="1754188"/>
          </a:xfrm>
          <a:prstGeom prst="rect">
            <a:avLst/>
          </a:prstGeom>
        </p:spPr>
        <p:txBody>
          <a:bodyPr>
            <a:spAutoFit/>
          </a:bodyPr>
          <a:lstStyle/>
          <a:p>
            <a:pPr>
              <a:defRPr/>
            </a:pPr>
            <a:r>
              <a:rPr lang="en-IN" sz="1200" dirty="0"/>
              <a:t>[</a:t>
            </a:r>
            <a:r>
              <a:rPr lang="en-IN" sz="1200" dirty="0" err="1"/>
              <a:t>RoutePrefix</a:t>
            </a:r>
            <a:r>
              <a:rPr lang="en-IN" sz="1200" dirty="0"/>
              <a:t>("Users")]</a:t>
            </a:r>
          </a:p>
          <a:p>
            <a:pPr>
              <a:defRPr/>
            </a:pPr>
            <a:r>
              <a:rPr lang="en-IN" sz="1200" dirty="0"/>
              <a:t>public class </a:t>
            </a:r>
            <a:r>
              <a:rPr lang="en-IN" sz="1200" dirty="0" err="1"/>
              <a:t>HomeController</a:t>
            </a:r>
            <a:r>
              <a:rPr lang="en-IN" sz="1200" dirty="0"/>
              <a:t> : Controller</a:t>
            </a:r>
          </a:p>
          <a:p>
            <a:pPr>
              <a:defRPr/>
            </a:pPr>
            <a:r>
              <a:rPr lang="en-IN" sz="1200" dirty="0"/>
              <a:t>{</a:t>
            </a:r>
          </a:p>
          <a:p>
            <a:pPr>
              <a:defRPr/>
            </a:pPr>
            <a:r>
              <a:rPr lang="en-IN" sz="1200" dirty="0"/>
              <a:t>    [Route("{id}")] //Route: /Users/12</a:t>
            </a:r>
          </a:p>
          <a:p>
            <a:pPr>
              <a:defRPr/>
            </a:pPr>
            <a:r>
              <a:rPr lang="en-IN" sz="1200" dirty="0"/>
              <a:t>    public </a:t>
            </a:r>
            <a:r>
              <a:rPr lang="en-IN" sz="1200" dirty="0" err="1"/>
              <a:t>ActionResult</a:t>
            </a:r>
            <a:r>
              <a:rPr lang="en-IN" sz="1200" dirty="0"/>
              <a:t> Details(int id) { ... }</a:t>
            </a:r>
          </a:p>
          <a:p>
            <a:pPr>
              <a:defRPr/>
            </a:pPr>
            <a:r>
              <a:rPr lang="en-IN" sz="1200" dirty="0"/>
              <a:t>}</a:t>
            </a:r>
          </a:p>
          <a:p>
            <a:pPr>
              <a:defRPr/>
            </a:pPr>
            <a:r>
              <a:rPr lang="en-US" sz="1200" i="1" dirty="0">
                <a:solidFill>
                  <a:schemeClr val="accent1">
                    <a:lumMod val="75000"/>
                  </a:schemeClr>
                </a:solidFill>
              </a:rPr>
              <a:t>We can specify a </a:t>
            </a:r>
            <a:r>
              <a:rPr lang="en-US" sz="1200" i="1" dirty="0" err="1">
                <a:solidFill>
                  <a:schemeClr val="accent1">
                    <a:lumMod val="75000"/>
                  </a:schemeClr>
                </a:solidFill>
              </a:rPr>
              <a:t>RoutePrefix</a:t>
            </a:r>
            <a:r>
              <a:rPr lang="en-US" sz="1200" i="1" dirty="0">
                <a:solidFill>
                  <a:schemeClr val="accent1">
                    <a:lumMod val="75000"/>
                  </a:schemeClr>
                </a:solidFill>
              </a:rPr>
              <a:t> that applies to every action in a controller. If we need to have an action that overrides the Route Prefix, we can do so using the absolute-path prefix ~/</a:t>
            </a:r>
            <a:endParaRPr lang="en-IN" sz="1200" i="1" dirty="0">
              <a:solidFill>
                <a:schemeClr val="accent1">
                  <a:lumMod val="75000"/>
                </a:schemeClr>
              </a:solidFill>
            </a:endParaRPr>
          </a:p>
        </p:txBody>
      </p:sp>
      <p:sp>
        <p:nvSpPr>
          <p:cNvPr id="33808" name="Rectangle 31"/>
          <p:cNvSpPr>
            <a:spLocks noChangeArrowheads="1"/>
          </p:cNvSpPr>
          <p:nvPr/>
        </p:nvSpPr>
        <p:spPr bwMode="auto">
          <a:xfrm>
            <a:off x="6329363" y="5899150"/>
            <a:ext cx="57070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a:t>Ref :</a:t>
            </a:r>
          </a:p>
          <a:p>
            <a:pPr>
              <a:lnSpc>
                <a:spcPct val="100000"/>
              </a:lnSpc>
              <a:spcBef>
                <a:spcPct val="0"/>
              </a:spcBef>
              <a:buFontTx/>
              <a:buNone/>
            </a:pPr>
            <a:r>
              <a:rPr lang="en-IN" altLang="en-US" sz="1400">
                <a:hlinkClick r:id="rId3"/>
              </a:rPr>
              <a:t>https://exceptionnotfound.net/attribute-routing-vs-convention-routing/</a:t>
            </a:r>
            <a:endParaRPr lang="en-IN" altLang="en-US" sz="1400"/>
          </a:p>
        </p:txBody>
      </p:sp>
      <p:sp>
        <p:nvSpPr>
          <p:cNvPr id="34" name="Rectangle: Rounded Corners 33">
            <a:extLst>
              <a:ext uri="{FF2B5EF4-FFF2-40B4-BE49-F238E27FC236}">
                <a16:creationId xmlns:a16="http://schemas.microsoft.com/office/drawing/2014/main" id="{BE9F7B12-7BE5-4695-BEAE-2E7FF7BE7F0C}"/>
              </a:ext>
            </a:extLst>
          </p:cNvPr>
          <p:cNvSpPr/>
          <p:nvPr/>
        </p:nvSpPr>
        <p:spPr>
          <a:xfrm>
            <a:off x="641350" y="2894013"/>
            <a:ext cx="5414963" cy="1827212"/>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5" name="Rectangle: Rounded Corners 34">
            <a:extLst>
              <a:ext uri="{FF2B5EF4-FFF2-40B4-BE49-F238E27FC236}">
                <a16:creationId xmlns:a16="http://schemas.microsoft.com/office/drawing/2014/main" id="{7F63DD26-92D4-4D15-B215-B73BBA7A789C}"/>
              </a:ext>
            </a:extLst>
          </p:cNvPr>
          <p:cNvSpPr/>
          <p:nvPr/>
        </p:nvSpPr>
        <p:spPr>
          <a:xfrm>
            <a:off x="641350" y="4827588"/>
            <a:ext cx="5414963" cy="1998662"/>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6" name="Rectangle: Rounded Corners 35">
            <a:extLst>
              <a:ext uri="{FF2B5EF4-FFF2-40B4-BE49-F238E27FC236}">
                <a16:creationId xmlns:a16="http://schemas.microsoft.com/office/drawing/2014/main" id="{38D7381B-4411-4990-97BB-95B8C232C503}"/>
              </a:ext>
            </a:extLst>
          </p:cNvPr>
          <p:cNvSpPr/>
          <p:nvPr/>
        </p:nvSpPr>
        <p:spPr>
          <a:xfrm>
            <a:off x="6242050" y="2933700"/>
            <a:ext cx="5635625" cy="2541588"/>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7" name="Rectangle: Rounded Corners 36">
            <a:extLst>
              <a:ext uri="{FF2B5EF4-FFF2-40B4-BE49-F238E27FC236}">
                <a16:creationId xmlns:a16="http://schemas.microsoft.com/office/drawing/2014/main" id="{733ACD42-C066-4CFC-A2C0-B4C9DB9565E0}"/>
              </a:ext>
            </a:extLst>
          </p:cNvPr>
          <p:cNvSpPr/>
          <p:nvPr/>
        </p:nvSpPr>
        <p:spPr>
          <a:xfrm>
            <a:off x="620713" y="1273175"/>
            <a:ext cx="11417300" cy="1547813"/>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34820" name="TextBox 3"/>
          <p:cNvSpPr txBox="1">
            <a:spLocks noChangeArrowheads="1"/>
          </p:cNvSpPr>
          <p:nvPr/>
        </p:nvSpPr>
        <p:spPr bwMode="auto">
          <a:xfrm>
            <a:off x="631825" y="4397375"/>
            <a:ext cx="1102042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C# Features	</a:t>
            </a:r>
          </a:p>
          <a:p>
            <a:pPr eaLnBrk="1" hangingPunct="1">
              <a:lnSpc>
                <a:spcPts val="5000"/>
              </a:lnSpc>
              <a:spcBef>
                <a:spcPct val="0"/>
              </a:spcBef>
              <a:buFontTx/>
              <a:buNone/>
            </a:pPr>
            <a:r>
              <a:rPr lang="en-US" altLang="en-US" sz="4000" b="1">
                <a:solidFill>
                  <a:srgbClr val="FFFFFF"/>
                </a:solidFill>
              </a:rPr>
              <a:t>(Data Types,  Constants &amp; readonly,  Generics, Linq)</a:t>
            </a:r>
            <a:endParaRPr lang="en-US" altLang="en-US" sz="1500" b="1">
              <a:solidFill>
                <a:srgbClr val="FFFFFF"/>
              </a:solidFill>
            </a:endParaRPr>
          </a:p>
        </p:txBody>
      </p:sp>
      <p:pic>
        <p:nvPicPr>
          <p:cNvPr id="34821"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0500"/>
            <a:ext cx="11310938"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Data Types</a:t>
            </a:r>
          </a:p>
        </p:txBody>
      </p:sp>
      <p:sp>
        <p:nvSpPr>
          <p:cNvPr id="4" name="Rectangle 3">
            <a:extLst>
              <a:ext uri="{FF2B5EF4-FFF2-40B4-BE49-F238E27FC236}">
                <a16:creationId xmlns:a16="http://schemas.microsoft.com/office/drawing/2014/main" id="{2AE4FD8C-D4AF-4B33-B4F4-D45773FA6E4B}"/>
              </a:ext>
            </a:extLst>
          </p:cNvPr>
          <p:cNvSpPr/>
          <p:nvPr/>
        </p:nvSpPr>
        <p:spPr>
          <a:xfrm>
            <a:off x="682625" y="773113"/>
            <a:ext cx="11374438" cy="996950"/>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C# is a strongly-typed language. It means we must declare the type of a variable which indicates the kind of values it is going to store such as integer, float, decimal, text, etc.</a:t>
            </a:r>
          </a:p>
          <a:p>
            <a:pPr marL="320040" lvl="1" eaLnBrk="1" hangingPunct="1">
              <a:lnSpc>
                <a:spcPct val="90000"/>
              </a:lnSpc>
              <a:spcBef>
                <a:spcPts val="1000"/>
              </a:spcBef>
              <a:defRPr/>
            </a:pPr>
            <a:r>
              <a:rPr lang="en-US" sz="1400" dirty="0">
                <a:solidFill>
                  <a:schemeClr val="tx1">
                    <a:lumMod val="75000"/>
                    <a:lumOff val="25000"/>
                  </a:schemeClr>
                </a:solidFill>
                <a:latin typeface="+mn-lt"/>
              </a:rPr>
              <a:t>C# mainly categorized data types in two types: Value types and Reference types. Value types include simple types (e.g. int, float, bool, and char), </a:t>
            </a:r>
            <a:r>
              <a:rPr lang="en-US" sz="1400" dirty="0" err="1">
                <a:solidFill>
                  <a:schemeClr val="tx1">
                    <a:lumMod val="75000"/>
                    <a:lumOff val="25000"/>
                  </a:schemeClr>
                </a:solidFill>
                <a:latin typeface="+mn-lt"/>
              </a:rPr>
              <a:t>enum</a:t>
            </a:r>
            <a:r>
              <a:rPr lang="en-US" sz="1400" dirty="0">
                <a:solidFill>
                  <a:schemeClr val="tx1">
                    <a:lumMod val="75000"/>
                    <a:lumOff val="25000"/>
                  </a:schemeClr>
                </a:solidFill>
                <a:latin typeface="+mn-lt"/>
              </a:rPr>
              <a:t> types, struct types, and Nullable value types. Reference types include class types, interface types, delegate types, and array types.</a:t>
            </a:r>
          </a:p>
        </p:txBody>
      </p:sp>
      <p:pic>
        <p:nvPicPr>
          <p:cNvPr id="35845" name="Picture 8"/>
          <p:cNvPicPr>
            <a:picLocks noChangeAspect="1"/>
          </p:cNvPicPr>
          <p:nvPr/>
        </p:nvPicPr>
        <p:blipFill>
          <a:blip r:embed="rId3">
            <a:extLst>
              <a:ext uri="{28A0092B-C50C-407E-A947-70E740481C1C}">
                <a14:useLocalDpi xmlns:a14="http://schemas.microsoft.com/office/drawing/2010/main" val="0"/>
              </a:ext>
            </a:extLst>
          </a:blip>
          <a:srcRect l="3152" t="3429" r="5127" b="3674"/>
          <a:stretch>
            <a:fillRect/>
          </a:stretch>
        </p:blipFill>
        <p:spPr bwMode="auto">
          <a:xfrm>
            <a:off x="803275" y="1901825"/>
            <a:ext cx="47482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p:cNvPicPr>
            <a:picLocks noChangeAspect="1"/>
          </p:cNvPicPr>
          <p:nvPr/>
        </p:nvPicPr>
        <p:blipFill>
          <a:blip r:embed="rId4">
            <a:extLst>
              <a:ext uri="{28A0092B-C50C-407E-A947-70E740481C1C}">
                <a14:useLocalDpi xmlns:a14="http://schemas.microsoft.com/office/drawing/2010/main" val="0"/>
              </a:ext>
            </a:extLst>
          </a:blip>
          <a:srcRect l="4388" t="33514" r="31908"/>
          <a:stretch>
            <a:fillRect/>
          </a:stretch>
        </p:blipFill>
        <p:spPr bwMode="auto">
          <a:xfrm>
            <a:off x="803275" y="5383213"/>
            <a:ext cx="29638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26125" y="2365375"/>
            <a:ext cx="6145213"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8804844-755A-4895-A199-C15A983D548F}"/>
              </a:ext>
            </a:extLst>
          </p:cNvPr>
          <p:cNvSpPr/>
          <p:nvPr/>
        </p:nvSpPr>
        <p:spPr>
          <a:xfrm>
            <a:off x="5826125" y="1901825"/>
            <a:ext cx="3132138" cy="400050"/>
          </a:xfrm>
          <a:prstGeom prst="rect">
            <a:avLst/>
          </a:prstGeom>
        </p:spPr>
        <p:txBody>
          <a:bodyPr wrap="none">
            <a:spAutoFit/>
          </a:bodyPr>
          <a:lstStyle/>
          <a:p>
            <a:pPr>
              <a:defRPr/>
            </a:pPr>
            <a:r>
              <a:rPr lang="en-US" altLang="en-US" sz="2000" b="1" dirty="0">
                <a:solidFill>
                  <a:schemeClr val="tx1">
                    <a:lumMod val="75000"/>
                    <a:lumOff val="25000"/>
                  </a:schemeClr>
                </a:solidFill>
              </a:rPr>
              <a:t>Predefined Data Types in C#</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Conversion, </a:t>
            </a:r>
            <a:r>
              <a:rPr lang="en-US" altLang="en-US" sz="3000" b="1" dirty="0">
                <a:solidFill>
                  <a:srgbClr val="FFFFFF"/>
                </a:solidFill>
                <a:latin typeface="+mn-lt"/>
              </a:rPr>
              <a:t>Constants &amp; Read-only</a:t>
            </a:r>
          </a:p>
        </p:txBody>
      </p:sp>
      <p:sp>
        <p:nvSpPr>
          <p:cNvPr id="4" name="Rectangle 3">
            <a:extLst>
              <a:ext uri="{FF2B5EF4-FFF2-40B4-BE49-F238E27FC236}">
                <a16:creationId xmlns:a16="http://schemas.microsoft.com/office/drawing/2014/main" id="{2AE4FD8C-D4AF-4B33-B4F4-D45773FA6E4B}"/>
              </a:ext>
            </a:extLst>
          </p:cNvPr>
          <p:cNvSpPr/>
          <p:nvPr/>
        </p:nvSpPr>
        <p:spPr>
          <a:xfrm>
            <a:off x="631825" y="779463"/>
            <a:ext cx="11374438" cy="2146300"/>
          </a:xfrm>
          <a:prstGeom prst="rect">
            <a:avLst/>
          </a:prstGeom>
        </p:spPr>
        <p:txBody>
          <a:bodyPr>
            <a:spAutoFit/>
          </a:bodyPr>
          <a:lstStyle/>
          <a:p>
            <a:pPr marL="320040" lvl="1" eaLnBrk="1" hangingPunct="1">
              <a:lnSpc>
                <a:spcPct val="90000"/>
              </a:lnSpc>
              <a:spcBef>
                <a:spcPts val="1000"/>
              </a:spcBef>
              <a:defRPr/>
            </a:pPr>
            <a:r>
              <a:rPr lang="en-US" altLang="en-US" b="1" dirty="0">
                <a:solidFill>
                  <a:schemeClr val="tx1">
                    <a:lumMod val="75000"/>
                    <a:lumOff val="25000"/>
                  </a:schemeClr>
                </a:solidFill>
              </a:rPr>
              <a:t>Conversion :</a:t>
            </a:r>
            <a:endParaRPr lang="en-US" dirty="0">
              <a:solidFill>
                <a:schemeClr val="tx1">
                  <a:lumMod val="75000"/>
                  <a:lumOff val="25000"/>
                </a:schemeClr>
              </a:solidFill>
              <a:latin typeface="+mn-lt"/>
            </a:endParaRPr>
          </a:p>
          <a:p>
            <a:pPr marL="320040" lvl="1" eaLnBrk="1" hangingPunct="1">
              <a:lnSpc>
                <a:spcPct val="90000"/>
              </a:lnSpc>
              <a:spcBef>
                <a:spcPts val="1000"/>
              </a:spcBef>
              <a:defRPr/>
            </a:pPr>
            <a:r>
              <a:rPr lang="en-US" sz="1400" dirty="0">
                <a:solidFill>
                  <a:schemeClr val="tx1">
                    <a:lumMod val="75000"/>
                    <a:lumOff val="25000"/>
                  </a:schemeClr>
                </a:solidFill>
                <a:latin typeface="+mn-lt"/>
              </a:rPr>
              <a:t>Type conversion is converting one type of data to another type. It is also known as Type Casting. In C#, type casting has two forms :-</a:t>
            </a:r>
          </a:p>
          <a:p>
            <a:pPr marL="605790" lvl="1" indent="-285750" eaLnBrk="1" hangingPunct="1">
              <a:lnSpc>
                <a:spcPct val="90000"/>
              </a:lnSpc>
              <a:spcBef>
                <a:spcPts val="1000"/>
              </a:spcBef>
              <a:buFont typeface="Wingdings" panose="05000000000000000000" pitchFamily="2" charset="2"/>
              <a:buChar char="§"/>
              <a:defRPr/>
            </a:pPr>
            <a:r>
              <a:rPr lang="en-US" sz="1400" b="1" dirty="0">
                <a:solidFill>
                  <a:schemeClr val="tx1">
                    <a:lumMod val="75000"/>
                    <a:lumOff val="25000"/>
                  </a:schemeClr>
                </a:solidFill>
                <a:latin typeface="+mn-lt"/>
              </a:rPr>
              <a:t>Implicit type conversion : </a:t>
            </a:r>
          </a:p>
          <a:p>
            <a:pPr marL="320040" lvl="1" eaLnBrk="1" hangingPunct="1">
              <a:lnSpc>
                <a:spcPct val="90000"/>
              </a:lnSpc>
              <a:spcBef>
                <a:spcPts val="1000"/>
              </a:spcBef>
              <a:defRPr/>
            </a:pPr>
            <a:r>
              <a:rPr lang="en-US" sz="1400" dirty="0">
                <a:solidFill>
                  <a:schemeClr val="tx1">
                    <a:lumMod val="75000"/>
                    <a:lumOff val="25000"/>
                  </a:schemeClr>
                </a:solidFill>
                <a:latin typeface="+mn-lt"/>
              </a:rPr>
              <a:t>	These conversions are performed by C# in a type-safe manner. For example, are conversions from smaller to larger integral types and conversions from derived classes to base classes. </a:t>
            </a:r>
          </a:p>
          <a:p>
            <a:pPr marL="605790" lvl="1" indent="-285750" eaLnBrk="1" hangingPunct="1">
              <a:lnSpc>
                <a:spcPct val="90000"/>
              </a:lnSpc>
              <a:spcBef>
                <a:spcPts val="1000"/>
              </a:spcBef>
              <a:buFont typeface="Wingdings" panose="05000000000000000000" pitchFamily="2" charset="2"/>
              <a:buChar char="§"/>
              <a:defRPr/>
            </a:pPr>
            <a:r>
              <a:rPr lang="en-US" sz="1400" b="1" dirty="0">
                <a:solidFill>
                  <a:schemeClr val="tx1">
                    <a:lumMod val="75000"/>
                    <a:lumOff val="25000"/>
                  </a:schemeClr>
                </a:solidFill>
                <a:latin typeface="+mn-lt"/>
              </a:rPr>
              <a:t>Explicit type conversion : </a:t>
            </a:r>
          </a:p>
          <a:p>
            <a:pPr marL="320040" lvl="1" eaLnBrk="1" hangingPunct="1">
              <a:lnSpc>
                <a:spcPct val="90000"/>
              </a:lnSpc>
              <a:spcBef>
                <a:spcPts val="1000"/>
              </a:spcBef>
              <a:defRPr/>
            </a:pPr>
            <a:r>
              <a:rPr lang="en-US" sz="1400" dirty="0">
                <a:solidFill>
                  <a:schemeClr val="tx1">
                    <a:lumMod val="75000"/>
                    <a:lumOff val="25000"/>
                  </a:schemeClr>
                </a:solidFill>
                <a:latin typeface="+mn-lt"/>
              </a:rPr>
              <a:t>	These conversions are done explicitly by users using the pre-defined functions. Explicit conversions require a cast operator.</a:t>
            </a:r>
          </a:p>
        </p:txBody>
      </p:sp>
      <p:sp>
        <p:nvSpPr>
          <p:cNvPr id="12" name="Rectangle 11">
            <a:extLst>
              <a:ext uri="{FF2B5EF4-FFF2-40B4-BE49-F238E27FC236}">
                <a16:creationId xmlns:a16="http://schemas.microsoft.com/office/drawing/2014/main" id="{D8C8EAF3-4049-4892-8DBC-128F0EEDD048}"/>
              </a:ext>
            </a:extLst>
          </p:cNvPr>
          <p:cNvSpPr/>
          <p:nvPr/>
        </p:nvSpPr>
        <p:spPr>
          <a:xfrm>
            <a:off x="622300" y="3051175"/>
            <a:ext cx="5348288" cy="3375025"/>
          </a:xfrm>
          <a:prstGeom prst="rect">
            <a:avLst/>
          </a:prstGeom>
        </p:spPr>
        <p:txBody>
          <a:bodyPr>
            <a:spAutoFit/>
          </a:bodyPr>
          <a:lstStyle/>
          <a:p>
            <a:pPr marL="320040" lvl="1" eaLnBrk="1" hangingPunct="1">
              <a:lnSpc>
                <a:spcPct val="90000"/>
              </a:lnSpc>
              <a:spcBef>
                <a:spcPts val="1000"/>
              </a:spcBef>
              <a:defRPr/>
            </a:pPr>
            <a:r>
              <a:rPr lang="en-US" altLang="en-US" b="1" dirty="0">
                <a:solidFill>
                  <a:schemeClr val="tx1">
                    <a:lumMod val="75000"/>
                    <a:lumOff val="25000"/>
                  </a:schemeClr>
                </a:solidFill>
              </a:rPr>
              <a:t>Constants &amp; Read-only :</a:t>
            </a:r>
            <a:endParaRPr lang="en-US" dirty="0">
              <a:solidFill>
                <a:schemeClr val="tx1">
                  <a:lumMod val="75000"/>
                  <a:lumOff val="25000"/>
                </a:schemeClr>
              </a:solidFill>
              <a:latin typeface="+mn-lt"/>
            </a:endParaRPr>
          </a:p>
          <a:p>
            <a:pPr marL="605790" lvl="1" indent="-285750" eaLnBrk="1" hangingPunct="1">
              <a:lnSpc>
                <a:spcPct val="90000"/>
              </a:lnSpc>
              <a:spcBef>
                <a:spcPts val="1000"/>
              </a:spcBef>
              <a:buFont typeface="Wingdings" panose="05000000000000000000" pitchFamily="2" charset="2"/>
              <a:buChar char="§"/>
              <a:defRPr/>
            </a:pPr>
            <a:r>
              <a:rPr lang="en-US" sz="1400" b="1" dirty="0">
                <a:solidFill>
                  <a:schemeClr val="tx1">
                    <a:lumMod val="75000"/>
                    <a:lumOff val="25000"/>
                  </a:schemeClr>
                </a:solidFill>
                <a:latin typeface="+mn-lt"/>
              </a:rPr>
              <a:t>Constant : </a:t>
            </a:r>
          </a:p>
          <a:p>
            <a:pPr marL="320040" lvl="1" eaLnBrk="1" hangingPunct="1">
              <a:lnSpc>
                <a:spcPct val="90000"/>
              </a:lnSpc>
              <a:spcBef>
                <a:spcPts val="1000"/>
              </a:spcBef>
              <a:defRPr/>
            </a:pPr>
            <a:r>
              <a:rPr lang="en-US" sz="1400" dirty="0">
                <a:solidFill>
                  <a:schemeClr val="tx1">
                    <a:lumMod val="75000"/>
                    <a:lumOff val="25000"/>
                  </a:schemeClr>
                </a:solidFill>
                <a:latin typeface="+mn-lt"/>
              </a:rPr>
              <a:t>Constants are immutable values which are known at compile time and do not change for the life of the program. Constants are declared with the const modifier. Only the C# built-in types (excluding </a:t>
            </a:r>
            <a:r>
              <a:rPr lang="en-US" sz="1400" dirty="0" err="1">
                <a:solidFill>
                  <a:schemeClr val="tx1">
                    <a:lumMod val="75000"/>
                    <a:lumOff val="25000"/>
                  </a:schemeClr>
                </a:solidFill>
                <a:latin typeface="+mn-lt"/>
              </a:rPr>
              <a:t>System.Object</a:t>
            </a:r>
            <a:r>
              <a:rPr lang="en-US" sz="1400" dirty="0">
                <a:solidFill>
                  <a:schemeClr val="tx1">
                    <a:lumMod val="75000"/>
                    <a:lumOff val="25000"/>
                  </a:schemeClr>
                </a:solidFill>
                <a:latin typeface="+mn-lt"/>
              </a:rPr>
              <a:t>) may be declared as const. Constants can be marked as public, private, protected, internal, protected internal or private protected. These access modifiers define how users of the class can access the constant</a:t>
            </a:r>
          </a:p>
          <a:p>
            <a:pPr marL="605790" lvl="1" indent="-285750" eaLnBrk="1" hangingPunct="1">
              <a:lnSpc>
                <a:spcPct val="90000"/>
              </a:lnSpc>
              <a:spcBef>
                <a:spcPts val="1000"/>
              </a:spcBef>
              <a:buFont typeface="Wingdings" panose="05000000000000000000" pitchFamily="2" charset="2"/>
              <a:buChar char="§"/>
              <a:defRPr/>
            </a:pPr>
            <a:r>
              <a:rPr lang="en-US" sz="1400" b="1" dirty="0" err="1">
                <a:solidFill>
                  <a:schemeClr val="tx1">
                    <a:lumMod val="75000"/>
                    <a:lumOff val="25000"/>
                  </a:schemeClr>
                </a:solidFill>
                <a:latin typeface="+mn-lt"/>
              </a:rPr>
              <a:t>Readonly</a:t>
            </a:r>
            <a:r>
              <a:rPr lang="en-US" sz="1400" b="1" dirty="0">
                <a:solidFill>
                  <a:schemeClr val="tx1">
                    <a:lumMod val="75000"/>
                    <a:lumOff val="25000"/>
                  </a:schemeClr>
                </a:solidFill>
                <a:latin typeface="+mn-lt"/>
              </a:rPr>
              <a:t>: </a:t>
            </a:r>
          </a:p>
          <a:p>
            <a:pPr marL="320040" lvl="1" eaLnBrk="1" hangingPunct="1">
              <a:lnSpc>
                <a:spcPct val="90000"/>
              </a:lnSpc>
              <a:spcBef>
                <a:spcPts val="1000"/>
              </a:spcBef>
              <a:defRPr/>
            </a:pPr>
            <a:r>
              <a:rPr lang="en-US" sz="1400" dirty="0">
                <a:solidFill>
                  <a:schemeClr val="tx1">
                    <a:lumMod val="75000"/>
                    <a:lumOff val="25000"/>
                  </a:schemeClr>
                </a:solidFill>
                <a:latin typeface="+mn-lt"/>
              </a:rPr>
              <a:t>It is a keyword to declare a </a:t>
            </a:r>
            <a:r>
              <a:rPr lang="en-US" sz="1400" dirty="0" err="1">
                <a:solidFill>
                  <a:schemeClr val="tx1">
                    <a:lumMod val="75000"/>
                    <a:lumOff val="25000"/>
                  </a:schemeClr>
                </a:solidFill>
                <a:latin typeface="+mn-lt"/>
              </a:rPr>
              <a:t>readonly</a:t>
            </a:r>
            <a:r>
              <a:rPr lang="en-US" sz="1400" dirty="0">
                <a:solidFill>
                  <a:schemeClr val="tx1">
                    <a:lumMod val="75000"/>
                    <a:lumOff val="25000"/>
                  </a:schemeClr>
                </a:solidFill>
                <a:latin typeface="+mn-lt"/>
              </a:rPr>
              <a:t> variable. This </a:t>
            </a:r>
            <a:r>
              <a:rPr lang="en-US" sz="1400" dirty="0" err="1">
                <a:solidFill>
                  <a:schemeClr val="tx1">
                    <a:lumMod val="75000"/>
                    <a:lumOff val="25000"/>
                  </a:schemeClr>
                </a:solidFill>
                <a:latin typeface="+mn-lt"/>
              </a:rPr>
              <a:t>readonly</a:t>
            </a:r>
            <a:r>
              <a:rPr lang="en-US" sz="1400" dirty="0">
                <a:solidFill>
                  <a:schemeClr val="tx1">
                    <a:lumMod val="75000"/>
                    <a:lumOff val="25000"/>
                  </a:schemeClr>
                </a:solidFill>
                <a:latin typeface="+mn-lt"/>
              </a:rPr>
              <a:t> keyword shows that you can assign the variable only when you declare a variable or in a constructor of the same class in which it is declared.</a:t>
            </a:r>
          </a:p>
        </p:txBody>
      </p:sp>
      <p:sp>
        <p:nvSpPr>
          <p:cNvPr id="14" name="Rectangle: Rounded Corners 13">
            <a:extLst>
              <a:ext uri="{FF2B5EF4-FFF2-40B4-BE49-F238E27FC236}">
                <a16:creationId xmlns:a16="http://schemas.microsoft.com/office/drawing/2014/main" id="{F2E93EC5-CD30-4BEE-9A92-289FFEA60434}"/>
              </a:ext>
            </a:extLst>
          </p:cNvPr>
          <p:cNvSpPr/>
          <p:nvPr/>
        </p:nvSpPr>
        <p:spPr>
          <a:xfrm>
            <a:off x="839788" y="820738"/>
            <a:ext cx="11176000" cy="2095500"/>
          </a:xfrm>
          <a:prstGeom prst="roundRect">
            <a:avLst>
              <a:gd name="adj" fmla="val 5356"/>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Rounded Corners 14">
            <a:extLst>
              <a:ext uri="{FF2B5EF4-FFF2-40B4-BE49-F238E27FC236}">
                <a16:creationId xmlns:a16="http://schemas.microsoft.com/office/drawing/2014/main" id="{9AB168AD-99A7-48F2-9C50-C9EAF053D8D1}"/>
              </a:ext>
            </a:extLst>
          </p:cNvPr>
          <p:cNvSpPr/>
          <p:nvPr/>
        </p:nvSpPr>
        <p:spPr>
          <a:xfrm>
            <a:off x="839788" y="3008313"/>
            <a:ext cx="11176000" cy="3670300"/>
          </a:xfrm>
          <a:prstGeom prst="roundRect">
            <a:avLst>
              <a:gd name="adj" fmla="val 3045"/>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36872"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3051175"/>
            <a:ext cx="585311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Generics</a:t>
            </a:r>
          </a:p>
        </p:txBody>
      </p:sp>
      <p:sp>
        <p:nvSpPr>
          <p:cNvPr id="4" name="Rectangle 3">
            <a:extLst>
              <a:ext uri="{FF2B5EF4-FFF2-40B4-BE49-F238E27FC236}">
                <a16:creationId xmlns:a16="http://schemas.microsoft.com/office/drawing/2014/main" id="{2AE4FD8C-D4AF-4B33-B4F4-D45773FA6E4B}"/>
              </a:ext>
            </a:extLst>
          </p:cNvPr>
          <p:cNvSpPr/>
          <p:nvPr/>
        </p:nvSpPr>
        <p:spPr>
          <a:xfrm>
            <a:off x="682625" y="773113"/>
            <a:ext cx="11374438" cy="4667250"/>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Generics allow you to define a class with placeholders for the type of its fields, methods, parameters, etc. Generics replace these placeholders with some specific type at compile time.</a:t>
            </a:r>
          </a:p>
          <a:p>
            <a:pPr marL="320040" lvl="1" eaLnBrk="1" hangingPunct="1">
              <a:lnSpc>
                <a:spcPct val="90000"/>
              </a:lnSpc>
              <a:spcBef>
                <a:spcPts val="1000"/>
              </a:spcBef>
              <a:defRPr/>
            </a:pPr>
            <a:r>
              <a:rPr lang="en-US" sz="1400" dirty="0">
                <a:solidFill>
                  <a:schemeClr val="tx1">
                    <a:lumMod val="75000"/>
                    <a:lumOff val="25000"/>
                  </a:schemeClr>
                </a:solidFill>
                <a:latin typeface="+mn-lt"/>
              </a:rPr>
              <a:t>A generic class can be defined using angle brackets &lt;&gt;.</a:t>
            </a:r>
          </a:p>
          <a:p>
            <a:pPr marL="320040" lvl="1" eaLnBrk="1" hangingPunct="1">
              <a:lnSpc>
                <a:spcPct val="90000"/>
              </a:lnSpc>
              <a:spcBef>
                <a:spcPts val="1000"/>
              </a:spcBef>
              <a:defRPr/>
            </a:pPr>
            <a:r>
              <a:rPr lang="en-US" sz="1400" dirty="0">
                <a:solidFill>
                  <a:schemeClr val="tx1">
                    <a:lumMod val="75000"/>
                    <a:lumOff val="25000"/>
                  </a:schemeClr>
                </a:solidFill>
                <a:latin typeface="+mn-lt"/>
              </a:rPr>
              <a:t>When deriving from a generic base class, you must provide a type argument instead of the base-class's generic type parameter</a:t>
            </a: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dirty="0">
                <a:solidFill>
                  <a:schemeClr val="tx1">
                    <a:lumMod val="75000"/>
                    <a:lumOff val="25000"/>
                  </a:schemeClr>
                </a:solidFill>
                <a:latin typeface="+mn-lt"/>
              </a:rPr>
              <a:t>Generics can be applied to the following:</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Interface</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Abstract class</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Class</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Method</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Static method</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Property</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Event</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Delegates</a:t>
            </a:r>
          </a:p>
          <a:p>
            <a:pPr marL="605790" lvl="1" indent="-285750" eaLnBrk="1" hangingPunct="1">
              <a:lnSpc>
                <a:spcPct val="90000"/>
              </a:lnSpc>
              <a:spcBef>
                <a:spcPts val="1000"/>
              </a:spcBef>
              <a:buFont typeface="Wingdings" panose="05000000000000000000" pitchFamily="2" charset="2"/>
              <a:buChar char="q"/>
              <a:defRPr/>
            </a:pPr>
            <a:r>
              <a:rPr lang="en-US" sz="1400" dirty="0">
                <a:solidFill>
                  <a:schemeClr val="tx1">
                    <a:lumMod val="75000"/>
                    <a:lumOff val="25000"/>
                  </a:schemeClr>
                </a:solidFill>
                <a:latin typeface="+mn-lt"/>
              </a:rPr>
              <a:t>Operator</a:t>
            </a:r>
          </a:p>
        </p:txBody>
      </p:sp>
      <p:pic>
        <p:nvPicPr>
          <p:cNvPr id="37893" name="Picture 2" descr="https://www.tutorialsteacher.com/Content/images/csharp/generic-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2343150"/>
            <a:ext cx="6143625"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2"/>
          <p:cNvSpPr>
            <a:spLocks noChangeArrowheads="1"/>
          </p:cNvSpPr>
          <p:nvPr/>
        </p:nvSpPr>
        <p:spPr bwMode="auto">
          <a:xfrm>
            <a:off x="950913" y="5900738"/>
            <a:ext cx="4430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400">
                <a:hlinkClick r:id="rId4"/>
              </a:rPr>
              <a:t>https://www.tutorialsteacher.com/csharp/csharp-generics</a:t>
            </a:r>
            <a:endParaRPr lang="en-IN" altLang="en-US" sz="140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69863"/>
            <a:ext cx="113030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11269" name="TextBox 3"/>
          <p:cNvSpPr txBox="1">
            <a:spLocks noChangeArrowheads="1"/>
          </p:cNvSpPr>
          <p:nvPr/>
        </p:nvSpPr>
        <p:spPr bwMode="auto">
          <a:xfrm>
            <a:off x="657225" y="4324350"/>
            <a:ext cx="1141888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MVC Request life cycle &amp; Controller Events Execution</a:t>
            </a:r>
          </a:p>
          <a:p>
            <a:pPr eaLnBrk="1" hangingPunct="1">
              <a:lnSpc>
                <a:spcPct val="100000"/>
              </a:lnSpc>
              <a:spcBef>
                <a:spcPct val="0"/>
              </a:spcBef>
              <a:buFontTx/>
              <a:buNone/>
            </a:pPr>
            <a:endParaRPr lang="en-US" altLang="en-US" sz="1500" b="1">
              <a:solidFill>
                <a:srgbClr val="FFFFFF"/>
              </a:solidFill>
            </a:endParaRPr>
          </a:p>
          <a:p>
            <a:pPr eaLnBrk="1" hangingPunct="1">
              <a:lnSpc>
                <a:spcPct val="100000"/>
              </a:lnSpc>
              <a:spcBef>
                <a:spcPct val="0"/>
              </a:spcBef>
              <a:buFontTx/>
              <a:buNone/>
            </a:pPr>
            <a:r>
              <a:rPr lang="en-US" altLang="en-US" sz="1500" b="1">
                <a:solidFill>
                  <a:srgbClr val="FFFFFF"/>
                </a:solidFill>
              </a:rPr>
              <a:t>Ref: </a:t>
            </a:r>
          </a:p>
          <a:p>
            <a:pPr lvl="1" eaLnBrk="1" hangingPunct="1">
              <a:lnSpc>
                <a:spcPct val="100000"/>
              </a:lnSpc>
              <a:spcBef>
                <a:spcPct val="0"/>
              </a:spcBef>
              <a:buFontTx/>
              <a:buNone/>
            </a:pPr>
            <a:r>
              <a:rPr lang="en-IN" altLang="en-US" sz="1500" b="1">
                <a:hlinkClick r:id="rId3"/>
              </a:rPr>
              <a:t>https://www.tutorialspoint.com/asp.net_mvc/asp.net_mvc_life_cycle.htm</a:t>
            </a:r>
            <a:endParaRPr lang="en-US" altLang="en-US" sz="1500" b="1">
              <a:solidFill>
                <a:srgbClr val="FFFFFF"/>
              </a:solidFill>
            </a:endParaRPr>
          </a:p>
          <a:p>
            <a:pPr lvl="1" eaLnBrk="1" hangingPunct="1">
              <a:lnSpc>
                <a:spcPct val="100000"/>
              </a:lnSpc>
              <a:spcBef>
                <a:spcPct val="0"/>
              </a:spcBef>
              <a:buFontTx/>
              <a:buNone/>
            </a:pPr>
            <a:r>
              <a:rPr lang="en-US" altLang="en-US" sz="1500" b="1">
                <a:solidFill>
                  <a:srgbClr val="FFFFFF"/>
                </a:solidFill>
                <a:hlinkClick r:id="rId4"/>
              </a:rPr>
              <a:t>https://www.tutorialspoint.com/asp.net_mvc/asp.net_mvc_controllers.htm</a:t>
            </a:r>
            <a:endParaRPr lang="en-US" altLang="en-US" sz="4400" b="1">
              <a:solidFill>
                <a:srgbClr val="FFFFFF"/>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LINQ Operations</a:t>
            </a:r>
          </a:p>
        </p:txBody>
      </p:sp>
      <p:sp>
        <p:nvSpPr>
          <p:cNvPr id="4" name="Rectangle 3">
            <a:extLst>
              <a:ext uri="{FF2B5EF4-FFF2-40B4-BE49-F238E27FC236}">
                <a16:creationId xmlns:a16="http://schemas.microsoft.com/office/drawing/2014/main" id="{2AE4FD8C-D4AF-4B33-B4F4-D45773FA6E4B}"/>
              </a:ext>
            </a:extLst>
          </p:cNvPr>
          <p:cNvSpPr/>
          <p:nvPr/>
        </p:nvSpPr>
        <p:spPr>
          <a:xfrm>
            <a:off x="682625" y="773113"/>
            <a:ext cx="11374438" cy="996950"/>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A For most ASP.NET developers, LINQ to SQL (also known as DLINQ) is an electrifying part of Language Integrated Query as this allows querying data in SQL server database by using usual LINQ expressions. </a:t>
            </a:r>
          </a:p>
          <a:p>
            <a:pPr marL="320040" lvl="1" eaLnBrk="1" hangingPunct="1">
              <a:lnSpc>
                <a:spcPct val="90000"/>
              </a:lnSpc>
              <a:spcBef>
                <a:spcPts val="1000"/>
              </a:spcBef>
              <a:defRPr/>
            </a:pPr>
            <a:r>
              <a:rPr lang="en-US" sz="1400" dirty="0">
                <a:solidFill>
                  <a:schemeClr val="tx1">
                    <a:lumMod val="75000"/>
                    <a:lumOff val="25000"/>
                  </a:schemeClr>
                </a:solidFill>
                <a:latin typeface="+mn-lt"/>
              </a:rPr>
              <a:t>It also allows to update, delete, and insert data, but the only drawback from which it suffers is its limitation to the SQL server database. However, there are many benefits of LINQ to SQL over ADO.NET like reduced complexity, few lines of coding and many more.</a:t>
            </a:r>
          </a:p>
        </p:txBody>
      </p:sp>
      <p:pic>
        <p:nvPicPr>
          <p:cNvPr id="38917" name="Picture 2" descr="LINQ SQ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901825"/>
            <a:ext cx="398145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71C76C0-CAB2-4736-96F3-CCCEAFDB06CC}"/>
              </a:ext>
            </a:extLst>
          </p:cNvPr>
          <p:cNvSpPr/>
          <p:nvPr/>
        </p:nvSpPr>
        <p:spPr>
          <a:xfrm>
            <a:off x="5613400" y="1971675"/>
            <a:ext cx="2741613" cy="369888"/>
          </a:xfrm>
          <a:prstGeom prst="rect">
            <a:avLst/>
          </a:prstGeom>
        </p:spPr>
        <p:txBody>
          <a:bodyPr wrap="none">
            <a:spAutoFit/>
          </a:bodyPr>
          <a:lstStyle/>
          <a:p>
            <a:pPr>
              <a:defRPr/>
            </a:pPr>
            <a:r>
              <a:rPr lang="en-US" b="1" dirty="0">
                <a:solidFill>
                  <a:schemeClr val="tx1">
                    <a:lumMod val="75000"/>
                    <a:lumOff val="25000"/>
                  </a:schemeClr>
                </a:solidFill>
              </a:rPr>
              <a:t>Querying with LINQ to SQL</a:t>
            </a:r>
          </a:p>
        </p:txBody>
      </p:sp>
      <p:sp>
        <p:nvSpPr>
          <p:cNvPr id="6" name="Rectangle 5">
            <a:extLst>
              <a:ext uri="{FF2B5EF4-FFF2-40B4-BE49-F238E27FC236}">
                <a16:creationId xmlns:a16="http://schemas.microsoft.com/office/drawing/2014/main" id="{B057FC7F-E43D-4060-A24D-D42254487DB6}"/>
              </a:ext>
            </a:extLst>
          </p:cNvPr>
          <p:cNvSpPr/>
          <p:nvPr/>
        </p:nvSpPr>
        <p:spPr>
          <a:xfrm>
            <a:off x="5307013" y="2341563"/>
            <a:ext cx="6096000" cy="3963987"/>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The rules for executing a query with LINQ to SQL is similar to that of a standard LINQ query i.e. query is executed either deferred or immediate. There are various components that play a role in execution of a query with LINQ to SQL and these are the following ones.</a:t>
            </a:r>
          </a:p>
          <a:p>
            <a:pPr marL="320040" lvl="1" eaLnBrk="1" hangingPunct="1">
              <a:lnSpc>
                <a:spcPct val="90000"/>
              </a:lnSpc>
              <a:spcBef>
                <a:spcPts val="1000"/>
              </a:spcBef>
              <a:defRPr/>
            </a:pPr>
            <a:endParaRPr lang="en-US"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b="1" dirty="0">
                <a:solidFill>
                  <a:schemeClr val="tx1">
                    <a:lumMod val="75000"/>
                    <a:lumOff val="25000"/>
                  </a:schemeClr>
                </a:solidFill>
                <a:latin typeface="+mn-lt"/>
              </a:rPr>
              <a:t>LINQ to SQL API</a:t>
            </a:r>
            <a:r>
              <a:rPr lang="en-US" sz="1400" dirty="0">
                <a:solidFill>
                  <a:schemeClr val="tx1">
                    <a:lumMod val="75000"/>
                    <a:lumOff val="25000"/>
                  </a:schemeClr>
                </a:solidFill>
                <a:latin typeface="+mn-lt"/>
              </a:rPr>
              <a:t> − requests query execution on behalf of an application and sent it to LINQ to SQL Provider.</a:t>
            </a:r>
          </a:p>
          <a:p>
            <a:pPr marL="320040" lvl="1" eaLnBrk="1" hangingPunct="1">
              <a:lnSpc>
                <a:spcPct val="90000"/>
              </a:lnSpc>
              <a:spcBef>
                <a:spcPts val="1000"/>
              </a:spcBef>
              <a:defRPr/>
            </a:pPr>
            <a:r>
              <a:rPr lang="en-US" sz="1400" b="1" dirty="0">
                <a:solidFill>
                  <a:schemeClr val="tx1">
                    <a:lumMod val="75000"/>
                    <a:lumOff val="25000"/>
                  </a:schemeClr>
                </a:solidFill>
                <a:latin typeface="+mn-lt"/>
              </a:rPr>
              <a:t>LINQ to SQL Provider</a:t>
            </a:r>
            <a:r>
              <a:rPr lang="en-US" sz="1400" dirty="0">
                <a:solidFill>
                  <a:schemeClr val="tx1">
                    <a:lumMod val="75000"/>
                    <a:lumOff val="25000"/>
                  </a:schemeClr>
                </a:solidFill>
                <a:latin typeface="+mn-lt"/>
              </a:rPr>
              <a:t> − converts query to Transact SQL(T-SQL) and sends the new query to the ADO Provider for execution.</a:t>
            </a:r>
          </a:p>
          <a:p>
            <a:pPr marL="320040" lvl="1" eaLnBrk="1" hangingPunct="1">
              <a:lnSpc>
                <a:spcPct val="90000"/>
              </a:lnSpc>
              <a:spcBef>
                <a:spcPts val="1000"/>
              </a:spcBef>
              <a:defRPr/>
            </a:pPr>
            <a:r>
              <a:rPr lang="en-US" sz="1400" b="1" dirty="0">
                <a:solidFill>
                  <a:schemeClr val="tx1">
                    <a:lumMod val="75000"/>
                    <a:lumOff val="25000"/>
                  </a:schemeClr>
                </a:solidFill>
                <a:latin typeface="+mn-lt"/>
              </a:rPr>
              <a:t>ADO Provider</a:t>
            </a:r>
            <a:r>
              <a:rPr lang="en-US" sz="1400" dirty="0">
                <a:solidFill>
                  <a:schemeClr val="tx1">
                    <a:lumMod val="75000"/>
                    <a:lumOff val="25000"/>
                  </a:schemeClr>
                </a:solidFill>
                <a:latin typeface="+mn-lt"/>
              </a:rPr>
              <a:t> − After execution of the query, send the results in the form of a </a:t>
            </a:r>
            <a:r>
              <a:rPr lang="en-US" sz="1400" dirty="0" err="1">
                <a:solidFill>
                  <a:schemeClr val="tx1">
                    <a:lumMod val="75000"/>
                    <a:lumOff val="25000"/>
                  </a:schemeClr>
                </a:solidFill>
                <a:latin typeface="+mn-lt"/>
              </a:rPr>
              <a:t>DataReader</a:t>
            </a:r>
            <a:r>
              <a:rPr lang="en-US" sz="1400" dirty="0">
                <a:solidFill>
                  <a:schemeClr val="tx1">
                    <a:lumMod val="75000"/>
                    <a:lumOff val="25000"/>
                  </a:schemeClr>
                </a:solidFill>
                <a:latin typeface="+mn-lt"/>
              </a:rPr>
              <a:t> to LINQ to SQL Provider which in turn converts it into a form of user object.</a:t>
            </a:r>
          </a:p>
          <a:p>
            <a:pPr marL="320040" lvl="1" eaLnBrk="1" hangingPunct="1">
              <a:lnSpc>
                <a:spcPct val="90000"/>
              </a:lnSpc>
              <a:spcBef>
                <a:spcPts val="1000"/>
              </a:spcBef>
              <a:defRPr/>
            </a:pPr>
            <a:r>
              <a:rPr lang="en-US" sz="1400" dirty="0">
                <a:solidFill>
                  <a:schemeClr val="tx1">
                    <a:lumMod val="75000"/>
                    <a:lumOff val="25000"/>
                  </a:schemeClr>
                </a:solidFill>
                <a:latin typeface="+mn-lt"/>
              </a:rPr>
              <a:t>It should be noted that before executing a LINQ to SQL query, it is vital to connect to the data source via </a:t>
            </a:r>
            <a:r>
              <a:rPr lang="en-US" sz="1400" dirty="0" err="1">
                <a:solidFill>
                  <a:schemeClr val="tx1">
                    <a:lumMod val="75000"/>
                    <a:lumOff val="25000"/>
                  </a:schemeClr>
                </a:solidFill>
                <a:latin typeface="+mn-lt"/>
              </a:rPr>
              <a:t>DataContext</a:t>
            </a:r>
            <a:r>
              <a:rPr lang="en-US" sz="1400" dirty="0">
                <a:solidFill>
                  <a:schemeClr val="tx1">
                    <a:lumMod val="75000"/>
                    <a:lumOff val="25000"/>
                  </a:schemeClr>
                </a:solidFill>
                <a:latin typeface="+mn-lt"/>
              </a:rPr>
              <a:t> class.</a:t>
            </a:r>
          </a:p>
          <a:p>
            <a:pPr marL="320040" lvl="1" eaLnBrk="1" hangingPunct="1">
              <a:lnSpc>
                <a:spcPct val="90000"/>
              </a:lnSpc>
              <a:spcBef>
                <a:spcPts val="1000"/>
              </a:spcBef>
              <a:defRPr/>
            </a:pPr>
            <a:r>
              <a:rPr lang="en-US" sz="1400" dirty="0">
                <a:solidFill>
                  <a:schemeClr val="tx1">
                    <a:lumMod val="75000"/>
                    <a:lumOff val="25000"/>
                  </a:schemeClr>
                </a:solidFill>
                <a:latin typeface="+mn-lt"/>
              </a:rPr>
              <a:t/>
            </a:r>
            <a:br>
              <a:rPr lang="en-US" sz="1400" dirty="0">
                <a:solidFill>
                  <a:schemeClr val="tx1">
                    <a:lumMod val="75000"/>
                    <a:lumOff val="25000"/>
                  </a:schemeClr>
                </a:solidFill>
                <a:latin typeface="+mn-lt"/>
              </a:rPr>
            </a:br>
            <a:endParaRPr lang="en-IN" sz="1400" dirty="0">
              <a:solidFill>
                <a:schemeClr val="tx1">
                  <a:lumMod val="75000"/>
                  <a:lumOff val="25000"/>
                </a:schemeClr>
              </a:solidFill>
              <a:latin typeface="+mn-lt"/>
            </a:endParaRPr>
          </a:p>
        </p:txBody>
      </p:sp>
      <p:sp>
        <p:nvSpPr>
          <p:cNvPr id="38920" name="Rectangle 6"/>
          <p:cNvSpPr>
            <a:spLocks noChangeArrowheads="1"/>
          </p:cNvSpPr>
          <p:nvPr/>
        </p:nvSpPr>
        <p:spPr bwMode="auto">
          <a:xfrm>
            <a:off x="990600" y="6305550"/>
            <a:ext cx="38369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1800"/>
              </a:lnSpc>
            </a:pPr>
            <a:r>
              <a:rPr lang="en-US" altLang="en-US" sz="1400">
                <a:hlinkClick r:id="rId4"/>
              </a:rPr>
              <a:t>https://www.tutorialspoint.com/linq/linq_sql.htm</a:t>
            </a:r>
            <a:endParaRPr lang="en-US" altLang="en-US" sz="140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LINQ Operations</a:t>
            </a:r>
          </a:p>
        </p:txBody>
      </p:sp>
      <p:sp>
        <p:nvSpPr>
          <p:cNvPr id="39940" name="Rectangle 2"/>
          <p:cNvSpPr>
            <a:spLocks noChangeArrowheads="1"/>
          </p:cNvSpPr>
          <p:nvPr/>
        </p:nvSpPr>
        <p:spPr bwMode="auto">
          <a:xfrm>
            <a:off x="785813" y="820738"/>
            <a:ext cx="1124267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sz="1400" b="1"/>
              <a:t>Filtering Operators : </a:t>
            </a:r>
            <a:r>
              <a:rPr lang="en-US" altLang="en-US" sz="1400"/>
              <a:t> Filtering is an operation to restrict the result set such that it has only selected elements satisfying a particular condition.</a:t>
            </a:r>
          </a:p>
          <a:p>
            <a:pPr algn="just">
              <a:lnSpc>
                <a:spcPct val="150000"/>
              </a:lnSpc>
            </a:pPr>
            <a:r>
              <a:rPr lang="en-US" altLang="en-US" sz="1400" b="1"/>
              <a:t>Join Operators : </a:t>
            </a:r>
            <a:r>
              <a:rPr lang="en-US" altLang="en-US" sz="1400"/>
              <a:t>Joining refers to an operation in which data sources with difficult to follow relationships with each other in a direct way are targeted.</a:t>
            </a:r>
            <a:endParaRPr lang="en-US" altLang="en-US" sz="1400" b="1"/>
          </a:p>
          <a:p>
            <a:pPr algn="just">
              <a:lnSpc>
                <a:spcPct val="150000"/>
              </a:lnSpc>
            </a:pPr>
            <a:r>
              <a:rPr lang="en-US" altLang="en-US" sz="1400" b="1"/>
              <a:t>Projection Operations : </a:t>
            </a:r>
            <a:r>
              <a:rPr lang="en-US" altLang="en-US" sz="1400"/>
              <a:t>Projection is an operation in which an object is transformed into an altogether new form with only specific properties.</a:t>
            </a:r>
          </a:p>
          <a:p>
            <a:pPr algn="just">
              <a:lnSpc>
                <a:spcPct val="150000"/>
              </a:lnSpc>
            </a:pPr>
            <a:r>
              <a:rPr lang="en-US" altLang="en-US" sz="1400" b="1"/>
              <a:t>Sorting Operators :</a:t>
            </a:r>
            <a:r>
              <a:rPr lang="en-US" altLang="en-US" sz="1400"/>
              <a:t> A sorting operation allows ordering the elements of a sequence on basis of a single or more attributes.</a:t>
            </a:r>
          </a:p>
          <a:p>
            <a:pPr algn="just">
              <a:lnSpc>
                <a:spcPct val="150000"/>
              </a:lnSpc>
            </a:pPr>
            <a:r>
              <a:rPr lang="en-US" altLang="en-US" sz="1400" b="1"/>
              <a:t>Grouping Operators :</a:t>
            </a:r>
            <a:r>
              <a:rPr lang="en-US" altLang="en-US" sz="1400"/>
              <a:t> The operators put data into some groups based on a common shared attribute.</a:t>
            </a:r>
          </a:p>
          <a:p>
            <a:pPr algn="just">
              <a:lnSpc>
                <a:spcPct val="150000"/>
              </a:lnSpc>
            </a:pPr>
            <a:r>
              <a:rPr lang="en-US" altLang="en-US" sz="1400" b="1"/>
              <a:t>Conversions :</a:t>
            </a:r>
            <a:r>
              <a:rPr lang="en-US" altLang="en-US" sz="1400"/>
              <a:t> The operators change the type of input objects and are used in a diverse range of applications.</a:t>
            </a:r>
          </a:p>
          <a:p>
            <a:pPr algn="just">
              <a:lnSpc>
                <a:spcPct val="150000"/>
              </a:lnSpc>
            </a:pPr>
            <a:r>
              <a:rPr lang="en-US" altLang="en-US" sz="1400" b="1"/>
              <a:t>Concatenation :</a:t>
            </a:r>
            <a:r>
              <a:rPr lang="en-US" altLang="en-US" sz="1400"/>
              <a:t> Performs concatenation of two sequences and is quite similar to the Union operator in terms of its operation except of the fact that this does not remove duplicates.</a:t>
            </a:r>
          </a:p>
          <a:p>
            <a:pPr algn="just">
              <a:lnSpc>
                <a:spcPct val="150000"/>
              </a:lnSpc>
            </a:pPr>
            <a:r>
              <a:rPr lang="en-US" altLang="en-US" sz="1400" b="1"/>
              <a:t>Aggregation : </a:t>
            </a:r>
            <a:r>
              <a:rPr lang="en-US" altLang="en-US" sz="1400"/>
              <a:t> Performs any type of desired aggregation and allows creating custom aggregations in LINQ.</a:t>
            </a:r>
          </a:p>
          <a:p>
            <a:pPr algn="just">
              <a:lnSpc>
                <a:spcPct val="150000"/>
              </a:lnSpc>
            </a:pPr>
            <a:r>
              <a:rPr lang="en-US" altLang="en-US" sz="1400" b="1"/>
              <a:t>Quantifier Operations : </a:t>
            </a:r>
            <a:r>
              <a:rPr lang="en-US" altLang="en-US" sz="1400"/>
              <a:t>These operators return a Boolean value i.e. True or False when some or all elements within a sequence satisfy a specific condition.</a:t>
            </a:r>
          </a:p>
          <a:p>
            <a:pPr algn="just">
              <a:lnSpc>
                <a:spcPct val="150000"/>
              </a:lnSpc>
            </a:pPr>
            <a:r>
              <a:rPr lang="en-US" altLang="en-US" sz="1400" b="1"/>
              <a:t>Partition Operators :</a:t>
            </a:r>
            <a:r>
              <a:rPr lang="en-US" altLang="en-US" sz="1400"/>
              <a:t> Divide an input sequence into two separate sections without rearranging the elements of the sequence and then returning one of them.</a:t>
            </a:r>
          </a:p>
          <a:p>
            <a:pPr algn="just">
              <a:lnSpc>
                <a:spcPct val="150000"/>
              </a:lnSpc>
            </a:pPr>
            <a:r>
              <a:rPr lang="en-US" altLang="en-US" sz="1400" b="1"/>
              <a:t>Generation Operations :</a:t>
            </a:r>
            <a:r>
              <a:rPr lang="en-US" altLang="en-US" sz="1400"/>
              <a:t> A new sequence of values is created by generational operators.</a:t>
            </a:r>
          </a:p>
          <a:p>
            <a:pPr algn="just">
              <a:lnSpc>
                <a:spcPct val="150000"/>
              </a:lnSpc>
            </a:pPr>
            <a:r>
              <a:rPr lang="en-US" altLang="en-US" sz="1400" b="1"/>
              <a:t>Set Operations :</a:t>
            </a:r>
            <a:r>
              <a:rPr lang="en-US" altLang="en-US" sz="1400"/>
              <a:t> There are four operators for the set operations, each yielding a result based on different criteria.</a:t>
            </a:r>
          </a:p>
          <a:p>
            <a:pPr algn="just">
              <a:lnSpc>
                <a:spcPct val="150000"/>
              </a:lnSpc>
            </a:pPr>
            <a:r>
              <a:rPr lang="en-US" altLang="en-US" sz="1400" b="1"/>
              <a:t>Equality :</a:t>
            </a:r>
            <a:r>
              <a:rPr lang="en-US" altLang="en-US" sz="1400"/>
              <a:t> Compares two sentences (enumerable ) and determine are they an exact match or not.</a:t>
            </a:r>
          </a:p>
          <a:p>
            <a:pPr algn="just">
              <a:lnSpc>
                <a:spcPct val="150000"/>
              </a:lnSpc>
            </a:pPr>
            <a:r>
              <a:rPr lang="en-US" altLang="en-US" sz="1400" b="1"/>
              <a:t>Element Operators :</a:t>
            </a:r>
            <a:r>
              <a:rPr lang="en-US" altLang="en-US" sz="1400"/>
              <a:t> Except the DefaultIfEmpty, all the rest eight standard query element operators return a single element from a collection.</a:t>
            </a:r>
            <a:endParaRPr lang="en-US" altLang="en-US" sz="1400" b="1"/>
          </a:p>
        </p:txBody>
      </p:sp>
      <p:sp>
        <p:nvSpPr>
          <p:cNvPr id="39941" name="Rectangle 1"/>
          <p:cNvSpPr>
            <a:spLocks noChangeArrowheads="1"/>
          </p:cNvSpPr>
          <p:nvPr/>
        </p:nvSpPr>
        <p:spPr bwMode="auto">
          <a:xfrm>
            <a:off x="785813" y="6370638"/>
            <a:ext cx="10950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400">
                <a:hlinkClick r:id="rId3"/>
              </a:rPr>
              <a:t>https://docs.microsoft.com/en-us/dotnet/csharp/programming-guide/concepts/linq/basic-linq-query-operations</a:t>
            </a:r>
            <a:endParaRPr lang="en-IN" altLang="en-US" sz="140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158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5"/>
          <p:cNvSpPr>
            <a:spLocks noChangeArrowheads="1"/>
          </p:cNvSpPr>
          <p:nvPr/>
        </p:nvSpPr>
        <p:spPr bwMode="auto">
          <a:xfrm>
            <a:off x="1141413" y="3165475"/>
            <a:ext cx="29924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b="1">
                <a:solidFill>
                  <a:schemeClr val="bg1"/>
                </a:solidFill>
              </a:rPr>
              <a:t>THANK YOU</a:t>
            </a:r>
          </a:p>
        </p:txBody>
      </p:sp>
      <p:pic>
        <p:nvPicPr>
          <p:cNvPr id="4096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670425"/>
            <a:ext cx="28130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5" name="Group 13"/>
          <p:cNvGrpSpPr>
            <a:grpSpLocks/>
          </p:cNvGrpSpPr>
          <p:nvPr/>
        </p:nvGrpSpPr>
        <p:grpSpPr bwMode="auto">
          <a:xfrm>
            <a:off x="5316538" y="4587875"/>
            <a:ext cx="5703887" cy="1357313"/>
            <a:chOff x="5317248" y="4860648"/>
            <a:chExt cx="5702814" cy="1356390"/>
          </a:xfrm>
        </p:grpSpPr>
        <p:sp>
          <p:nvSpPr>
            <p:cNvPr id="40968" name="Rectangle 7"/>
            <p:cNvSpPr>
              <a:spLocks noChangeArrowheads="1"/>
            </p:cNvSpPr>
            <p:nvPr/>
          </p:nvSpPr>
          <p:spPr bwMode="auto">
            <a:xfrm>
              <a:off x="5317248" y="4860648"/>
              <a:ext cx="3561937"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1600" b="1">
                  <a:solidFill>
                    <a:srgbClr val="FFC000"/>
                  </a:solidFill>
                  <a:ea typeface="Gotham Book"/>
                  <a:cs typeface="Gotham Book"/>
                </a:rPr>
                <a:t>HEAD OFFICE:</a:t>
              </a:r>
            </a:p>
            <a:p>
              <a:pPr eaLnBrk="1" hangingPunct="1">
                <a:lnSpc>
                  <a:spcPct val="150000"/>
                </a:lnSpc>
                <a:spcBef>
                  <a:spcPct val="0"/>
                </a:spcBef>
                <a:buFontTx/>
                <a:buNone/>
              </a:pPr>
              <a:r>
                <a:rPr lang="en-US" altLang="en-US" sz="1400">
                  <a:solidFill>
                    <a:schemeClr val="bg1"/>
                  </a:solidFill>
                  <a:ea typeface="Gotham Book"/>
                  <a:cs typeface="Gotham Book"/>
                </a:rPr>
                <a:t>B/81, Corporate House, Judges Bunglow Road,</a:t>
              </a:r>
            </a:p>
            <a:p>
              <a:pPr eaLnBrk="1" hangingPunct="1">
                <a:lnSpc>
                  <a:spcPct val="100000"/>
                </a:lnSpc>
                <a:spcBef>
                  <a:spcPct val="0"/>
                </a:spcBef>
                <a:buFontTx/>
                <a:buNone/>
              </a:pPr>
              <a:r>
                <a:rPr lang="en-US" altLang="en-US" sz="1400">
                  <a:solidFill>
                    <a:schemeClr val="bg1"/>
                  </a:solidFill>
                  <a:ea typeface="Gotham Book"/>
                  <a:cs typeface="Gotham Book"/>
                </a:rPr>
                <a:t>Bodakdev, Ahmedabad - 380054. India.</a:t>
              </a:r>
            </a:p>
          </p:txBody>
        </p:sp>
        <p:pic>
          <p:nvPicPr>
            <p:cNvPr id="4096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5937" y="5968996"/>
              <a:ext cx="217238" cy="21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3204" y="5985005"/>
              <a:ext cx="217238" cy="1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Rectangle 10"/>
            <p:cNvSpPr>
              <a:spLocks noChangeArrowheads="1"/>
            </p:cNvSpPr>
            <p:nvPr/>
          </p:nvSpPr>
          <p:spPr bwMode="auto">
            <a:xfrm>
              <a:off x="5718936" y="5909261"/>
              <a:ext cx="21547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solidFill>
                    <a:schemeClr val="bg1"/>
                  </a:solidFill>
                  <a:ea typeface="Gotham Book"/>
                  <a:cs typeface="Gotham Book"/>
                </a:rPr>
                <a:t>+91 79 2685 2554 / 55 / 56</a:t>
              </a:r>
            </a:p>
          </p:txBody>
        </p:sp>
        <p:sp>
          <p:nvSpPr>
            <p:cNvPr id="40972" name="Rectangle 12"/>
            <p:cNvSpPr>
              <a:spLocks noChangeArrowheads="1"/>
            </p:cNvSpPr>
            <p:nvPr/>
          </p:nvSpPr>
          <p:spPr bwMode="auto">
            <a:xfrm>
              <a:off x="8539383" y="5909261"/>
              <a:ext cx="24806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solidFill>
                    <a:schemeClr val="bg1"/>
                  </a:solidFill>
                  <a:ea typeface="Gotham Book"/>
                  <a:cs typeface="Gotham Book"/>
                </a:rPr>
                <a:t>gateway@thegatewaycorp.com</a:t>
              </a:r>
            </a:p>
          </p:txBody>
        </p:sp>
      </p:grpSp>
      <p:sp>
        <p:nvSpPr>
          <p:cNvPr id="15" name="Rectangle 14">
            <a:extLst>
              <a:ext uri="{FF2B5EF4-FFF2-40B4-BE49-F238E27FC236}">
                <a16:creationId xmlns:a16="http://schemas.microsoft.com/office/drawing/2014/main" id="{8924FF81-0A03-4F25-BA79-0A00A7307929}"/>
              </a:ext>
            </a:extLst>
          </p:cNvPr>
          <p:cNvSpPr/>
          <p:nvPr/>
        </p:nvSpPr>
        <p:spPr>
          <a:xfrm>
            <a:off x="5365750" y="6094413"/>
            <a:ext cx="4470400" cy="338137"/>
          </a:xfrm>
          <a:prstGeom prst="rect">
            <a:avLst/>
          </a:prstGeom>
        </p:spPr>
        <p:txBody>
          <a:bodyPr wrap="none">
            <a:spAutoFit/>
          </a:bodyPr>
          <a:lstStyle/>
          <a:p>
            <a:pPr eaLnBrk="1" fontAlgn="auto" hangingPunct="1">
              <a:spcBef>
                <a:spcPts val="0"/>
              </a:spcBef>
              <a:spcAft>
                <a:spcPts val="0"/>
              </a:spcAft>
              <a:defRPr/>
            </a:pPr>
            <a:r>
              <a:rPr lang="en-US" sz="1600" spc="600" dirty="0">
                <a:solidFill>
                  <a:schemeClr val="bg1"/>
                </a:solidFill>
                <a:latin typeface="+mn-lt"/>
                <a:cs typeface="Gotham Book" pitchFamily="50" charset="0"/>
              </a:rPr>
              <a:t>WWW.THEGATEWAYCORP.COM</a:t>
            </a:r>
          </a:p>
        </p:txBody>
      </p:sp>
      <p:sp>
        <p:nvSpPr>
          <p:cNvPr id="16" name="Rectangle 15">
            <a:extLst>
              <a:ext uri="{FF2B5EF4-FFF2-40B4-BE49-F238E27FC236}">
                <a16:creationId xmlns:a16="http://schemas.microsoft.com/office/drawing/2014/main" id="{3FB0A7A6-D5B1-4861-A3B4-D554C8F6E707}"/>
              </a:ext>
            </a:extLst>
          </p:cNvPr>
          <p:cNvSpPr/>
          <p:nvPr/>
        </p:nvSpPr>
        <p:spPr>
          <a:xfrm flipV="1">
            <a:off x="560388" y="4267200"/>
            <a:ext cx="11631612"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Route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150" y="3429000"/>
            <a:ext cx="501332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A1716A1-CD51-49EA-8FBF-71F64A8AE9ED}"/>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9" name="Content Placeholder 2">
            <a:extLst>
              <a:ext uri="{FF2B5EF4-FFF2-40B4-BE49-F238E27FC236}">
                <a16:creationId xmlns:a16="http://schemas.microsoft.com/office/drawing/2014/main" id="{CA8AFD85-6F0A-4644-ACDF-E5068B922CD1}"/>
              </a:ext>
            </a:extLst>
          </p:cNvPr>
          <p:cNvSpPr txBox="1">
            <a:spLocks/>
          </p:cNvSpPr>
          <p:nvPr/>
        </p:nvSpPr>
        <p:spPr>
          <a:xfrm>
            <a:off x="622300" y="820738"/>
            <a:ext cx="6419850" cy="585787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US" b="1" u="sng" dirty="0">
                <a:solidFill>
                  <a:schemeClr val="tx1">
                    <a:lumMod val="85000"/>
                    <a:lumOff val="15000"/>
                  </a:schemeClr>
                </a:solidFill>
              </a:rPr>
              <a:t>Two life cycles :−</a:t>
            </a:r>
          </a:p>
          <a:p>
            <a:pPr>
              <a:buFont typeface="Wingdings" panose="05000000000000000000" pitchFamily="2" charset="2"/>
              <a:buChar char="Ø"/>
              <a:defRPr/>
            </a:pPr>
            <a:r>
              <a:rPr lang="en-US" sz="2000" b="1" dirty="0">
                <a:solidFill>
                  <a:schemeClr val="tx1">
                    <a:lumMod val="85000"/>
                    <a:lumOff val="15000"/>
                  </a:schemeClr>
                </a:solidFill>
              </a:rPr>
              <a:t>The Application Life Cycle</a:t>
            </a:r>
          </a:p>
          <a:p>
            <a:pPr marL="320040" lvl="1" indent="0" algn="just">
              <a:buFont typeface="Arial" panose="020B0604020202020204" pitchFamily="34" charset="0"/>
              <a:buNone/>
              <a:defRPr/>
            </a:pPr>
            <a:r>
              <a:rPr lang="en-US" sz="1400" dirty="0">
                <a:solidFill>
                  <a:schemeClr val="tx1">
                    <a:lumMod val="75000"/>
                    <a:lumOff val="25000"/>
                  </a:schemeClr>
                </a:solidFill>
              </a:rPr>
              <a:t>The application life cycle refers to the time at which the application process actually begins running IIS until the time it stops. This is marked by the application start and end events in the startup file of your application.</a:t>
            </a:r>
          </a:p>
          <a:p>
            <a:pPr>
              <a:buFont typeface="Wingdings" panose="05000000000000000000" pitchFamily="2" charset="2"/>
              <a:buChar char="Ø"/>
              <a:defRPr/>
            </a:pPr>
            <a:r>
              <a:rPr lang="en-IN" sz="2000" b="1" dirty="0">
                <a:solidFill>
                  <a:schemeClr val="tx1">
                    <a:lumMod val="85000"/>
                    <a:lumOff val="15000"/>
                  </a:schemeClr>
                </a:solidFill>
              </a:rPr>
              <a:t>The Request Life Cycle</a:t>
            </a:r>
          </a:p>
          <a:p>
            <a:pPr marL="320040" lvl="1" indent="0" algn="just">
              <a:buFont typeface="Arial" panose="020B0604020202020204" pitchFamily="34" charset="0"/>
              <a:buNone/>
              <a:defRPr/>
            </a:pPr>
            <a:r>
              <a:rPr lang="en-US" sz="1400" dirty="0">
                <a:solidFill>
                  <a:schemeClr val="tx1">
                    <a:lumMod val="75000"/>
                    <a:lumOff val="25000"/>
                  </a:schemeClr>
                </a:solidFill>
              </a:rPr>
              <a:t>It is the sequence of events that happen every time an HTTP request is handled by our application.</a:t>
            </a:r>
          </a:p>
          <a:p>
            <a:pPr marL="320040" lvl="1" indent="0" algn="just">
              <a:buFont typeface="Arial" panose="020B0604020202020204" pitchFamily="34" charset="0"/>
              <a:buNone/>
              <a:defRPr/>
            </a:pPr>
            <a:r>
              <a:rPr lang="en-US" sz="1400" dirty="0">
                <a:solidFill>
                  <a:schemeClr val="tx1">
                    <a:lumMod val="75000"/>
                    <a:lumOff val="25000"/>
                  </a:schemeClr>
                </a:solidFill>
              </a:rPr>
              <a:t>The entry point for every MVC application begins with routing. After the ASP.NET platform has received a request, it figures out how it should be handled through the URL Routing Module.</a:t>
            </a:r>
          </a:p>
          <a:p>
            <a:pPr marL="320040" lvl="1" indent="0" algn="just">
              <a:buFont typeface="Arial" panose="020B0604020202020204" pitchFamily="34" charset="0"/>
              <a:buNone/>
              <a:defRPr/>
            </a:pPr>
            <a:r>
              <a:rPr lang="en-US" sz="1400" dirty="0">
                <a:solidFill>
                  <a:schemeClr val="tx1">
                    <a:lumMod val="75000"/>
                    <a:lumOff val="25000"/>
                  </a:schemeClr>
                </a:solidFill>
              </a:rPr>
              <a:t>Modules are .NET components that can hook into the application life cycle and add functionality. The routing module is responsible for matching the incoming URL to routes that we define in our application.</a:t>
            </a:r>
          </a:p>
          <a:p>
            <a:pPr marL="320040" lvl="1" indent="0" algn="just">
              <a:buFont typeface="Arial" panose="020B0604020202020204" pitchFamily="34" charset="0"/>
              <a:buNone/>
              <a:defRPr/>
            </a:pPr>
            <a:r>
              <a:rPr lang="en-US" sz="1400" dirty="0">
                <a:solidFill>
                  <a:schemeClr val="tx1">
                    <a:lumMod val="75000"/>
                    <a:lumOff val="25000"/>
                  </a:schemeClr>
                </a:solidFill>
              </a:rPr>
              <a:t>All routes have an associated route handler with them and this is the entry point to the MVC framework. </a:t>
            </a:r>
          </a:p>
          <a:p>
            <a:pPr marL="320040" lvl="1" indent="0" algn="just">
              <a:buFont typeface="Arial" panose="020B0604020202020204" pitchFamily="34" charset="0"/>
              <a:buNone/>
              <a:defRPr/>
            </a:pPr>
            <a:r>
              <a:rPr lang="en-US" sz="1400" dirty="0">
                <a:solidFill>
                  <a:schemeClr val="tx1">
                    <a:lumMod val="75000"/>
                    <a:lumOff val="25000"/>
                  </a:schemeClr>
                </a:solidFill>
              </a:rPr>
              <a:t>The MVC framework handles converting the route data into a concrete controller that can handle requests. After the controller has been created, the next major step is Action Execution. A component called the action invoker finds and selects an appropriate Action method to invoke the controller.</a:t>
            </a:r>
          </a:p>
        </p:txBody>
      </p:sp>
      <p:sp>
        <p:nvSpPr>
          <p:cNvPr id="10" name="Rectangle 9">
            <a:extLst>
              <a:ext uri="{FF2B5EF4-FFF2-40B4-BE49-F238E27FC236}">
                <a16:creationId xmlns:a16="http://schemas.microsoft.com/office/drawing/2014/main" id="{F46B480A-5C3F-42D6-A3A3-ED32889D26F6}"/>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MVC Life cycle</a:t>
            </a:r>
          </a:p>
        </p:txBody>
      </p:sp>
      <p:pic>
        <p:nvPicPr>
          <p:cNvPr id="12294" name="Picture 10" descr="MVC Life Cyc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150" y="1096963"/>
            <a:ext cx="499268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ontent Placeholder 2">
            <a:extLst>
              <a:ext uri="{FF2B5EF4-FFF2-40B4-BE49-F238E27FC236}">
                <a16:creationId xmlns:a16="http://schemas.microsoft.com/office/drawing/2014/main" id="{F9CB6363-97AC-4055-B47C-80A84FFC8740}"/>
              </a:ext>
            </a:extLst>
          </p:cNvPr>
          <p:cNvSpPr txBox="1">
            <a:spLocks/>
          </p:cNvSpPr>
          <p:nvPr/>
        </p:nvSpPr>
        <p:spPr>
          <a:xfrm>
            <a:off x="622300" y="820738"/>
            <a:ext cx="11264900" cy="114141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r>
              <a:rPr lang="en-US" sz="2000" b="1" dirty="0">
                <a:solidFill>
                  <a:schemeClr val="tx1">
                    <a:lumMod val="85000"/>
                    <a:lumOff val="15000"/>
                  </a:schemeClr>
                </a:solidFill>
              </a:rPr>
              <a:t>What is Controller?</a:t>
            </a:r>
          </a:p>
          <a:p>
            <a:pPr marL="320040" lvl="1" indent="0">
              <a:buFont typeface="Arial" panose="020B0604020202020204" pitchFamily="34" charset="0"/>
              <a:buNone/>
              <a:defRPr/>
            </a:pPr>
            <a:r>
              <a:rPr lang="en-US" sz="1400" dirty="0">
                <a:solidFill>
                  <a:schemeClr val="tx1">
                    <a:lumMod val="75000"/>
                    <a:lumOff val="25000"/>
                  </a:schemeClr>
                </a:solidFill>
              </a:rPr>
              <a:t>Controllers are essentially the central unit of your ASP.NET MVC application. It is the first recipient, which interacts with incoming HTTP Request. So, the controller decides which model will be selected, and then it takes the data from the model and passes the same to the respective view, after that view is rendered. Controllers are controlling the overall flow of the application taking the input and rendering the proper output.</a:t>
            </a:r>
            <a:r>
              <a:rPr lang="en-IN" sz="1600" dirty="0"/>
              <a:t/>
            </a:r>
            <a:br>
              <a:rPr lang="en-IN" sz="1600" dirty="0"/>
            </a:br>
            <a:endParaRPr lang="en-US" sz="1600" dirty="0"/>
          </a:p>
          <a:p>
            <a:pPr marL="0" indent="0" algn="just" fontAlgn="auto">
              <a:lnSpc>
                <a:spcPct val="100000"/>
              </a:lnSpc>
              <a:spcBef>
                <a:spcPct val="0"/>
              </a:spcBef>
              <a:spcAft>
                <a:spcPts val="0"/>
              </a:spcAft>
              <a:buFont typeface="Arial" panose="020B0604020202020204" pitchFamily="34" charset="0"/>
              <a:buNone/>
              <a:defRPr/>
            </a:pPr>
            <a:endParaRPr lang="en-US" sz="1400" dirty="0">
              <a:solidFill>
                <a:schemeClr val="tx1">
                  <a:lumMod val="75000"/>
                  <a:lumOff val="25000"/>
                </a:schemeClr>
              </a:solidFill>
            </a:endParaRPr>
          </a:p>
        </p:txBody>
      </p:sp>
      <p:sp>
        <p:nvSpPr>
          <p:cNvPr id="56" name="Content Placeholder 2">
            <a:extLst>
              <a:ext uri="{FF2B5EF4-FFF2-40B4-BE49-F238E27FC236}">
                <a16:creationId xmlns:a16="http://schemas.microsoft.com/office/drawing/2014/main" id="{48B214B6-860F-41F3-B6F5-836627907BA3}"/>
              </a:ext>
            </a:extLst>
          </p:cNvPr>
          <p:cNvSpPr txBox="1">
            <a:spLocks/>
          </p:cNvSpPr>
          <p:nvPr/>
        </p:nvSpPr>
        <p:spPr>
          <a:xfrm>
            <a:off x="622300" y="2025650"/>
            <a:ext cx="7269163" cy="4011613"/>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r>
              <a:rPr lang="en-IN" sz="2000" b="1" dirty="0">
                <a:solidFill>
                  <a:schemeClr val="tx1">
                    <a:lumMod val="85000"/>
                    <a:lumOff val="15000"/>
                  </a:schemeClr>
                </a:solidFill>
              </a:rPr>
              <a:t>Event Execution</a:t>
            </a:r>
          </a:p>
          <a:p>
            <a:pPr marL="320040" lvl="1" indent="0" algn="just">
              <a:buFont typeface="Arial" panose="020B0604020202020204" pitchFamily="34" charset="0"/>
              <a:buNone/>
              <a:defRPr/>
            </a:pPr>
            <a:r>
              <a:rPr lang="en-US" sz="1400" dirty="0">
                <a:solidFill>
                  <a:schemeClr val="tx1">
                    <a:lumMod val="75000"/>
                    <a:lumOff val="25000"/>
                  </a:schemeClr>
                </a:solidFill>
              </a:rPr>
              <a:t>ASP.NET MVC Action Methods are responsible to execute requests and generate responses to it. By default, it generates a response in the form of </a:t>
            </a:r>
            <a:r>
              <a:rPr lang="en-US" sz="1400" dirty="0" err="1">
                <a:solidFill>
                  <a:schemeClr val="tx1">
                    <a:lumMod val="75000"/>
                    <a:lumOff val="25000"/>
                  </a:schemeClr>
                </a:solidFill>
              </a:rPr>
              <a:t>ActionResult</a:t>
            </a:r>
            <a:r>
              <a:rPr lang="en-US" sz="1400" dirty="0">
                <a:solidFill>
                  <a:schemeClr val="tx1">
                    <a:lumMod val="75000"/>
                    <a:lumOff val="25000"/>
                  </a:schemeClr>
                </a:solidFill>
              </a:rPr>
              <a:t>. Actions typically have a one-to-one mapping with user interactions.</a:t>
            </a:r>
          </a:p>
          <a:p>
            <a:pPr marL="320040" lvl="1" indent="0" algn="just">
              <a:buFont typeface="Arial" panose="020B0604020202020204" pitchFamily="34" charset="0"/>
              <a:buNone/>
              <a:defRPr/>
            </a:pPr>
            <a:r>
              <a:rPr lang="en-US" sz="1400" b="1" dirty="0">
                <a:solidFill>
                  <a:schemeClr val="tx1">
                    <a:lumMod val="75000"/>
                    <a:lumOff val="25000"/>
                  </a:schemeClr>
                </a:solidFill>
              </a:rPr>
              <a:t>Request Processing</a:t>
            </a:r>
          </a:p>
          <a:p>
            <a:pPr lvl="1" algn="just">
              <a:lnSpc>
                <a:spcPct val="100000"/>
              </a:lnSpc>
              <a:spcBef>
                <a:spcPts val="0"/>
              </a:spcBef>
              <a:defRPr/>
            </a:pPr>
            <a:r>
              <a:rPr lang="en-US" sz="1400" b="1" dirty="0">
                <a:solidFill>
                  <a:schemeClr val="tx1">
                    <a:lumMod val="75000"/>
                    <a:lumOff val="25000"/>
                  </a:schemeClr>
                </a:solidFill>
              </a:rPr>
              <a:t>UrlRoutingModule</a:t>
            </a:r>
            <a:r>
              <a:rPr lang="en-US" sz="1400" dirty="0">
                <a:solidFill>
                  <a:schemeClr val="tx1">
                    <a:lumMod val="75000"/>
                    <a:lumOff val="25000"/>
                  </a:schemeClr>
                </a:solidFill>
              </a:rPr>
              <a:t> - that inspects and understands that something configured within the routing table knows how to handle that URL.</a:t>
            </a:r>
          </a:p>
          <a:p>
            <a:pPr lvl="1" algn="just">
              <a:lnSpc>
                <a:spcPct val="100000"/>
              </a:lnSpc>
              <a:spcBef>
                <a:spcPts val="0"/>
              </a:spcBef>
              <a:defRPr/>
            </a:pPr>
            <a:r>
              <a:rPr lang="en-US" sz="1400" b="1" dirty="0">
                <a:solidFill>
                  <a:schemeClr val="tx1">
                    <a:lumMod val="75000"/>
                    <a:lumOff val="25000"/>
                  </a:schemeClr>
                </a:solidFill>
              </a:rPr>
              <a:t>UrlRoutingModule</a:t>
            </a:r>
            <a:r>
              <a:rPr lang="en-US" sz="1400" dirty="0">
                <a:solidFill>
                  <a:schemeClr val="tx1">
                    <a:lumMod val="75000"/>
                    <a:lumOff val="25000"/>
                  </a:schemeClr>
                </a:solidFill>
              </a:rPr>
              <a:t> to </a:t>
            </a:r>
            <a:r>
              <a:rPr lang="en-US" sz="1400" b="1" dirty="0">
                <a:solidFill>
                  <a:schemeClr val="tx1">
                    <a:lumMod val="75000"/>
                    <a:lumOff val="25000"/>
                  </a:schemeClr>
                </a:solidFill>
              </a:rPr>
              <a:t>Routing table </a:t>
            </a:r>
            <a:r>
              <a:rPr lang="en-US" sz="1400" dirty="0">
                <a:solidFill>
                  <a:schemeClr val="tx1">
                    <a:lumMod val="75000"/>
                    <a:lumOff val="25000"/>
                  </a:schemeClr>
                </a:solidFill>
              </a:rPr>
              <a:t>- hands over control to the MVC route handler.</a:t>
            </a:r>
          </a:p>
          <a:p>
            <a:pPr lvl="1" algn="just">
              <a:lnSpc>
                <a:spcPct val="100000"/>
              </a:lnSpc>
              <a:spcBef>
                <a:spcPts val="0"/>
              </a:spcBef>
              <a:defRPr/>
            </a:pPr>
            <a:r>
              <a:rPr lang="en-US" sz="1400" b="1" dirty="0">
                <a:solidFill>
                  <a:schemeClr val="tx1">
                    <a:lumMod val="75000"/>
                    <a:lumOff val="25000"/>
                  </a:schemeClr>
                </a:solidFill>
              </a:rPr>
              <a:t>MVC route</a:t>
            </a:r>
            <a:r>
              <a:rPr lang="en-US" sz="1400" dirty="0">
                <a:solidFill>
                  <a:schemeClr val="tx1">
                    <a:lumMod val="75000"/>
                    <a:lumOff val="25000"/>
                  </a:schemeClr>
                </a:solidFill>
              </a:rPr>
              <a:t> passes the controller over to the </a:t>
            </a:r>
            <a:r>
              <a:rPr lang="en-US" sz="1400" b="1" dirty="0" err="1">
                <a:solidFill>
                  <a:schemeClr val="tx1">
                    <a:lumMod val="75000"/>
                    <a:lumOff val="25000"/>
                  </a:schemeClr>
                </a:solidFill>
              </a:rPr>
              <a:t>MvcHandler</a:t>
            </a:r>
            <a:r>
              <a:rPr lang="en-US" sz="1400" dirty="0">
                <a:solidFill>
                  <a:schemeClr val="tx1">
                    <a:lumMod val="75000"/>
                    <a:lumOff val="25000"/>
                  </a:schemeClr>
                </a:solidFill>
              </a:rPr>
              <a:t> - which is an HTTP handler.</a:t>
            </a:r>
          </a:p>
          <a:p>
            <a:pPr lvl="1" algn="just">
              <a:lnSpc>
                <a:spcPct val="100000"/>
              </a:lnSpc>
              <a:spcBef>
                <a:spcPts val="0"/>
              </a:spcBef>
              <a:defRPr/>
            </a:pPr>
            <a:r>
              <a:rPr lang="en-US" sz="1400" b="1" dirty="0" err="1">
                <a:solidFill>
                  <a:schemeClr val="tx1">
                    <a:lumMod val="75000"/>
                    <a:lumOff val="25000"/>
                  </a:schemeClr>
                </a:solidFill>
              </a:rPr>
              <a:t>MvcHandler</a:t>
            </a:r>
            <a:r>
              <a:rPr lang="en-US" sz="1400" dirty="0">
                <a:solidFill>
                  <a:schemeClr val="tx1">
                    <a:lumMod val="75000"/>
                    <a:lumOff val="25000"/>
                  </a:schemeClr>
                </a:solidFill>
              </a:rPr>
              <a:t> - to instantiate the controller (it looks in the </a:t>
            </a:r>
            <a:r>
              <a:rPr lang="en-US" sz="1400" dirty="0" err="1">
                <a:solidFill>
                  <a:schemeClr val="tx1">
                    <a:lumMod val="75000"/>
                    <a:lumOff val="25000"/>
                  </a:schemeClr>
                </a:solidFill>
              </a:rPr>
              <a:t>RouteData</a:t>
            </a:r>
            <a:r>
              <a:rPr lang="en-US" sz="1400" dirty="0">
                <a:solidFill>
                  <a:schemeClr val="tx1">
                    <a:lumMod val="75000"/>
                    <a:lumOff val="25000"/>
                  </a:schemeClr>
                </a:solidFill>
              </a:rPr>
              <a:t> for that controller value).</a:t>
            </a:r>
          </a:p>
          <a:p>
            <a:pPr lvl="1" algn="just">
              <a:lnSpc>
                <a:spcPct val="100000"/>
              </a:lnSpc>
              <a:spcBef>
                <a:spcPts val="0"/>
              </a:spcBef>
              <a:defRPr/>
            </a:pPr>
            <a:r>
              <a:rPr lang="en-US" sz="1400" b="1" dirty="0">
                <a:solidFill>
                  <a:schemeClr val="tx1">
                    <a:lumMod val="75000"/>
                    <a:lumOff val="25000"/>
                  </a:schemeClr>
                </a:solidFill>
              </a:rPr>
              <a:t>Controller Execution </a:t>
            </a:r>
            <a:r>
              <a:rPr lang="en-US" sz="1400" dirty="0">
                <a:solidFill>
                  <a:schemeClr val="tx1">
                    <a:lumMod val="75000"/>
                    <a:lumOff val="25000"/>
                  </a:schemeClr>
                </a:solidFill>
              </a:rPr>
              <a:t>- that's been derived from the MVC's controller base class. </a:t>
            </a:r>
          </a:p>
          <a:p>
            <a:pPr lvl="1" algn="just">
              <a:lnSpc>
                <a:spcPct val="100000"/>
              </a:lnSpc>
              <a:spcBef>
                <a:spcPts val="0"/>
              </a:spcBef>
              <a:defRPr/>
            </a:pPr>
            <a:r>
              <a:rPr lang="en-US" sz="1400" b="1" dirty="0">
                <a:solidFill>
                  <a:schemeClr val="tx1">
                    <a:lumMod val="75000"/>
                    <a:lumOff val="25000"/>
                  </a:schemeClr>
                </a:solidFill>
              </a:rPr>
              <a:t>Action Invoker </a:t>
            </a:r>
            <a:r>
              <a:rPr lang="en-US" sz="1400" dirty="0">
                <a:solidFill>
                  <a:schemeClr val="tx1">
                    <a:lumMod val="75000"/>
                    <a:lumOff val="25000"/>
                  </a:schemeClr>
                </a:solidFill>
              </a:rPr>
              <a:t>- The Execute method creates an action invoker and tells that action invoker to go and find a method to invoke, find an action to invoke.</a:t>
            </a:r>
          </a:p>
          <a:p>
            <a:pPr lvl="1" algn="just">
              <a:lnSpc>
                <a:spcPct val="100000"/>
              </a:lnSpc>
              <a:spcBef>
                <a:spcPts val="0"/>
              </a:spcBef>
              <a:defRPr/>
            </a:pPr>
            <a:r>
              <a:rPr lang="en-US" sz="1400" dirty="0">
                <a:solidFill>
                  <a:schemeClr val="tx1">
                    <a:lumMod val="75000"/>
                    <a:lumOff val="25000"/>
                  </a:schemeClr>
                </a:solidFill>
              </a:rPr>
              <a:t>The action invoker, again, looks in the </a:t>
            </a:r>
            <a:r>
              <a:rPr lang="en-US" sz="1400" dirty="0" err="1">
                <a:solidFill>
                  <a:schemeClr val="tx1">
                    <a:lumMod val="75000"/>
                    <a:lumOff val="25000"/>
                  </a:schemeClr>
                </a:solidFill>
              </a:rPr>
              <a:t>RouteData</a:t>
            </a:r>
            <a:r>
              <a:rPr lang="en-US" sz="1400" dirty="0">
                <a:solidFill>
                  <a:schemeClr val="tx1">
                    <a:lumMod val="75000"/>
                    <a:lumOff val="25000"/>
                  </a:schemeClr>
                </a:solidFill>
              </a:rPr>
              <a:t> and finds that </a:t>
            </a:r>
            <a:r>
              <a:rPr lang="en-US" sz="1400" b="1" dirty="0">
                <a:solidFill>
                  <a:schemeClr val="tx1">
                    <a:lumMod val="75000"/>
                    <a:lumOff val="25000"/>
                  </a:schemeClr>
                </a:solidFill>
              </a:rPr>
              <a:t>Action Parameter </a:t>
            </a:r>
            <a:r>
              <a:rPr lang="en-US" sz="1400" dirty="0">
                <a:solidFill>
                  <a:schemeClr val="tx1">
                    <a:lumMod val="75000"/>
                    <a:lumOff val="25000"/>
                  </a:schemeClr>
                </a:solidFill>
              </a:rPr>
              <a:t>that's been passed along from the routing engine.</a:t>
            </a:r>
          </a:p>
        </p:txBody>
      </p:sp>
      <p:pic>
        <p:nvPicPr>
          <p:cNvPr id="13316" name="Picture 56" descr="Request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650" y="1962150"/>
            <a:ext cx="3995738"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7">
            <a:extLst>
              <a:ext uri="{FF2B5EF4-FFF2-40B4-BE49-F238E27FC236}">
                <a16:creationId xmlns:a16="http://schemas.microsoft.com/office/drawing/2014/main" id="{8E97AA96-8E14-4536-B1DB-FE89A4F696E5}"/>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59" name="Rectangle 58">
            <a:extLst>
              <a:ext uri="{FF2B5EF4-FFF2-40B4-BE49-F238E27FC236}">
                <a16:creationId xmlns:a16="http://schemas.microsoft.com/office/drawing/2014/main" id="{4C7167C7-5560-4878-B36E-C58B427109B5}"/>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Controller Events Execution</a:t>
            </a:r>
          </a:p>
        </p:txBody>
      </p:sp>
      <p:sp>
        <p:nvSpPr>
          <p:cNvPr id="2" name="Rectangle 1">
            <a:extLst>
              <a:ext uri="{FF2B5EF4-FFF2-40B4-BE49-F238E27FC236}">
                <a16:creationId xmlns:a16="http://schemas.microsoft.com/office/drawing/2014/main" id="{761EC6D7-B042-4211-B2F7-FF1809BE87BA}"/>
              </a:ext>
            </a:extLst>
          </p:cNvPr>
          <p:cNvSpPr/>
          <p:nvPr/>
        </p:nvSpPr>
        <p:spPr>
          <a:xfrm>
            <a:off x="725488" y="6037263"/>
            <a:ext cx="6030912" cy="800100"/>
          </a:xfrm>
          <a:prstGeom prst="rect">
            <a:avLst/>
          </a:prstGeom>
        </p:spPr>
        <p:txBody>
          <a:bodyPr wrap="none">
            <a:spAutoFit/>
          </a:bodyPr>
          <a:lstStyle/>
          <a:p>
            <a:pPr marL="320040" lvl="1" algn="just">
              <a:defRPr/>
            </a:pPr>
            <a:r>
              <a:rPr lang="en-US" dirty="0"/>
              <a:t>Ref:</a:t>
            </a:r>
            <a:r>
              <a:rPr lang="en-US" sz="1400" dirty="0"/>
              <a:t> </a:t>
            </a:r>
          </a:p>
          <a:p>
            <a:pPr marL="320040" lvl="1" algn="just">
              <a:defRPr/>
            </a:pPr>
            <a:r>
              <a:rPr lang="en-IN" sz="1400" dirty="0">
                <a:hlinkClick r:id="rId4"/>
              </a:rPr>
              <a:t>https://www.tutorialspoint.com/asp.net_mvc/asp.net_mvc_controllers.htm</a:t>
            </a:r>
            <a:endParaRPr lang="en-US" sz="1400" dirty="0">
              <a:solidFill>
                <a:schemeClr val="tx1">
                  <a:lumMod val="75000"/>
                  <a:lumOff val="25000"/>
                </a:schemeClr>
              </a:solidFill>
            </a:endParaRPr>
          </a:p>
          <a:p>
            <a:pPr marL="320040" lvl="1" algn="just">
              <a:defRPr/>
            </a:pPr>
            <a:endParaRPr lang="en-IN" sz="1400" dirty="0">
              <a:hlinkClick r:id="rId4"/>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317AD-90C9-4503-9D11-E026ACBE7563}"/>
              </a:ext>
            </a:extLst>
          </p:cNvPr>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7" name="Rectangle 6">
            <a:extLst>
              <a:ext uri="{FF2B5EF4-FFF2-40B4-BE49-F238E27FC236}">
                <a16:creationId xmlns:a16="http://schemas.microsoft.com/office/drawing/2014/main" id="{82CB5D4B-2130-4994-BBD7-C4AC16E4D316}"/>
              </a:ext>
            </a:extLst>
          </p:cNvPr>
          <p:cNvSpPr/>
          <p:nvPr/>
        </p:nvSpPr>
        <p:spPr>
          <a:xfrm flipV="1">
            <a:off x="631825" y="4276725"/>
            <a:ext cx="11560175" cy="2581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
        <p:nvSpPr>
          <p:cNvPr id="14340" name="TextBox 3"/>
          <p:cNvSpPr txBox="1">
            <a:spLocks noChangeArrowheads="1"/>
          </p:cNvSpPr>
          <p:nvPr/>
        </p:nvSpPr>
        <p:spPr bwMode="auto">
          <a:xfrm>
            <a:off x="631825" y="4400550"/>
            <a:ext cx="110474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ts val="5000"/>
              </a:lnSpc>
              <a:spcBef>
                <a:spcPct val="0"/>
              </a:spcBef>
              <a:buFontTx/>
              <a:buNone/>
            </a:pPr>
            <a:r>
              <a:rPr lang="en-US" altLang="en-US" sz="4000" b="1">
                <a:solidFill>
                  <a:srgbClr val="FFFFFF"/>
                </a:solidFill>
              </a:rPr>
              <a:t>Ajax Request &amp; Types</a:t>
            </a:r>
          </a:p>
          <a:p>
            <a:pPr eaLnBrk="1" hangingPunct="1">
              <a:lnSpc>
                <a:spcPct val="100000"/>
              </a:lnSpc>
              <a:spcBef>
                <a:spcPct val="0"/>
              </a:spcBef>
              <a:buFontTx/>
              <a:buNone/>
            </a:pPr>
            <a:endParaRPr lang="en-US" altLang="en-US" sz="1500" b="1">
              <a:solidFill>
                <a:srgbClr val="FFFFFF"/>
              </a:solidFill>
            </a:endParaRPr>
          </a:p>
          <a:p>
            <a:pPr eaLnBrk="1" hangingPunct="1">
              <a:lnSpc>
                <a:spcPct val="100000"/>
              </a:lnSpc>
              <a:spcBef>
                <a:spcPct val="0"/>
              </a:spcBef>
              <a:buFontTx/>
              <a:buNone/>
            </a:pPr>
            <a:r>
              <a:rPr lang="en-US" altLang="en-US" sz="1500" b="1">
                <a:solidFill>
                  <a:srgbClr val="FFFFFF"/>
                </a:solidFill>
              </a:rPr>
              <a:t>Ref: </a:t>
            </a:r>
          </a:p>
          <a:p>
            <a:pPr lvl="1">
              <a:lnSpc>
                <a:spcPct val="100000"/>
              </a:lnSpc>
              <a:spcBef>
                <a:spcPct val="0"/>
              </a:spcBef>
              <a:buFontTx/>
              <a:buNone/>
            </a:pPr>
            <a:r>
              <a:rPr lang="en-IN" altLang="en-US" sz="1400" b="1">
                <a:hlinkClick r:id="rId2"/>
              </a:rPr>
              <a:t>https://www.w3schools.com/jquery/jquery_ajax_intro.asp</a:t>
            </a:r>
            <a:endParaRPr lang="en-IN" altLang="en-US" sz="1400" b="1">
              <a:hlinkClick r:id="rId3"/>
            </a:endParaRPr>
          </a:p>
          <a:p>
            <a:pPr lvl="1">
              <a:lnSpc>
                <a:spcPct val="100000"/>
              </a:lnSpc>
              <a:spcBef>
                <a:spcPct val="0"/>
              </a:spcBef>
              <a:buFontTx/>
              <a:buNone/>
            </a:pPr>
            <a:r>
              <a:rPr lang="en-IN" altLang="en-US" sz="1400" b="1">
                <a:hlinkClick r:id="rId3"/>
              </a:rPr>
              <a:t>https://www.w3schools.com/jquery/jquery_ajax_get_post.asp</a:t>
            </a:r>
            <a:endParaRPr lang="en-IN" altLang="en-US" sz="1400" b="1"/>
          </a:p>
        </p:txBody>
      </p:sp>
      <p:pic>
        <p:nvPicPr>
          <p:cNvPr id="14341"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76200"/>
            <a:ext cx="113125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Ajax Request &amp; Types of Ajax Requests</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23" name="Rectangle 22">
            <a:extLst>
              <a:ext uri="{FF2B5EF4-FFF2-40B4-BE49-F238E27FC236}">
                <a16:creationId xmlns:a16="http://schemas.microsoft.com/office/drawing/2014/main" id="{B457DF43-290F-494B-BBAA-D89B37701C1A}"/>
              </a:ext>
            </a:extLst>
          </p:cNvPr>
          <p:cNvSpPr/>
          <p:nvPr/>
        </p:nvSpPr>
        <p:spPr>
          <a:xfrm>
            <a:off x="622300" y="2044700"/>
            <a:ext cx="10947400" cy="2560638"/>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US" sz="2000" b="1" dirty="0">
                <a:latin typeface="+mn-lt"/>
              </a:rPr>
              <a:t>What About jQuery and AJAX?</a:t>
            </a:r>
          </a:p>
          <a:p>
            <a:pPr marL="320040" lvl="1" eaLnBrk="1" hangingPunct="1">
              <a:lnSpc>
                <a:spcPct val="90000"/>
              </a:lnSpc>
              <a:spcBef>
                <a:spcPts val="1000"/>
              </a:spcBef>
              <a:defRPr/>
            </a:pPr>
            <a:r>
              <a:rPr lang="en-US" sz="1400" dirty="0">
                <a:solidFill>
                  <a:schemeClr val="tx1">
                    <a:lumMod val="75000"/>
                    <a:lumOff val="25000"/>
                  </a:schemeClr>
                </a:solidFill>
                <a:latin typeface="+mn-lt"/>
              </a:rPr>
              <a:t>jQuery provides several methods for AJAX functionality.</a:t>
            </a:r>
          </a:p>
          <a:p>
            <a:pPr marL="320040" lvl="1" eaLnBrk="1" hangingPunct="1">
              <a:lnSpc>
                <a:spcPct val="90000"/>
              </a:lnSpc>
              <a:spcBef>
                <a:spcPts val="1000"/>
              </a:spcBef>
              <a:defRPr/>
            </a:pPr>
            <a:r>
              <a:rPr lang="en-US" sz="1400" dirty="0">
                <a:solidFill>
                  <a:schemeClr val="tx1">
                    <a:lumMod val="75000"/>
                    <a:lumOff val="25000"/>
                  </a:schemeClr>
                </a:solidFill>
                <a:latin typeface="+mn-lt"/>
              </a:rPr>
              <a:t>With the jQuery AJAX methods, you can request text, HTML, XML, or JSON from a remote server using both HTTP Get and HTTP Post - And you can load the external data directly into the selected HTML elements of your web page!</a:t>
            </a:r>
            <a:r>
              <a:rPr lang="en-IN" sz="1400" dirty="0">
                <a:solidFill>
                  <a:schemeClr val="tx1">
                    <a:lumMod val="75000"/>
                    <a:lumOff val="25000"/>
                  </a:schemeClr>
                </a:solidFill>
                <a:latin typeface="+mn-lt"/>
              </a:rPr>
              <a:t/>
            </a:r>
            <a:br>
              <a:rPr lang="en-IN" sz="1400" dirty="0">
                <a:solidFill>
                  <a:schemeClr val="tx1">
                    <a:lumMod val="75000"/>
                    <a:lumOff val="25000"/>
                  </a:schemeClr>
                </a:solidFill>
                <a:latin typeface="+mn-lt"/>
              </a:rPr>
            </a:br>
            <a:endParaRPr lang="en-IN" sz="1400" dirty="0">
              <a:solidFill>
                <a:schemeClr val="tx1">
                  <a:lumMod val="75000"/>
                  <a:lumOff val="25000"/>
                </a:schemeClr>
              </a:solidFill>
              <a:latin typeface="+mn-lt"/>
            </a:endParaRPr>
          </a:p>
          <a:p>
            <a:pPr marL="320040" lvl="1" eaLnBrk="1" hangingPunct="1">
              <a:lnSpc>
                <a:spcPct val="90000"/>
              </a:lnSpc>
              <a:spcBef>
                <a:spcPts val="1000"/>
              </a:spcBef>
              <a:defRPr/>
            </a:pPr>
            <a:r>
              <a:rPr lang="en-US" sz="1400" b="1" dirty="0">
                <a:solidFill>
                  <a:schemeClr val="tx1">
                    <a:lumMod val="75000"/>
                    <a:lumOff val="25000"/>
                  </a:schemeClr>
                </a:solidFill>
                <a:latin typeface="+mn-lt"/>
              </a:rPr>
              <a:t>Without jQuery, AJAX coding can be a bit tricky.</a:t>
            </a:r>
          </a:p>
          <a:p>
            <a:pPr marL="320040" lvl="1" eaLnBrk="1" hangingPunct="1">
              <a:lnSpc>
                <a:spcPct val="90000"/>
              </a:lnSpc>
              <a:spcBef>
                <a:spcPts val="1000"/>
              </a:spcBef>
              <a:defRPr/>
            </a:pPr>
            <a:r>
              <a:rPr lang="en-US" sz="1400" dirty="0">
                <a:solidFill>
                  <a:schemeClr val="tx1">
                    <a:lumMod val="75000"/>
                    <a:lumOff val="25000"/>
                  </a:schemeClr>
                </a:solidFill>
                <a:latin typeface="+mn-lt"/>
              </a:rPr>
              <a:t>AJAX code can be a bit tricky, because different browsers have different syntax for AJAX implementation. This means that you will have to write extra code to test for different browsers. </a:t>
            </a:r>
          </a:p>
          <a:p>
            <a:pPr marL="320040" lvl="1" eaLnBrk="1" hangingPunct="1">
              <a:lnSpc>
                <a:spcPct val="90000"/>
              </a:lnSpc>
              <a:spcBef>
                <a:spcPts val="1000"/>
              </a:spcBef>
              <a:defRPr/>
            </a:pPr>
            <a:r>
              <a:rPr lang="en-US" sz="1400" dirty="0">
                <a:solidFill>
                  <a:schemeClr val="tx1">
                    <a:lumMod val="75000"/>
                    <a:lumOff val="25000"/>
                  </a:schemeClr>
                </a:solidFill>
                <a:latin typeface="+mn-lt"/>
              </a:rPr>
              <a:t>However, the jQuery team has taken care of this for us, so that we can write AJAX functionality with only one single line of code.</a:t>
            </a:r>
          </a:p>
        </p:txBody>
      </p:sp>
      <p:sp>
        <p:nvSpPr>
          <p:cNvPr id="24" name="Rectangle 23">
            <a:extLst>
              <a:ext uri="{FF2B5EF4-FFF2-40B4-BE49-F238E27FC236}">
                <a16:creationId xmlns:a16="http://schemas.microsoft.com/office/drawing/2014/main" id="{9ABCFF4D-BEBC-445B-9FA0-910CCA7D0507}"/>
              </a:ext>
            </a:extLst>
          </p:cNvPr>
          <p:cNvSpPr/>
          <p:nvPr/>
        </p:nvSpPr>
        <p:spPr>
          <a:xfrm>
            <a:off x="622300" y="785813"/>
            <a:ext cx="8531225" cy="1012825"/>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IN" sz="2000" b="1" dirty="0">
                <a:latin typeface="+mn-lt"/>
              </a:rPr>
              <a:t>What is AJAX?</a:t>
            </a:r>
            <a:endParaRPr lang="en-US" sz="2000" b="1" dirty="0">
              <a:latin typeface="+mn-lt"/>
            </a:endParaRPr>
          </a:p>
          <a:p>
            <a:pPr marL="320040" lvl="1" eaLnBrk="1" hangingPunct="1">
              <a:lnSpc>
                <a:spcPct val="90000"/>
              </a:lnSpc>
              <a:spcBef>
                <a:spcPts val="1000"/>
              </a:spcBef>
              <a:defRPr/>
            </a:pPr>
            <a:r>
              <a:rPr lang="en-US" sz="1400" dirty="0">
                <a:solidFill>
                  <a:schemeClr val="tx1">
                    <a:lumMod val="75000"/>
                    <a:lumOff val="25000"/>
                  </a:schemeClr>
                </a:solidFill>
                <a:latin typeface="+mn-lt"/>
              </a:rPr>
              <a:t>AJAX = Asynchronous JavaScript and XML.</a:t>
            </a:r>
          </a:p>
          <a:p>
            <a:pPr marL="320040" lvl="1" eaLnBrk="1" hangingPunct="1">
              <a:lnSpc>
                <a:spcPct val="90000"/>
              </a:lnSpc>
              <a:spcBef>
                <a:spcPts val="1000"/>
              </a:spcBef>
              <a:defRPr/>
            </a:pPr>
            <a:r>
              <a:rPr lang="en-US" sz="1400" dirty="0">
                <a:solidFill>
                  <a:schemeClr val="tx1">
                    <a:lumMod val="75000"/>
                    <a:lumOff val="25000"/>
                  </a:schemeClr>
                </a:solidFill>
                <a:latin typeface="+mn-lt"/>
              </a:rPr>
              <a:t>AJAX is about loading data in the background and display it on the webpage, without reloading the whole page</a:t>
            </a:r>
          </a:p>
        </p:txBody>
      </p:sp>
      <p:sp>
        <p:nvSpPr>
          <p:cNvPr id="26" name="Rectangle 25">
            <a:extLst>
              <a:ext uri="{FF2B5EF4-FFF2-40B4-BE49-F238E27FC236}">
                <a16:creationId xmlns:a16="http://schemas.microsoft.com/office/drawing/2014/main" id="{CE40A74A-45CA-49B4-BE38-8B584C1CA612}"/>
              </a:ext>
            </a:extLst>
          </p:cNvPr>
          <p:cNvSpPr/>
          <p:nvPr/>
        </p:nvSpPr>
        <p:spPr>
          <a:xfrm>
            <a:off x="622300" y="4870450"/>
            <a:ext cx="9415463" cy="1717675"/>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IN" sz="2000" b="1" dirty="0">
                <a:latin typeface="+mn-lt"/>
              </a:rPr>
              <a:t>Benefits of Ajax</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Callbacks</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Making Asynchronous Calls</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User-Friendly</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Improve the speed, performance and usability of a web application</a:t>
            </a:r>
            <a:endParaRPr lang="en-IN" sz="1600" dirty="0">
              <a:solidFill>
                <a:schemeClr val="tx1">
                  <a:lumMod val="75000"/>
                  <a:lumOff val="25000"/>
                </a:schemeClr>
              </a:solidFill>
              <a:latin typeface="+mn-l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Ajax Request &amp; Types of Ajax Requests</a:t>
            </a:r>
          </a:p>
        </p:txBody>
      </p:sp>
      <p:sp>
        <p:nvSpPr>
          <p:cNvPr id="22" name="Content Placeholder 2">
            <a:extLst>
              <a:ext uri="{FF2B5EF4-FFF2-40B4-BE49-F238E27FC236}">
                <a16:creationId xmlns:a16="http://schemas.microsoft.com/office/drawing/2014/main" id="{C87161DA-7863-4DCB-9861-757D1C26498D}"/>
              </a:ext>
            </a:extLst>
          </p:cNvPr>
          <p:cNvSpPr txBox="1">
            <a:spLocks/>
          </p:cNvSpPr>
          <p:nvPr/>
        </p:nvSpPr>
        <p:spPr>
          <a:xfrm>
            <a:off x="622300" y="2149475"/>
            <a:ext cx="8804275" cy="350678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defRPr/>
            </a:pPr>
            <a:endParaRPr lang="en-IN" sz="1400" b="1" dirty="0">
              <a:solidFill>
                <a:schemeClr val="tx1">
                  <a:lumMod val="75000"/>
                  <a:lumOff val="25000"/>
                </a:schemeClr>
              </a:solidFill>
            </a:endParaRPr>
          </a:p>
        </p:txBody>
      </p:sp>
      <p:sp>
        <p:nvSpPr>
          <p:cNvPr id="23" name="Rectangle 22">
            <a:extLst>
              <a:ext uri="{FF2B5EF4-FFF2-40B4-BE49-F238E27FC236}">
                <a16:creationId xmlns:a16="http://schemas.microsoft.com/office/drawing/2014/main" id="{B457DF43-290F-494B-BBAA-D89B37701C1A}"/>
              </a:ext>
            </a:extLst>
          </p:cNvPr>
          <p:cNvSpPr/>
          <p:nvPr/>
        </p:nvSpPr>
        <p:spPr>
          <a:xfrm>
            <a:off x="7042150" y="1031875"/>
            <a:ext cx="4665663" cy="3862388"/>
          </a:xfrm>
          <a:prstGeom prst="rect">
            <a:avLst/>
          </a:prstGeom>
        </p:spPr>
        <p:txBody>
          <a:bodyPr>
            <a:spAutoFit/>
          </a:bodyPr>
          <a:lstStyle/>
          <a:p>
            <a:pPr marL="274320" indent="-274320" eaLnBrk="1" hangingPunct="1">
              <a:lnSpc>
                <a:spcPct val="90000"/>
              </a:lnSpc>
              <a:spcBef>
                <a:spcPts val="1800"/>
              </a:spcBef>
              <a:buFont typeface="Wingdings" panose="05000000000000000000" pitchFamily="2" charset="2"/>
              <a:buChar char="Ø"/>
              <a:defRPr/>
            </a:pPr>
            <a:r>
              <a:rPr lang="en-US" sz="2000" b="1" dirty="0">
                <a:latin typeface="+mn-lt"/>
              </a:rPr>
              <a:t>How AJAX Works</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An event occurs in a web page (the page is loaded, a button is clicked)</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An </a:t>
            </a:r>
            <a:r>
              <a:rPr lang="en-US" sz="1600" dirty="0" err="1">
                <a:solidFill>
                  <a:schemeClr val="tx1">
                    <a:lumMod val="75000"/>
                    <a:lumOff val="25000"/>
                  </a:schemeClr>
                </a:solidFill>
                <a:latin typeface="+mn-lt"/>
              </a:rPr>
              <a:t>XMLHttpRequest</a:t>
            </a:r>
            <a:r>
              <a:rPr lang="en-US" sz="1600" dirty="0">
                <a:solidFill>
                  <a:schemeClr val="tx1">
                    <a:lumMod val="75000"/>
                    <a:lumOff val="25000"/>
                  </a:schemeClr>
                </a:solidFill>
                <a:latin typeface="+mn-lt"/>
              </a:rPr>
              <a:t> object is created by JavaScript</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The </a:t>
            </a:r>
            <a:r>
              <a:rPr lang="en-US" sz="1600" dirty="0" err="1">
                <a:solidFill>
                  <a:schemeClr val="tx1">
                    <a:lumMod val="75000"/>
                    <a:lumOff val="25000"/>
                  </a:schemeClr>
                </a:solidFill>
                <a:latin typeface="+mn-lt"/>
              </a:rPr>
              <a:t>XMLHttpRequest</a:t>
            </a:r>
            <a:r>
              <a:rPr lang="en-US" sz="1600" dirty="0">
                <a:solidFill>
                  <a:schemeClr val="tx1">
                    <a:lumMod val="75000"/>
                    <a:lumOff val="25000"/>
                  </a:schemeClr>
                </a:solidFill>
                <a:latin typeface="+mn-lt"/>
              </a:rPr>
              <a:t> object sends a request to a web server</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The server processes the request</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The server sends a response back to the web page</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The response is read by JavaScript</a:t>
            </a:r>
          </a:p>
          <a:p>
            <a:pPr marL="742950" lvl="1" indent="-285750" eaLnBrk="1" hangingPunct="1">
              <a:spcBef>
                <a:spcPts val="600"/>
              </a:spcBef>
              <a:buFont typeface="Wingdings" panose="05000000000000000000" pitchFamily="2" charset="2"/>
              <a:buChar char="ü"/>
              <a:defRPr/>
            </a:pPr>
            <a:r>
              <a:rPr lang="en-US" sz="1600" dirty="0">
                <a:solidFill>
                  <a:schemeClr val="tx1">
                    <a:lumMod val="75000"/>
                    <a:lumOff val="25000"/>
                  </a:schemeClr>
                </a:solidFill>
                <a:latin typeface="+mn-lt"/>
              </a:rPr>
              <a:t>Proper action (like page update) is performed by JavaScript</a:t>
            </a:r>
          </a:p>
        </p:txBody>
      </p:sp>
      <p:pic>
        <p:nvPicPr>
          <p:cNvPr id="16390" name="Picture 18"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000125"/>
            <a:ext cx="6080125"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0"/>
          <p:cNvSpPr>
            <a:spLocks noChangeArrowheads="1"/>
          </p:cNvSpPr>
          <p:nvPr/>
        </p:nvSpPr>
        <p:spPr bwMode="auto">
          <a:xfrm>
            <a:off x="798513" y="5372100"/>
            <a:ext cx="8451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400">
                <a:solidFill>
                  <a:srgbClr val="5F6364"/>
                </a:solidFill>
                <a:latin typeface="Consolas" panose="020B0609020204030204" pitchFamily="49" charset="0"/>
              </a:rPr>
              <a:t>&lt;</a:t>
            </a:r>
            <a:r>
              <a:rPr lang="en-IN" altLang="en-US" sz="1400">
                <a:solidFill>
                  <a:srgbClr val="9A0055"/>
                </a:solidFill>
                <a:latin typeface="Consolas" panose="020B0609020204030204" pitchFamily="49" charset="0"/>
              </a:rPr>
              <a:t>script </a:t>
            </a:r>
            <a:r>
              <a:rPr lang="en-IN" altLang="en-US" sz="1400">
                <a:solidFill>
                  <a:srgbClr val="669A00"/>
                </a:solidFill>
                <a:latin typeface="Consolas" panose="020B0609020204030204" pitchFamily="49" charset="0"/>
              </a:rPr>
              <a:t>src</a:t>
            </a:r>
            <a:r>
              <a:rPr lang="en-IN" altLang="en-US" sz="1400">
                <a:solidFill>
                  <a:srgbClr val="5F6364"/>
                </a:solidFill>
                <a:latin typeface="Consolas" panose="020B0609020204030204" pitchFamily="49" charset="0"/>
              </a:rPr>
              <a:t>="</a:t>
            </a:r>
            <a:r>
              <a:rPr lang="en-IN" altLang="en-US" sz="1400">
                <a:solidFill>
                  <a:srgbClr val="0077AB"/>
                </a:solidFill>
                <a:latin typeface="Consolas" panose="020B0609020204030204" pitchFamily="49" charset="0"/>
              </a:rPr>
              <a:t>https://code.jquery.com/jquery-{version}.min.js</a:t>
            </a:r>
            <a:r>
              <a:rPr lang="en-IN" altLang="en-US" sz="1400">
                <a:solidFill>
                  <a:srgbClr val="5F6364"/>
                </a:solidFill>
                <a:latin typeface="Consolas" panose="020B0609020204030204" pitchFamily="49" charset="0"/>
              </a:rPr>
              <a:t>"&gt;&lt;/</a:t>
            </a:r>
            <a:r>
              <a:rPr lang="en-IN" altLang="en-US" sz="1400">
                <a:solidFill>
                  <a:srgbClr val="9A0055"/>
                </a:solidFill>
                <a:latin typeface="Consolas" panose="020B0609020204030204" pitchFamily="49" charset="0"/>
              </a:rPr>
              <a:t>script</a:t>
            </a:r>
            <a:r>
              <a:rPr lang="en-IN" altLang="en-US" sz="1400">
                <a:solidFill>
                  <a:srgbClr val="5F6364"/>
                </a:solidFill>
                <a:latin typeface="Consolas" panose="020B0609020204030204" pitchFamily="49" charset="0"/>
              </a:rPr>
              <a:t>&gt;</a:t>
            </a:r>
            <a:endParaRPr lang="en-IN" altLang="en-US" sz="140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BD00F67-286C-4413-9318-FC9DD29BE44A}"/>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22301" y="0"/>
            <a:ext cx="11569699" cy="776288"/>
          </a:xfrm>
          <a:prstGeom prst="rect">
            <a:avLst/>
          </a:prstGeom>
        </p:spPr>
      </p:pic>
      <p:sp>
        <p:nvSpPr>
          <p:cNvPr id="20" name="Rectangle 19">
            <a:extLst>
              <a:ext uri="{FF2B5EF4-FFF2-40B4-BE49-F238E27FC236}">
                <a16:creationId xmlns:a16="http://schemas.microsoft.com/office/drawing/2014/main" id="{E3E8E136-896E-4F45-B960-36F8A2CD17D8}"/>
              </a:ext>
            </a:extLst>
          </p:cNvPr>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rgbClr val="FFFFFF"/>
                </a:solidFill>
                <a:latin typeface="+mn-lt"/>
              </a:rPr>
              <a:t>AJAX get() and post() Methods</a:t>
            </a:r>
          </a:p>
        </p:txBody>
      </p:sp>
      <p:sp>
        <p:nvSpPr>
          <p:cNvPr id="24" name="Rectangle 23">
            <a:extLst>
              <a:ext uri="{FF2B5EF4-FFF2-40B4-BE49-F238E27FC236}">
                <a16:creationId xmlns:a16="http://schemas.microsoft.com/office/drawing/2014/main" id="{9ABCFF4D-BEBC-445B-9FA0-910CCA7D0507}"/>
              </a:ext>
            </a:extLst>
          </p:cNvPr>
          <p:cNvSpPr/>
          <p:nvPr/>
        </p:nvSpPr>
        <p:spPr>
          <a:xfrm>
            <a:off x="622300" y="885825"/>
            <a:ext cx="11263313" cy="1512888"/>
          </a:xfrm>
          <a:prstGeom prst="rect">
            <a:avLst/>
          </a:prstGeom>
        </p:spPr>
        <p:txBody>
          <a:bodyPr>
            <a:spAutoFit/>
          </a:bodyPr>
          <a:lstStyle/>
          <a:p>
            <a:pPr marL="320040" lvl="1" eaLnBrk="1" hangingPunct="1">
              <a:lnSpc>
                <a:spcPct val="90000"/>
              </a:lnSpc>
              <a:spcBef>
                <a:spcPts val="1000"/>
              </a:spcBef>
              <a:defRPr/>
            </a:pPr>
            <a:r>
              <a:rPr lang="en-US" sz="1400" dirty="0">
                <a:solidFill>
                  <a:schemeClr val="tx1">
                    <a:lumMod val="75000"/>
                    <a:lumOff val="25000"/>
                  </a:schemeClr>
                </a:solidFill>
                <a:latin typeface="+mn-lt"/>
              </a:rPr>
              <a:t>The jQuery get() and post() methods are used to request data from the server with an HTTP GET or POST request. Two commonly used methods for a request-response between a client and server are: </a:t>
            </a:r>
          </a:p>
          <a:p>
            <a:pPr marL="320040" lvl="1" eaLnBrk="1" hangingPunct="1">
              <a:lnSpc>
                <a:spcPct val="90000"/>
              </a:lnSpc>
              <a:spcBef>
                <a:spcPts val="1000"/>
              </a:spcBef>
              <a:defRPr/>
            </a:pPr>
            <a:r>
              <a:rPr lang="en-US" sz="1400" b="1" dirty="0">
                <a:solidFill>
                  <a:schemeClr val="tx1">
                    <a:lumMod val="75000"/>
                    <a:lumOff val="25000"/>
                  </a:schemeClr>
                </a:solidFill>
                <a:latin typeface="+mn-lt"/>
              </a:rPr>
              <a:t>GET</a:t>
            </a:r>
            <a:r>
              <a:rPr lang="en-US" sz="1400" dirty="0">
                <a:solidFill>
                  <a:schemeClr val="tx1">
                    <a:lumMod val="75000"/>
                    <a:lumOff val="25000"/>
                  </a:schemeClr>
                </a:solidFill>
                <a:latin typeface="+mn-lt"/>
              </a:rPr>
              <a:t> - Requests data from a specified resource. GET is basically used for just getting (retrieving) some data from the server. Note: The GET method may return cached data.</a:t>
            </a:r>
          </a:p>
          <a:p>
            <a:pPr marL="320040" lvl="1" eaLnBrk="1" hangingPunct="1">
              <a:lnSpc>
                <a:spcPct val="90000"/>
              </a:lnSpc>
              <a:spcBef>
                <a:spcPts val="1000"/>
              </a:spcBef>
              <a:defRPr/>
            </a:pPr>
            <a:r>
              <a:rPr lang="en-US" sz="1400" b="1" dirty="0">
                <a:solidFill>
                  <a:schemeClr val="tx1">
                    <a:lumMod val="75000"/>
                    <a:lumOff val="25000"/>
                  </a:schemeClr>
                </a:solidFill>
                <a:latin typeface="+mn-lt"/>
              </a:rPr>
              <a:t>POST</a:t>
            </a:r>
            <a:r>
              <a:rPr lang="en-US" sz="1400" dirty="0">
                <a:solidFill>
                  <a:schemeClr val="tx1">
                    <a:lumMod val="75000"/>
                    <a:lumOff val="25000"/>
                  </a:schemeClr>
                </a:solidFill>
                <a:latin typeface="+mn-lt"/>
              </a:rPr>
              <a:t> - Submits data to be processed to a specified resource. POST can also be used to get some data from the server. However, the POST method </a:t>
            </a:r>
            <a:r>
              <a:rPr lang="en-US" sz="1400" b="1" dirty="0">
                <a:solidFill>
                  <a:schemeClr val="tx1">
                    <a:lumMod val="75000"/>
                    <a:lumOff val="25000"/>
                  </a:schemeClr>
                </a:solidFill>
                <a:latin typeface="+mn-lt"/>
              </a:rPr>
              <a:t>NEVER caches data</a:t>
            </a:r>
            <a:r>
              <a:rPr lang="en-US" sz="1400" dirty="0">
                <a:solidFill>
                  <a:schemeClr val="tx1">
                    <a:lumMod val="75000"/>
                    <a:lumOff val="25000"/>
                  </a:schemeClr>
                </a:solidFill>
                <a:latin typeface="+mn-lt"/>
              </a:rPr>
              <a:t>, and is often used to send data along with the request.</a:t>
            </a:r>
          </a:p>
        </p:txBody>
      </p:sp>
      <p:sp>
        <p:nvSpPr>
          <p:cNvPr id="4" name="Rectangle 3">
            <a:extLst>
              <a:ext uri="{FF2B5EF4-FFF2-40B4-BE49-F238E27FC236}">
                <a16:creationId xmlns:a16="http://schemas.microsoft.com/office/drawing/2014/main" id="{2AE4FD8C-D4AF-4B33-B4F4-D45773FA6E4B}"/>
              </a:ext>
            </a:extLst>
          </p:cNvPr>
          <p:cNvSpPr/>
          <p:nvPr/>
        </p:nvSpPr>
        <p:spPr>
          <a:xfrm>
            <a:off x="622300" y="2508250"/>
            <a:ext cx="11066463" cy="3970338"/>
          </a:xfrm>
          <a:prstGeom prst="rect">
            <a:avLst/>
          </a:prstGeom>
        </p:spPr>
        <p:txBody>
          <a:bodyPr>
            <a:spAutoFit/>
          </a:bodyPr>
          <a:lstStyle/>
          <a:p>
            <a:pPr>
              <a:defRPr/>
            </a:pPr>
            <a:r>
              <a:rPr lang="en-IN" sz="2000" b="1" dirty="0">
                <a:latin typeface="+mn-lt"/>
              </a:rPr>
              <a:t>jQuery $.get() Method</a:t>
            </a:r>
          </a:p>
          <a:p>
            <a:pPr>
              <a:defRPr/>
            </a:pPr>
            <a:endParaRPr lang="en-IN" sz="1400" b="1" dirty="0">
              <a:solidFill>
                <a:schemeClr val="tx1">
                  <a:lumMod val="75000"/>
                  <a:lumOff val="25000"/>
                </a:schemeClr>
              </a:solidFill>
              <a:latin typeface="+mn-lt"/>
            </a:endParaRPr>
          </a:p>
          <a:p>
            <a:pPr lvl="1">
              <a:defRPr/>
            </a:pPr>
            <a:r>
              <a:rPr lang="en-IN" sz="1400" b="1" dirty="0">
                <a:solidFill>
                  <a:schemeClr val="tx1">
                    <a:lumMod val="75000"/>
                    <a:lumOff val="25000"/>
                  </a:schemeClr>
                </a:solidFill>
                <a:latin typeface="+mn-lt"/>
              </a:rPr>
              <a:t>Syntax: $.get(URL, </a:t>
            </a:r>
            <a:r>
              <a:rPr lang="en-IN" sz="1400" b="1" dirty="0" err="1">
                <a:solidFill>
                  <a:schemeClr val="tx1">
                    <a:lumMod val="75000"/>
                    <a:lumOff val="25000"/>
                  </a:schemeClr>
                </a:solidFill>
                <a:latin typeface="+mn-lt"/>
              </a:rPr>
              <a:t>callback</a:t>
            </a:r>
            <a:r>
              <a:rPr lang="en-IN" sz="1400" b="1" dirty="0">
                <a:solidFill>
                  <a:schemeClr val="tx1">
                    <a:lumMod val="75000"/>
                    <a:lumOff val="25000"/>
                  </a:schemeClr>
                </a:solidFill>
                <a:latin typeface="+mn-lt"/>
              </a:rPr>
              <a:t>);</a:t>
            </a:r>
          </a:p>
          <a:p>
            <a:pPr>
              <a:defRPr/>
            </a:pPr>
            <a:endParaRPr lang="en-IN" sz="1400" b="1" dirty="0">
              <a:solidFill>
                <a:schemeClr val="tx1">
                  <a:lumMod val="75000"/>
                  <a:lumOff val="25000"/>
                </a:schemeClr>
              </a:solidFill>
              <a:latin typeface="+mn-lt"/>
            </a:endParaRPr>
          </a:p>
          <a:p>
            <a:pPr>
              <a:defRPr/>
            </a:pPr>
            <a:r>
              <a:rPr lang="en-US" sz="1400" b="1" dirty="0">
                <a:solidFill>
                  <a:schemeClr val="tx1">
                    <a:lumMod val="75000"/>
                    <a:lumOff val="25000"/>
                  </a:schemeClr>
                </a:solidFill>
                <a:latin typeface="+mn-lt"/>
              </a:rPr>
              <a:t>	URL</a:t>
            </a:r>
            <a:r>
              <a:rPr lang="en-US" sz="1400" dirty="0">
                <a:solidFill>
                  <a:schemeClr val="tx1">
                    <a:lumMod val="75000"/>
                    <a:lumOff val="25000"/>
                  </a:schemeClr>
                </a:solidFill>
                <a:latin typeface="+mn-lt"/>
              </a:rPr>
              <a:t> - parameter specifies the URL you wish to request. (Required)</a:t>
            </a:r>
          </a:p>
          <a:p>
            <a:pPr>
              <a:defRPr/>
            </a:pPr>
            <a:r>
              <a:rPr lang="en-US" sz="1400" b="1" dirty="0">
                <a:solidFill>
                  <a:schemeClr val="tx1">
                    <a:lumMod val="75000"/>
                    <a:lumOff val="25000"/>
                  </a:schemeClr>
                </a:solidFill>
                <a:latin typeface="+mn-lt"/>
              </a:rPr>
              <a:t>	callback</a:t>
            </a:r>
            <a:r>
              <a:rPr lang="en-US" sz="1400" dirty="0">
                <a:solidFill>
                  <a:schemeClr val="tx1">
                    <a:lumMod val="75000"/>
                    <a:lumOff val="25000"/>
                  </a:schemeClr>
                </a:solidFill>
                <a:latin typeface="+mn-lt"/>
              </a:rPr>
              <a:t> - parameter is the name of a function to be executed if the </a:t>
            </a:r>
            <a:r>
              <a:rPr lang="en-IN" sz="1400" dirty="0">
                <a:solidFill>
                  <a:schemeClr val="tx1">
                    <a:lumMod val="75000"/>
                    <a:lumOff val="25000"/>
                  </a:schemeClr>
                </a:solidFill>
                <a:latin typeface="+mn-lt"/>
              </a:rPr>
              <a:t>request succeeds. (Optional)</a:t>
            </a:r>
          </a:p>
          <a:p>
            <a:pPr>
              <a:defRPr/>
            </a:pPr>
            <a:r>
              <a:rPr lang="en-US" dirty="0">
                <a:solidFill>
                  <a:srgbClr val="000000"/>
                </a:solidFill>
                <a:latin typeface="Verdana" panose="020B0604030504040204" pitchFamily="34" charset="0"/>
              </a:rPr>
              <a:t> </a:t>
            </a:r>
            <a:endParaRPr lang="en-IN" dirty="0">
              <a:solidFill>
                <a:srgbClr val="000000"/>
              </a:solidFill>
              <a:latin typeface="Verdana" panose="020B0604030504040204" pitchFamily="34" charset="0"/>
            </a:endParaRPr>
          </a:p>
          <a:p>
            <a:pPr>
              <a:defRPr/>
            </a:pPr>
            <a:r>
              <a:rPr lang="en-IN" b="1" dirty="0">
                <a:solidFill>
                  <a:schemeClr val="tx1">
                    <a:lumMod val="75000"/>
                    <a:lumOff val="25000"/>
                  </a:schemeClr>
                </a:solidFill>
                <a:latin typeface="+mn-lt"/>
              </a:rPr>
              <a:t>	Example</a:t>
            </a:r>
          </a:p>
          <a:p>
            <a:pPr lvl="2">
              <a:defRPr/>
            </a:pPr>
            <a:r>
              <a:rPr lang="en-IN" sz="1200" dirty="0">
                <a:solidFill>
                  <a:srgbClr val="000000"/>
                </a:solidFill>
                <a:latin typeface="Consolas" panose="020B0609020204030204" pitchFamily="49" charset="0"/>
              </a:rPr>
              <a:t>$(</a:t>
            </a:r>
            <a:r>
              <a:rPr lang="en-IN" sz="1200" dirty="0">
                <a:solidFill>
                  <a:srgbClr val="A62A2A"/>
                </a:solidFill>
                <a:latin typeface="Consolas" panose="020B0609020204030204" pitchFamily="49" charset="0"/>
              </a:rPr>
              <a:t>"button"</a:t>
            </a:r>
            <a:r>
              <a:rPr lang="en-IN" sz="1200" dirty="0">
                <a:solidFill>
                  <a:srgbClr val="000000"/>
                </a:solidFill>
                <a:latin typeface="Consolas" panose="020B0609020204030204" pitchFamily="49" charset="0"/>
              </a:rPr>
              <a:t>).click(</a:t>
            </a:r>
            <a:r>
              <a:rPr lang="en-IN" sz="1200" dirty="0">
                <a:solidFill>
                  <a:srgbClr val="0000CE"/>
                </a:solidFill>
                <a:latin typeface="Consolas" panose="020B0609020204030204" pitchFamily="49" charset="0"/>
              </a:rPr>
              <a:t>function</a:t>
            </a:r>
            <a:r>
              <a:rPr lang="en-IN" sz="1200" dirty="0">
                <a:solidFill>
                  <a:srgbClr val="000000"/>
                </a:solidFill>
                <a:latin typeface="Consolas" panose="020B0609020204030204" pitchFamily="49" charset="0"/>
              </a:rPr>
              <a:t>(){</a:t>
            </a:r>
          </a:p>
          <a:p>
            <a:pPr lvl="2">
              <a:defRPr/>
            </a:pPr>
            <a:r>
              <a:rPr lang="en-US" sz="1200" dirty="0">
                <a:solidFill>
                  <a:srgbClr val="000000"/>
                </a:solidFill>
                <a:latin typeface="Consolas" panose="020B0609020204030204" pitchFamily="49" charset="0"/>
              </a:rPr>
              <a:t>$.get(</a:t>
            </a:r>
            <a:r>
              <a:rPr lang="en-US" sz="1200" dirty="0">
                <a:solidFill>
                  <a:srgbClr val="A62A2A"/>
                </a:solidFill>
                <a:latin typeface="Consolas" panose="020B0609020204030204" pitchFamily="49" charset="0"/>
              </a:rPr>
              <a:t>"demo_test.asp"</a:t>
            </a:r>
            <a:r>
              <a:rPr lang="en-US" sz="1200" dirty="0">
                <a:solidFill>
                  <a:srgbClr val="000000"/>
                </a:solidFill>
                <a:latin typeface="Consolas" panose="020B0609020204030204" pitchFamily="49" charset="0"/>
              </a:rPr>
              <a:t>, </a:t>
            </a:r>
            <a:r>
              <a:rPr lang="en-US" sz="1200" dirty="0">
                <a:solidFill>
                  <a:srgbClr val="0000CE"/>
                </a:solidFill>
                <a:latin typeface="Consolas" panose="020B0609020204030204" pitchFamily="49" charset="0"/>
              </a:rPr>
              <a:t>function</a:t>
            </a:r>
            <a:r>
              <a:rPr lang="en-US" sz="1200" dirty="0">
                <a:solidFill>
                  <a:srgbClr val="000000"/>
                </a:solidFill>
                <a:latin typeface="Consolas" panose="020B0609020204030204" pitchFamily="49" charset="0"/>
              </a:rPr>
              <a:t>(data, status){</a:t>
            </a:r>
          </a:p>
          <a:p>
            <a:pPr lvl="2">
              <a:defRPr/>
            </a:pPr>
            <a:r>
              <a:rPr lang="en-IN" sz="1200" dirty="0">
                <a:solidFill>
                  <a:srgbClr val="000000"/>
                </a:solidFill>
                <a:latin typeface="Consolas" panose="020B0609020204030204" pitchFamily="49" charset="0"/>
              </a:rPr>
              <a:t>     alert(</a:t>
            </a:r>
            <a:r>
              <a:rPr lang="en-IN" sz="1200" dirty="0">
                <a:solidFill>
                  <a:srgbClr val="A62A2A"/>
                </a:solidFill>
                <a:latin typeface="Consolas" panose="020B0609020204030204" pitchFamily="49" charset="0"/>
              </a:rPr>
              <a:t>"Data: " </a:t>
            </a:r>
            <a:r>
              <a:rPr lang="en-IN" sz="1200" dirty="0">
                <a:solidFill>
                  <a:srgbClr val="000000"/>
                </a:solidFill>
                <a:latin typeface="Consolas" panose="020B0609020204030204" pitchFamily="49" charset="0"/>
              </a:rPr>
              <a:t>+ data + </a:t>
            </a:r>
            <a:r>
              <a:rPr lang="en-IN" sz="1200" dirty="0">
                <a:solidFill>
                  <a:srgbClr val="A62A2A"/>
                </a:solidFill>
                <a:latin typeface="Consolas" panose="020B0609020204030204" pitchFamily="49" charset="0"/>
              </a:rPr>
              <a:t>"\</a:t>
            </a:r>
            <a:r>
              <a:rPr lang="en-IN" sz="1200" dirty="0" err="1">
                <a:solidFill>
                  <a:srgbClr val="A62A2A"/>
                </a:solidFill>
                <a:latin typeface="Consolas" panose="020B0609020204030204" pitchFamily="49" charset="0"/>
              </a:rPr>
              <a:t>nStatus</a:t>
            </a:r>
            <a:r>
              <a:rPr lang="en-IN" sz="1200" dirty="0">
                <a:solidFill>
                  <a:srgbClr val="A62A2A"/>
                </a:solidFill>
                <a:latin typeface="Consolas" panose="020B0609020204030204" pitchFamily="49" charset="0"/>
              </a:rPr>
              <a:t>: " </a:t>
            </a:r>
            <a:r>
              <a:rPr lang="en-IN" sz="1200" dirty="0">
                <a:solidFill>
                  <a:srgbClr val="000000"/>
                </a:solidFill>
                <a:latin typeface="Consolas" panose="020B0609020204030204" pitchFamily="49" charset="0"/>
              </a:rPr>
              <a:t>+ status);</a:t>
            </a:r>
          </a:p>
          <a:p>
            <a:pPr lvl="2">
              <a:defRPr/>
            </a:pPr>
            <a:r>
              <a:rPr lang="en-IN" sz="1200" dirty="0">
                <a:solidFill>
                  <a:srgbClr val="000000"/>
                </a:solidFill>
                <a:latin typeface="Consolas" panose="020B0609020204030204" pitchFamily="49" charset="0"/>
              </a:rPr>
              <a:t>   });</a:t>
            </a:r>
          </a:p>
          <a:p>
            <a:pPr lvl="2">
              <a:defRPr/>
            </a:pPr>
            <a:r>
              <a:rPr lang="en-IN" sz="1200" dirty="0">
                <a:solidFill>
                  <a:srgbClr val="000000"/>
                </a:solidFill>
                <a:latin typeface="Consolas" panose="020B0609020204030204" pitchFamily="49" charset="0"/>
              </a:rPr>
              <a:t>});</a:t>
            </a:r>
          </a:p>
          <a:p>
            <a:pPr>
              <a:defRPr/>
            </a:pPr>
            <a:endParaRPr lang="en-IN" sz="1200" dirty="0">
              <a:solidFill>
                <a:srgbClr val="000000"/>
              </a:solidFill>
              <a:latin typeface="Consolas" panose="020B0609020204030204" pitchFamily="49" charset="0"/>
            </a:endParaRPr>
          </a:p>
          <a:p>
            <a:pPr>
              <a:defRPr/>
            </a:pPr>
            <a:endParaRPr lang="en-IN" sz="1200" dirty="0">
              <a:solidFill>
                <a:srgbClr val="000000"/>
              </a:solidFill>
              <a:latin typeface="Consolas" panose="020B0609020204030204" pitchFamily="49" charset="0"/>
            </a:endParaRPr>
          </a:p>
          <a:p>
            <a:pPr marL="285750" indent="-285750">
              <a:buFont typeface="Wingdings" panose="05000000000000000000" pitchFamily="2" charset="2"/>
              <a:buChar char="§"/>
              <a:defRPr/>
            </a:pPr>
            <a:r>
              <a:rPr lang="en-US" sz="1400" dirty="0">
                <a:solidFill>
                  <a:schemeClr val="tx1">
                    <a:lumMod val="75000"/>
                    <a:lumOff val="25000"/>
                  </a:schemeClr>
                </a:solidFill>
                <a:latin typeface="+mn-lt"/>
              </a:rPr>
              <a:t>The first parameter of </a:t>
            </a:r>
            <a:r>
              <a:rPr lang="en-US" sz="1400" b="1" dirty="0">
                <a:solidFill>
                  <a:schemeClr val="tx1">
                    <a:lumMod val="75000"/>
                    <a:lumOff val="25000"/>
                  </a:schemeClr>
                </a:solidFill>
                <a:latin typeface="+mn-lt"/>
              </a:rPr>
              <a:t>$.get() </a:t>
            </a:r>
            <a:r>
              <a:rPr lang="en-US" sz="1400" dirty="0">
                <a:solidFill>
                  <a:schemeClr val="tx1">
                    <a:lumMod val="75000"/>
                    <a:lumOff val="25000"/>
                  </a:schemeClr>
                </a:solidFill>
                <a:latin typeface="+mn-lt"/>
              </a:rPr>
              <a:t>is the URL we wish to request ("demo_test.asp").</a:t>
            </a:r>
          </a:p>
          <a:p>
            <a:pPr marL="285750" indent="-285750">
              <a:buFont typeface="Wingdings" panose="05000000000000000000" pitchFamily="2" charset="2"/>
              <a:buChar char="§"/>
              <a:defRPr/>
            </a:pPr>
            <a:r>
              <a:rPr lang="en-US" sz="1400" dirty="0">
                <a:solidFill>
                  <a:schemeClr val="tx1">
                    <a:lumMod val="75000"/>
                    <a:lumOff val="25000"/>
                  </a:schemeClr>
                </a:solidFill>
                <a:latin typeface="+mn-lt"/>
              </a:rPr>
              <a:t>The second parameter is a callback function. The first callback parameter holds the content of the page requested, and the second callback parameter holds the status of the request.</a:t>
            </a:r>
            <a:endParaRPr lang="en-IN" sz="1400" dirty="0">
              <a:solidFill>
                <a:schemeClr val="tx1">
                  <a:lumMod val="75000"/>
                  <a:lumOff val="25000"/>
                </a:schemeClr>
              </a:solidFill>
              <a:latin typeface="+mn-lt"/>
            </a:endParaRPr>
          </a:p>
        </p:txBody>
      </p:sp>
      <p:sp>
        <p:nvSpPr>
          <p:cNvPr id="5" name="Rectangle: Rounded Corners 4">
            <a:extLst>
              <a:ext uri="{FF2B5EF4-FFF2-40B4-BE49-F238E27FC236}">
                <a16:creationId xmlns:a16="http://schemas.microsoft.com/office/drawing/2014/main" id="{B5A49683-98E8-4DE2-88E4-02FEED61D7BA}"/>
              </a:ext>
            </a:extLst>
          </p:cNvPr>
          <p:cNvSpPr/>
          <p:nvPr/>
        </p:nvSpPr>
        <p:spPr>
          <a:xfrm>
            <a:off x="990600" y="2935288"/>
            <a:ext cx="8521700" cy="2619375"/>
          </a:xfrm>
          <a:prstGeom prst="roundRect">
            <a:avLst>
              <a:gd name="adj" fmla="val 10192"/>
            </a:avLst>
          </a:prstGeom>
          <a:solidFill>
            <a:srgbClr val="5B9BD5">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4756</TotalTime>
  <Words>3695</Words>
  <Application>Microsoft Office PowerPoint</Application>
  <PresentationFormat>Widescreen</PresentationFormat>
  <Paragraphs>581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Arial</vt:lpstr>
      <vt:lpstr>Calibri Light</vt:lpstr>
      <vt:lpstr>Wingdings</vt:lpstr>
      <vt:lpstr>Consolas</vt:lpstr>
      <vt:lpstr>Verdana</vt:lpstr>
      <vt:lpstr>Gotham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Nehal Mehta</dc:creator>
  <cp:lastModifiedBy>Vandita Dhariyal</cp:lastModifiedBy>
  <cp:revision>442</cp:revision>
  <dcterms:created xsi:type="dcterms:W3CDTF">2017-11-28T07:48:32Z</dcterms:created>
  <dcterms:modified xsi:type="dcterms:W3CDTF">2020-02-11T05:12:26Z</dcterms:modified>
</cp:coreProperties>
</file>