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6" r:id="rId2"/>
    <p:sldId id="302" r:id="rId3"/>
    <p:sldId id="303" r:id="rId4"/>
    <p:sldId id="310" r:id="rId5"/>
    <p:sldId id="331" r:id="rId6"/>
    <p:sldId id="304" r:id="rId7"/>
    <p:sldId id="307" r:id="rId8"/>
    <p:sldId id="306" r:id="rId9"/>
    <p:sldId id="305" r:id="rId10"/>
    <p:sldId id="308" r:id="rId11"/>
    <p:sldId id="333" r:id="rId12"/>
    <p:sldId id="334" r:id="rId13"/>
    <p:sldId id="335" r:id="rId14"/>
    <p:sldId id="336" r:id="rId15"/>
    <p:sldId id="337" r:id="rId16"/>
    <p:sldId id="338" r:id="rId17"/>
    <p:sldId id="340" r:id="rId18"/>
    <p:sldId id="332" r:id="rId19"/>
    <p:sldId id="311" r:id="rId20"/>
    <p:sldId id="330" r:id="rId21"/>
    <p:sldId id="312" r:id="rId22"/>
    <p:sldId id="309" r:id="rId23"/>
    <p:sldId id="313" r:id="rId24"/>
    <p:sldId id="314" r:id="rId25"/>
    <p:sldId id="317" r:id="rId26"/>
    <p:sldId id="316" r:id="rId27"/>
    <p:sldId id="315" r:id="rId28"/>
    <p:sldId id="318" r:id="rId29"/>
    <p:sldId id="323" r:id="rId30"/>
    <p:sldId id="322" r:id="rId31"/>
    <p:sldId id="321" r:id="rId32"/>
    <p:sldId id="320" r:id="rId33"/>
    <p:sldId id="319" r:id="rId34"/>
    <p:sldId id="328" r:id="rId35"/>
    <p:sldId id="327" r:id="rId36"/>
    <p:sldId id="326" r:id="rId37"/>
    <p:sldId id="325" r:id="rId38"/>
    <p:sldId id="324" r:id="rId39"/>
    <p:sldId id="329" r:id="rId40"/>
    <p:sldId id="270" r:id="rId4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C6CA"/>
    <a:srgbClr val="FFFFFF"/>
    <a:srgbClr val="F8F8F8"/>
    <a:srgbClr val="2581BC"/>
    <a:srgbClr val="26AF5F"/>
    <a:srgbClr val="EA4938"/>
    <a:srgbClr val="965B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16" autoAdjust="0"/>
    <p:restoredTop sz="89778" autoAdjust="0"/>
  </p:normalViewPr>
  <p:slideViewPr>
    <p:cSldViewPr snapToGrid="0">
      <p:cViewPr varScale="1">
        <p:scale>
          <a:sx n="66" d="100"/>
          <a:sy n="66" d="100"/>
        </p:scale>
        <p:origin x="732" y="66"/>
      </p:cViewPr>
      <p:guideLst/>
    </p:cSldViewPr>
  </p:slideViewPr>
  <p:notesTextViewPr>
    <p:cViewPr>
      <p:scale>
        <a:sx n="1" d="1"/>
        <a:sy n="1" d="1"/>
      </p:scale>
      <p:origin x="0" y="0"/>
    </p:cViewPr>
  </p:notesTextViewPr>
  <p:notesViewPr>
    <p:cSldViewPr snapToGrid="0">
      <p:cViewPr varScale="1">
        <p:scale>
          <a:sx n="85" d="100"/>
          <a:sy n="85" d="100"/>
        </p:scale>
        <p:origin x="3804"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595DB838-F937-4470-95B6-364E64BA2349}" type="datetimeFigureOut">
              <a:rPr lang="en-US"/>
              <a:pPr>
                <a:defRPr/>
              </a:pPr>
              <a:t>2/11/2020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3AE6AAB5-4EAE-4C3D-882A-9F0BC80E8AC8}"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90F3781C-5825-4B48-8D0D-A7BE6C9E0491}" type="datetimeFigureOut">
              <a:rPr lang="en-IN"/>
              <a:pPr>
                <a:defRPr/>
              </a:pPr>
              <a:t>11-02-2020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4D632449-11C9-4FA0-97BC-F432937FD41B}"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smtClean="0"/>
              <a:t>For more information about WEB API : </a:t>
            </a:r>
            <a:r>
              <a:rPr lang="en-US" altLang="en-US" smtClean="0"/>
              <a:t>https://www.tutorialsteacher.com/webapi/what-is-web-api</a:t>
            </a:r>
          </a:p>
        </p:txBody>
      </p:sp>
      <p:sp>
        <p:nvSpPr>
          <p:cNvPr id="1331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F51AA53-C1D3-4267-B99F-ECCFCD6CD9BE}" type="slidenum">
              <a:rPr lang="en-IN" altLang="en-US" smtClean="0"/>
              <a:pPr/>
              <a:t>3</a:t>
            </a:fld>
            <a:endParaRPr lang="en-I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583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4ED01D3-F2C7-432F-B09F-429BD55BDB60}" type="slidenum">
              <a:rPr lang="en-IN" altLang="en-US" smtClean="0"/>
              <a:pPr/>
              <a:t>38</a:t>
            </a:fld>
            <a:endParaRPr lang="en-I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1638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0FDAD46-A2C3-4B0F-8203-F130D7CEB185}" type="slidenum">
              <a:rPr lang="en-IN" altLang="en-US" smtClean="0"/>
              <a:pPr/>
              <a:t>5</a:t>
            </a:fld>
            <a:endParaRPr lang="en-I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2662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FD0DA43-38C6-47CD-B082-381BCFB2E008}" type="slidenum">
              <a:rPr lang="en-IN" altLang="en-US" smtClean="0"/>
              <a:pPr/>
              <a:t>14</a:t>
            </a:fld>
            <a:endParaRPr lang="en-I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2867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DADEF1C-CF2B-48B0-96FA-280C1A897D25}" type="slidenum">
              <a:rPr lang="en-IN" altLang="en-US" smtClean="0"/>
              <a:pPr/>
              <a:t>15</a:t>
            </a:fld>
            <a:endParaRPr lang="en-I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3072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6D5AB9F-ACED-4F45-8521-97AF5439D961}" type="slidenum">
              <a:rPr lang="en-IN" altLang="en-US" smtClean="0"/>
              <a:pPr/>
              <a:t>16</a:t>
            </a:fld>
            <a:endParaRPr lang="en-I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327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1AC4D14F-0CED-4BCE-9E71-FA15D9ACC98B}" type="slidenum">
              <a:rPr lang="en-IN" altLang="en-US" smtClean="0"/>
              <a:pPr/>
              <a:t>17</a:t>
            </a:fld>
            <a:endParaRPr lang="en-I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3891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D2D97AD-7AEF-4ADF-8DEF-18D1B0549712}" type="slidenum">
              <a:rPr lang="en-IN" altLang="en-US" smtClean="0"/>
              <a:pPr/>
              <a:t>22</a:t>
            </a:fld>
            <a:endParaRPr lang="en-I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smtClean="0"/>
              <a:t>Create new WEB API project : </a:t>
            </a:r>
            <a:r>
              <a:rPr lang="en-US" altLang="en-US" smtClean="0"/>
              <a:t>https://docs.microsoft.com/en-us/aspnet/web-api/overview/getting-started-with-aspnet-web-api/tutorial-your-first-web-api</a:t>
            </a:r>
          </a:p>
          <a:p>
            <a:pPr eaLnBrk="1" hangingPunct="1">
              <a:spcBef>
                <a:spcPct val="0"/>
              </a:spcBef>
            </a:pPr>
            <a:endParaRPr lang="en-IN" altLang="en-US" smtClean="0"/>
          </a:p>
        </p:txBody>
      </p:sp>
      <p:sp>
        <p:nvSpPr>
          <p:cNvPr id="409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DBEA7AE-60C0-4E2A-A51A-25F3F02B51D6}" type="slidenum">
              <a:rPr lang="en-IN" altLang="en-US" smtClean="0"/>
              <a:pPr/>
              <a:t>23</a:t>
            </a:fld>
            <a:endParaRPr lang="en-I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5427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F2B4426-CBD9-44F2-A23C-5A4BE91BF0EC}" type="slidenum">
              <a:rPr lang="en-IN" altLang="en-US" smtClean="0"/>
              <a:pPr/>
              <a:t>35</a:t>
            </a:fld>
            <a:endParaRPr lang="en-I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A91943F-9C83-43B1-A281-3858C91820BB}" type="datetimeFigureOut">
              <a:rPr lang="en-US"/>
              <a:pPr>
                <a:defRPr/>
              </a:pPr>
              <a:t>2/11/2020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8616443-A2EB-4F3C-9D52-5846A30B08A7}" type="slidenum">
              <a:rPr lang="en-US"/>
              <a:pPr>
                <a:defRPr/>
              </a:pPr>
              <a:t>‹#›</a:t>
            </a:fld>
            <a:endParaRPr lang="en-US"/>
          </a:p>
        </p:txBody>
      </p:sp>
    </p:spTree>
    <p:extLst>
      <p:ext uri="{BB962C8B-B14F-4D97-AF65-F5344CB8AC3E}">
        <p14:creationId xmlns:p14="http://schemas.microsoft.com/office/powerpoint/2010/main" val="571138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userDrawn="1"/>
        </p:nvSpPr>
        <p:spPr bwMode="gray">
          <a:xfrm>
            <a:off x="1277938" y="6638925"/>
            <a:ext cx="10833100" cy="134938"/>
          </a:xfrm>
          <a:prstGeom prst="rect">
            <a:avLst/>
          </a:prstGeom>
          <a:noFill/>
        </p:spPr>
        <p:txBody>
          <a:bodyPr lIns="0" tIns="0" rIns="0" bIns="0" anchor="b">
            <a:spAutoFit/>
          </a:bodyPr>
          <a:lstStyle/>
          <a:p>
            <a:pPr algn="r" eaLnBrk="1" fontAlgn="auto" hangingPunct="1">
              <a:spcBef>
                <a:spcPts val="0"/>
              </a:spcBef>
              <a:spcAft>
                <a:spcPts val="0"/>
              </a:spcAft>
              <a:defRPr/>
            </a:pPr>
            <a:r>
              <a:rPr lang="en-US" sz="850" spc="70" dirty="0">
                <a:solidFill>
                  <a:schemeClr val="bg1">
                    <a:lumMod val="65000"/>
                  </a:schemeClr>
                </a:solidFill>
                <a:latin typeface="+mn-lt"/>
              </a:rPr>
              <a:t>Copyright © 2017 The Gateway Corp. All rights reserved.</a:t>
            </a:r>
          </a:p>
        </p:txBody>
      </p:sp>
      <p:pic>
        <p:nvPicPr>
          <p:cNvPr id="4"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628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045757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Rectangle 1"/>
          <p:cNvSpPr/>
          <p:nvPr userDrawn="1"/>
        </p:nvSpPr>
        <p:spPr>
          <a:xfrm>
            <a:off x="-11113" y="0"/>
            <a:ext cx="12203113"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TextBox 2"/>
          <p:cNvSpPr txBox="1"/>
          <p:nvPr userDrawn="1"/>
        </p:nvSpPr>
        <p:spPr bwMode="gray">
          <a:xfrm>
            <a:off x="1277938" y="6638925"/>
            <a:ext cx="10833100" cy="134938"/>
          </a:xfrm>
          <a:prstGeom prst="rect">
            <a:avLst/>
          </a:prstGeom>
          <a:noFill/>
        </p:spPr>
        <p:txBody>
          <a:bodyPr lIns="0" tIns="0" rIns="0" bIns="0" anchor="b">
            <a:spAutoFit/>
          </a:bodyPr>
          <a:lstStyle/>
          <a:p>
            <a:pPr algn="r" eaLnBrk="1" fontAlgn="auto" hangingPunct="1">
              <a:spcBef>
                <a:spcPts val="0"/>
              </a:spcBef>
              <a:spcAft>
                <a:spcPts val="0"/>
              </a:spcAft>
              <a:defRPr/>
            </a:pPr>
            <a:r>
              <a:rPr lang="en-US" sz="850" spc="70" dirty="0">
                <a:solidFill>
                  <a:schemeClr val="tx1">
                    <a:lumMod val="65000"/>
                    <a:lumOff val="35000"/>
                  </a:schemeClr>
                </a:solidFill>
                <a:latin typeface="+mn-lt"/>
              </a:rPr>
              <a:t>Copyright © 2018 The Gateway Corp. All rights reserved.</a:t>
            </a:r>
          </a:p>
        </p:txBody>
      </p:sp>
      <p:pic>
        <p:nvPicPr>
          <p:cNvPr id="4"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6223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641671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extLst>
              <a:ext uri="{28A0092B-C50C-407E-A947-70E740481C1C}">
                <a14:useLocalDpi xmlns:a14="http://schemas.microsoft.com/office/drawing/2010/main" val="0"/>
              </a:ext>
            </a:extLst>
          </a:blip>
          <a:srcRect l="2042" t="2518" r="3827"/>
          <a:stretch>
            <a:fillRect/>
          </a:stretch>
        </p:blipFill>
        <p:spPr bwMode="auto">
          <a:xfrm>
            <a:off x="419100" y="0"/>
            <a:ext cx="117729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userDrawn="1"/>
        </p:nvSpPr>
        <p:spPr>
          <a:xfrm>
            <a:off x="-11113" y="0"/>
            <a:ext cx="12203113" cy="6858000"/>
          </a:xfrm>
          <a:prstGeom prst="rect">
            <a:avLst/>
          </a:prstGeom>
          <a:solidFill>
            <a:schemeClr val="tx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4"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7563" y="376238"/>
            <a:ext cx="281305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bwMode="gray">
          <a:xfrm>
            <a:off x="1277938" y="6638925"/>
            <a:ext cx="10833100" cy="134938"/>
          </a:xfrm>
          <a:prstGeom prst="rect">
            <a:avLst/>
          </a:prstGeom>
          <a:noFill/>
        </p:spPr>
        <p:txBody>
          <a:bodyPr lIns="0" tIns="0" rIns="0" bIns="0" anchor="b">
            <a:spAutoFit/>
          </a:bodyPr>
          <a:lstStyle/>
          <a:p>
            <a:pPr algn="r" eaLnBrk="1" fontAlgn="auto" hangingPunct="1">
              <a:spcBef>
                <a:spcPts val="0"/>
              </a:spcBef>
              <a:spcAft>
                <a:spcPts val="0"/>
              </a:spcAft>
              <a:defRPr/>
            </a:pPr>
            <a:r>
              <a:rPr lang="en-US" sz="850" spc="70" dirty="0">
                <a:solidFill>
                  <a:schemeClr val="tx1">
                    <a:lumMod val="65000"/>
                    <a:lumOff val="35000"/>
                  </a:schemeClr>
                </a:solidFill>
                <a:latin typeface="+mn-lt"/>
              </a:rPr>
              <a:t>Copyright © 2018 The Gateway Corp. All rights reserved.</a:t>
            </a:r>
          </a:p>
        </p:txBody>
      </p:sp>
      <p:pic>
        <p:nvPicPr>
          <p:cNvPr id="6" name="Picture 10"/>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6223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636708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userDrawn="1"/>
        </p:nvSpPr>
        <p:spPr bwMode="gray">
          <a:xfrm>
            <a:off x="1277938" y="6638925"/>
            <a:ext cx="10833100" cy="134938"/>
          </a:xfrm>
          <a:prstGeom prst="rect">
            <a:avLst/>
          </a:prstGeom>
          <a:noFill/>
        </p:spPr>
        <p:txBody>
          <a:bodyPr lIns="0" tIns="0" rIns="0" bIns="0" anchor="b">
            <a:spAutoFit/>
          </a:bodyPr>
          <a:lstStyle/>
          <a:p>
            <a:pPr algn="r" eaLnBrk="1" fontAlgn="auto" hangingPunct="1">
              <a:spcBef>
                <a:spcPts val="0"/>
              </a:spcBef>
              <a:spcAft>
                <a:spcPts val="0"/>
              </a:spcAft>
              <a:defRPr/>
            </a:pPr>
            <a:r>
              <a:rPr lang="en-US" sz="850" spc="70" dirty="0">
                <a:solidFill>
                  <a:schemeClr val="bg1">
                    <a:lumMod val="65000"/>
                  </a:schemeClr>
                </a:solidFill>
                <a:latin typeface="+mn-lt"/>
              </a:rPr>
              <a:t>Copyright © 2018 The Gateway Corp. All rights reserved.</a:t>
            </a:r>
          </a:p>
        </p:txBody>
      </p:sp>
      <p:pic>
        <p:nvPicPr>
          <p:cNvPr id="4"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628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259283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2" name="Rectangle 1"/>
          <p:cNvSpPr/>
          <p:nvPr userDrawn="1"/>
        </p:nvSpPr>
        <p:spPr>
          <a:xfrm>
            <a:off x="-11113" y="0"/>
            <a:ext cx="12203113" cy="68580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TextBox 2"/>
          <p:cNvSpPr txBox="1"/>
          <p:nvPr userDrawn="1"/>
        </p:nvSpPr>
        <p:spPr bwMode="gray">
          <a:xfrm>
            <a:off x="1277938" y="6638925"/>
            <a:ext cx="10833100" cy="134938"/>
          </a:xfrm>
          <a:prstGeom prst="rect">
            <a:avLst/>
          </a:prstGeom>
          <a:noFill/>
        </p:spPr>
        <p:txBody>
          <a:bodyPr lIns="0" tIns="0" rIns="0" bIns="0" anchor="b">
            <a:spAutoFit/>
          </a:bodyPr>
          <a:lstStyle/>
          <a:p>
            <a:pPr algn="r" eaLnBrk="1" fontAlgn="auto" hangingPunct="1">
              <a:spcBef>
                <a:spcPts val="0"/>
              </a:spcBef>
              <a:spcAft>
                <a:spcPts val="0"/>
              </a:spcAft>
              <a:defRPr/>
            </a:pPr>
            <a:r>
              <a:rPr lang="en-US" sz="850" spc="70" dirty="0">
                <a:solidFill>
                  <a:schemeClr val="tx1">
                    <a:lumMod val="65000"/>
                    <a:lumOff val="35000"/>
                  </a:schemeClr>
                </a:solidFill>
                <a:latin typeface="+mn-lt"/>
              </a:rPr>
              <a:t>Copyright © 2017 The Gateway Corp. All rights reserved.</a:t>
            </a:r>
          </a:p>
        </p:txBody>
      </p:sp>
      <p:pic>
        <p:nvPicPr>
          <p:cNvPr id="4"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628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875232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487241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A6BED49D-0B63-405C-A73B-65B6BFA383CB}" type="datetimeFigureOut">
              <a:rPr lang="en-US"/>
              <a:pPr>
                <a:defRPr/>
              </a:pPr>
              <a:t>2/11/2020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45BCD7E8-AF9A-4364-958A-65332E5453E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localhost:56828/api/sample/GetInf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2.jpeg"/><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963" y="1774825"/>
            <a:ext cx="6645275" cy="457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chemeClr val="tx1">
                    <a:lumMod val="85000"/>
                    <a:lumOff val="15000"/>
                  </a:schemeClr>
                </a:solidFill>
                <a:latin typeface="+mn-lt"/>
              </a:rPr>
              <a:t>HTTP Verbs</a:t>
            </a:r>
          </a:p>
        </p:txBody>
      </p:sp>
      <p:sp>
        <p:nvSpPr>
          <p:cNvPr id="6" name="Content Placeholder 2"/>
          <p:cNvSpPr txBox="1">
            <a:spLocks/>
          </p:cNvSpPr>
          <p:nvPr/>
        </p:nvSpPr>
        <p:spPr>
          <a:xfrm>
            <a:off x="939800" y="776288"/>
            <a:ext cx="10939463" cy="5113337"/>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defRPr/>
            </a:pPr>
            <a:r>
              <a:rPr lang="en-US" sz="1800" dirty="0"/>
              <a:t>Http verbs plays a very important role in the Restful Web API. The most common Http verbs are GET, PUT, POST and DELETE and these correspond to CRUD (Create, Read, Update and Delete) operations respectively.</a:t>
            </a:r>
          </a:p>
          <a:p>
            <a:pPr marL="0" indent="0">
              <a:buFont typeface="Arial" panose="020B0604020202020204" pitchFamily="34" charset="0"/>
              <a:buNone/>
              <a:defRPr/>
            </a:pPr>
            <a:r>
              <a:rPr lang="en-US" sz="1800" dirty="0"/>
              <a:t>The following Http Verbs exists:</a:t>
            </a:r>
          </a:p>
          <a:p>
            <a:pPr>
              <a:buFont typeface="Wingdings" panose="05000000000000000000" pitchFamily="2" charset="2"/>
              <a:buChar char="§"/>
              <a:defRPr/>
            </a:pPr>
            <a:r>
              <a:rPr lang="en-US" sz="1800" dirty="0"/>
              <a:t>GET</a:t>
            </a:r>
          </a:p>
          <a:p>
            <a:pPr>
              <a:buFont typeface="Wingdings" panose="05000000000000000000" pitchFamily="2" charset="2"/>
              <a:buChar char="§"/>
              <a:defRPr/>
            </a:pPr>
            <a:r>
              <a:rPr lang="en-US" sz="1800" dirty="0"/>
              <a:t>POST</a:t>
            </a:r>
          </a:p>
          <a:p>
            <a:pPr>
              <a:buFont typeface="Wingdings" panose="05000000000000000000" pitchFamily="2" charset="2"/>
              <a:buChar char="§"/>
              <a:defRPr/>
            </a:pPr>
            <a:r>
              <a:rPr lang="en-US" sz="1800" dirty="0"/>
              <a:t>PUT</a:t>
            </a:r>
          </a:p>
          <a:p>
            <a:pPr>
              <a:buFont typeface="Wingdings" panose="05000000000000000000" pitchFamily="2" charset="2"/>
              <a:buChar char="§"/>
              <a:defRPr/>
            </a:pPr>
            <a:r>
              <a:rPr lang="en-US" sz="1800" dirty="0"/>
              <a:t>DELETE</a:t>
            </a:r>
          </a:p>
          <a:p>
            <a:pPr>
              <a:buFont typeface="Wingdings" panose="05000000000000000000" pitchFamily="2" charset="2"/>
              <a:buChar char="§"/>
              <a:defRPr/>
            </a:pPr>
            <a:r>
              <a:rPr lang="en-US" sz="1800" dirty="0"/>
              <a:t>Options</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chemeClr val="tx1">
                    <a:lumMod val="85000"/>
                    <a:lumOff val="15000"/>
                  </a:schemeClr>
                </a:solidFill>
                <a:latin typeface="+mn-lt"/>
              </a:rPr>
              <a:t>HTTP Verbs</a:t>
            </a:r>
          </a:p>
        </p:txBody>
      </p:sp>
      <p:sp>
        <p:nvSpPr>
          <p:cNvPr id="6" name="Content Placeholder 2"/>
          <p:cNvSpPr txBox="1">
            <a:spLocks/>
          </p:cNvSpPr>
          <p:nvPr/>
        </p:nvSpPr>
        <p:spPr>
          <a:xfrm>
            <a:off x="990600" y="776288"/>
            <a:ext cx="10939463" cy="5772150"/>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defRPr/>
            </a:pPr>
            <a:r>
              <a:rPr lang="en-IN" b="1" dirty="0"/>
              <a:t>GET</a:t>
            </a:r>
          </a:p>
          <a:p>
            <a:pPr marL="0" indent="0">
              <a:buFont typeface="Arial" panose="020B0604020202020204" pitchFamily="34" charset="0"/>
              <a:buNone/>
              <a:defRPr/>
            </a:pPr>
            <a:r>
              <a:rPr lang="en-US" sz="1800" dirty="0"/>
              <a:t>As the name specifies, this verb is used to retrieve the data or information. It does not have any other effect except getting data.</a:t>
            </a:r>
          </a:p>
          <a:p>
            <a:pPr>
              <a:buFont typeface="Wingdings" panose="05000000000000000000" pitchFamily="2" charset="2"/>
              <a:buChar char="§"/>
              <a:defRPr/>
            </a:pPr>
            <a:r>
              <a:rPr lang="en-US" sz="1800" b="1" dirty="0"/>
              <a:t>Syntax</a:t>
            </a:r>
          </a:p>
          <a:p>
            <a:pPr marL="0" indent="0">
              <a:buFont typeface="Arial" panose="020B0604020202020204" pitchFamily="34" charset="0"/>
              <a:buNone/>
              <a:defRPr/>
            </a:pPr>
            <a:r>
              <a:rPr lang="en-US" sz="1800" dirty="0"/>
              <a:t>[</a:t>
            </a:r>
            <a:r>
              <a:rPr lang="en-US" sz="1800" dirty="0" err="1"/>
              <a:t>HttpGet</a:t>
            </a:r>
            <a:r>
              <a:rPr lang="en-US" sz="1800" dirty="0"/>
              <a:t>]</a:t>
            </a:r>
          </a:p>
          <a:p>
            <a:pPr marL="0" indent="0">
              <a:buFont typeface="Arial" panose="020B0604020202020204" pitchFamily="34" charset="0"/>
              <a:buNone/>
              <a:defRPr/>
            </a:pPr>
            <a:r>
              <a:rPr lang="en-US" sz="1800" dirty="0"/>
              <a:t>We can use the above syntax to define the method as a GET method. If we are retrieving the data from the database or displaying the data, then we can use this attribute to get the data.</a:t>
            </a:r>
          </a:p>
          <a:p>
            <a:pPr>
              <a:buFont typeface="Wingdings" panose="05000000000000000000" pitchFamily="2" charset="2"/>
              <a:buChar char="§"/>
              <a:defRPr/>
            </a:pPr>
            <a:r>
              <a:rPr lang="en-US" sz="1800" b="1" dirty="0"/>
              <a:t>Use</a:t>
            </a:r>
          </a:p>
          <a:p>
            <a:pPr marL="0" indent="0">
              <a:buFont typeface="Arial" panose="020B0604020202020204" pitchFamily="34" charset="0"/>
              <a:buNone/>
              <a:defRPr/>
            </a:pPr>
            <a:endParaRPr lang="en-US" sz="1800" dirty="0"/>
          </a:p>
          <a:p>
            <a:pPr>
              <a:defRPr/>
            </a:pPr>
            <a:endParaRPr lang="en-US" sz="1800" b="1" dirty="0"/>
          </a:p>
          <a:p>
            <a:pPr>
              <a:buFont typeface="Wingdings" panose="05000000000000000000" pitchFamily="2" charset="2"/>
              <a:buChar char="§"/>
              <a:defRPr/>
            </a:pPr>
            <a:r>
              <a:rPr lang="en-US" sz="1800" b="1" dirty="0"/>
              <a:t>Call</a:t>
            </a:r>
          </a:p>
          <a:p>
            <a:pPr marL="0" indent="0">
              <a:buFont typeface="Arial" panose="020B0604020202020204" pitchFamily="34" charset="0"/>
              <a:buNone/>
              <a:defRPr/>
            </a:pPr>
            <a:r>
              <a:rPr lang="en-US" sz="1800" dirty="0"/>
              <a:t>Request URL : </a:t>
            </a:r>
            <a:r>
              <a:rPr lang="en-US" sz="1800" dirty="0">
                <a:hlinkClick r:id="rId2"/>
              </a:rPr>
              <a:t>http://localhost:56828/api/sample/GetInfo</a:t>
            </a:r>
            <a:endParaRPr lang="en-US" sz="1800" dirty="0"/>
          </a:p>
          <a:p>
            <a:pPr marL="0" indent="0">
              <a:buFont typeface="Arial" panose="020B0604020202020204" pitchFamily="34" charset="0"/>
              <a:buNone/>
              <a:defRPr/>
            </a:pPr>
            <a:r>
              <a:rPr lang="en-US" sz="1800" dirty="0"/>
              <a:t>By the help of above Requested URI, we can get the information. Sample is the controller name.</a:t>
            </a:r>
          </a:p>
        </p:txBody>
      </p:sp>
      <p:pic>
        <p:nvPicPr>
          <p:cNvPr id="2253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051300"/>
            <a:ext cx="40005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chemeClr val="tx1">
                    <a:lumMod val="85000"/>
                    <a:lumOff val="15000"/>
                  </a:schemeClr>
                </a:solidFill>
                <a:latin typeface="+mn-lt"/>
              </a:rPr>
              <a:t>HTTP Verbs</a:t>
            </a:r>
          </a:p>
        </p:txBody>
      </p:sp>
      <p:sp>
        <p:nvSpPr>
          <p:cNvPr id="6" name="Content Placeholder 2"/>
          <p:cNvSpPr txBox="1">
            <a:spLocks/>
          </p:cNvSpPr>
          <p:nvPr/>
        </p:nvSpPr>
        <p:spPr>
          <a:xfrm>
            <a:off x="990600" y="776288"/>
            <a:ext cx="10939463" cy="5902325"/>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defRPr/>
            </a:pPr>
            <a:r>
              <a:rPr lang="en-IN" b="1" dirty="0"/>
              <a:t>POST</a:t>
            </a:r>
          </a:p>
          <a:p>
            <a:pPr marL="0" indent="0">
              <a:buFont typeface="Arial" panose="020B0604020202020204" pitchFamily="34" charset="0"/>
              <a:buNone/>
              <a:defRPr/>
            </a:pPr>
            <a:r>
              <a:rPr lang="en-US" sz="1800" dirty="0"/>
              <a:t>This verb is used to generate or create the resource. For example, If we have to add some information to the database then we must define the method as a POST method. The most common form to submit the data into the POST method is to pass the data into any entity object.</a:t>
            </a:r>
          </a:p>
          <a:p>
            <a:pPr>
              <a:buFont typeface="Wingdings" panose="05000000000000000000" pitchFamily="2" charset="2"/>
              <a:buChar char="§"/>
              <a:defRPr/>
            </a:pPr>
            <a:r>
              <a:rPr lang="en-US" sz="1800" b="1" dirty="0"/>
              <a:t>Syntax</a:t>
            </a:r>
          </a:p>
          <a:p>
            <a:pPr marL="0" indent="0">
              <a:buFont typeface="Arial" panose="020B0604020202020204" pitchFamily="34" charset="0"/>
              <a:buNone/>
              <a:defRPr/>
            </a:pPr>
            <a:r>
              <a:rPr lang="en-US" sz="1800" dirty="0"/>
              <a:t>[</a:t>
            </a:r>
            <a:r>
              <a:rPr lang="en-US" sz="1800" dirty="0" err="1"/>
              <a:t>HttpPost</a:t>
            </a:r>
            <a:r>
              <a:rPr lang="en-US" sz="1800" dirty="0"/>
              <a:t>]</a:t>
            </a:r>
          </a:p>
          <a:p>
            <a:pPr marL="0" indent="0">
              <a:buFont typeface="Arial" panose="020B0604020202020204" pitchFamily="34" charset="0"/>
              <a:buNone/>
              <a:defRPr/>
            </a:pPr>
            <a:r>
              <a:rPr lang="en-US" sz="1800" dirty="0"/>
              <a:t>We can use the above syntax to define the method as a POST method.</a:t>
            </a:r>
          </a:p>
          <a:p>
            <a:pPr>
              <a:buFont typeface="Wingdings" panose="05000000000000000000" pitchFamily="2" charset="2"/>
              <a:buChar char="§"/>
              <a:defRPr/>
            </a:pPr>
            <a:r>
              <a:rPr lang="en-US" sz="1800" b="1" dirty="0"/>
              <a:t>Use</a:t>
            </a:r>
          </a:p>
          <a:p>
            <a:pPr marL="0" indent="0">
              <a:buFont typeface="Arial" panose="020B0604020202020204" pitchFamily="34" charset="0"/>
              <a:buNone/>
              <a:defRPr/>
            </a:pPr>
            <a:endParaRPr lang="en-US" sz="1800" dirty="0"/>
          </a:p>
          <a:p>
            <a:pPr>
              <a:defRPr/>
            </a:pPr>
            <a:endParaRPr lang="en-US" sz="1800" b="1" dirty="0"/>
          </a:p>
          <a:p>
            <a:pPr>
              <a:buFont typeface="Wingdings" panose="05000000000000000000" pitchFamily="2" charset="2"/>
              <a:buChar char="§"/>
              <a:defRPr/>
            </a:pPr>
            <a:r>
              <a:rPr lang="en-US" sz="1800" b="1" dirty="0"/>
              <a:t>Call</a:t>
            </a:r>
          </a:p>
          <a:p>
            <a:pPr marL="0" indent="0">
              <a:buFont typeface="Arial" panose="020B0604020202020204" pitchFamily="34" charset="0"/>
              <a:buNone/>
              <a:defRPr/>
            </a:pPr>
            <a:r>
              <a:rPr lang="en-US" sz="1800" dirty="0"/>
              <a:t>In the above example there is a method named </a:t>
            </a:r>
            <a:r>
              <a:rPr lang="en-US" sz="1800" dirty="0" err="1"/>
              <a:t>PostInfo</a:t>
            </a:r>
            <a:r>
              <a:rPr lang="en-US" sz="1800" dirty="0"/>
              <a:t> which is defined as POST method. We have to assign the data to the properties of the entity (Result class).</a:t>
            </a:r>
          </a:p>
        </p:txBody>
      </p:sp>
      <p:pic>
        <p:nvPicPr>
          <p:cNvPr id="235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060825"/>
            <a:ext cx="53721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chemeClr val="tx1">
                    <a:lumMod val="85000"/>
                    <a:lumOff val="15000"/>
                  </a:schemeClr>
                </a:solidFill>
                <a:latin typeface="+mn-lt"/>
              </a:rPr>
              <a:t>HTTP Verbs</a:t>
            </a:r>
          </a:p>
        </p:txBody>
      </p:sp>
      <p:pic>
        <p:nvPicPr>
          <p:cNvPr id="24579" name="Picture 2" descr="Image result for web api post request example c# in postm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60463"/>
            <a:ext cx="7081838"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1"/>
          <p:cNvSpPr>
            <a:spLocks noChangeArrowheads="1"/>
          </p:cNvSpPr>
          <p:nvPr/>
        </p:nvSpPr>
        <p:spPr bwMode="auto">
          <a:xfrm>
            <a:off x="990600" y="715963"/>
            <a:ext cx="10601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IN" altLang="en-US" sz="2400" b="1"/>
              <a:t>POST</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chemeClr val="tx1">
                    <a:lumMod val="85000"/>
                    <a:lumOff val="15000"/>
                  </a:schemeClr>
                </a:solidFill>
                <a:latin typeface="+mn-lt"/>
              </a:rPr>
              <a:t>HTTP Verbs</a:t>
            </a:r>
          </a:p>
        </p:txBody>
      </p:sp>
      <p:sp>
        <p:nvSpPr>
          <p:cNvPr id="6" name="Content Placeholder 2"/>
          <p:cNvSpPr txBox="1">
            <a:spLocks/>
          </p:cNvSpPr>
          <p:nvPr/>
        </p:nvSpPr>
        <p:spPr>
          <a:xfrm>
            <a:off x="990600" y="776288"/>
            <a:ext cx="10939463" cy="5902325"/>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defRPr/>
            </a:pPr>
            <a:r>
              <a:rPr lang="en-IN" b="1" dirty="0"/>
              <a:t>PUT</a:t>
            </a:r>
          </a:p>
          <a:p>
            <a:pPr marL="0" indent="0">
              <a:buFont typeface="Arial" panose="020B0604020202020204" pitchFamily="34" charset="0"/>
              <a:buNone/>
              <a:defRPr/>
            </a:pPr>
            <a:r>
              <a:rPr lang="en-US" sz="1800" dirty="0"/>
              <a:t>This verb is used to update the existing resource. For example, If we have to update some information to the database then we can define the method as a PUT method. We can send the data in the form of object as well as in a parameter too.</a:t>
            </a:r>
          </a:p>
          <a:p>
            <a:pPr>
              <a:buFont typeface="Wingdings" panose="05000000000000000000" pitchFamily="2" charset="2"/>
              <a:buChar char="§"/>
              <a:defRPr/>
            </a:pPr>
            <a:r>
              <a:rPr lang="en-US" sz="1800" b="1" dirty="0"/>
              <a:t>Syntax</a:t>
            </a:r>
          </a:p>
          <a:p>
            <a:pPr marL="0" indent="0">
              <a:buFont typeface="Arial" panose="020B0604020202020204" pitchFamily="34" charset="0"/>
              <a:buNone/>
              <a:defRPr/>
            </a:pPr>
            <a:r>
              <a:rPr lang="en-US" sz="1800" dirty="0"/>
              <a:t>[</a:t>
            </a:r>
            <a:r>
              <a:rPr lang="en-US" sz="1800" dirty="0" err="1"/>
              <a:t>HttpPut</a:t>
            </a:r>
            <a:r>
              <a:rPr lang="en-US" sz="1800" dirty="0"/>
              <a:t>]</a:t>
            </a:r>
          </a:p>
          <a:p>
            <a:pPr marL="0" indent="0">
              <a:buFont typeface="Arial" panose="020B0604020202020204" pitchFamily="34" charset="0"/>
              <a:buNone/>
              <a:defRPr/>
            </a:pPr>
            <a:r>
              <a:rPr lang="en-US" sz="1800" dirty="0"/>
              <a:t>We can use the above syntax to define the method as a PUT method.</a:t>
            </a:r>
          </a:p>
          <a:p>
            <a:pPr>
              <a:buFont typeface="Wingdings" panose="05000000000000000000" pitchFamily="2" charset="2"/>
              <a:buChar char="§"/>
              <a:defRPr/>
            </a:pPr>
            <a:r>
              <a:rPr lang="en-US" sz="1800" b="1" dirty="0"/>
              <a:t>Use</a:t>
            </a:r>
          </a:p>
          <a:p>
            <a:pPr>
              <a:buFont typeface="Wingdings" panose="05000000000000000000" pitchFamily="2" charset="2"/>
              <a:buChar char="§"/>
              <a:defRPr/>
            </a:pPr>
            <a:endParaRPr lang="en-US" sz="1800" b="1" dirty="0"/>
          </a:p>
          <a:p>
            <a:pPr marL="0" indent="0">
              <a:buFont typeface="Arial" panose="020B0604020202020204" pitchFamily="34" charset="0"/>
              <a:buNone/>
              <a:defRPr/>
            </a:pPr>
            <a:endParaRPr lang="en-US" sz="1800" dirty="0"/>
          </a:p>
          <a:p>
            <a:pPr marL="0" indent="0">
              <a:buFont typeface="Arial" panose="020B0604020202020204" pitchFamily="34" charset="0"/>
              <a:buNone/>
              <a:defRPr/>
            </a:pPr>
            <a:endParaRPr lang="en-US" sz="1800" dirty="0"/>
          </a:p>
          <a:p>
            <a:pPr marL="0" indent="0">
              <a:buFont typeface="Arial" panose="020B0604020202020204" pitchFamily="34" charset="0"/>
              <a:buNone/>
              <a:defRPr/>
            </a:pPr>
            <a:r>
              <a:rPr lang="en-US" sz="1800" dirty="0"/>
              <a:t>In the above example there is a method as named </a:t>
            </a:r>
            <a:r>
              <a:rPr lang="en-US" sz="1800" dirty="0" err="1"/>
              <a:t>UpdateInfo</a:t>
            </a:r>
            <a:r>
              <a:rPr lang="en-US" sz="1800" dirty="0"/>
              <a:t> which is defined as PUT method. We can assign the id to update the info.</a:t>
            </a:r>
          </a:p>
          <a:p>
            <a:pPr>
              <a:defRPr/>
            </a:pPr>
            <a:endParaRPr lang="en-US" sz="1800" b="1" dirty="0"/>
          </a:p>
        </p:txBody>
      </p:sp>
      <p:pic>
        <p:nvPicPr>
          <p:cNvPr id="2560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229100"/>
            <a:ext cx="56102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chemeClr val="tx1">
                    <a:lumMod val="85000"/>
                    <a:lumOff val="15000"/>
                  </a:schemeClr>
                </a:solidFill>
                <a:latin typeface="+mn-lt"/>
              </a:rPr>
              <a:t>HTTP Verbs</a:t>
            </a:r>
          </a:p>
        </p:txBody>
      </p:sp>
      <p:sp>
        <p:nvSpPr>
          <p:cNvPr id="6" name="Content Placeholder 2"/>
          <p:cNvSpPr txBox="1">
            <a:spLocks/>
          </p:cNvSpPr>
          <p:nvPr/>
        </p:nvSpPr>
        <p:spPr>
          <a:xfrm>
            <a:off x="990600" y="776288"/>
            <a:ext cx="10939463" cy="5902325"/>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defRPr/>
            </a:pPr>
            <a:r>
              <a:rPr lang="en-IN" b="1" dirty="0"/>
              <a:t>DELETE</a:t>
            </a:r>
          </a:p>
          <a:p>
            <a:pPr marL="0" indent="0">
              <a:buFont typeface="Arial" panose="020B0604020202020204" pitchFamily="34" charset="0"/>
              <a:buNone/>
              <a:defRPr/>
            </a:pPr>
            <a:r>
              <a:rPr lang="en-US" sz="1800" dirty="0"/>
              <a:t>This verb is used to delete the existing resource. For example, If we have to delete some information to the database then we can define the method as a DELETE method. We can send the data in the form of object as well as in a parameter too.</a:t>
            </a:r>
          </a:p>
          <a:p>
            <a:pPr>
              <a:buFont typeface="Wingdings" panose="05000000000000000000" pitchFamily="2" charset="2"/>
              <a:buChar char="§"/>
              <a:defRPr/>
            </a:pPr>
            <a:r>
              <a:rPr lang="en-US" sz="1800" b="1" dirty="0"/>
              <a:t>Syntax</a:t>
            </a:r>
          </a:p>
          <a:p>
            <a:pPr marL="0" indent="0">
              <a:buFont typeface="Arial" panose="020B0604020202020204" pitchFamily="34" charset="0"/>
              <a:buNone/>
              <a:defRPr/>
            </a:pPr>
            <a:r>
              <a:rPr lang="en-US" sz="1800" dirty="0"/>
              <a:t>[</a:t>
            </a:r>
            <a:r>
              <a:rPr lang="en-US" sz="1800" dirty="0" err="1"/>
              <a:t>HttpDelete</a:t>
            </a:r>
            <a:r>
              <a:rPr lang="en-US" sz="1800" dirty="0"/>
              <a:t>]</a:t>
            </a:r>
          </a:p>
          <a:p>
            <a:pPr marL="0" indent="0">
              <a:buFont typeface="Arial" panose="020B0604020202020204" pitchFamily="34" charset="0"/>
              <a:buNone/>
              <a:defRPr/>
            </a:pPr>
            <a:r>
              <a:rPr lang="en-US" sz="1800" dirty="0"/>
              <a:t>We can use the above syntax to define the method as a DELETE method.</a:t>
            </a:r>
          </a:p>
          <a:p>
            <a:pPr>
              <a:buFont typeface="Wingdings" panose="05000000000000000000" pitchFamily="2" charset="2"/>
              <a:buChar char="§"/>
              <a:defRPr/>
            </a:pPr>
            <a:r>
              <a:rPr lang="en-US" sz="1800" b="1" dirty="0"/>
              <a:t>Use</a:t>
            </a:r>
          </a:p>
          <a:p>
            <a:pPr marL="0" indent="0">
              <a:buFont typeface="Arial" panose="020B0604020202020204" pitchFamily="34" charset="0"/>
              <a:buNone/>
              <a:defRPr/>
            </a:pPr>
            <a:endParaRPr lang="en-US" sz="1800" dirty="0"/>
          </a:p>
          <a:p>
            <a:pPr marL="0" indent="0">
              <a:buFont typeface="Arial" panose="020B0604020202020204" pitchFamily="34" charset="0"/>
              <a:buNone/>
              <a:defRPr/>
            </a:pPr>
            <a:endParaRPr lang="en-US" sz="1800" dirty="0"/>
          </a:p>
          <a:p>
            <a:pPr marL="0" indent="0">
              <a:buFont typeface="Arial" panose="020B0604020202020204" pitchFamily="34" charset="0"/>
              <a:buNone/>
              <a:defRPr/>
            </a:pPr>
            <a:endParaRPr lang="en-US" sz="1800" dirty="0"/>
          </a:p>
          <a:p>
            <a:pPr marL="0" indent="0">
              <a:buFont typeface="Arial" panose="020B0604020202020204" pitchFamily="34" charset="0"/>
              <a:buNone/>
              <a:defRPr/>
            </a:pPr>
            <a:r>
              <a:rPr lang="en-US" sz="1800" dirty="0"/>
              <a:t>In the above example there is a method named </a:t>
            </a:r>
            <a:r>
              <a:rPr lang="en-US" sz="1800" dirty="0" err="1"/>
              <a:t>DeleteInfo</a:t>
            </a:r>
            <a:r>
              <a:rPr lang="en-US" sz="1800" dirty="0"/>
              <a:t> which is defined as DELETE method. We can assign the id to delete the info.</a:t>
            </a:r>
            <a:endParaRPr lang="en-US" sz="1800" b="1" dirty="0"/>
          </a:p>
        </p:txBody>
      </p:sp>
      <p:pic>
        <p:nvPicPr>
          <p:cNvPr id="276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252913"/>
            <a:ext cx="52578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chemeClr val="tx1">
                    <a:lumMod val="85000"/>
                    <a:lumOff val="15000"/>
                  </a:schemeClr>
                </a:solidFill>
                <a:latin typeface="+mn-lt"/>
              </a:rPr>
              <a:t>HTTP Verbs</a:t>
            </a:r>
          </a:p>
        </p:txBody>
      </p:sp>
      <p:sp>
        <p:nvSpPr>
          <p:cNvPr id="6" name="Content Placeholder 2"/>
          <p:cNvSpPr txBox="1">
            <a:spLocks/>
          </p:cNvSpPr>
          <p:nvPr/>
        </p:nvSpPr>
        <p:spPr>
          <a:xfrm>
            <a:off x="990600" y="776288"/>
            <a:ext cx="10939463" cy="5902325"/>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defRPr/>
            </a:pPr>
            <a:r>
              <a:rPr lang="en-IN" b="1" dirty="0"/>
              <a:t>OPTIONS</a:t>
            </a:r>
          </a:p>
          <a:p>
            <a:pPr marL="0" indent="0">
              <a:buFont typeface="Arial" panose="020B0604020202020204" pitchFamily="34" charset="0"/>
              <a:buNone/>
              <a:defRPr/>
            </a:pPr>
            <a:r>
              <a:rPr lang="en-US" sz="1800" dirty="0"/>
              <a:t>The HTTP OPTIONS method is used to describe the communication options for the target resource. The client can specify a URL for the OPTIONS method, or an asterisk (*) to refer to the entire server.</a:t>
            </a:r>
          </a:p>
          <a:p>
            <a:pPr>
              <a:buFont typeface="Wingdings" panose="05000000000000000000" pitchFamily="2" charset="2"/>
              <a:buChar char="§"/>
              <a:defRPr/>
            </a:pPr>
            <a:r>
              <a:rPr lang="en-US" sz="1800" b="1" dirty="0"/>
              <a:t>Syntax </a:t>
            </a:r>
          </a:p>
          <a:p>
            <a:pPr marL="0" indent="0">
              <a:buFont typeface="Arial" panose="020B0604020202020204" pitchFamily="34" charset="0"/>
              <a:buNone/>
              <a:defRPr/>
            </a:pPr>
            <a:r>
              <a:rPr lang="en-US" sz="1800" dirty="0"/>
              <a:t>OPTIONS /index.html HTTP/1.1</a:t>
            </a:r>
          </a:p>
          <a:p>
            <a:pPr marL="0" indent="0">
              <a:buFont typeface="Arial" panose="020B0604020202020204" pitchFamily="34" charset="0"/>
              <a:buNone/>
              <a:defRPr/>
            </a:pPr>
            <a:r>
              <a:rPr lang="en-US" sz="1800" dirty="0"/>
              <a:t>OPTIONS * HTTP/1.1</a:t>
            </a:r>
          </a:p>
        </p:txBody>
      </p:sp>
      <p:pic>
        <p:nvPicPr>
          <p:cNvPr id="2970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508375"/>
            <a:ext cx="695325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0050" y="3894138"/>
            <a:ext cx="4064000"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IN" sz="3000" b="1" dirty="0" err="1"/>
              <a:t>Preflighted</a:t>
            </a:r>
            <a:r>
              <a:rPr lang="en-IN" sz="3000" b="1" dirty="0"/>
              <a:t> requests in CORS</a:t>
            </a:r>
            <a:endParaRPr lang="en-US" sz="3000" b="1" dirty="0">
              <a:solidFill>
                <a:schemeClr val="tx1">
                  <a:lumMod val="85000"/>
                  <a:lumOff val="15000"/>
                </a:schemeClr>
              </a:solidFill>
              <a:latin typeface="+mn-lt"/>
            </a:endParaRPr>
          </a:p>
        </p:txBody>
      </p:sp>
      <p:sp>
        <p:nvSpPr>
          <p:cNvPr id="31747" name="Content Placeholder 2"/>
          <p:cNvSpPr txBox="1">
            <a:spLocks noChangeArrowheads="1"/>
          </p:cNvSpPr>
          <p:nvPr/>
        </p:nvSpPr>
        <p:spPr bwMode="auto">
          <a:xfrm>
            <a:off x="990600" y="776288"/>
            <a:ext cx="10939463" cy="590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547688"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822325"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096963"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1325563"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1782763"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239963"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2697163"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154363"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ts val="1800"/>
              </a:spcBef>
              <a:buFont typeface="Wingdings" panose="05000000000000000000" pitchFamily="2" charset="2"/>
              <a:buChar char="§"/>
            </a:pPr>
            <a:r>
              <a:rPr lang="en-US" altLang="en-US" sz="1800"/>
              <a:t>In CORS, a preflight request with the OPTIONS method is sent, so that the server can respond whether it is acceptable to send the request with these parameters. </a:t>
            </a:r>
          </a:p>
          <a:p>
            <a:pPr eaLnBrk="1" hangingPunct="1">
              <a:spcBef>
                <a:spcPts val="1800"/>
              </a:spcBef>
              <a:buFont typeface="Wingdings" panose="05000000000000000000" pitchFamily="2" charset="2"/>
              <a:buChar char="§"/>
            </a:pPr>
            <a:r>
              <a:rPr lang="en-US" altLang="en-US" sz="1800"/>
              <a:t>The Access-Control-Request-Method header notifies the server as part of a preflight request that when the actual request is sent, it will be sent with a POST request method. </a:t>
            </a:r>
          </a:p>
          <a:p>
            <a:pPr eaLnBrk="1" hangingPunct="1">
              <a:spcBef>
                <a:spcPts val="1800"/>
              </a:spcBef>
              <a:buFont typeface="Wingdings" panose="05000000000000000000" pitchFamily="2" charset="2"/>
              <a:buChar char="§"/>
            </a:pPr>
            <a:r>
              <a:rPr lang="en-US" altLang="en-US" sz="1800"/>
              <a:t>The Access-Control-Request-Headers header notifies the server that when the actual request is sent, it will be sent with a X-PINGOTHER and Content-Type custom headers.  The server now has an opportunity to determine whether it wishes to accept a request under these circumstances.</a:t>
            </a:r>
          </a:p>
        </p:txBody>
      </p:sp>
      <p:pic>
        <p:nvPicPr>
          <p:cNvPr id="317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440113"/>
            <a:ext cx="76581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chemeClr val="tx1">
                    <a:lumMod val="85000"/>
                    <a:lumOff val="15000"/>
                  </a:schemeClr>
                </a:solidFill>
                <a:latin typeface="+mn-lt"/>
              </a:rPr>
              <a:t>HTTP Verbs example</a:t>
            </a:r>
          </a:p>
        </p:txBody>
      </p:sp>
      <p:graphicFrame>
        <p:nvGraphicFramePr>
          <p:cNvPr id="5" name="Table 2"/>
          <p:cNvGraphicFramePr>
            <a:graphicFrameLocks noGrp="1"/>
          </p:cNvGraphicFramePr>
          <p:nvPr/>
        </p:nvGraphicFramePr>
        <p:xfrm>
          <a:off x="1038225" y="920750"/>
          <a:ext cx="10115550" cy="4576763"/>
        </p:xfrm>
        <a:graphic>
          <a:graphicData uri="http://schemas.openxmlformats.org/drawingml/2006/table">
            <a:tbl>
              <a:tblPr firstRow="1" bandRow="1">
                <a:tableStyleId>{E929F9F4-4A8F-4326-A1B4-22849713DDAB}</a:tableStyleId>
              </a:tblPr>
              <a:tblGrid>
                <a:gridCol w="1475676">
                  <a:extLst>
                    <a:ext uri="{9D8B030D-6E8A-4147-A177-3AD203B41FA5}">
                      <a16:colId xmlns:a16="http://schemas.microsoft.com/office/drawing/2014/main" val="20000"/>
                    </a:ext>
                  </a:extLst>
                </a:gridCol>
                <a:gridCol w="1535185">
                  <a:extLst>
                    <a:ext uri="{9D8B030D-6E8A-4147-A177-3AD203B41FA5}">
                      <a16:colId xmlns:a16="http://schemas.microsoft.com/office/drawing/2014/main" val="20001"/>
                    </a:ext>
                  </a:extLst>
                </a:gridCol>
                <a:gridCol w="2684477">
                  <a:extLst>
                    <a:ext uri="{9D8B030D-6E8A-4147-A177-3AD203B41FA5}">
                      <a16:colId xmlns:a16="http://schemas.microsoft.com/office/drawing/2014/main" val="20002"/>
                    </a:ext>
                  </a:extLst>
                </a:gridCol>
                <a:gridCol w="4420212">
                  <a:extLst>
                    <a:ext uri="{9D8B030D-6E8A-4147-A177-3AD203B41FA5}">
                      <a16:colId xmlns:a16="http://schemas.microsoft.com/office/drawing/2014/main" val="20003"/>
                    </a:ext>
                  </a:extLst>
                </a:gridCol>
              </a:tblGrid>
              <a:tr h="653977">
                <a:tc>
                  <a:txBody>
                    <a:bodyPr/>
                    <a:lstStyle/>
                    <a:p>
                      <a:r>
                        <a:rPr lang="en-US" sz="1800" dirty="0"/>
                        <a:t>HTTP Verb</a:t>
                      </a:r>
                    </a:p>
                  </a:txBody>
                  <a:tcPr marL="91426" marR="91426" marT="45689" marB="45689"/>
                </a:tc>
                <a:tc>
                  <a:txBody>
                    <a:bodyPr/>
                    <a:lstStyle/>
                    <a:p>
                      <a:r>
                        <a:rPr lang="en-US" sz="1800" dirty="0"/>
                        <a:t>CRUD</a:t>
                      </a:r>
                    </a:p>
                  </a:txBody>
                  <a:tcPr marL="91426" marR="91426" marT="45689" marB="45689"/>
                </a:tc>
                <a:tc>
                  <a:txBody>
                    <a:bodyPr/>
                    <a:lstStyle/>
                    <a:p>
                      <a:r>
                        <a:rPr lang="en-US" sz="1800" dirty="0"/>
                        <a:t>URL</a:t>
                      </a:r>
                    </a:p>
                  </a:txBody>
                  <a:tcPr marL="91426" marR="91426" marT="45689" marB="45689"/>
                </a:tc>
                <a:tc>
                  <a:txBody>
                    <a:bodyPr/>
                    <a:lstStyle/>
                    <a:p>
                      <a:r>
                        <a:rPr lang="en-US" sz="1800" dirty="0"/>
                        <a:t>Description</a:t>
                      </a:r>
                    </a:p>
                  </a:txBody>
                  <a:tcPr marL="91426" marR="91426" marT="45689" marB="45689"/>
                </a:tc>
                <a:extLst>
                  <a:ext uri="{0D108BD9-81ED-4DB2-BD59-A6C34878D82A}">
                    <a16:rowId xmlns:a16="http://schemas.microsoft.com/office/drawing/2014/main" val="10000"/>
                  </a:ext>
                </a:extLst>
              </a:tr>
              <a:tr h="640131">
                <a:tc>
                  <a:txBody>
                    <a:bodyPr/>
                    <a:lstStyle/>
                    <a:p>
                      <a:r>
                        <a:rPr lang="en-US" sz="1800" dirty="0"/>
                        <a:t>GET</a:t>
                      </a:r>
                    </a:p>
                  </a:txBody>
                  <a:tcPr marL="91426" marR="91426" marT="45689" marB="45689"/>
                </a:tc>
                <a:tc>
                  <a:txBody>
                    <a:bodyPr/>
                    <a:lstStyle/>
                    <a:p>
                      <a:r>
                        <a:rPr lang="en-US" sz="1800" dirty="0"/>
                        <a:t>Read</a:t>
                      </a:r>
                    </a:p>
                  </a:txBody>
                  <a:tcPr marL="91426" marR="91426" marT="45689" marB="45689"/>
                </a:tc>
                <a:tc>
                  <a:txBody>
                    <a:bodyPr/>
                    <a:lstStyle/>
                    <a:p>
                      <a:r>
                        <a:rPr lang="en-US" sz="1800" dirty="0"/>
                        <a:t>/</a:t>
                      </a:r>
                      <a:r>
                        <a:rPr lang="en-US" sz="1800" dirty="0" err="1"/>
                        <a:t>api</a:t>
                      </a:r>
                      <a:r>
                        <a:rPr lang="en-US" sz="1800" dirty="0"/>
                        <a:t>/customers</a:t>
                      </a:r>
                    </a:p>
                    <a:p>
                      <a:r>
                        <a:rPr lang="en-US" sz="1800" dirty="0"/>
                        <a:t>/</a:t>
                      </a:r>
                      <a:r>
                        <a:rPr lang="en-US" sz="1800" dirty="0" err="1"/>
                        <a:t>api</a:t>
                      </a:r>
                      <a:r>
                        <a:rPr lang="en-US" sz="1800" dirty="0"/>
                        <a:t>/customers/1</a:t>
                      </a:r>
                    </a:p>
                  </a:txBody>
                  <a:tcPr marL="91426" marR="91426" marT="45689" marB="45689"/>
                </a:tc>
                <a:tc>
                  <a:txBody>
                    <a:bodyPr/>
                    <a:lstStyle/>
                    <a:p>
                      <a:r>
                        <a:rPr lang="en-US" sz="1800" dirty="0"/>
                        <a:t>Returns all customers</a:t>
                      </a:r>
                    </a:p>
                    <a:p>
                      <a:r>
                        <a:rPr lang="en-US" sz="1800" dirty="0"/>
                        <a:t>Returns details of customer ID 1</a:t>
                      </a:r>
                    </a:p>
                  </a:txBody>
                  <a:tcPr marL="91426" marR="91426" marT="45689" marB="45689"/>
                </a:tc>
                <a:extLst>
                  <a:ext uri="{0D108BD9-81ED-4DB2-BD59-A6C34878D82A}">
                    <a16:rowId xmlns:a16="http://schemas.microsoft.com/office/drawing/2014/main" val="10001"/>
                  </a:ext>
                </a:extLst>
              </a:tr>
              <a:tr h="393179">
                <a:tc>
                  <a:txBody>
                    <a:bodyPr/>
                    <a:lstStyle/>
                    <a:p>
                      <a:r>
                        <a:rPr lang="en-US" sz="1800" dirty="0"/>
                        <a:t>POST</a:t>
                      </a:r>
                    </a:p>
                  </a:txBody>
                  <a:tcPr marL="91426" marR="91426" marT="45689" marB="45689"/>
                </a:tc>
                <a:tc>
                  <a:txBody>
                    <a:bodyPr/>
                    <a:lstStyle/>
                    <a:p>
                      <a:r>
                        <a:rPr lang="en-US" sz="1800" dirty="0"/>
                        <a:t>Create</a:t>
                      </a:r>
                    </a:p>
                  </a:txBody>
                  <a:tcPr marL="91426" marR="91426" marT="45689" marB="45689"/>
                </a:tc>
                <a:tc>
                  <a:txBody>
                    <a:bodyPr/>
                    <a:lstStyle/>
                    <a:p>
                      <a:r>
                        <a:rPr lang="en-US" sz="1800" dirty="0"/>
                        <a:t>/</a:t>
                      </a:r>
                      <a:r>
                        <a:rPr lang="en-US" sz="1800" dirty="0" err="1"/>
                        <a:t>api</a:t>
                      </a:r>
                      <a:r>
                        <a:rPr lang="en-US" sz="1800" dirty="0"/>
                        <a:t>/customers</a:t>
                      </a:r>
                    </a:p>
                  </a:txBody>
                  <a:tcPr marL="91426" marR="91426" marT="45689" marB="45689"/>
                </a:tc>
                <a:tc>
                  <a:txBody>
                    <a:bodyPr/>
                    <a:lstStyle/>
                    <a:p>
                      <a:r>
                        <a:rPr lang="en-US" sz="1800" dirty="0"/>
                        <a:t>Create new customer</a:t>
                      </a:r>
                    </a:p>
                  </a:txBody>
                  <a:tcPr marL="91426" marR="91426" marT="45689" marB="45689"/>
                </a:tc>
                <a:extLst>
                  <a:ext uri="{0D108BD9-81ED-4DB2-BD59-A6C34878D82A}">
                    <a16:rowId xmlns:a16="http://schemas.microsoft.com/office/drawing/2014/main" val="10002"/>
                  </a:ext>
                </a:extLst>
              </a:tr>
              <a:tr h="393179">
                <a:tc>
                  <a:txBody>
                    <a:bodyPr/>
                    <a:lstStyle/>
                    <a:p>
                      <a:r>
                        <a:rPr lang="en-US" sz="1800" dirty="0"/>
                        <a:t>PUT</a:t>
                      </a:r>
                    </a:p>
                  </a:txBody>
                  <a:tcPr marL="91426" marR="91426" marT="45689" marB="45689"/>
                </a:tc>
                <a:tc>
                  <a:txBody>
                    <a:bodyPr/>
                    <a:lstStyle/>
                    <a:p>
                      <a:r>
                        <a:rPr lang="en-US" sz="1800" dirty="0"/>
                        <a:t>Update</a:t>
                      </a:r>
                    </a:p>
                  </a:txBody>
                  <a:tcPr marL="91426" marR="91426" marT="45689" marB="45689"/>
                </a:tc>
                <a:tc>
                  <a:txBody>
                    <a:bodyPr/>
                    <a:lstStyle/>
                    <a:p>
                      <a:r>
                        <a:rPr lang="en-US" sz="1800" dirty="0"/>
                        <a:t>/</a:t>
                      </a:r>
                      <a:r>
                        <a:rPr lang="en-US" sz="1800" dirty="0" err="1"/>
                        <a:t>api</a:t>
                      </a:r>
                      <a:r>
                        <a:rPr lang="en-US" sz="1800" dirty="0"/>
                        <a:t>/customers/1</a:t>
                      </a:r>
                    </a:p>
                  </a:txBody>
                  <a:tcPr marL="91426" marR="91426" marT="45689" marB="45689"/>
                </a:tc>
                <a:tc>
                  <a:txBody>
                    <a:bodyPr/>
                    <a:lstStyle/>
                    <a:p>
                      <a:r>
                        <a:rPr lang="en-US" sz="1800" dirty="0"/>
                        <a:t>Update customer detail</a:t>
                      </a:r>
                    </a:p>
                  </a:txBody>
                  <a:tcPr marL="91426" marR="91426" marT="45689" marB="45689"/>
                </a:tc>
                <a:extLst>
                  <a:ext uri="{0D108BD9-81ED-4DB2-BD59-A6C34878D82A}">
                    <a16:rowId xmlns:a16="http://schemas.microsoft.com/office/drawing/2014/main" val="10003"/>
                  </a:ext>
                </a:extLst>
              </a:tr>
              <a:tr h="393179">
                <a:tc>
                  <a:txBody>
                    <a:bodyPr/>
                    <a:lstStyle/>
                    <a:p>
                      <a:r>
                        <a:rPr lang="en-US" sz="1800" dirty="0"/>
                        <a:t>DELETE</a:t>
                      </a:r>
                    </a:p>
                  </a:txBody>
                  <a:tcPr marL="91426" marR="91426" marT="45689" marB="45689"/>
                </a:tc>
                <a:tc>
                  <a:txBody>
                    <a:bodyPr/>
                    <a:lstStyle/>
                    <a:p>
                      <a:r>
                        <a:rPr lang="en-US" sz="1800" dirty="0"/>
                        <a:t>Delete</a:t>
                      </a:r>
                    </a:p>
                  </a:txBody>
                  <a:tcPr marL="91426" marR="91426" marT="45689" marB="45689"/>
                </a:tc>
                <a:tc>
                  <a:txBody>
                    <a:bodyPr/>
                    <a:lstStyle/>
                    <a:p>
                      <a:r>
                        <a:rPr lang="en-US" sz="1800" dirty="0"/>
                        <a:t>/</a:t>
                      </a:r>
                      <a:r>
                        <a:rPr lang="en-US" sz="1800" dirty="0" err="1"/>
                        <a:t>api</a:t>
                      </a:r>
                      <a:r>
                        <a:rPr lang="en-US" sz="1800" dirty="0"/>
                        <a:t>/customers/1</a:t>
                      </a:r>
                    </a:p>
                  </a:txBody>
                  <a:tcPr marL="91426" marR="91426" marT="45689" marB="45689"/>
                </a:tc>
                <a:tc>
                  <a:txBody>
                    <a:bodyPr/>
                    <a:lstStyle/>
                    <a:p>
                      <a:r>
                        <a:rPr lang="en-US" sz="1800" dirty="0"/>
                        <a:t>Delete customer</a:t>
                      </a:r>
                    </a:p>
                  </a:txBody>
                  <a:tcPr marL="91426" marR="91426" marT="45689" marB="45689"/>
                </a:tc>
                <a:extLst>
                  <a:ext uri="{0D108BD9-81ED-4DB2-BD59-A6C34878D82A}">
                    <a16:rowId xmlns:a16="http://schemas.microsoft.com/office/drawing/2014/main" val="10004"/>
                  </a:ext>
                </a:extLst>
              </a:tr>
              <a:tr h="1463028">
                <a:tc>
                  <a:txBody>
                    <a:bodyPr/>
                    <a:lstStyle/>
                    <a:p>
                      <a:r>
                        <a:rPr lang="en-US" sz="1800" dirty="0"/>
                        <a:t>OPTIONS</a:t>
                      </a:r>
                    </a:p>
                  </a:txBody>
                  <a:tcPr marL="91426" marR="91426" marT="45689" marB="45689"/>
                </a:tc>
                <a:tc>
                  <a:txBody>
                    <a:bodyPr/>
                    <a:lstStyle/>
                    <a:p>
                      <a:endParaRPr lang="en-US" sz="1800" dirty="0"/>
                    </a:p>
                  </a:txBody>
                  <a:tcPr marL="91426" marR="91426" marT="45689" marB="45689"/>
                </a:tc>
                <a:tc>
                  <a:txBody>
                    <a:bodyPr/>
                    <a:lstStyle/>
                    <a:p>
                      <a:endParaRPr lang="en-US" sz="1800" dirty="0"/>
                    </a:p>
                  </a:txBody>
                  <a:tcPr marL="91426" marR="91426" marT="45689" marB="45689"/>
                </a:tc>
                <a:tc>
                  <a:txBody>
                    <a:bodyPr/>
                    <a:lstStyle/>
                    <a:p>
                      <a:r>
                        <a:rPr lang="en-US" sz="1800" dirty="0"/>
                        <a:t>List the allowed operations on a resource.</a:t>
                      </a:r>
                    </a:p>
                    <a:p>
                      <a:r>
                        <a:rPr lang="en-US" sz="1800" dirty="0"/>
                        <a:t>OPTIONS</a:t>
                      </a:r>
                      <a:r>
                        <a:rPr lang="en-US" sz="1800" b="0" i="0" kern="1200" dirty="0">
                          <a:solidFill>
                            <a:schemeClr val="lt1"/>
                          </a:solidFill>
                          <a:effectLst/>
                          <a:latin typeface="+mn-lt"/>
                          <a:ea typeface="+mn-ea"/>
                          <a:cs typeface="+mn-cs"/>
                        </a:rPr>
                        <a:t> requests are what we call </a:t>
                      </a:r>
                      <a:r>
                        <a:rPr lang="en-US" sz="1800" dirty="0"/>
                        <a:t>pre-flight</a:t>
                      </a:r>
                      <a:r>
                        <a:rPr lang="en-US" sz="1800" b="0" i="0" kern="1200" dirty="0">
                          <a:solidFill>
                            <a:schemeClr val="lt1"/>
                          </a:solidFill>
                          <a:effectLst/>
                          <a:latin typeface="+mn-lt"/>
                          <a:ea typeface="+mn-ea"/>
                          <a:cs typeface="+mn-cs"/>
                        </a:rPr>
                        <a:t> requests in </a:t>
                      </a:r>
                      <a:r>
                        <a:rPr lang="en-US" sz="1800" dirty="0"/>
                        <a:t>Cross-origin resource sharing (CORS).</a:t>
                      </a:r>
                    </a:p>
                    <a:p>
                      <a:r>
                        <a:rPr lang="en-US" sz="1800" dirty="0"/>
                        <a:t>For e.g. </a:t>
                      </a:r>
                      <a:r>
                        <a:rPr lang="en-IN" sz="1800" b="0" i="0" kern="1200" dirty="0">
                          <a:solidFill>
                            <a:schemeClr val="lt1"/>
                          </a:solidFill>
                          <a:effectLst/>
                          <a:latin typeface="+mn-lt"/>
                          <a:ea typeface="+mn-ea"/>
                          <a:cs typeface="+mn-cs"/>
                        </a:rPr>
                        <a:t>Access-Control-Allow-Origin: *</a:t>
                      </a:r>
                      <a:endParaRPr lang="en-US" sz="1800" dirty="0"/>
                    </a:p>
                  </a:txBody>
                  <a:tcPr marL="91426" marR="91426" marT="45689" marB="45689"/>
                </a:tc>
                <a:extLst>
                  <a:ext uri="{0D108BD9-81ED-4DB2-BD59-A6C34878D82A}">
                    <a16:rowId xmlns:a16="http://schemas.microsoft.com/office/drawing/2014/main" val="10005"/>
                  </a:ext>
                </a:extLst>
              </a:tr>
              <a:tr h="640089">
                <a:tc>
                  <a:txBody>
                    <a:bodyPr/>
                    <a:lstStyle/>
                    <a:p>
                      <a:r>
                        <a:rPr lang="en-US" sz="1800" dirty="0"/>
                        <a:t>HEAD</a:t>
                      </a:r>
                    </a:p>
                  </a:txBody>
                  <a:tcPr marL="91426" marR="91426" marT="45689" marB="45689"/>
                </a:tc>
                <a:tc>
                  <a:txBody>
                    <a:bodyPr/>
                    <a:lstStyle/>
                    <a:p>
                      <a:endParaRPr lang="en-US" sz="1800" dirty="0"/>
                    </a:p>
                  </a:txBody>
                  <a:tcPr marL="91426" marR="91426" marT="45689" marB="45689"/>
                </a:tc>
                <a:tc>
                  <a:txBody>
                    <a:bodyPr/>
                    <a:lstStyle/>
                    <a:p>
                      <a:endParaRPr lang="en-US" sz="1800" dirty="0"/>
                    </a:p>
                  </a:txBody>
                  <a:tcPr marL="91426" marR="91426" marT="45689" marB="45689"/>
                </a:tc>
                <a:tc>
                  <a:txBody>
                    <a:bodyPr/>
                    <a:lstStyle/>
                    <a:p>
                      <a:r>
                        <a:rPr lang="en-US" sz="1800" dirty="0"/>
                        <a:t>Return only the response headers and no response body.</a:t>
                      </a:r>
                    </a:p>
                  </a:txBody>
                  <a:tcPr marL="91426" marR="91426" marT="45689" marB="45689"/>
                </a:tc>
                <a:extLst>
                  <a:ext uri="{0D108BD9-81ED-4DB2-BD59-A6C34878D82A}">
                    <a16:rowId xmlns:a16="http://schemas.microsoft.com/office/drawing/2014/main" val="10006"/>
                  </a:ext>
                </a:extLst>
              </a:tr>
            </a:tbl>
          </a:graphicData>
        </a:graphic>
      </p:graphicFrame>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p:cNvSpPr txBox="1">
            <a:spLocks/>
          </p:cNvSpPr>
          <p:nvPr/>
        </p:nvSpPr>
        <p:spPr>
          <a:xfrm>
            <a:off x="1149350" y="3144838"/>
            <a:ext cx="10653713" cy="965200"/>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lgn="just" fontAlgn="auto">
              <a:lnSpc>
                <a:spcPct val="150000"/>
              </a:lnSpc>
              <a:spcBef>
                <a:spcPct val="0"/>
              </a:spcBef>
              <a:spcAft>
                <a:spcPts val="0"/>
              </a:spcAft>
              <a:buFont typeface="Arial" panose="020B0604020202020204" pitchFamily="34" charset="0"/>
              <a:buNone/>
              <a:defRPr/>
            </a:pPr>
            <a:r>
              <a:rPr lang="en-US" sz="4000" dirty="0">
                <a:solidFill>
                  <a:schemeClr val="accent1">
                    <a:lumMod val="75000"/>
                  </a:schemeClr>
                </a:solidFill>
              </a:rPr>
              <a:t>https</a:t>
            </a:r>
            <a:r>
              <a:rPr lang="en-US" sz="4000" dirty="0">
                <a:solidFill>
                  <a:schemeClr val="tx1">
                    <a:lumMod val="75000"/>
                    <a:lumOff val="25000"/>
                  </a:schemeClr>
                </a:solidFill>
              </a:rPr>
              <a:t>://</a:t>
            </a:r>
            <a:r>
              <a:rPr lang="en-US" sz="4000" dirty="0">
                <a:solidFill>
                  <a:srgbClr val="C00000"/>
                </a:solidFill>
              </a:rPr>
              <a:t>www.google.com</a:t>
            </a:r>
            <a:r>
              <a:rPr lang="en-US" sz="4000" dirty="0">
                <a:solidFill>
                  <a:schemeClr val="tx1">
                    <a:lumMod val="75000"/>
                    <a:lumOff val="25000"/>
                  </a:schemeClr>
                </a:solidFill>
              </a:rPr>
              <a:t>/</a:t>
            </a:r>
            <a:r>
              <a:rPr lang="en-US" sz="4000" dirty="0">
                <a:solidFill>
                  <a:srgbClr val="00B050"/>
                </a:solidFill>
              </a:rPr>
              <a:t>search</a:t>
            </a:r>
            <a:r>
              <a:rPr lang="en-US" sz="4000" dirty="0">
                <a:solidFill>
                  <a:schemeClr val="tx1">
                    <a:lumMod val="75000"/>
                    <a:lumOff val="25000"/>
                  </a:schemeClr>
                </a:solidFill>
              </a:rPr>
              <a:t>?</a:t>
            </a:r>
            <a:r>
              <a:rPr lang="en-US" sz="4000" dirty="0">
                <a:solidFill>
                  <a:schemeClr val="accent4"/>
                </a:solidFill>
              </a:rPr>
              <a:t>q=web+api</a:t>
            </a:r>
          </a:p>
        </p:txBody>
      </p:sp>
      <p:sp>
        <p:nvSpPr>
          <p:cNvPr id="4" name="Rectangle 3"/>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chemeClr val="tx1">
                    <a:lumMod val="85000"/>
                    <a:lumOff val="15000"/>
                  </a:schemeClr>
                </a:solidFill>
                <a:latin typeface="+mn-lt"/>
              </a:rPr>
              <a:t>URL - Uniform Resource Locator</a:t>
            </a:r>
          </a:p>
        </p:txBody>
      </p:sp>
      <p:sp>
        <p:nvSpPr>
          <p:cNvPr id="2" name="Speech Bubble: Rectangle 1"/>
          <p:cNvSpPr/>
          <p:nvPr/>
        </p:nvSpPr>
        <p:spPr>
          <a:xfrm>
            <a:off x="1284288" y="2736850"/>
            <a:ext cx="1165225" cy="550863"/>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Protocol</a:t>
            </a:r>
          </a:p>
        </p:txBody>
      </p:sp>
      <p:sp>
        <p:nvSpPr>
          <p:cNvPr id="5" name="Speech Bubble: Rectangle 4"/>
          <p:cNvSpPr/>
          <p:nvPr/>
        </p:nvSpPr>
        <p:spPr>
          <a:xfrm>
            <a:off x="3857625" y="2736850"/>
            <a:ext cx="1165225" cy="550863"/>
          </a:xfrm>
          <a:prstGeom prst="wedgeRectCallou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Domain</a:t>
            </a:r>
          </a:p>
        </p:txBody>
      </p:sp>
      <p:sp>
        <p:nvSpPr>
          <p:cNvPr id="6" name="Speech Bubble: Rectangle 5"/>
          <p:cNvSpPr/>
          <p:nvPr/>
        </p:nvSpPr>
        <p:spPr>
          <a:xfrm>
            <a:off x="6750050" y="2736850"/>
            <a:ext cx="1166813" cy="550863"/>
          </a:xfrm>
          <a:prstGeom prst="wedge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Path</a:t>
            </a:r>
          </a:p>
        </p:txBody>
      </p:sp>
      <p:sp>
        <p:nvSpPr>
          <p:cNvPr id="7" name="Speech Bubble: Rectangle 6"/>
          <p:cNvSpPr/>
          <p:nvPr/>
        </p:nvSpPr>
        <p:spPr>
          <a:xfrm>
            <a:off x="8797925" y="2736850"/>
            <a:ext cx="1330325" cy="550863"/>
          </a:xfrm>
          <a:prstGeom prst="wedgeRectCallou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Querystring</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7538" y="3175"/>
            <a:ext cx="11566525" cy="427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192213" y="4992688"/>
            <a:ext cx="3983037" cy="733425"/>
          </a:xfrm>
          <a:prstGeom prst="rect">
            <a:avLst/>
          </a:prstGeom>
          <a:noFill/>
        </p:spPr>
        <p:txBody>
          <a:bodyPr wrap="none">
            <a:spAutoFit/>
          </a:bodyPr>
          <a:lstStyle/>
          <a:p>
            <a:pPr eaLnBrk="1" fontAlgn="auto" hangingPunct="1">
              <a:lnSpc>
                <a:spcPts val="5000"/>
              </a:lnSpc>
              <a:spcBef>
                <a:spcPts val="0"/>
              </a:spcBef>
              <a:spcAft>
                <a:spcPts val="0"/>
              </a:spcAft>
              <a:defRPr/>
            </a:pPr>
            <a:r>
              <a:rPr lang="en-US" sz="4400" b="1" dirty="0">
                <a:solidFill>
                  <a:schemeClr val="bg1"/>
                </a:solidFill>
                <a:latin typeface="+mj-lt"/>
              </a:rPr>
              <a:t>ASP.NET Web API</a:t>
            </a:r>
          </a:p>
        </p:txBody>
      </p:sp>
      <p:sp>
        <p:nvSpPr>
          <p:cNvPr id="9" name="Rectangle 8"/>
          <p:cNvSpPr/>
          <p:nvPr/>
        </p:nvSpPr>
        <p:spPr>
          <a:xfrm flipV="1">
            <a:off x="487363" y="4267200"/>
            <a:ext cx="11704637" cy="95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C000"/>
              </a:solidFill>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p:cNvSpPr txBox="1">
            <a:spLocks/>
          </p:cNvSpPr>
          <p:nvPr/>
        </p:nvSpPr>
        <p:spPr>
          <a:xfrm>
            <a:off x="939800" y="776288"/>
            <a:ext cx="10939463" cy="1363662"/>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algn="just" fontAlgn="auto">
              <a:lnSpc>
                <a:spcPct val="150000"/>
              </a:lnSpc>
              <a:spcBef>
                <a:spcPct val="0"/>
              </a:spcBef>
              <a:spcAft>
                <a:spcPts val="0"/>
              </a:spcAft>
              <a:defRPr/>
            </a:pPr>
            <a:r>
              <a:rPr lang="en-US" sz="1800" dirty="0">
                <a:solidFill>
                  <a:schemeClr val="tx1">
                    <a:lumMod val="75000"/>
                    <a:lumOff val="25000"/>
                  </a:schemeClr>
                </a:solidFill>
              </a:rPr>
              <a:t>URL </a:t>
            </a:r>
          </a:p>
          <a:p>
            <a:pPr algn="just" fontAlgn="auto">
              <a:lnSpc>
                <a:spcPct val="150000"/>
              </a:lnSpc>
              <a:spcBef>
                <a:spcPct val="0"/>
              </a:spcBef>
              <a:spcAft>
                <a:spcPts val="0"/>
              </a:spcAft>
              <a:defRPr/>
            </a:pPr>
            <a:r>
              <a:rPr lang="en-US" sz="1800" dirty="0">
                <a:solidFill>
                  <a:schemeClr val="tx1">
                    <a:lumMod val="75000"/>
                    <a:lumOff val="25000"/>
                  </a:schemeClr>
                </a:solidFill>
              </a:rPr>
              <a:t>Header</a:t>
            </a:r>
          </a:p>
          <a:p>
            <a:pPr algn="just" fontAlgn="auto">
              <a:lnSpc>
                <a:spcPct val="150000"/>
              </a:lnSpc>
              <a:spcBef>
                <a:spcPct val="0"/>
              </a:spcBef>
              <a:spcAft>
                <a:spcPts val="0"/>
              </a:spcAft>
              <a:defRPr/>
            </a:pPr>
            <a:r>
              <a:rPr lang="en-US" sz="1800" dirty="0">
                <a:solidFill>
                  <a:schemeClr val="tx1">
                    <a:lumMod val="75000"/>
                    <a:lumOff val="25000"/>
                  </a:schemeClr>
                </a:solidFill>
              </a:rPr>
              <a:t>Body</a:t>
            </a:r>
          </a:p>
        </p:txBody>
      </p:sp>
      <p:sp>
        <p:nvSpPr>
          <p:cNvPr id="4" name="Rectangle 3"/>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chemeClr val="tx1">
                    <a:lumMod val="85000"/>
                    <a:lumOff val="15000"/>
                  </a:schemeClr>
                </a:solidFill>
                <a:latin typeface="+mn-lt"/>
              </a:rPr>
              <a:t>HTTP Request</a:t>
            </a:r>
          </a:p>
        </p:txBody>
      </p:sp>
      <p:pic>
        <p:nvPicPr>
          <p:cNvPr id="358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7138" y="2625725"/>
            <a:ext cx="7524750" cy="253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p:cNvSpPr txBox="1">
            <a:spLocks/>
          </p:cNvSpPr>
          <p:nvPr/>
        </p:nvSpPr>
        <p:spPr>
          <a:xfrm>
            <a:off x="939800" y="776288"/>
            <a:ext cx="10939463" cy="1397000"/>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algn="just" fontAlgn="auto">
              <a:lnSpc>
                <a:spcPct val="150000"/>
              </a:lnSpc>
              <a:spcBef>
                <a:spcPct val="0"/>
              </a:spcBef>
              <a:spcAft>
                <a:spcPts val="0"/>
              </a:spcAft>
              <a:defRPr/>
            </a:pPr>
            <a:r>
              <a:rPr lang="en-US" sz="1800" dirty="0">
                <a:solidFill>
                  <a:schemeClr val="tx1">
                    <a:lumMod val="75000"/>
                    <a:lumOff val="25000"/>
                  </a:schemeClr>
                </a:solidFill>
              </a:rPr>
              <a:t>Status</a:t>
            </a:r>
          </a:p>
          <a:p>
            <a:pPr algn="just" fontAlgn="auto">
              <a:lnSpc>
                <a:spcPct val="150000"/>
              </a:lnSpc>
              <a:spcBef>
                <a:spcPct val="0"/>
              </a:spcBef>
              <a:spcAft>
                <a:spcPts val="0"/>
              </a:spcAft>
              <a:defRPr/>
            </a:pPr>
            <a:r>
              <a:rPr lang="en-US" sz="1800" dirty="0">
                <a:solidFill>
                  <a:schemeClr val="tx1">
                    <a:lumMod val="75000"/>
                    <a:lumOff val="25000"/>
                  </a:schemeClr>
                </a:solidFill>
              </a:rPr>
              <a:t>Header</a:t>
            </a:r>
          </a:p>
          <a:p>
            <a:pPr algn="just" fontAlgn="auto">
              <a:lnSpc>
                <a:spcPct val="150000"/>
              </a:lnSpc>
              <a:spcBef>
                <a:spcPct val="0"/>
              </a:spcBef>
              <a:spcAft>
                <a:spcPts val="0"/>
              </a:spcAft>
              <a:defRPr/>
            </a:pPr>
            <a:r>
              <a:rPr lang="en-US" sz="1800" dirty="0">
                <a:solidFill>
                  <a:schemeClr val="tx1">
                    <a:lumMod val="75000"/>
                    <a:lumOff val="25000"/>
                  </a:schemeClr>
                </a:solidFill>
              </a:rPr>
              <a:t>Body</a:t>
            </a:r>
          </a:p>
        </p:txBody>
      </p:sp>
      <p:sp>
        <p:nvSpPr>
          <p:cNvPr id="4" name="Rectangle 3"/>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chemeClr val="tx1">
                    <a:lumMod val="85000"/>
                    <a:lumOff val="15000"/>
                  </a:schemeClr>
                </a:solidFill>
                <a:latin typeface="+mn-lt"/>
              </a:rPr>
              <a:t>HTTP Response</a:t>
            </a:r>
          </a:p>
        </p:txBody>
      </p:sp>
      <p:pic>
        <p:nvPicPr>
          <p:cNvPr id="368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2363" y="2635250"/>
            <a:ext cx="7212012" cy="273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p:cNvSpPr txBox="1">
            <a:spLocks/>
          </p:cNvSpPr>
          <p:nvPr/>
        </p:nvSpPr>
        <p:spPr>
          <a:xfrm>
            <a:off x="990600" y="766763"/>
            <a:ext cx="10939463" cy="5762625"/>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lgn="just" fontAlgn="auto">
              <a:lnSpc>
                <a:spcPct val="150000"/>
              </a:lnSpc>
              <a:spcBef>
                <a:spcPct val="0"/>
              </a:spcBef>
              <a:spcAft>
                <a:spcPts val="0"/>
              </a:spcAft>
              <a:buFont typeface="Arial" panose="020B0604020202020204" pitchFamily="34" charset="0"/>
              <a:buNone/>
              <a:defRPr/>
            </a:pPr>
            <a:r>
              <a:rPr lang="en-US" sz="1800" b="1" dirty="0">
                <a:solidFill>
                  <a:schemeClr val="tx1">
                    <a:lumMod val="75000"/>
                    <a:lumOff val="25000"/>
                  </a:schemeClr>
                </a:solidFill>
              </a:rPr>
              <a:t>What is HTTP?</a:t>
            </a:r>
          </a:p>
          <a:p>
            <a:pPr marL="274320" lvl="1" indent="0" fontAlgn="auto">
              <a:lnSpc>
                <a:spcPct val="150000"/>
              </a:lnSpc>
              <a:spcBef>
                <a:spcPct val="0"/>
              </a:spcBef>
              <a:spcAft>
                <a:spcPts val="0"/>
              </a:spcAft>
              <a:buFont typeface="Arial" panose="020B0604020202020204" pitchFamily="34" charset="0"/>
              <a:buNone/>
              <a:defRPr/>
            </a:pPr>
            <a:r>
              <a:rPr lang="en-US" sz="1800" dirty="0">
                <a:solidFill>
                  <a:schemeClr val="tx1">
                    <a:lumMod val="75000"/>
                    <a:lumOff val="25000"/>
                  </a:schemeClr>
                </a:solidFill>
              </a:rPr>
              <a:t>HTTP stands for Hypertext Transfer Protocol. When you enter http:// in your address bar in front of the domain, it tells the browser to connect over HTTP. HTTP uses TCP (Transmission Control Protocol), generally over port 80, to send and receive data packets over the web. To put it simply it is a protocol that’s used by a client and server which allows you to communicate with other websites. The client sends a request message to an HTTP server (after the TCP handshake) which hosts a website, the server then replies with the response message. The response message contains completion status information, such as “HTTP/1.1 200 OK”.</a:t>
            </a:r>
          </a:p>
          <a:p>
            <a:pPr marL="0" lvl="1" indent="0" algn="just" fontAlgn="auto">
              <a:lnSpc>
                <a:spcPct val="150000"/>
              </a:lnSpc>
              <a:spcBef>
                <a:spcPct val="0"/>
              </a:spcBef>
              <a:spcAft>
                <a:spcPts val="0"/>
              </a:spcAft>
              <a:buFont typeface="Arial" panose="020B0604020202020204" pitchFamily="34" charset="0"/>
              <a:buNone/>
              <a:defRPr/>
            </a:pPr>
            <a:r>
              <a:rPr lang="en-US" sz="1800" b="1" dirty="0">
                <a:solidFill>
                  <a:schemeClr val="tx1">
                    <a:lumMod val="75000"/>
                    <a:lumOff val="25000"/>
                  </a:schemeClr>
                </a:solidFill>
              </a:rPr>
              <a:t>What is HTTPS?</a:t>
            </a:r>
          </a:p>
          <a:p>
            <a:pPr marL="274320" lvl="1" indent="0" fontAlgn="auto">
              <a:lnSpc>
                <a:spcPct val="150000"/>
              </a:lnSpc>
              <a:spcBef>
                <a:spcPct val="0"/>
              </a:spcBef>
              <a:spcAft>
                <a:spcPts val="0"/>
              </a:spcAft>
              <a:buFont typeface="Arial" panose="020B0604020202020204" pitchFamily="34" charset="0"/>
              <a:buNone/>
              <a:defRPr/>
            </a:pPr>
            <a:r>
              <a:rPr lang="en-US" sz="1800" dirty="0">
                <a:solidFill>
                  <a:schemeClr val="tx1">
                    <a:lumMod val="75000"/>
                    <a:lumOff val="25000"/>
                  </a:schemeClr>
                </a:solidFill>
              </a:rPr>
              <a:t>HTTPS stands for Hypertext Transfer Protocol Secure (also referred to as HTTP over TLS or HTTP over SSL). When you enter https:// in your address bar in front of the domain, it tells the browser to connect over HTTPS. Generally sites running over HTTPS will have a redirect in place so even if you type in http:// it will redirect to deliver over a secured connection. HTTPS also uses TCP (Transmission Control Protocol) to send and receive data packets, but it does so over port 443, within a connection encrypted by Transport Layer Security (TLS).</a:t>
            </a:r>
          </a:p>
        </p:txBody>
      </p:sp>
      <p:sp>
        <p:nvSpPr>
          <p:cNvPr id="4" name="Rectangle 3"/>
          <p:cNvSpPr/>
          <p:nvPr/>
        </p:nvSpPr>
        <p:spPr>
          <a:xfrm>
            <a:off x="990600" y="179388"/>
            <a:ext cx="11201400" cy="954087"/>
          </a:xfrm>
          <a:prstGeom prst="rect">
            <a:avLst/>
          </a:prstGeom>
        </p:spPr>
        <p:txBody>
          <a:bodyPr lIns="0" tIns="0" rIns="0" bIns="0">
            <a:spAutoFit/>
          </a:bodyPr>
          <a:lstStyle/>
          <a:p>
            <a:pPr marL="0" lvl="1" eaLnBrk="1" fontAlgn="auto" hangingPunct="1">
              <a:spcBef>
                <a:spcPts val="0"/>
              </a:spcBef>
              <a:spcAft>
                <a:spcPts val="0"/>
              </a:spcAft>
              <a:defRPr/>
            </a:pPr>
            <a:r>
              <a:rPr lang="en-US" sz="3000" b="1" dirty="0"/>
              <a:t>What Is the Difference Between HTTP and HTTPS?</a:t>
            </a:r>
          </a:p>
          <a:p>
            <a:pPr marL="0" lvl="1" eaLnBrk="1" fontAlgn="auto" hangingPunct="1">
              <a:spcBef>
                <a:spcPts val="0"/>
              </a:spcBef>
              <a:spcAft>
                <a:spcPts val="0"/>
              </a:spcAft>
              <a:defRPr/>
            </a:pPr>
            <a:endParaRPr lang="en-US" sz="3000" b="1" dirty="0">
              <a:solidFill>
                <a:schemeClr val="tx1">
                  <a:lumMod val="85000"/>
                  <a:lumOff val="15000"/>
                </a:schemeClr>
              </a:solidFill>
              <a:latin typeface="+mn-lt"/>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rotWithShape="1">
          <a:blip r:embed="rId3" cstate="print">
            <a:duotone>
              <a:prstClr val="black"/>
              <a:schemeClr val="tx2">
                <a:tint val="45000"/>
                <a:satMod val="400000"/>
              </a:schemeClr>
            </a:duotone>
          </a:blip>
          <a:srcRect/>
          <a:stretch/>
        </p:blipFill>
        <p:spPr>
          <a:xfrm>
            <a:off x="622300" y="2"/>
            <a:ext cx="11569699" cy="1606608"/>
          </a:xfrm>
          <a:prstGeom prst="rect">
            <a:avLst/>
          </a:prstGeom>
        </p:spPr>
      </p:pic>
      <p:sp>
        <p:nvSpPr>
          <p:cNvPr id="39939" name="TextBox 43"/>
          <p:cNvSpPr txBox="1">
            <a:spLocks noChangeArrowheads="1"/>
          </p:cNvSpPr>
          <p:nvPr/>
        </p:nvSpPr>
        <p:spPr bwMode="auto">
          <a:xfrm>
            <a:off x="963613" y="209550"/>
            <a:ext cx="10891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600" b="1">
                <a:solidFill>
                  <a:schemeClr val="bg1"/>
                </a:solidFill>
              </a:rPr>
              <a:t>Creation of APIs</a:t>
            </a:r>
          </a:p>
        </p:txBody>
      </p:sp>
      <p:sp>
        <p:nvSpPr>
          <p:cNvPr id="18" name="Rectangle 17"/>
          <p:cNvSpPr/>
          <p:nvPr/>
        </p:nvSpPr>
        <p:spPr>
          <a:xfrm>
            <a:off x="1012825" y="1925638"/>
            <a:ext cx="8258175" cy="1200150"/>
          </a:xfrm>
          <a:prstGeom prst="rect">
            <a:avLst/>
          </a:prstGeom>
        </p:spPr>
        <p:txBody>
          <a:bodyPr>
            <a:spAutoFit/>
          </a:bodyPr>
          <a:lstStyle/>
          <a:p>
            <a:pPr algn="just" eaLnBrk="1" fontAlgn="auto" hangingPunct="1">
              <a:spcBef>
                <a:spcPts val="0"/>
              </a:spcBef>
              <a:spcAft>
                <a:spcPts val="0"/>
              </a:spcAft>
              <a:defRPr/>
            </a:pPr>
            <a:r>
              <a:rPr lang="en-US" dirty="0">
                <a:solidFill>
                  <a:schemeClr val="tx1">
                    <a:lumMod val="75000"/>
                    <a:lumOff val="25000"/>
                  </a:schemeClr>
                </a:solidFill>
              </a:rPr>
              <a:t>Following software are required to build Web API Application:</a:t>
            </a:r>
          </a:p>
          <a:p>
            <a:pPr algn="just" eaLnBrk="1" fontAlgn="auto" hangingPunct="1">
              <a:spcBef>
                <a:spcPts val="0"/>
              </a:spcBef>
              <a:spcAft>
                <a:spcPts val="0"/>
              </a:spcAft>
              <a:defRPr/>
            </a:pPr>
            <a:endParaRPr lang="en-US" dirty="0">
              <a:solidFill>
                <a:schemeClr val="tx1">
                  <a:lumMod val="75000"/>
                  <a:lumOff val="25000"/>
                </a:schemeClr>
              </a:solidFill>
            </a:endParaRPr>
          </a:p>
          <a:p>
            <a:pPr marL="342900" indent="-342900" algn="just" eaLnBrk="1" fontAlgn="auto" hangingPunct="1">
              <a:spcBef>
                <a:spcPts val="0"/>
              </a:spcBef>
              <a:spcAft>
                <a:spcPts val="0"/>
              </a:spcAft>
              <a:buFont typeface="Arial" panose="020B0604020202020204" pitchFamily="34" charset="0"/>
              <a:buChar char="•"/>
              <a:defRPr/>
            </a:pPr>
            <a:r>
              <a:rPr lang="en-US" dirty="0">
                <a:solidFill>
                  <a:schemeClr val="tx1">
                    <a:lumMod val="75000"/>
                    <a:lumOff val="25000"/>
                  </a:schemeClr>
                </a:solidFill>
                <a:latin typeface="+mn-lt"/>
              </a:rPr>
              <a:t>Visual Studio 2017/2019</a:t>
            </a:r>
          </a:p>
          <a:p>
            <a:pPr marL="342900" indent="-342900" algn="just" eaLnBrk="1" fontAlgn="auto" hangingPunct="1">
              <a:spcBef>
                <a:spcPts val="0"/>
              </a:spcBef>
              <a:spcAft>
                <a:spcPts val="0"/>
              </a:spcAft>
              <a:buFont typeface="Arial" panose="020B0604020202020204" pitchFamily="34" charset="0"/>
              <a:buChar char="•"/>
              <a:defRPr/>
            </a:pPr>
            <a:r>
              <a:rPr lang="en-US" dirty="0">
                <a:solidFill>
                  <a:schemeClr val="tx1">
                    <a:lumMod val="75000"/>
                    <a:lumOff val="25000"/>
                  </a:schemeClr>
                </a:solidFill>
                <a:latin typeface="+mn-lt"/>
              </a:rPr>
              <a:t>Web API 2</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p:cNvSpPr txBox="1">
            <a:spLocks/>
          </p:cNvSpPr>
          <p:nvPr/>
        </p:nvSpPr>
        <p:spPr>
          <a:xfrm>
            <a:off x="939800" y="776288"/>
            <a:ext cx="11055350" cy="1425575"/>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lgn="just" fontAlgn="auto">
              <a:lnSpc>
                <a:spcPct val="150000"/>
              </a:lnSpc>
              <a:spcBef>
                <a:spcPct val="0"/>
              </a:spcBef>
              <a:spcAft>
                <a:spcPts val="0"/>
              </a:spcAft>
              <a:buFont typeface="Arial" panose="020B0604020202020204" pitchFamily="34" charset="0"/>
              <a:buNone/>
              <a:defRPr/>
            </a:pPr>
            <a:r>
              <a:rPr lang="en-US" sz="1800" dirty="0">
                <a:solidFill>
                  <a:schemeClr val="tx1">
                    <a:lumMod val="75000"/>
                    <a:lumOff val="25000"/>
                  </a:schemeClr>
                </a:solidFill>
              </a:rPr>
              <a:t>Start Visual Studio and select </a:t>
            </a:r>
            <a:r>
              <a:rPr lang="en-US" sz="1800" b="1" dirty="0">
                <a:solidFill>
                  <a:schemeClr val="tx1">
                    <a:lumMod val="75000"/>
                    <a:lumOff val="25000"/>
                  </a:schemeClr>
                </a:solidFill>
              </a:rPr>
              <a:t>New Project</a:t>
            </a:r>
            <a:r>
              <a:rPr lang="en-US" sz="1800" dirty="0">
                <a:solidFill>
                  <a:schemeClr val="tx1">
                    <a:lumMod val="75000"/>
                    <a:lumOff val="25000"/>
                  </a:schemeClr>
                </a:solidFill>
              </a:rPr>
              <a:t> from the </a:t>
            </a:r>
            <a:r>
              <a:rPr lang="en-US" sz="1800" b="1" dirty="0">
                <a:solidFill>
                  <a:schemeClr val="tx1">
                    <a:lumMod val="75000"/>
                    <a:lumOff val="25000"/>
                  </a:schemeClr>
                </a:solidFill>
              </a:rPr>
              <a:t>Start</a:t>
            </a:r>
            <a:r>
              <a:rPr lang="en-US" sz="1800" dirty="0">
                <a:solidFill>
                  <a:schemeClr val="tx1">
                    <a:lumMod val="75000"/>
                    <a:lumOff val="25000"/>
                  </a:schemeClr>
                </a:solidFill>
              </a:rPr>
              <a:t> page. Or, from the </a:t>
            </a:r>
            <a:r>
              <a:rPr lang="en-US" sz="1800" b="1" dirty="0">
                <a:solidFill>
                  <a:schemeClr val="tx1">
                    <a:lumMod val="75000"/>
                    <a:lumOff val="25000"/>
                  </a:schemeClr>
                </a:solidFill>
              </a:rPr>
              <a:t>File</a:t>
            </a:r>
            <a:r>
              <a:rPr lang="en-US" sz="1800" dirty="0">
                <a:solidFill>
                  <a:schemeClr val="tx1">
                    <a:lumMod val="75000"/>
                    <a:lumOff val="25000"/>
                  </a:schemeClr>
                </a:solidFill>
              </a:rPr>
              <a:t> menu, select </a:t>
            </a:r>
            <a:r>
              <a:rPr lang="en-US" sz="1800" b="1" dirty="0">
                <a:solidFill>
                  <a:schemeClr val="tx1">
                    <a:lumMod val="75000"/>
                    <a:lumOff val="25000"/>
                  </a:schemeClr>
                </a:solidFill>
              </a:rPr>
              <a:t>New</a:t>
            </a:r>
            <a:r>
              <a:rPr lang="en-US" sz="1800" dirty="0">
                <a:solidFill>
                  <a:schemeClr val="tx1">
                    <a:lumMod val="75000"/>
                    <a:lumOff val="25000"/>
                  </a:schemeClr>
                </a:solidFill>
              </a:rPr>
              <a:t> and then </a:t>
            </a:r>
            <a:r>
              <a:rPr lang="en-US" sz="1800" b="1" dirty="0">
                <a:solidFill>
                  <a:schemeClr val="tx1">
                    <a:lumMod val="75000"/>
                    <a:lumOff val="25000"/>
                  </a:schemeClr>
                </a:solidFill>
              </a:rPr>
              <a:t>Project</a:t>
            </a:r>
            <a:r>
              <a:rPr lang="en-US" sz="1800" dirty="0">
                <a:solidFill>
                  <a:schemeClr val="tx1">
                    <a:lumMod val="75000"/>
                    <a:lumOff val="25000"/>
                  </a:schemeClr>
                </a:solidFill>
              </a:rPr>
              <a:t>.</a:t>
            </a:r>
          </a:p>
          <a:p>
            <a:pPr marL="0" indent="0" algn="just" fontAlgn="auto">
              <a:lnSpc>
                <a:spcPct val="150000"/>
              </a:lnSpc>
              <a:spcBef>
                <a:spcPct val="0"/>
              </a:spcBef>
              <a:spcAft>
                <a:spcPts val="0"/>
              </a:spcAft>
              <a:buFont typeface="Arial" panose="020B0604020202020204" pitchFamily="34" charset="0"/>
              <a:buNone/>
              <a:defRPr/>
            </a:pPr>
            <a:r>
              <a:rPr lang="en-US" sz="1800" dirty="0">
                <a:solidFill>
                  <a:schemeClr val="tx1">
                    <a:lumMod val="75000"/>
                    <a:lumOff val="25000"/>
                  </a:schemeClr>
                </a:solidFill>
              </a:rPr>
              <a:t>In the </a:t>
            </a:r>
            <a:r>
              <a:rPr lang="en-US" sz="1800" b="1" dirty="0">
                <a:solidFill>
                  <a:schemeClr val="tx1">
                    <a:lumMod val="75000"/>
                    <a:lumOff val="25000"/>
                  </a:schemeClr>
                </a:solidFill>
              </a:rPr>
              <a:t>Templates</a:t>
            </a:r>
            <a:r>
              <a:rPr lang="en-US" sz="1800" dirty="0">
                <a:solidFill>
                  <a:schemeClr val="tx1">
                    <a:lumMod val="75000"/>
                    <a:lumOff val="25000"/>
                  </a:schemeClr>
                </a:solidFill>
              </a:rPr>
              <a:t> pane, select </a:t>
            </a:r>
            <a:r>
              <a:rPr lang="en-US" sz="1800" b="1" dirty="0">
                <a:solidFill>
                  <a:schemeClr val="tx1">
                    <a:lumMod val="75000"/>
                    <a:lumOff val="25000"/>
                  </a:schemeClr>
                </a:solidFill>
              </a:rPr>
              <a:t>Installed</a:t>
            </a:r>
            <a:r>
              <a:rPr lang="en-US" sz="1800" dirty="0">
                <a:solidFill>
                  <a:schemeClr val="tx1">
                    <a:lumMod val="75000"/>
                    <a:lumOff val="25000"/>
                  </a:schemeClr>
                </a:solidFill>
              </a:rPr>
              <a:t> Templates and expand the </a:t>
            </a:r>
            <a:r>
              <a:rPr lang="en-US" sz="1800" b="1" dirty="0">
                <a:solidFill>
                  <a:schemeClr val="tx1">
                    <a:lumMod val="75000"/>
                    <a:lumOff val="25000"/>
                  </a:schemeClr>
                </a:solidFill>
              </a:rPr>
              <a:t>Visual C#</a:t>
            </a:r>
            <a:r>
              <a:rPr lang="en-US" sz="1800" dirty="0">
                <a:solidFill>
                  <a:schemeClr val="tx1">
                    <a:lumMod val="75000"/>
                    <a:lumOff val="25000"/>
                  </a:schemeClr>
                </a:solidFill>
              </a:rPr>
              <a:t> node. Under </a:t>
            </a:r>
            <a:r>
              <a:rPr lang="en-US" sz="1800" b="1" dirty="0">
                <a:solidFill>
                  <a:schemeClr val="tx1">
                    <a:lumMod val="75000"/>
                    <a:lumOff val="25000"/>
                  </a:schemeClr>
                </a:solidFill>
              </a:rPr>
              <a:t>Visual C#</a:t>
            </a:r>
            <a:r>
              <a:rPr lang="en-US" sz="1800" dirty="0">
                <a:solidFill>
                  <a:schemeClr val="tx1">
                    <a:lumMod val="75000"/>
                    <a:lumOff val="25000"/>
                  </a:schemeClr>
                </a:solidFill>
              </a:rPr>
              <a:t>, select </a:t>
            </a:r>
            <a:r>
              <a:rPr lang="en-US" sz="1800" b="1" dirty="0">
                <a:solidFill>
                  <a:schemeClr val="tx1">
                    <a:lumMod val="75000"/>
                    <a:lumOff val="25000"/>
                  </a:schemeClr>
                </a:solidFill>
              </a:rPr>
              <a:t>Web</a:t>
            </a:r>
            <a:r>
              <a:rPr lang="en-US" sz="1800" dirty="0">
                <a:solidFill>
                  <a:schemeClr val="tx1">
                    <a:lumMod val="75000"/>
                    <a:lumOff val="25000"/>
                  </a:schemeClr>
                </a:solidFill>
              </a:rPr>
              <a:t>. In the list of project templates, select </a:t>
            </a:r>
            <a:r>
              <a:rPr lang="en-US" sz="1800" b="1" dirty="0">
                <a:solidFill>
                  <a:schemeClr val="tx1">
                    <a:lumMod val="75000"/>
                    <a:lumOff val="25000"/>
                  </a:schemeClr>
                </a:solidFill>
              </a:rPr>
              <a:t>ASP.NET Web Application</a:t>
            </a:r>
            <a:r>
              <a:rPr lang="en-US" sz="1800" dirty="0">
                <a:solidFill>
                  <a:schemeClr val="tx1">
                    <a:lumMod val="75000"/>
                    <a:lumOff val="25000"/>
                  </a:schemeClr>
                </a:solidFill>
              </a:rPr>
              <a:t>. Name the project "</a:t>
            </a:r>
            <a:r>
              <a:rPr lang="en-US" sz="1800" b="1" dirty="0" err="1">
                <a:solidFill>
                  <a:schemeClr val="tx1">
                    <a:lumMod val="75000"/>
                    <a:lumOff val="25000"/>
                  </a:schemeClr>
                </a:solidFill>
              </a:rPr>
              <a:t>ProductsApp</a:t>
            </a:r>
            <a:r>
              <a:rPr lang="en-US" sz="1800" dirty="0">
                <a:solidFill>
                  <a:schemeClr val="tx1">
                    <a:lumMod val="75000"/>
                    <a:lumOff val="25000"/>
                  </a:schemeClr>
                </a:solidFill>
              </a:rPr>
              <a:t>" and click </a:t>
            </a:r>
            <a:r>
              <a:rPr lang="en-US" sz="1800" b="1" dirty="0">
                <a:solidFill>
                  <a:schemeClr val="tx1">
                    <a:lumMod val="75000"/>
                    <a:lumOff val="25000"/>
                  </a:schemeClr>
                </a:solidFill>
              </a:rPr>
              <a:t>OK</a:t>
            </a:r>
            <a:r>
              <a:rPr lang="en-US" sz="1800" dirty="0">
                <a:solidFill>
                  <a:schemeClr val="tx1">
                    <a:lumMod val="75000"/>
                    <a:lumOff val="25000"/>
                  </a:schemeClr>
                </a:solidFill>
              </a:rPr>
              <a:t>.</a:t>
            </a:r>
          </a:p>
        </p:txBody>
      </p:sp>
      <p:sp>
        <p:nvSpPr>
          <p:cNvPr id="4" name="Rectangle 3"/>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chemeClr val="tx1">
                    <a:lumMod val="85000"/>
                    <a:lumOff val="15000"/>
                  </a:schemeClr>
                </a:solidFill>
                <a:latin typeface="+mn-lt"/>
              </a:rPr>
              <a:t>Create a Web API Project</a:t>
            </a:r>
          </a:p>
        </p:txBody>
      </p:sp>
      <p:pic>
        <p:nvPicPr>
          <p:cNvPr id="419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149475"/>
            <a:ext cx="6934200" cy="452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p:cNvSpPr txBox="1">
            <a:spLocks/>
          </p:cNvSpPr>
          <p:nvPr/>
        </p:nvSpPr>
        <p:spPr>
          <a:xfrm>
            <a:off x="939800" y="157163"/>
            <a:ext cx="10939463" cy="965200"/>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lgn="just" fontAlgn="auto">
              <a:lnSpc>
                <a:spcPct val="150000"/>
              </a:lnSpc>
              <a:spcBef>
                <a:spcPct val="0"/>
              </a:spcBef>
              <a:spcAft>
                <a:spcPts val="0"/>
              </a:spcAft>
              <a:buFont typeface="Arial" panose="020B0604020202020204" pitchFamily="34" charset="0"/>
              <a:buNone/>
              <a:defRPr/>
            </a:pPr>
            <a:r>
              <a:rPr lang="en-US" sz="1800" dirty="0">
                <a:solidFill>
                  <a:schemeClr val="tx1">
                    <a:lumMod val="75000"/>
                    <a:lumOff val="25000"/>
                  </a:schemeClr>
                </a:solidFill>
              </a:rPr>
              <a:t>In the </a:t>
            </a:r>
            <a:r>
              <a:rPr lang="en-US" sz="1800" b="1" dirty="0">
                <a:solidFill>
                  <a:schemeClr val="tx1">
                    <a:lumMod val="75000"/>
                    <a:lumOff val="25000"/>
                  </a:schemeClr>
                </a:solidFill>
              </a:rPr>
              <a:t>New ASP.NET Project</a:t>
            </a:r>
            <a:r>
              <a:rPr lang="en-US" sz="1800" dirty="0">
                <a:solidFill>
                  <a:schemeClr val="tx1">
                    <a:lumMod val="75000"/>
                    <a:lumOff val="25000"/>
                  </a:schemeClr>
                </a:solidFill>
              </a:rPr>
              <a:t> dialog, select the </a:t>
            </a:r>
            <a:r>
              <a:rPr lang="en-US" sz="1800" b="1" dirty="0">
                <a:solidFill>
                  <a:schemeClr val="tx1">
                    <a:lumMod val="75000"/>
                    <a:lumOff val="25000"/>
                  </a:schemeClr>
                </a:solidFill>
              </a:rPr>
              <a:t>Empty</a:t>
            </a:r>
            <a:r>
              <a:rPr lang="en-US" sz="1800" dirty="0">
                <a:solidFill>
                  <a:schemeClr val="tx1">
                    <a:lumMod val="75000"/>
                    <a:lumOff val="25000"/>
                  </a:schemeClr>
                </a:solidFill>
              </a:rPr>
              <a:t> template. Under "</a:t>
            </a:r>
            <a:r>
              <a:rPr lang="en-US" sz="1800" b="1" dirty="0">
                <a:solidFill>
                  <a:schemeClr val="tx1">
                    <a:lumMod val="75000"/>
                    <a:lumOff val="25000"/>
                  </a:schemeClr>
                </a:solidFill>
              </a:rPr>
              <a:t>Add folders and core references for</a:t>
            </a:r>
            <a:r>
              <a:rPr lang="en-US" sz="1800" dirty="0">
                <a:solidFill>
                  <a:schemeClr val="tx1">
                    <a:lumMod val="75000"/>
                    <a:lumOff val="25000"/>
                  </a:schemeClr>
                </a:solidFill>
              </a:rPr>
              <a:t>", check </a:t>
            </a:r>
            <a:r>
              <a:rPr lang="en-US" sz="1800" b="1" dirty="0">
                <a:solidFill>
                  <a:schemeClr val="tx1">
                    <a:lumMod val="75000"/>
                    <a:lumOff val="25000"/>
                  </a:schemeClr>
                </a:solidFill>
              </a:rPr>
              <a:t>Web API</a:t>
            </a:r>
            <a:r>
              <a:rPr lang="en-US" sz="1800" dirty="0">
                <a:solidFill>
                  <a:schemeClr val="tx1">
                    <a:lumMod val="75000"/>
                    <a:lumOff val="25000"/>
                  </a:schemeClr>
                </a:solidFill>
              </a:rPr>
              <a:t>. Click </a:t>
            </a:r>
            <a:r>
              <a:rPr lang="en-US" sz="1800" b="1" dirty="0">
                <a:solidFill>
                  <a:schemeClr val="tx1">
                    <a:lumMod val="75000"/>
                    <a:lumOff val="25000"/>
                  </a:schemeClr>
                </a:solidFill>
              </a:rPr>
              <a:t>OK</a:t>
            </a:r>
            <a:r>
              <a:rPr lang="en-US" sz="1800" dirty="0">
                <a:solidFill>
                  <a:schemeClr val="tx1">
                    <a:lumMod val="75000"/>
                    <a:lumOff val="25000"/>
                  </a:schemeClr>
                </a:solidFill>
              </a:rPr>
              <a:t>.</a:t>
            </a:r>
          </a:p>
        </p:txBody>
      </p:sp>
      <p:pic>
        <p:nvPicPr>
          <p:cNvPr id="430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800" y="1298575"/>
            <a:ext cx="5989638" cy="391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p:cNvSpPr txBox="1">
            <a:spLocks/>
          </p:cNvSpPr>
          <p:nvPr/>
        </p:nvSpPr>
        <p:spPr>
          <a:xfrm>
            <a:off x="939800" y="776288"/>
            <a:ext cx="11036300" cy="2114550"/>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algn="just" fontAlgn="auto">
              <a:lnSpc>
                <a:spcPct val="150000"/>
              </a:lnSpc>
              <a:spcBef>
                <a:spcPct val="0"/>
              </a:spcBef>
              <a:spcAft>
                <a:spcPts val="0"/>
              </a:spcAft>
              <a:defRPr/>
            </a:pPr>
            <a:r>
              <a:rPr lang="en-US" sz="1800" dirty="0">
                <a:solidFill>
                  <a:schemeClr val="tx1">
                    <a:lumMod val="75000"/>
                    <a:lumOff val="25000"/>
                  </a:schemeClr>
                </a:solidFill>
              </a:rPr>
              <a:t>A </a:t>
            </a:r>
            <a:r>
              <a:rPr lang="en-US" sz="1800" b="1" dirty="0">
                <a:solidFill>
                  <a:schemeClr val="tx1">
                    <a:lumMod val="75000"/>
                    <a:lumOff val="25000"/>
                  </a:schemeClr>
                </a:solidFill>
              </a:rPr>
              <a:t>model</a:t>
            </a:r>
            <a:r>
              <a:rPr lang="en-US" sz="1800" dirty="0">
                <a:solidFill>
                  <a:schemeClr val="tx1">
                    <a:lumMod val="75000"/>
                    <a:lumOff val="25000"/>
                  </a:schemeClr>
                </a:solidFill>
              </a:rPr>
              <a:t> is an object that represents the data in your application. ASP.NET Web API can automatically serialize your model to JSON, XML, or some other format, and then write the serialized data into the body of the HTTP response message. </a:t>
            </a:r>
          </a:p>
          <a:p>
            <a:pPr algn="just" fontAlgn="auto">
              <a:lnSpc>
                <a:spcPct val="150000"/>
              </a:lnSpc>
              <a:spcBef>
                <a:spcPct val="0"/>
              </a:spcBef>
              <a:spcAft>
                <a:spcPts val="0"/>
              </a:spcAft>
              <a:defRPr/>
            </a:pPr>
            <a:r>
              <a:rPr lang="en-US" sz="1800" dirty="0">
                <a:solidFill>
                  <a:schemeClr val="tx1">
                    <a:lumMod val="75000"/>
                    <a:lumOff val="25000"/>
                  </a:schemeClr>
                </a:solidFill>
              </a:rPr>
              <a:t>If Solution Explorer is not already visible, click the </a:t>
            </a:r>
            <a:r>
              <a:rPr lang="en-US" sz="1800" b="1" dirty="0">
                <a:solidFill>
                  <a:schemeClr val="tx1">
                    <a:lumMod val="75000"/>
                    <a:lumOff val="25000"/>
                  </a:schemeClr>
                </a:solidFill>
              </a:rPr>
              <a:t>View</a:t>
            </a:r>
            <a:r>
              <a:rPr lang="en-US" sz="1800" dirty="0">
                <a:solidFill>
                  <a:schemeClr val="tx1">
                    <a:lumMod val="75000"/>
                    <a:lumOff val="25000"/>
                  </a:schemeClr>
                </a:solidFill>
              </a:rPr>
              <a:t> menu and select Solution Explorer. In </a:t>
            </a:r>
            <a:r>
              <a:rPr lang="en-US" sz="1800" b="1" dirty="0">
                <a:solidFill>
                  <a:schemeClr val="tx1">
                    <a:lumMod val="75000"/>
                    <a:lumOff val="25000"/>
                  </a:schemeClr>
                </a:solidFill>
              </a:rPr>
              <a:t>Solution Explorer</a:t>
            </a:r>
            <a:r>
              <a:rPr lang="en-US" sz="1800" dirty="0">
                <a:solidFill>
                  <a:schemeClr val="tx1">
                    <a:lumMod val="75000"/>
                    <a:lumOff val="25000"/>
                  </a:schemeClr>
                </a:solidFill>
              </a:rPr>
              <a:t>, right-click the </a:t>
            </a:r>
            <a:r>
              <a:rPr lang="en-US" sz="1800" b="1" dirty="0">
                <a:solidFill>
                  <a:schemeClr val="tx1">
                    <a:lumMod val="75000"/>
                    <a:lumOff val="25000"/>
                  </a:schemeClr>
                </a:solidFill>
              </a:rPr>
              <a:t>Models</a:t>
            </a:r>
            <a:r>
              <a:rPr lang="en-US" sz="1800" dirty="0">
                <a:solidFill>
                  <a:schemeClr val="tx1">
                    <a:lumMod val="75000"/>
                    <a:lumOff val="25000"/>
                  </a:schemeClr>
                </a:solidFill>
              </a:rPr>
              <a:t> folder. From the context menu, select </a:t>
            </a:r>
            <a:r>
              <a:rPr lang="en-US" sz="1800" b="1" dirty="0">
                <a:solidFill>
                  <a:schemeClr val="tx1">
                    <a:lumMod val="75000"/>
                    <a:lumOff val="25000"/>
                  </a:schemeClr>
                </a:solidFill>
              </a:rPr>
              <a:t>Add</a:t>
            </a:r>
            <a:r>
              <a:rPr lang="en-US" sz="1800" dirty="0">
                <a:solidFill>
                  <a:schemeClr val="tx1">
                    <a:lumMod val="75000"/>
                    <a:lumOff val="25000"/>
                  </a:schemeClr>
                </a:solidFill>
              </a:rPr>
              <a:t> then select </a:t>
            </a:r>
            <a:r>
              <a:rPr lang="en-US" sz="1800" b="1" dirty="0">
                <a:solidFill>
                  <a:schemeClr val="tx1">
                    <a:lumMod val="75000"/>
                    <a:lumOff val="25000"/>
                  </a:schemeClr>
                </a:solidFill>
              </a:rPr>
              <a:t>Class</a:t>
            </a:r>
            <a:r>
              <a:rPr lang="en-US" sz="1800" dirty="0">
                <a:solidFill>
                  <a:schemeClr val="tx1">
                    <a:lumMod val="75000"/>
                    <a:lumOff val="25000"/>
                  </a:schemeClr>
                </a:solidFill>
              </a:rPr>
              <a:t>.</a:t>
            </a:r>
          </a:p>
        </p:txBody>
      </p:sp>
      <p:sp>
        <p:nvSpPr>
          <p:cNvPr id="4" name="Rectangle 3"/>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chemeClr val="tx1">
                    <a:lumMod val="85000"/>
                    <a:lumOff val="15000"/>
                  </a:schemeClr>
                </a:solidFill>
                <a:latin typeface="+mn-lt"/>
              </a:rPr>
              <a:t>Adding a Model</a:t>
            </a:r>
          </a:p>
        </p:txBody>
      </p:sp>
      <p:pic>
        <p:nvPicPr>
          <p:cNvPr id="440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890838"/>
            <a:ext cx="6453188" cy="389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p:cNvSpPr txBox="1">
            <a:spLocks/>
          </p:cNvSpPr>
          <p:nvPr/>
        </p:nvSpPr>
        <p:spPr>
          <a:xfrm>
            <a:off x="920750" y="333375"/>
            <a:ext cx="10939463" cy="660400"/>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lgn="just" fontAlgn="auto">
              <a:lnSpc>
                <a:spcPct val="150000"/>
              </a:lnSpc>
              <a:spcBef>
                <a:spcPct val="0"/>
              </a:spcBef>
              <a:spcAft>
                <a:spcPts val="0"/>
              </a:spcAft>
              <a:buFont typeface="Arial" panose="020B0604020202020204" pitchFamily="34" charset="0"/>
              <a:buNone/>
              <a:defRPr/>
            </a:pPr>
            <a:r>
              <a:rPr lang="en-US" sz="1800" dirty="0">
                <a:solidFill>
                  <a:schemeClr val="tx1">
                    <a:lumMod val="75000"/>
                    <a:lumOff val="25000"/>
                  </a:schemeClr>
                </a:solidFill>
              </a:rPr>
              <a:t>Name the class "Product". Add the following properties to the Product class.</a:t>
            </a:r>
          </a:p>
        </p:txBody>
      </p:sp>
      <p:pic>
        <p:nvPicPr>
          <p:cNvPr id="450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0" y="993775"/>
            <a:ext cx="91059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p:cNvSpPr txBox="1">
            <a:spLocks/>
          </p:cNvSpPr>
          <p:nvPr/>
        </p:nvSpPr>
        <p:spPr>
          <a:xfrm>
            <a:off x="939800" y="776288"/>
            <a:ext cx="10939463" cy="2278062"/>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algn="just" fontAlgn="auto">
              <a:lnSpc>
                <a:spcPct val="150000"/>
              </a:lnSpc>
              <a:spcBef>
                <a:spcPct val="0"/>
              </a:spcBef>
              <a:spcAft>
                <a:spcPts val="0"/>
              </a:spcAft>
              <a:defRPr/>
            </a:pPr>
            <a:r>
              <a:rPr lang="en-US" sz="1800" dirty="0">
                <a:solidFill>
                  <a:schemeClr val="tx1">
                    <a:lumMod val="75000"/>
                    <a:lumOff val="25000"/>
                  </a:schemeClr>
                </a:solidFill>
              </a:rPr>
              <a:t>In Web API, a controller is an object that handles HTTP requests. We'll add a controller that can return either a list of products or a single product specified by ID.</a:t>
            </a:r>
          </a:p>
          <a:p>
            <a:pPr algn="just" fontAlgn="auto">
              <a:lnSpc>
                <a:spcPct val="150000"/>
              </a:lnSpc>
              <a:spcBef>
                <a:spcPct val="0"/>
              </a:spcBef>
              <a:spcAft>
                <a:spcPts val="0"/>
              </a:spcAft>
              <a:defRPr/>
            </a:pPr>
            <a:r>
              <a:rPr lang="en-US" sz="1800" dirty="0">
                <a:solidFill>
                  <a:schemeClr val="tx1">
                    <a:lumMod val="75000"/>
                    <a:lumOff val="25000"/>
                  </a:schemeClr>
                </a:solidFill>
              </a:rPr>
              <a:t>If you have used ASP.NET MVC, you are already familiar with controllers. Web API controllers are similar to MVC controllers, but inherit the </a:t>
            </a:r>
            <a:r>
              <a:rPr lang="en-US" sz="1800" b="1" dirty="0" err="1">
                <a:solidFill>
                  <a:schemeClr val="tx1">
                    <a:lumMod val="75000"/>
                    <a:lumOff val="25000"/>
                  </a:schemeClr>
                </a:solidFill>
              </a:rPr>
              <a:t>ApiController</a:t>
            </a:r>
            <a:r>
              <a:rPr lang="en-US" sz="1800" dirty="0">
                <a:solidFill>
                  <a:schemeClr val="tx1">
                    <a:lumMod val="75000"/>
                    <a:lumOff val="25000"/>
                  </a:schemeClr>
                </a:solidFill>
              </a:rPr>
              <a:t> class instead of the Controller class.</a:t>
            </a:r>
          </a:p>
          <a:p>
            <a:pPr algn="just" fontAlgn="auto">
              <a:lnSpc>
                <a:spcPct val="150000"/>
              </a:lnSpc>
              <a:spcBef>
                <a:spcPct val="0"/>
              </a:spcBef>
              <a:spcAft>
                <a:spcPts val="0"/>
              </a:spcAft>
              <a:defRPr/>
            </a:pPr>
            <a:r>
              <a:rPr lang="en-US" sz="1800" dirty="0">
                <a:solidFill>
                  <a:schemeClr val="tx1">
                    <a:lumMod val="75000"/>
                    <a:lumOff val="25000"/>
                  </a:schemeClr>
                </a:solidFill>
              </a:rPr>
              <a:t>In </a:t>
            </a:r>
            <a:r>
              <a:rPr lang="en-US" sz="1800" b="1" dirty="0">
                <a:solidFill>
                  <a:schemeClr val="tx1">
                    <a:lumMod val="75000"/>
                    <a:lumOff val="25000"/>
                  </a:schemeClr>
                </a:solidFill>
              </a:rPr>
              <a:t>Solution Explorer</a:t>
            </a:r>
            <a:r>
              <a:rPr lang="en-US" sz="1800" dirty="0">
                <a:solidFill>
                  <a:schemeClr val="tx1">
                    <a:lumMod val="75000"/>
                    <a:lumOff val="25000"/>
                  </a:schemeClr>
                </a:solidFill>
              </a:rPr>
              <a:t>, right-click the </a:t>
            </a:r>
            <a:r>
              <a:rPr lang="en-US" sz="1800" b="1" dirty="0">
                <a:solidFill>
                  <a:schemeClr val="tx1">
                    <a:lumMod val="75000"/>
                    <a:lumOff val="25000"/>
                  </a:schemeClr>
                </a:solidFill>
              </a:rPr>
              <a:t>Controllers</a:t>
            </a:r>
            <a:r>
              <a:rPr lang="en-US" sz="1800" dirty="0">
                <a:solidFill>
                  <a:schemeClr val="tx1">
                    <a:lumMod val="75000"/>
                    <a:lumOff val="25000"/>
                  </a:schemeClr>
                </a:solidFill>
              </a:rPr>
              <a:t> folder. Select </a:t>
            </a:r>
            <a:r>
              <a:rPr lang="en-US" sz="1800" b="1" dirty="0">
                <a:solidFill>
                  <a:schemeClr val="tx1">
                    <a:lumMod val="75000"/>
                    <a:lumOff val="25000"/>
                  </a:schemeClr>
                </a:solidFill>
              </a:rPr>
              <a:t>Add</a:t>
            </a:r>
            <a:r>
              <a:rPr lang="en-US" sz="1800" dirty="0">
                <a:solidFill>
                  <a:schemeClr val="tx1">
                    <a:lumMod val="75000"/>
                    <a:lumOff val="25000"/>
                  </a:schemeClr>
                </a:solidFill>
              </a:rPr>
              <a:t> and then select </a:t>
            </a:r>
            <a:r>
              <a:rPr lang="en-US" sz="1800" b="1" dirty="0">
                <a:solidFill>
                  <a:schemeClr val="tx1">
                    <a:lumMod val="75000"/>
                    <a:lumOff val="25000"/>
                  </a:schemeClr>
                </a:solidFill>
              </a:rPr>
              <a:t>Controller</a:t>
            </a:r>
            <a:r>
              <a:rPr lang="en-US" sz="1800" dirty="0">
                <a:solidFill>
                  <a:schemeClr val="tx1">
                    <a:lumMod val="75000"/>
                    <a:lumOff val="25000"/>
                  </a:schemeClr>
                </a:solidFill>
              </a:rPr>
              <a:t>.</a:t>
            </a:r>
          </a:p>
        </p:txBody>
      </p:sp>
      <p:sp>
        <p:nvSpPr>
          <p:cNvPr id="4" name="Rectangle 3"/>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chemeClr val="tx1">
                    <a:lumMod val="85000"/>
                    <a:lumOff val="15000"/>
                  </a:schemeClr>
                </a:solidFill>
                <a:latin typeface="+mn-lt"/>
              </a:rPr>
              <a:t>Adding a Controller</a:t>
            </a:r>
          </a:p>
        </p:txBody>
      </p:sp>
      <p:pic>
        <p:nvPicPr>
          <p:cNvPr id="460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3054350"/>
            <a:ext cx="6226175" cy="362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p:cNvSpPr txBox="1">
            <a:spLocks/>
          </p:cNvSpPr>
          <p:nvPr/>
        </p:nvSpPr>
        <p:spPr>
          <a:xfrm>
            <a:off x="949325" y="204788"/>
            <a:ext cx="10939463" cy="454025"/>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lgn="just" fontAlgn="auto">
              <a:lnSpc>
                <a:spcPct val="150000"/>
              </a:lnSpc>
              <a:spcBef>
                <a:spcPct val="0"/>
              </a:spcBef>
              <a:spcAft>
                <a:spcPts val="0"/>
              </a:spcAft>
              <a:buFont typeface="Arial" panose="020B0604020202020204" pitchFamily="34" charset="0"/>
              <a:buNone/>
              <a:defRPr/>
            </a:pPr>
            <a:r>
              <a:rPr lang="en-US" sz="1800" dirty="0">
                <a:solidFill>
                  <a:schemeClr val="tx1">
                    <a:lumMod val="75000"/>
                    <a:lumOff val="25000"/>
                  </a:schemeClr>
                </a:solidFill>
              </a:rPr>
              <a:t>In the </a:t>
            </a:r>
            <a:r>
              <a:rPr lang="en-US" sz="1800" b="1" dirty="0">
                <a:solidFill>
                  <a:schemeClr val="tx1">
                    <a:lumMod val="75000"/>
                    <a:lumOff val="25000"/>
                  </a:schemeClr>
                </a:solidFill>
              </a:rPr>
              <a:t>Add</a:t>
            </a:r>
            <a:r>
              <a:rPr lang="en-US" sz="1800" dirty="0">
                <a:solidFill>
                  <a:schemeClr val="tx1">
                    <a:lumMod val="75000"/>
                    <a:lumOff val="25000"/>
                  </a:schemeClr>
                </a:solidFill>
              </a:rPr>
              <a:t> Scaffold dialog, select </a:t>
            </a:r>
            <a:r>
              <a:rPr lang="en-US" sz="1800" b="1" dirty="0">
                <a:solidFill>
                  <a:schemeClr val="tx1">
                    <a:lumMod val="75000"/>
                    <a:lumOff val="25000"/>
                  </a:schemeClr>
                </a:solidFill>
              </a:rPr>
              <a:t>Web API Controller - Empty</a:t>
            </a:r>
            <a:r>
              <a:rPr lang="en-US" sz="1800" dirty="0">
                <a:solidFill>
                  <a:schemeClr val="tx1">
                    <a:lumMod val="75000"/>
                    <a:lumOff val="25000"/>
                  </a:schemeClr>
                </a:solidFill>
              </a:rPr>
              <a:t>. Click </a:t>
            </a:r>
            <a:r>
              <a:rPr lang="en-US" sz="1800" b="1" dirty="0">
                <a:solidFill>
                  <a:schemeClr val="tx1">
                    <a:lumMod val="75000"/>
                    <a:lumOff val="25000"/>
                  </a:schemeClr>
                </a:solidFill>
              </a:rPr>
              <a:t>Add</a:t>
            </a:r>
            <a:r>
              <a:rPr lang="en-US" sz="1800" dirty="0">
                <a:solidFill>
                  <a:schemeClr val="tx1">
                    <a:lumMod val="75000"/>
                    <a:lumOff val="25000"/>
                  </a:schemeClr>
                </a:solidFill>
              </a:rPr>
              <a:t>.</a:t>
            </a:r>
          </a:p>
        </p:txBody>
      </p:sp>
      <p:pic>
        <p:nvPicPr>
          <p:cNvPr id="471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325" y="744538"/>
            <a:ext cx="7172325" cy="497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rotWithShape="1">
          <a:blip r:embed="rId3" cstate="print">
            <a:duotone>
              <a:prstClr val="black"/>
              <a:schemeClr val="tx2">
                <a:tint val="45000"/>
                <a:satMod val="400000"/>
              </a:schemeClr>
            </a:duotone>
          </a:blip>
          <a:srcRect/>
          <a:stretch/>
        </p:blipFill>
        <p:spPr>
          <a:xfrm>
            <a:off x="622300" y="2"/>
            <a:ext cx="11569699" cy="1606608"/>
          </a:xfrm>
          <a:prstGeom prst="rect">
            <a:avLst/>
          </a:prstGeom>
        </p:spPr>
      </p:pic>
      <p:sp>
        <p:nvSpPr>
          <p:cNvPr id="12291" name="TextBox 43"/>
          <p:cNvSpPr txBox="1">
            <a:spLocks noChangeArrowheads="1"/>
          </p:cNvSpPr>
          <p:nvPr/>
        </p:nvSpPr>
        <p:spPr bwMode="auto">
          <a:xfrm>
            <a:off x="963613" y="209550"/>
            <a:ext cx="10891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600" b="1">
                <a:solidFill>
                  <a:schemeClr val="bg1"/>
                </a:solidFill>
              </a:rPr>
              <a:t>Introduction</a:t>
            </a:r>
          </a:p>
        </p:txBody>
      </p:sp>
      <p:sp>
        <p:nvSpPr>
          <p:cNvPr id="18" name="Rectangle 17"/>
          <p:cNvSpPr/>
          <p:nvPr/>
        </p:nvSpPr>
        <p:spPr>
          <a:xfrm>
            <a:off x="963613" y="1816100"/>
            <a:ext cx="10566400" cy="2032000"/>
          </a:xfrm>
          <a:prstGeom prst="rect">
            <a:avLst/>
          </a:prstGeom>
        </p:spPr>
        <p:txBody>
          <a:bodyPr>
            <a:spAutoFit/>
          </a:bodyPr>
          <a:lstStyle/>
          <a:p>
            <a:pPr marL="285750" indent="-285750" algn="just" eaLnBrk="1" fontAlgn="auto" hangingPunct="1">
              <a:spcBef>
                <a:spcPts val="0"/>
              </a:spcBef>
              <a:spcAft>
                <a:spcPts val="0"/>
              </a:spcAft>
              <a:buFont typeface="Arial" panose="020B0604020202020204" pitchFamily="34" charset="0"/>
              <a:buChar char="•"/>
              <a:defRPr/>
            </a:pPr>
            <a:r>
              <a:rPr lang="en-US" dirty="0">
                <a:solidFill>
                  <a:schemeClr val="tx1">
                    <a:lumMod val="75000"/>
                    <a:lumOff val="25000"/>
                  </a:schemeClr>
                </a:solidFill>
                <a:cs typeface="Calibri" panose="020F0502020204030204" pitchFamily="34" charset="0"/>
              </a:rPr>
              <a:t>Web API (Application Programing Interface) is a concept and not a technology. We can build Web API using different technologies such as Java, .NET etc.</a:t>
            </a:r>
          </a:p>
          <a:p>
            <a:pPr marL="285750" indent="-285750" algn="just" eaLnBrk="1" fontAlgn="auto" hangingPunct="1">
              <a:spcBef>
                <a:spcPts val="0"/>
              </a:spcBef>
              <a:spcAft>
                <a:spcPts val="0"/>
              </a:spcAft>
              <a:buFont typeface="Arial" panose="020B0604020202020204" pitchFamily="34" charset="0"/>
              <a:buChar char="•"/>
              <a:defRPr/>
            </a:pPr>
            <a:endParaRPr lang="en-US" dirty="0">
              <a:solidFill>
                <a:schemeClr val="tx1">
                  <a:lumMod val="75000"/>
                  <a:lumOff val="25000"/>
                </a:schemeClr>
              </a:solidFill>
              <a:cs typeface="Calibri" panose="020F0502020204030204" pitchFamily="34" charset="0"/>
            </a:endParaRPr>
          </a:p>
          <a:p>
            <a:pPr marL="285750" indent="-285750" algn="just" eaLnBrk="1" fontAlgn="auto" hangingPunct="1">
              <a:spcBef>
                <a:spcPts val="0"/>
              </a:spcBef>
              <a:spcAft>
                <a:spcPts val="0"/>
              </a:spcAft>
              <a:buFont typeface="Arial" panose="020B0604020202020204" pitchFamily="34" charset="0"/>
              <a:buChar char="•"/>
              <a:defRPr/>
            </a:pPr>
            <a:r>
              <a:rPr lang="en-US" dirty="0">
                <a:solidFill>
                  <a:schemeClr val="tx1">
                    <a:lumMod val="75000"/>
                    <a:lumOff val="25000"/>
                  </a:schemeClr>
                </a:solidFill>
                <a:cs typeface="Calibri" panose="020F0502020204030204" pitchFamily="34" charset="0"/>
              </a:rPr>
              <a:t>The ASP.NET Web API is an extensible framework for building HTTP based services. </a:t>
            </a:r>
          </a:p>
          <a:p>
            <a:pPr marL="285750" indent="-285750" algn="just" eaLnBrk="1" fontAlgn="auto" hangingPunct="1">
              <a:spcBef>
                <a:spcPts val="0"/>
              </a:spcBef>
              <a:spcAft>
                <a:spcPts val="0"/>
              </a:spcAft>
              <a:buFont typeface="Arial" panose="020B0604020202020204" pitchFamily="34" charset="0"/>
              <a:buChar char="•"/>
              <a:defRPr/>
            </a:pPr>
            <a:endParaRPr lang="en-US" dirty="0">
              <a:solidFill>
                <a:schemeClr val="tx1">
                  <a:lumMod val="75000"/>
                  <a:lumOff val="25000"/>
                </a:schemeClr>
              </a:solidFill>
              <a:cs typeface="Calibri" panose="020F0502020204030204" pitchFamily="34" charset="0"/>
            </a:endParaRPr>
          </a:p>
          <a:p>
            <a:pPr marL="285750" indent="-285750" algn="just" eaLnBrk="1" fontAlgn="auto" hangingPunct="1">
              <a:spcBef>
                <a:spcPts val="0"/>
              </a:spcBef>
              <a:spcAft>
                <a:spcPts val="0"/>
              </a:spcAft>
              <a:buFont typeface="Arial" panose="020B0604020202020204" pitchFamily="34" charset="0"/>
              <a:buChar char="•"/>
              <a:defRPr/>
            </a:pPr>
            <a:r>
              <a:rPr lang="en-US" dirty="0">
                <a:solidFill>
                  <a:schemeClr val="tx1">
                    <a:lumMod val="75000"/>
                    <a:lumOff val="25000"/>
                  </a:schemeClr>
                </a:solidFill>
                <a:cs typeface="Calibri" panose="020F0502020204030204" pitchFamily="34" charset="0"/>
              </a:rPr>
              <a:t>It works more or less the same way as ASP.NET MVC web application except that it sends data as a response instead of html view. </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p:cNvSpPr txBox="1">
            <a:spLocks/>
          </p:cNvSpPr>
          <p:nvPr/>
        </p:nvSpPr>
        <p:spPr>
          <a:xfrm>
            <a:off x="982663" y="1846263"/>
            <a:ext cx="10939462" cy="592137"/>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lgn="just" fontAlgn="auto">
              <a:lnSpc>
                <a:spcPct val="150000"/>
              </a:lnSpc>
              <a:spcBef>
                <a:spcPct val="0"/>
              </a:spcBef>
              <a:spcAft>
                <a:spcPts val="0"/>
              </a:spcAft>
              <a:buFont typeface="Arial" panose="020B0604020202020204" pitchFamily="34" charset="0"/>
              <a:buNone/>
              <a:defRPr/>
            </a:pPr>
            <a:r>
              <a:rPr lang="en-US" sz="1800" dirty="0">
                <a:solidFill>
                  <a:schemeClr val="tx1">
                    <a:lumMod val="75000"/>
                    <a:lumOff val="25000"/>
                  </a:schemeClr>
                </a:solidFill>
              </a:rPr>
              <a:t>The scaffolding creates a file named </a:t>
            </a:r>
            <a:r>
              <a:rPr lang="en-US" sz="1800" dirty="0" err="1">
                <a:solidFill>
                  <a:schemeClr val="tx1">
                    <a:lumMod val="75000"/>
                    <a:lumOff val="25000"/>
                  </a:schemeClr>
                </a:solidFill>
              </a:rPr>
              <a:t>ProductsController.cs</a:t>
            </a:r>
            <a:r>
              <a:rPr lang="en-US" sz="1800" dirty="0">
                <a:solidFill>
                  <a:schemeClr val="tx1">
                    <a:lumMod val="75000"/>
                    <a:lumOff val="25000"/>
                  </a:schemeClr>
                </a:solidFill>
              </a:rPr>
              <a:t> in the Controllers folder.</a:t>
            </a:r>
          </a:p>
        </p:txBody>
      </p:sp>
      <p:sp>
        <p:nvSpPr>
          <p:cNvPr id="5" name="Content Placeholder 2"/>
          <p:cNvSpPr txBox="1">
            <a:spLocks/>
          </p:cNvSpPr>
          <p:nvPr/>
        </p:nvSpPr>
        <p:spPr>
          <a:xfrm>
            <a:off x="982663" y="168275"/>
            <a:ext cx="10939462" cy="454025"/>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lgn="just" fontAlgn="auto">
              <a:lnSpc>
                <a:spcPct val="150000"/>
              </a:lnSpc>
              <a:spcBef>
                <a:spcPct val="0"/>
              </a:spcBef>
              <a:spcAft>
                <a:spcPts val="0"/>
              </a:spcAft>
              <a:buFont typeface="Arial" panose="020B0604020202020204" pitchFamily="34" charset="0"/>
              <a:buNone/>
              <a:defRPr/>
            </a:pPr>
            <a:r>
              <a:rPr lang="en-US" sz="1800" dirty="0">
                <a:solidFill>
                  <a:schemeClr val="tx1">
                    <a:lumMod val="75000"/>
                    <a:lumOff val="25000"/>
                  </a:schemeClr>
                </a:solidFill>
              </a:rPr>
              <a:t>In the </a:t>
            </a:r>
            <a:r>
              <a:rPr lang="en-US" sz="1800" b="1" dirty="0">
                <a:solidFill>
                  <a:schemeClr val="tx1">
                    <a:lumMod val="75000"/>
                    <a:lumOff val="25000"/>
                  </a:schemeClr>
                </a:solidFill>
              </a:rPr>
              <a:t>Add Controller</a:t>
            </a:r>
            <a:r>
              <a:rPr lang="en-US" sz="1800" dirty="0">
                <a:solidFill>
                  <a:schemeClr val="tx1">
                    <a:lumMod val="75000"/>
                    <a:lumOff val="25000"/>
                  </a:schemeClr>
                </a:solidFill>
              </a:rPr>
              <a:t> dialog, name the controller "</a:t>
            </a:r>
            <a:r>
              <a:rPr lang="en-US" sz="1800" b="1" dirty="0" err="1">
                <a:solidFill>
                  <a:schemeClr val="tx1">
                    <a:lumMod val="75000"/>
                    <a:lumOff val="25000"/>
                  </a:schemeClr>
                </a:solidFill>
              </a:rPr>
              <a:t>ProductsController</a:t>
            </a:r>
            <a:r>
              <a:rPr lang="en-US" sz="1800" dirty="0">
                <a:solidFill>
                  <a:schemeClr val="tx1">
                    <a:lumMod val="75000"/>
                    <a:lumOff val="25000"/>
                  </a:schemeClr>
                </a:solidFill>
              </a:rPr>
              <a:t>". Click </a:t>
            </a:r>
            <a:r>
              <a:rPr lang="en-US" sz="1800" b="1" dirty="0">
                <a:solidFill>
                  <a:schemeClr val="tx1">
                    <a:lumMod val="75000"/>
                    <a:lumOff val="25000"/>
                  </a:schemeClr>
                </a:solidFill>
              </a:rPr>
              <a:t>Add</a:t>
            </a:r>
            <a:r>
              <a:rPr lang="en-US" sz="1800" dirty="0">
                <a:solidFill>
                  <a:schemeClr val="tx1">
                    <a:lumMod val="75000"/>
                    <a:lumOff val="25000"/>
                  </a:schemeClr>
                </a:solidFill>
              </a:rPr>
              <a:t>.</a:t>
            </a:r>
          </a:p>
        </p:txBody>
      </p:sp>
      <p:pic>
        <p:nvPicPr>
          <p:cNvPr id="481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200" y="744538"/>
            <a:ext cx="446563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200" y="2438400"/>
            <a:ext cx="2887663"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p:cNvSpPr txBox="1">
            <a:spLocks/>
          </p:cNvSpPr>
          <p:nvPr/>
        </p:nvSpPr>
        <p:spPr>
          <a:xfrm>
            <a:off x="939800" y="776288"/>
            <a:ext cx="10939463" cy="965200"/>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lgn="just" fontAlgn="auto">
              <a:lnSpc>
                <a:spcPct val="150000"/>
              </a:lnSpc>
              <a:spcBef>
                <a:spcPct val="0"/>
              </a:spcBef>
              <a:spcAft>
                <a:spcPts val="0"/>
              </a:spcAft>
              <a:buFont typeface="Arial" panose="020B0604020202020204" pitchFamily="34" charset="0"/>
              <a:buNone/>
              <a:defRPr/>
            </a:pPr>
            <a:endParaRPr lang="en-US" sz="1400" dirty="0">
              <a:solidFill>
                <a:schemeClr val="tx1">
                  <a:lumMod val="75000"/>
                  <a:lumOff val="25000"/>
                </a:schemeClr>
              </a:solidFill>
            </a:endParaRPr>
          </a:p>
        </p:txBody>
      </p:sp>
      <p:pic>
        <p:nvPicPr>
          <p:cNvPr id="491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368300"/>
            <a:ext cx="8188325" cy="593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p:cNvSpPr txBox="1">
            <a:spLocks/>
          </p:cNvSpPr>
          <p:nvPr/>
        </p:nvSpPr>
        <p:spPr>
          <a:xfrm>
            <a:off x="1023938" y="117475"/>
            <a:ext cx="10939462" cy="2212975"/>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lgn="just" fontAlgn="auto">
              <a:lnSpc>
                <a:spcPct val="150000"/>
              </a:lnSpc>
              <a:spcBef>
                <a:spcPct val="0"/>
              </a:spcBef>
              <a:spcAft>
                <a:spcPts val="0"/>
              </a:spcAft>
              <a:buFont typeface="Arial" panose="020B0604020202020204" pitchFamily="34" charset="0"/>
              <a:buNone/>
              <a:defRPr/>
            </a:pPr>
            <a:r>
              <a:rPr lang="en-US" sz="1800" dirty="0">
                <a:solidFill>
                  <a:schemeClr val="tx1">
                    <a:lumMod val="75000"/>
                    <a:lumOff val="25000"/>
                  </a:schemeClr>
                </a:solidFill>
              </a:rPr>
              <a:t>The controller defines two methods that return products:</a:t>
            </a:r>
          </a:p>
          <a:p>
            <a:pPr algn="just" fontAlgn="auto">
              <a:lnSpc>
                <a:spcPct val="150000"/>
              </a:lnSpc>
              <a:spcBef>
                <a:spcPct val="0"/>
              </a:spcBef>
              <a:spcAft>
                <a:spcPts val="0"/>
              </a:spcAft>
              <a:defRPr/>
            </a:pPr>
            <a:r>
              <a:rPr lang="en-US" sz="1800" dirty="0">
                <a:solidFill>
                  <a:schemeClr val="tx1">
                    <a:lumMod val="75000"/>
                    <a:lumOff val="25000"/>
                  </a:schemeClr>
                </a:solidFill>
              </a:rPr>
              <a:t>The </a:t>
            </a:r>
            <a:r>
              <a:rPr lang="en-US" sz="1800" b="1" dirty="0" err="1">
                <a:solidFill>
                  <a:schemeClr val="tx1">
                    <a:lumMod val="75000"/>
                    <a:lumOff val="25000"/>
                  </a:schemeClr>
                </a:solidFill>
              </a:rPr>
              <a:t>GetAllProducts</a:t>
            </a:r>
            <a:r>
              <a:rPr lang="en-US" sz="1800" dirty="0">
                <a:solidFill>
                  <a:schemeClr val="tx1">
                    <a:lumMod val="75000"/>
                    <a:lumOff val="25000"/>
                  </a:schemeClr>
                </a:solidFill>
              </a:rPr>
              <a:t> method returns the entire list of products as an </a:t>
            </a:r>
            <a:r>
              <a:rPr lang="en-US" sz="1800" b="1" dirty="0" err="1">
                <a:solidFill>
                  <a:schemeClr val="tx1">
                    <a:lumMod val="75000"/>
                    <a:lumOff val="25000"/>
                  </a:schemeClr>
                </a:solidFill>
              </a:rPr>
              <a:t>IEnumerable</a:t>
            </a:r>
            <a:r>
              <a:rPr lang="en-US" sz="1800" b="1" dirty="0">
                <a:solidFill>
                  <a:schemeClr val="tx1">
                    <a:lumMod val="75000"/>
                    <a:lumOff val="25000"/>
                  </a:schemeClr>
                </a:solidFill>
              </a:rPr>
              <a:t>&lt;Product&gt;</a:t>
            </a:r>
            <a:r>
              <a:rPr lang="en-US" sz="1800" dirty="0">
                <a:solidFill>
                  <a:schemeClr val="tx1">
                    <a:lumMod val="75000"/>
                    <a:lumOff val="25000"/>
                  </a:schemeClr>
                </a:solidFill>
              </a:rPr>
              <a:t> type.</a:t>
            </a:r>
          </a:p>
          <a:p>
            <a:pPr algn="just" fontAlgn="auto">
              <a:lnSpc>
                <a:spcPct val="150000"/>
              </a:lnSpc>
              <a:spcBef>
                <a:spcPct val="0"/>
              </a:spcBef>
              <a:spcAft>
                <a:spcPts val="0"/>
              </a:spcAft>
              <a:defRPr/>
            </a:pPr>
            <a:r>
              <a:rPr lang="en-US" sz="1800" dirty="0">
                <a:solidFill>
                  <a:schemeClr val="tx1">
                    <a:lumMod val="75000"/>
                    <a:lumOff val="25000"/>
                  </a:schemeClr>
                </a:solidFill>
              </a:rPr>
              <a:t>The </a:t>
            </a:r>
            <a:r>
              <a:rPr lang="en-US" sz="1800" b="1" dirty="0" err="1">
                <a:solidFill>
                  <a:schemeClr val="tx1">
                    <a:lumMod val="75000"/>
                    <a:lumOff val="25000"/>
                  </a:schemeClr>
                </a:solidFill>
              </a:rPr>
              <a:t>GetProduct</a:t>
            </a:r>
            <a:r>
              <a:rPr lang="en-US" sz="1800" dirty="0">
                <a:solidFill>
                  <a:schemeClr val="tx1">
                    <a:lumMod val="75000"/>
                    <a:lumOff val="25000"/>
                  </a:schemeClr>
                </a:solidFill>
              </a:rPr>
              <a:t> method looks up a single product by its ID.</a:t>
            </a:r>
          </a:p>
          <a:p>
            <a:pPr marL="0" indent="0" algn="just" fontAlgn="auto">
              <a:lnSpc>
                <a:spcPct val="150000"/>
              </a:lnSpc>
              <a:spcBef>
                <a:spcPct val="0"/>
              </a:spcBef>
              <a:spcAft>
                <a:spcPts val="0"/>
              </a:spcAft>
              <a:buFont typeface="Arial" panose="020B0604020202020204" pitchFamily="34" charset="0"/>
              <a:buNone/>
              <a:defRPr/>
            </a:pPr>
            <a:endParaRPr lang="en-US" sz="1800" dirty="0">
              <a:solidFill>
                <a:schemeClr val="tx1">
                  <a:lumMod val="75000"/>
                  <a:lumOff val="25000"/>
                </a:schemeClr>
              </a:solidFill>
            </a:endParaRPr>
          </a:p>
          <a:p>
            <a:pPr marL="0" indent="0" algn="just" fontAlgn="auto">
              <a:lnSpc>
                <a:spcPct val="150000"/>
              </a:lnSpc>
              <a:spcBef>
                <a:spcPct val="0"/>
              </a:spcBef>
              <a:spcAft>
                <a:spcPts val="0"/>
              </a:spcAft>
              <a:buFont typeface="Arial" panose="020B0604020202020204" pitchFamily="34" charset="0"/>
              <a:buNone/>
              <a:defRPr/>
            </a:pPr>
            <a:r>
              <a:rPr lang="en-US" sz="1800" dirty="0">
                <a:solidFill>
                  <a:schemeClr val="tx1">
                    <a:lumMod val="75000"/>
                    <a:lumOff val="25000"/>
                  </a:schemeClr>
                </a:solidFill>
              </a:rPr>
              <a:t>Each method on the controller corresponds to one or more URIs:</a:t>
            </a:r>
          </a:p>
        </p:txBody>
      </p:sp>
      <p:graphicFrame>
        <p:nvGraphicFramePr>
          <p:cNvPr id="5" name="Table 2"/>
          <p:cNvGraphicFramePr>
            <a:graphicFrameLocks noGrp="1"/>
          </p:cNvGraphicFramePr>
          <p:nvPr/>
        </p:nvGraphicFramePr>
        <p:xfrm>
          <a:off x="1023938" y="2457450"/>
          <a:ext cx="8355012" cy="1228725"/>
        </p:xfrm>
        <a:graphic>
          <a:graphicData uri="http://schemas.openxmlformats.org/drawingml/2006/table">
            <a:tbl>
              <a:tblPr firstRow="1" bandRow="1">
                <a:tableStyleId>{E929F9F4-4A8F-4326-A1B4-22849713DDAB}</a:tableStyleId>
              </a:tblPr>
              <a:tblGrid>
                <a:gridCol w="2963663">
                  <a:extLst>
                    <a:ext uri="{9D8B030D-6E8A-4147-A177-3AD203B41FA5}">
                      <a16:colId xmlns:a16="http://schemas.microsoft.com/office/drawing/2014/main" val="20000"/>
                    </a:ext>
                  </a:extLst>
                </a:gridCol>
                <a:gridCol w="5391349">
                  <a:extLst>
                    <a:ext uri="{9D8B030D-6E8A-4147-A177-3AD203B41FA5}">
                      <a16:colId xmlns:a16="http://schemas.microsoft.com/office/drawing/2014/main" val="20001"/>
                    </a:ext>
                  </a:extLst>
                </a:gridCol>
              </a:tblGrid>
              <a:tr h="424620">
                <a:tc>
                  <a:txBody>
                    <a:bodyPr/>
                    <a:lstStyle/>
                    <a:p>
                      <a:r>
                        <a:rPr lang="en-US" sz="1800" dirty="0"/>
                        <a:t>Controller Method</a:t>
                      </a:r>
                    </a:p>
                  </a:txBody>
                  <a:tcPr marL="91430" marR="91430" marT="45680" marB="45680"/>
                </a:tc>
                <a:tc>
                  <a:txBody>
                    <a:bodyPr/>
                    <a:lstStyle/>
                    <a:p>
                      <a:r>
                        <a:rPr lang="en-US" sz="1800" dirty="0"/>
                        <a:t>URI</a:t>
                      </a:r>
                    </a:p>
                  </a:txBody>
                  <a:tcPr marL="91430" marR="91430" marT="45680" marB="45680"/>
                </a:tc>
                <a:extLst>
                  <a:ext uri="{0D108BD9-81ED-4DB2-BD59-A6C34878D82A}">
                    <a16:rowId xmlns:a16="http://schemas.microsoft.com/office/drawing/2014/main" val="10000"/>
                  </a:ext>
                </a:extLst>
              </a:tr>
              <a:tr h="410999">
                <a:tc>
                  <a:txBody>
                    <a:bodyPr/>
                    <a:lstStyle/>
                    <a:p>
                      <a:r>
                        <a:rPr lang="en-US" sz="1800" dirty="0" err="1"/>
                        <a:t>GetAllProducts</a:t>
                      </a:r>
                      <a:endParaRPr lang="en-US" sz="1800" dirty="0"/>
                    </a:p>
                  </a:txBody>
                  <a:tcPr marL="91430" marR="91430" marT="45680" marB="45680"/>
                </a:tc>
                <a:tc>
                  <a:txBody>
                    <a:bodyPr/>
                    <a:lstStyle/>
                    <a:p>
                      <a:r>
                        <a:rPr lang="en-US" sz="1800" dirty="0"/>
                        <a:t>/</a:t>
                      </a:r>
                      <a:r>
                        <a:rPr lang="en-US" sz="1800" dirty="0" err="1"/>
                        <a:t>api</a:t>
                      </a:r>
                      <a:r>
                        <a:rPr lang="en-US" sz="1800" dirty="0"/>
                        <a:t>/products</a:t>
                      </a:r>
                    </a:p>
                  </a:txBody>
                  <a:tcPr marL="91430" marR="91430" marT="45680" marB="45680"/>
                </a:tc>
                <a:extLst>
                  <a:ext uri="{0D108BD9-81ED-4DB2-BD59-A6C34878D82A}">
                    <a16:rowId xmlns:a16="http://schemas.microsoft.com/office/drawing/2014/main" val="10001"/>
                  </a:ext>
                </a:extLst>
              </a:tr>
              <a:tr h="393106">
                <a:tc>
                  <a:txBody>
                    <a:bodyPr/>
                    <a:lstStyle/>
                    <a:p>
                      <a:r>
                        <a:rPr lang="en-US" sz="1800" dirty="0" err="1"/>
                        <a:t>GetProduct</a:t>
                      </a:r>
                      <a:endParaRPr lang="en-US" sz="1800" dirty="0"/>
                    </a:p>
                  </a:txBody>
                  <a:tcPr marL="91430" marR="91430" marT="45680" marB="45680"/>
                </a:tc>
                <a:tc>
                  <a:txBody>
                    <a:bodyPr/>
                    <a:lstStyle/>
                    <a:p>
                      <a:r>
                        <a:rPr lang="en-US" sz="1800" dirty="0"/>
                        <a:t>/</a:t>
                      </a:r>
                      <a:r>
                        <a:rPr lang="en-US" sz="1800" dirty="0" err="1"/>
                        <a:t>api</a:t>
                      </a:r>
                      <a:r>
                        <a:rPr lang="en-US" sz="1800" dirty="0"/>
                        <a:t>/products/id</a:t>
                      </a:r>
                    </a:p>
                  </a:txBody>
                  <a:tcPr marL="91430" marR="91430" marT="45680" marB="45680"/>
                </a:tc>
                <a:extLst>
                  <a:ext uri="{0D108BD9-81ED-4DB2-BD59-A6C34878D82A}">
                    <a16:rowId xmlns:a16="http://schemas.microsoft.com/office/drawing/2014/main" val="10002"/>
                  </a:ext>
                </a:extLst>
              </a:tr>
            </a:tbl>
          </a:graphicData>
        </a:graphic>
      </p:graphicFrame>
      <p:sp>
        <p:nvSpPr>
          <p:cNvPr id="6" name="Content Placeholder 2"/>
          <p:cNvSpPr txBox="1">
            <a:spLocks/>
          </p:cNvSpPr>
          <p:nvPr/>
        </p:nvSpPr>
        <p:spPr>
          <a:xfrm>
            <a:off x="1023938" y="3925888"/>
            <a:ext cx="10939462" cy="1228725"/>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lgn="just" fontAlgn="auto">
              <a:lnSpc>
                <a:spcPct val="150000"/>
              </a:lnSpc>
              <a:spcBef>
                <a:spcPct val="0"/>
              </a:spcBef>
              <a:spcAft>
                <a:spcPts val="0"/>
              </a:spcAft>
              <a:buFont typeface="Arial" panose="020B0604020202020204" pitchFamily="34" charset="0"/>
              <a:buNone/>
              <a:defRPr/>
            </a:pPr>
            <a:r>
              <a:rPr lang="en-US" sz="1800" dirty="0">
                <a:solidFill>
                  <a:schemeClr val="tx1">
                    <a:lumMod val="75000"/>
                    <a:lumOff val="25000"/>
                  </a:schemeClr>
                </a:solidFill>
              </a:rPr>
              <a:t>For the </a:t>
            </a:r>
            <a:r>
              <a:rPr lang="en-US" sz="1800" dirty="0" err="1">
                <a:solidFill>
                  <a:schemeClr val="tx1">
                    <a:lumMod val="75000"/>
                    <a:lumOff val="25000"/>
                  </a:schemeClr>
                </a:solidFill>
              </a:rPr>
              <a:t>GetProduct</a:t>
            </a:r>
            <a:r>
              <a:rPr lang="en-US" sz="1800" dirty="0">
                <a:solidFill>
                  <a:schemeClr val="tx1">
                    <a:lumMod val="75000"/>
                    <a:lumOff val="25000"/>
                  </a:schemeClr>
                </a:solidFill>
              </a:rPr>
              <a:t> method, the id in the URI is a placeholder. For example, to get the product with ID of 5, the URI is </a:t>
            </a:r>
            <a:r>
              <a:rPr lang="en-US" sz="1800" dirty="0" err="1">
                <a:solidFill>
                  <a:schemeClr val="tx1">
                    <a:lumMod val="75000"/>
                    <a:lumOff val="25000"/>
                  </a:schemeClr>
                </a:solidFill>
              </a:rPr>
              <a:t>api</a:t>
            </a:r>
            <a:r>
              <a:rPr lang="en-US" sz="1800" dirty="0">
                <a:solidFill>
                  <a:schemeClr val="tx1">
                    <a:lumMod val="75000"/>
                    <a:lumOff val="25000"/>
                  </a:schemeClr>
                </a:solidFill>
              </a:rPr>
              <a:t>/products/5.</a:t>
            </a: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p:cNvSpPr txBox="1">
            <a:spLocks/>
          </p:cNvSpPr>
          <p:nvPr/>
        </p:nvSpPr>
        <p:spPr>
          <a:xfrm>
            <a:off x="939800" y="776288"/>
            <a:ext cx="10939463" cy="639762"/>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lgn="just" fontAlgn="auto">
              <a:lnSpc>
                <a:spcPct val="150000"/>
              </a:lnSpc>
              <a:spcBef>
                <a:spcPct val="0"/>
              </a:spcBef>
              <a:spcAft>
                <a:spcPts val="0"/>
              </a:spcAft>
              <a:buFont typeface="Arial" panose="020B0604020202020204" pitchFamily="34" charset="0"/>
              <a:buNone/>
              <a:defRPr/>
            </a:pPr>
            <a:r>
              <a:rPr lang="en-US" sz="1800" dirty="0">
                <a:solidFill>
                  <a:schemeClr val="tx1">
                    <a:lumMod val="75000"/>
                    <a:lumOff val="25000"/>
                  </a:schemeClr>
                </a:solidFill>
              </a:rPr>
              <a:t>A Web API controller action can return any of the following:</a:t>
            </a:r>
          </a:p>
        </p:txBody>
      </p:sp>
      <p:sp>
        <p:nvSpPr>
          <p:cNvPr id="4" name="Rectangle 3"/>
          <p:cNvSpPr/>
          <p:nvPr/>
        </p:nvSpPr>
        <p:spPr>
          <a:xfrm>
            <a:off x="990600" y="179388"/>
            <a:ext cx="11201400" cy="492125"/>
          </a:xfrm>
          <a:prstGeom prst="rect">
            <a:avLst/>
          </a:prstGeom>
        </p:spPr>
        <p:txBody>
          <a:bodyPr lIns="0" tIns="0" rIns="0" bIns="0">
            <a:spAutoFit/>
          </a:bodyPr>
          <a:lstStyle/>
          <a:p>
            <a:pPr marL="0" lvl="1" eaLnBrk="1" fontAlgn="auto" hangingPunct="1">
              <a:spcBef>
                <a:spcPts val="0"/>
              </a:spcBef>
              <a:spcAft>
                <a:spcPts val="0"/>
              </a:spcAft>
              <a:defRPr/>
            </a:pPr>
            <a:r>
              <a:rPr lang="en-US" sz="3200" dirty="0"/>
              <a:t>Action Results</a:t>
            </a:r>
            <a:endParaRPr lang="en-US" sz="3000" dirty="0">
              <a:solidFill>
                <a:schemeClr val="tx1">
                  <a:lumMod val="85000"/>
                  <a:lumOff val="15000"/>
                </a:schemeClr>
              </a:solidFill>
              <a:latin typeface="+mn-lt"/>
            </a:endParaRPr>
          </a:p>
        </p:txBody>
      </p:sp>
      <p:graphicFrame>
        <p:nvGraphicFramePr>
          <p:cNvPr id="5" name="Table 2"/>
          <p:cNvGraphicFramePr>
            <a:graphicFrameLocks noGrp="1"/>
          </p:cNvGraphicFramePr>
          <p:nvPr/>
        </p:nvGraphicFramePr>
        <p:xfrm>
          <a:off x="990600" y="1443038"/>
          <a:ext cx="8355013" cy="2508250"/>
        </p:xfrm>
        <a:graphic>
          <a:graphicData uri="http://schemas.openxmlformats.org/drawingml/2006/table">
            <a:tbl>
              <a:tblPr firstRow="1" bandRow="1">
                <a:tableStyleId>{E929F9F4-4A8F-4326-A1B4-22849713DDAB}</a:tableStyleId>
              </a:tblPr>
              <a:tblGrid>
                <a:gridCol w="2963663">
                  <a:extLst>
                    <a:ext uri="{9D8B030D-6E8A-4147-A177-3AD203B41FA5}">
                      <a16:colId xmlns:a16="http://schemas.microsoft.com/office/drawing/2014/main" val="20000"/>
                    </a:ext>
                  </a:extLst>
                </a:gridCol>
                <a:gridCol w="5391350">
                  <a:extLst>
                    <a:ext uri="{9D8B030D-6E8A-4147-A177-3AD203B41FA5}">
                      <a16:colId xmlns:a16="http://schemas.microsoft.com/office/drawing/2014/main" val="20001"/>
                    </a:ext>
                  </a:extLst>
                </a:gridCol>
              </a:tblGrid>
              <a:tr h="424479">
                <a:tc>
                  <a:txBody>
                    <a:bodyPr/>
                    <a:lstStyle/>
                    <a:p>
                      <a:r>
                        <a:rPr lang="en-US" sz="1800" dirty="0"/>
                        <a:t>Return type</a:t>
                      </a:r>
                    </a:p>
                  </a:txBody>
                  <a:tcPr marL="91430" marR="91430" marT="45664" marB="45664"/>
                </a:tc>
                <a:tc>
                  <a:txBody>
                    <a:bodyPr/>
                    <a:lstStyle/>
                    <a:p>
                      <a:r>
                        <a:rPr lang="en-US" sz="1800" dirty="0"/>
                        <a:t>How Web API creates the response</a:t>
                      </a:r>
                    </a:p>
                  </a:txBody>
                  <a:tcPr marL="91430" marR="91430" marT="45664" marB="45664"/>
                </a:tc>
                <a:extLst>
                  <a:ext uri="{0D108BD9-81ED-4DB2-BD59-A6C34878D82A}">
                    <a16:rowId xmlns:a16="http://schemas.microsoft.com/office/drawing/2014/main" val="10000"/>
                  </a:ext>
                </a:extLst>
              </a:tr>
              <a:tr h="410861">
                <a:tc>
                  <a:txBody>
                    <a:bodyPr/>
                    <a:lstStyle/>
                    <a:p>
                      <a:r>
                        <a:rPr lang="en-US" sz="1800" dirty="0"/>
                        <a:t>void</a:t>
                      </a:r>
                    </a:p>
                  </a:txBody>
                  <a:tcPr marL="91430" marR="91430" marT="45664" marB="45664"/>
                </a:tc>
                <a:tc>
                  <a:txBody>
                    <a:bodyPr/>
                    <a:lstStyle/>
                    <a:p>
                      <a:r>
                        <a:rPr lang="en-US" sz="1800" dirty="0"/>
                        <a:t>Return empty 204 (No Content)</a:t>
                      </a:r>
                    </a:p>
                  </a:txBody>
                  <a:tcPr marL="91430" marR="91430" marT="45664" marB="45664"/>
                </a:tc>
                <a:extLst>
                  <a:ext uri="{0D108BD9-81ED-4DB2-BD59-A6C34878D82A}">
                    <a16:rowId xmlns:a16="http://schemas.microsoft.com/office/drawing/2014/main" val="10001"/>
                  </a:ext>
                </a:extLst>
              </a:tr>
              <a:tr h="392975">
                <a:tc>
                  <a:txBody>
                    <a:bodyPr/>
                    <a:lstStyle/>
                    <a:p>
                      <a:r>
                        <a:rPr lang="en-US" sz="1800" dirty="0" err="1"/>
                        <a:t>HttpResponseMessage</a:t>
                      </a:r>
                      <a:endParaRPr lang="en-US" sz="1800" dirty="0"/>
                    </a:p>
                  </a:txBody>
                  <a:tcPr marL="91430" marR="91430" marT="45664" marB="45664"/>
                </a:tc>
                <a:tc>
                  <a:txBody>
                    <a:bodyPr/>
                    <a:lstStyle/>
                    <a:p>
                      <a:r>
                        <a:rPr lang="en-US" sz="1800" dirty="0"/>
                        <a:t>Convert directly to an HTTP response message.</a:t>
                      </a:r>
                    </a:p>
                  </a:txBody>
                  <a:tcPr marL="91430" marR="91430" marT="45664" marB="45664"/>
                </a:tc>
                <a:extLst>
                  <a:ext uri="{0D108BD9-81ED-4DB2-BD59-A6C34878D82A}">
                    <a16:rowId xmlns:a16="http://schemas.microsoft.com/office/drawing/2014/main" val="10002"/>
                  </a:ext>
                </a:extLst>
              </a:tr>
              <a:tr h="639967">
                <a:tc>
                  <a:txBody>
                    <a:bodyPr/>
                    <a:lstStyle/>
                    <a:p>
                      <a:r>
                        <a:rPr lang="en-US" sz="1800" dirty="0" err="1"/>
                        <a:t>IHttpActionResult</a:t>
                      </a:r>
                      <a:endParaRPr lang="en-US" sz="1800" dirty="0"/>
                    </a:p>
                  </a:txBody>
                  <a:tcPr marL="91430" marR="91430" marT="45664" marB="45664"/>
                </a:tc>
                <a:tc>
                  <a:txBody>
                    <a:bodyPr/>
                    <a:lstStyle/>
                    <a:p>
                      <a:r>
                        <a:rPr lang="en-US" sz="1800" dirty="0"/>
                        <a:t>Call </a:t>
                      </a:r>
                      <a:r>
                        <a:rPr lang="en-US" sz="1800" dirty="0" err="1"/>
                        <a:t>ExecuteAsync</a:t>
                      </a:r>
                      <a:r>
                        <a:rPr lang="en-US" sz="1800" dirty="0"/>
                        <a:t> to create an </a:t>
                      </a:r>
                      <a:r>
                        <a:rPr lang="en-US" sz="1800" dirty="0" err="1"/>
                        <a:t>HttpResponseMessage</a:t>
                      </a:r>
                      <a:r>
                        <a:rPr lang="en-US" sz="1800" dirty="0"/>
                        <a:t>, then convert to an HTTP response message.</a:t>
                      </a:r>
                    </a:p>
                  </a:txBody>
                  <a:tcPr marL="91430" marR="91430" marT="45664" marB="45664"/>
                </a:tc>
                <a:extLst>
                  <a:ext uri="{0D108BD9-81ED-4DB2-BD59-A6C34878D82A}">
                    <a16:rowId xmlns:a16="http://schemas.microsoft.com/office/drawing/2014/main" val="10003"/>
                  </a:ext>
                </a:extLst>
              </a:tr>
              <a:tr h="639967">
                <a:tc>
                  <a:txBody>
                    <a:bodyPr/>
                    <a:lstStyle/>
                    <a:p>
                      <a:r>
                        <a:rPr lang="en-US" sz="1800" dirty="0"/>
                        <a:t>Other type</a:t>
                      </a:r>
                    </a:p>
                  </a:txBody>
                  <a:tcPr marL="91430" marR="91430" marT="45664" marB="45664"/>
                </a:tc>
                <a:tc>
                  <a:txBody>
                    <a:bodyPr/>
                    <a:lstStyle/>
                    <a:p>
                      <a:r>
                        <a:rPr lang="en-US" sz="1800" dirty="0"/>
                        <a:t>Write the serialized return value into the response body; return 200 (OK).</a:t>
                      </a:r>
                    </a:p>
                  </a:txBody>
                  <a:tcPr marL="91430" marR="91430" marT="45664" marB="45664"/>
                </a:tc>
                <a:extLst>
                  <a:ext uri="{0D108BD9-81ED-4DB2-BD59-A6C34878D82A}">
                    <a16:rowId xmlns:a16="http://schemas.microsoft.com/office/drawing/2014/main" val="10004"/>
                  </a:ext>
                </a:extLst>
              </a:tr>
            </a:tbl>
          </a:graphicData>
        </a:graphic>
      </p:graphicFrame>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p:cNvSpPr txBox="1">
            <a:spLocks/>
          </p:cNvSpPr>
          <p:nvPr/>
        </p:nvSpPr>
        <p:spPr>
          <a:xfrm>
            <a:off x="939800" y="304800"/>
            <a:ext cx="10939463" cy="5641975"/>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lgn="just" fontAlgn="auto">
              <a:lnSpc>
                <a:spcPct val="150000"/>
              </a:lnSpc>
              <a:spcBef>
                <a:spcPct val="0"/>
              </a:spcBef>
              <a:spcAft>
                <a:spcPts val="0"/>
              </a:spcAft>
              <a:buFont typeface="Arial" panose="020B0604020202020204" pitchFamily="34" charset="0"/>
              <a:buNone/>
              <a:defRPr/>
            </a:pPr>
            <a:r>
              <a:rPr lang="en-US" sz="1800" b="1" dirty="0">
                <a:solidFill>
                  <a:schemeClr val="tx1">
                    <a:lumMod val="75000"/>
                    <a:lumOff val="25000"/>
                  </a:schemeClr>
                </a:solidFill>
              </a:rPr>
              <a:t>Void</a:t>
            </a:r>
          </a:p>
          <a:p>
            <a:pPr marL="0" indent="0" algn="just" fontAlgn="auto">
              <a:lnSpc>
                <a:spcPct val="150000"/>
              </a:lnSpc>
              <a:spcBef>
                <a:spcPct val="0"/>
              </a:spcBef>
              <a:spcAft>
                <a:spcPts val="0"/>
              </a:spcAft>
              <a:buFont typeface="Arial" panose="020B0604020202020204" pitchFamily="34" charset="0"/>
              <a:buNone/>
              <a:defRPr/>
            </a:pPr>
            <a:r>
              <a:rPr lang="en-US" sz="1800" dirty="0">
                <a:solidFill>
                  <a:schemeClr val="tx1">
                    <a:lumMod val="75000"/>
                    <a:lumOff val="25000"/>
                  </a:schemeClr>
                </a:solidFill>
              </a:rPr>
              <a:t>If the return type is void, Web API simply returns an empty HTTP response with status code 204 (No Content).</a:t>
            </a:r>
          </a:p>
          <a:p>
            <a:pPr marL="0" indent="0" algn="just" fontAlgn="auto">
              <a:lnSpc>
                <a:spcPct val="150000"/>
              </a:lnSpc>
              <a:spcBef>
                <a:spcPct val="0"/>
              </a:spcBef>
              <a:spcAft>
                <a:spcPts val="0"/>
              </a:spcAft>
              <a:buFont typeface="Arial" panose="020B0604020202020204" pitchFamily="34" charset="0"/>
              <a:buNone/>
              <a:defRPr/>
            </a:pPr>
            <a:r>
              <a:rPr lang="en-US" sz="1800" dirty="0">
                <a:solidFill>
                  <a:schemeClr val="tx1">
                    <a:lumMod val="75000"/>
                    <a:lumOff val="25000"/>
                  </a:schemeClr>
                </a:solidFill>
              </a:rPr>
              <a:t>Example controller:</a:t>
            </a:r>
          </a:p>
          <a:p>
            <a:pPr marL="0" indent="0" algn="just" fontAlgn="auto">
              <a:lnSpc>
                <a:spcPct val="150000"/>
              </a:lnSpc>
              <a:spcBef>
                <a:spcPct val="0"/>
              </a:spcBef>
              <a:spcAft>
                <a:spcPts val="0"/>
              </a:spcAft>
              <a:buFont typeface="Arial" panose="020B0604020202020204" pitchFamily="34" charset="0"/>
              <a:buNone/>
              <a:defRPr/>
            </a:pPr>
            <a:endParaRPr lang="en-US" sz="1800" dirty="0">
              <a:solidFill>
                <a:schemeClr val="tx1">
                  <a:lumMod val="75000"/>
                  <a:lumOff val="25000"/>
                </a:schemeClr>
              </a:solidFill>
            </a:endParaRPr>
          </a:p>
          <a:p>
            <a:pPr marL="0" indent="0" algn="just" fontAlgn="auto">
              <a:lnSpc>
                <a:spcPct val="150000"/>
              </a:lnSpc>
              <a:spcBef>
                <a:spcPct val="0"/>
              </a:spcBef>
              <a:spcAft>
                <a:spcPts val="0"/>
              </a:spcAft>
              <a:buFont typeface="Arial" panose="020B0604020202020204" pitchFamily="34" charset="0"/>
              <a:buNone/>
              <a:defRPr/>
            </a:pPr>
            <a:endParaRPr lang="en-US" sz="1800" dirty="0">
              <a:solidFill>
                <a:schemeClr val="tx1">
                  <a:lumMod val="75000"/>
                  <a:lumOff val="25000"/>
                </a:schemeClr>
              </a:solidFill>
            </a:endParaRPr>
          </a:p>
          <a:p>
            <a:pPr marL="0" indent="0" algn="just" fontAlgn="auto">
              <a:lnSpc>
                <a:spcPct val="150000"/>
              </a:lnSpc>
              <a:spcBef>
                <a:spcPct val="0"/>
              </a:spcBef>
              <a:spcAft>
                <a:spcPts val="0"/>
              </a:spcAft>
              <a:buFont typeface="Arial" panose="020B0604020202020204" pitchFamily="34" charset="0"/>
              <a:buNone/>
              <a:defRPr/>
            </a:pPr>
            <a:endParaRPr lang="en-US" sz="1800" dirty="0">
              <a:solidFill>
                <a:schemeClr val="tx1">
                  <a:lumMod val="75000"/>
                  <a:lumOff val="25000"/>
                </a:schemeClr>
              </a:solidFill>
            </a:endParaRPr>
          </a:p>
          <a:p>
            <a:pPr marL="0" indent="0" algn="just" fontAlgn="auto">
              <a:lnSpc>
                <a:spcPct val="150000"/>
              </a:lnSpc>
              <a:spcBef>
                <a:spcPct val="0"/>
              </a:spcBef>
              <a:spcAft>
                <a:spcPts val="0"/>
              </a:spcAft>
              <a:buFont typeface="Arial" panose="020B0604020202020204" pitchFamily="34" charset="0"/>
              <a:buNone/>
              <a:defRPr/>
            </a:pPr>
            <a:endParaRPr lang="en-US" sz="1800" dirty="0">
              <a:solidFill>
                <a:schemeClr val="tx1">
                  <a:lumMod val="75000"/>
                  <a:lumOff val="25000"/>
                </a:schemeClr>
              </a:solidFill>
            </a:endParaRPr>
          </a:p>
          <a:p>
            <a:pPr marL="0" indent="0" algn="just" fontAlgn="auto">
              <a:lnSpc>
                <a:spcPct val="150000"/>
              </a:lnSpc>
              <a:spcBef>
                <a:spcPct val="0"/>
              </a:spcBef>
              <a:spcAft>
                <a:spcPts val="0"/>
              </a:spcAft>
              <a:buFont typeface="Arial" panose="020B0604020202020204" pitchFamily="34" charset="0"/>
              <a:buNone/>
              <a:defRPr/>
            </a:pPr>
            <a:r>
              <a:rPr lang="en-US" sz="1800" dirty="0">
                <a:solidFill>
                  <a:schemeClr val="tx1">
                    <a:lumMod val="75000"/>
                    <a:lumOff val="25000"/>
                  </a:schemeClr>
                </a:solidFill>
              </a:rPr>
              <a:t>HTTP response:</a:t>
            </a:r>
          </a:p>
        </p:txBody>
      </p:sp>
      <p:pic>
        <p:nvPicPr>
          <p:cNvPr id="522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800" y="1785938"/>
            <a:ext cx="9077325"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125" y="3843338"/>
            <a:ext cx="91440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p:cNvSpPr txBox="1">
            <a:spLocks/>
          </p:cNvSpPr>
          <p:nvPr/>
        </p:nvSpPr>
        <p:spPr>
          <a:xfrm>
            <a:off x="939800" y="95250"/>
            <a:ext cx="10939463" cy="6443663"/>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lgn="just" fontAlgn="auto">
              <a:lnSpc>
                <a:spcPct val="150000"/>
              </a:lnSpc>
              <a:spcBef>
                <a:spcPct val="0"/>
              </a:spcBef>
              <a:spcAft>
                <a:spcPts val="0"/>
              </a:spcAft>
              <a:buFont typeface="Arial" panose="020B0604020202020204" pitchFamily="34" charset="0"/>
              <a:buNone/>
              <a:defRPr/>
            </a:pPr>
            <a:r>
              <a:rPr lang="en-US" sz="1800" b="1" dirty="0" err="1">
                <a:solidFill>
                  <a:schemeClr val="tx1">
                    <a:lumMod val="75000"/>
                    <a:lumOff val="25000"/>
                  </a:schemeClr>
                </a:solidFill>
              </a:rPr>
              <a:t>HttpResponseMessage</a:t>
            </a:r>
            <a:endParaRPr lang="en-US" sz="1800" b="1" dirty="0">
              <a:solidFill>
                <a:schemeClr val="tx1">
                  <a:lumMod val="75000"/>
                  <a:lumOff val="25000"/>
                </a:schemeClr>
              </a:solidFill>
            </a:endParaRPr>
          </a:p>
          <a:p>
            <a:pPr marL="0" indent="0" algn="just" fontAlgn="auto">
              <a:lnSpc>
                <a:spcPct val="150000"/>
              </a:lnSpc>
              <a:spcBef>
                <a:spcPct val="0"/>
              </a:spcBef>
              <a:spcAft>
                <a:spcPts val="0"/>
              </a:spcAft>
              <a:buFont typeface="Arial" panose="020B0604020202020204" pitchFamily="34" charset="0"/>
              <a:buNone/>
              <a:defRPr/>
            </a:pPr>
            <a:r>
              <a:rPr lang="en-US" sz="1800" dirty="0">
                <a:solidFill>
                  <a:schemeClr val="tx1">
                    <a:lumMod val="75000"/>
                    <a:lumOff val="25000"/>
                  </a:schemeClr>
                </a:solidFill>
              </a:rPr>
              <a:t>This option gives you a lot of control over the response message. For example, the following controller action sets the Cache-Control header.</a:t>
            </a:r>
          </a:p>
          <a:p>
            <a:pPr marL="0" indent="0" algn="just" fontAlgn="auto">
              <a:lnSpc>
                <a:spcPct val="150000"/>
              </a:lnSpc>
              <a:spcBef>
                <a:spcPct val="0"/>
              </a:spcBef>
              <a:spcAft>
                <a:spcPts val="0"/>
              </a:spcAft>
              <a:buFont typeface="Arial" panose="020B0604020202020204" pitchFamily="34" charset="0"/>
              <a:buNone/>
              <a:defRPr/>
            </a:pPr>
            <a:endParaRPr lang="en-US" sz="1800" dirty="0">
              <a:solidFill>
                <a:schemeClr val="tx1">
                  <a:lumMod val="75000"/>
                  <a:lumOff val="25000"/>
                </a:schemeClr>
              </a:solidFill>
            </a:endParaRPr>
          </a:p>
          <a:p>
            <a:pPr marL="0" indent="0" algn="just" fontAlgn="auto">
              <a:lnSpc>
                <a:spcPct val="150000"/>
              </a:lnSpc>
              <a:spcBef>
                <a:spcPct val="0"/>
              </a:spcBef>
              <a:spcAft>
                <a:spcPts val="0"/>
              </a:spcAft>
              <a:buFont typeface="Arial" panose="020B0604020202020204" pitchFamily="34" charset="0"/>
              <a:buNone/>
              <a:defRPr/>
            </a:pPr>
            <a:endParaRPr lang="en-US" sz="1800" dirty="0">
              <a:solidFill>
                <a:schemeClr val="tx1">
                  <a:lumMod val="75000"/>
                  <a:lumOff val="25000"/>
                </a:schemeClr>
              </a:solidFill>
            </a:endParaRPr>
          </a:p>
          <a:p>
            <a:pPr marL="0" indent="0" algn="just" fontAlgn="auto">
              <a:lnSpc>
                <a:spcPct val="150000"/>
              </a:lnSpc>
              <a:spcBef>
                <a:spcPct val="0"/>
              </a:spcBef>
              <a:spcAft>
                <a:spcPts val="0"/>
              </a:spcAft>
              <a:buFont typeface="Arial" panose="020B0604020202020204" pitchFamily="34" charset="0"/>
              <a:buNone/>
              <a:defRPr/>
            </a:pPr>
            <a:endParaRPr lang="en-US" sz="1800" dirty="0">
              <a:solidFill>
                <a:schemeClr val="tx1">
                  <a:lumMod val="75000"/>
                  <a:lumOff val="25000"/>
                </a:schemeClr>
              </a:solidFill>
            </a:endParaRPr>
          </a:p>
          <a:p>
            <a:pPr marL="0" indent="0" algn="just" fontAlgn="auto">
              <a:lnSpc>
                <a:spcPct val="150000"/>
              </a:lnSpc>
              <a:spcBef>
                <a:spcPct val="0"/>
              </a:spcBef>
              <a:spcAft>
                <a:spcPts val="0"/>
              </a:spcAft>
              <a:buFont typeface="Arial" panose="020B0604020202020204" pitchFamily="34" charset="0"/>
              <a:buNone/>
              <a:defRPr/>
            </a:pPr>
            <a:endParaRPr lang="en-US" sz="1800" dirty="0">
              <a:solidFill>
                <a:schemeClr val="tx1">
                  <a:lumMod val="75000"/>
                  <a:lumOff val="25000"/>
                </a:schemeClr>
              </a:solidFill>
            </a:endParaRPr>
          </a:p>
          <a:p>
            <a:pPr marL="0" indent="0" algn="just" fontAlgn="auto">
              <a:lnSpc>
                <a:spcPct val="150000"/>
              </a:lnSpc>
              <a:spcBef>
                <a:spcPct val="0"/>
              </a:spcBef>
              <a:spcAft>
                <a:spcPts val="0"/>
              </a:spcAft>
              <a:buFont typeface="Arial" panose="020B0604020202020204" pitchFamily="34" charset="0"/>
              <a:buNone/>
              <a:defRPr/>
            </a:pPr>
            <a:endParaRPr lang="en-US" sz="1800" dirty="0">
              <a:solidFill>
                <a:schemeClr val="tx1">
                  <a:lumMod val="75000"/>
                  <a:lumOff val="25000"/>
                </a:schemeClr>
              </a:solidFill>
            </a:endParaRPr>
          </a:p>
          <a:p>
            <a:pPr marL="0" indent="0" algn="just" fontAlgn="auto">
              <a:lnSpc>
                <a:spcPct val="150000"/>
              </a:lnSpc>
              <a:spcBef>
                <a:spcPct val="0"/>
              </a:spcBef>
              <a:spcAft>
                <a:spcPts val="0"/>
              </a:spcAft>
              <a:buFont typeface="Arial" panose="020B0604020202020204" pitchFamily="34" charset="0"/>
              <a:buNone/>
              <a:defRPr/>
            </a:pPr>
            <a:endParaRPr lang="en-US" sz="1800" dirty="0">
              <a:solidFill>
                <a:schemeClr val="tx1">
                  <a:lumMod val="75000"/>
                  <a:lumOff val="25000"/>
                </a:schemeClr>
              </a:solidFill>
            </a:endParaRPr>
          </a:p>
          <a:p>
            <a:pPr marL="0" indent="0" algn="just" fontAlgn="auto">
              <a:lnSpc>
                <a:spcPct val="150000"/>
              </a:lnSpc>
              <a:spcBef>
                <a:spcPct val="0"/>
              </a:spcBef>
              <a:spcAft>
                <a:spcPts val="0"/>
              </a:spcAft>
              <a:buFont typeface="Arial" panose="020B0604020202020204" pitchFamily="34" charset="0"/>
              <a:buNone/>
              <a:defRPr/>
            </a:pPr>
            <a:r>
              <a:rPr lang="en-US" sz="1800" dirty="0">
                <a:solidFill>
                  <a:schemeClr val="tx1">
                    <a:lumMod val="75000"/>
                    <a:lumOff val="25000"/>
                  </a:schemeClr>
                </a:solidFill>
              </a:rPr>
              <a:t>Response:</a:t>
            </a:r>
          </a:p>
        </p:txBody>
      </p:sp>
      <p:pic>
        <p:nvPicPr>
          <p:cNvPr id="532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800" y="1430338"/>
            <a:ext cx="7358063" cy="227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800" y="4330700"/>
            <a:ext cx="7358063"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p:cNvSpPr txBox="1">
            <a:spLocks/>
          </p:cNvSpPr>
          <p:nvPr/>
        </p:nvSpPr>
        <p:spPr>
          <a:xfrm>
            <a:off x="920750" y="98425"/>
            <a:ext cx="10939463" cy="4168775"/>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lgn="just" fontAlgn="auto">
              <a:lnSpc>
                <a:spcPct val="150000"/>
              </a:lnSpc>
              <a:spcBef>
                <a:spcPct val="0"/>
              </a:spcBef>
              <a:spcAft>
                <a:spcPts val="0"/>
              </a:spcAft>
              <a:buFont typeface="Arial" panose="020B0604020202020204" pitchFamily="34" charset="0"/>
              <a:buNone/>
              <a:defRPr/>
            </a:pPr>
            <a:r>
              <a:rPr lang="en-US" sz="1800" b="1" dirty="0" err="1">
                <a:solidFill>
                  <a:schemeClr val="tx1">
                    <a:lumMod val="75000"/>
                    <a:lumOff val="25000"/>
                  </a:schemeClr>
                </a:solidFill>
              </a:rPr>
              <a:t>IHttpActionResult</a:t>
            </a:r>
            <a:endParaRPr lang="en-US" sz="1800" b="1" dirty="0">
              <a:solidFill>
                <a:schemeClr val="tx1">
                  <a:lumMod val="75000"/>
                  <a:lumOff val="25000"/>
                </a:schemeClr>
              </a:solidFill>
            </a:endParaRPr>
          </a:p>
          <a:p>
            <a:pPr marL="0" indent="0" algn="just" fontAlgn="auto">
              <a:lnSpc>
                <a:spcPct val="150000"/>
              </a:lnSpc>
              <a:spcBef>
                <a:spcPct val="0"/>
              </a:spcBef>
              <a:spcAft>
                <a:spcPts val="0"/>
              </a:spcAft>
              <a:buFont typeface="Arial" panose="020B0604020202020204" pitchFamily="34" charset="0"/>
              <a:buNone/>
              <a:defRPr/>
            </a:pPr>
            <a:r>
              <a:rPr lang="en-US" sz="1800" dirty="0">
                <a:solidFill>
                  <a:schemeClr val="tx1">
                    <a:lumMod val="75000"/>
                    <a:lumOff val="25000"/>
                  </a:schemeClr>
                </a:solidFill>
              </a:rPr>
              <a:t>The </a:t>
            </a:r>
            <a:r>
              <a:rPr lang="en-US" sz="1800" dirty="0" err="1">
                <a:solidFill>
                  <a:schemeClr val="tx1">
                    <a:lumMod val="75000"/>
                    <a:lumOff val="25000"/>
                  </a:schemeClr>
                </a:solidFill>
              </a:rPr>
              <a:t>IHttpActionResult</a:t>
            </a:r>
            <a:r>
              <a:rPr lang="en-US" sz="1800" dirty="0">
                <a:solidFill>
                  <a:schemeClr val="tx1">
                    <a:lumMod val="75000"/>
                    <a:lumOff val="25000"/>
                  </a:schemeClr>
                </a:solidFill>
              </a:rPr>
              <a:t> interface was introduced in Web API 2. Essentially, it defines an </a:t>
            </a:r>
            <a:r>
              <a:rPr lang="en-US" sz="1800" dirty="0" err="1">
                <a:solidFill>
                  <a:schemeClr val="tx1">
                    <a:lumMod val="75000"/>
                    <a:lumOff val="25000"/>
                  </a:schemeClr>
                </a:solidFill>
              </a:rPr>
              <a:t>HttpResponseMessage</a:t>
            </a:r>
            <a:r>
              <a:rPr lang="en-US" sz="1800" dirty="0">
                <a:solidFill>
                  <a:schemeClr val="tx1">
                    <a:lumMod val="75000"/>
                    <a:lumOff val="25000"/>
                  </a:schemeClr>
                </a:solidFill>
              </a:rPr>
              <a:t> factory. Here are some advantages of using the </a:t>
            </a:r>
            <a:r>
              <a:rPr lang="en-US" sz="1800" dirty="0" err="1">
                <a:solidFill>
                  <a:schemeClr val="tx1">
                    <a:lumMod val="75000"/>
                    <a:lumOff val="25000"/>
                  </a:schemeClr>
                </a:solidFill>
              </a:rPr>
              <a:t>IHttpActionResult</a:t>
            </a:r>
            <a:r>
              <a:rPr lang="en-US" sz="1800" dirty="0">
                <a:solidFill>
                  <a:schemeClr val="tx1">
                    <a:lumMod val="75000"/>
                    <a:lumOff val="25000"/>
                  </a:schemeClr>
                </a:solidFill>
              </a:rPr>
              <a:t> interface:</a:t>
            </a:r>
          </a:p>
          <a:p>
            <a:pPr algn="just" fontAlgn="auto">
              <a:lnSpc>
                <a:spcPct val="150000"/>
              </a:lnSpc>
              <a:spcBef>
                <a:spcPct val="0"/>
              </a:spcBef>
              <a:spcAft>
                <a:spcPts val="0"/>
              </a:spcAft>
              <a:defRPr/>
            </a:pPr>
            <a:r>
              <a:rPr lang="en-US" sz="1800" dirty="0">
                <a:solidFill>
                  <a:schemeClr val="tx1">
                    <a:lumMod val="75000"/>
                    <a:lumOff val="25000"/>
                  </a:schemeClr>
                </a:solidFill>
              </a:rPr>
              <a:t>Simplifies unit testing your controllers.</a:t>
            </a:r>
          </a:p>
          <a:p>
            <a:pPr algn="just" fontAlgn="auto">
              <a:lnSpc>
                <a:spcPct val="150000"/>
              </a:lnSpc>
              <a:spcBef>
                <a:spcPct val="0"/>
              </a:spcBef>
              <a:spcAft>
                <a:spcPts val="0"/>
              </a:spcAft>
              <a:defRPr/>
            </a:pPr>
            <a:r>
              <a:rPr lang="en-US" sz="1800" dirty="0">
                <a:solidFill>
                  <a:schemeClr val="tx1">
                    <a:lumMod val="75000"/>
                    <a:lumOff val="25000"/>
                  </a:schemeClr>
                </a:solidFill>
              </a:rPr>
              <a:t>Moves common logic for creating HTTP responses into separate classes.</a:t>
            </a:r>
          </a:p>
          <a:p>
            <a:pPr algn="just" fontAlgn="auto">
              <a:lnSpc>
                <a:spcPct val="150000"/>
              </a:lnSpc>
              <a:spcBef>
                <a:spcPct val="0"/>
              </a:spcBef>
              <a:spcAft>
                <a:spcPts val="0"/>
              </a:spcAft>
              <a:defRPr/>
            </a:pPr>
            <a:r>
              <a:rPr lang="en-US" sz="1800" dirty="0">
                <a:solidFill>
                  <a:schemeClr val="tx1">
                    <a:lumMod val="75000"/>
                    <a:lumOff val="25000"/>
                  </a:schemeClr>
                </a:solidFill>
              </a:rPr>
              <a:t>Makes the intent of the controller action clearer, by hiding the low-level details of constructing the response.</a:t>
            </a:r>
          </a:p>
          <a:p>
            <a:pPr marL="0" indent="0" algn="just" fontAlgn="auto">
              <a:lnSpc>
                <a:spcPct val="150000"/>
              </a:lnSpc>
              <a:spcBef>
                <a:spcPct val="0"/>
              </a:spcBef>
              <a:spcAft>
                <a:spcPts val="0"/>
              </a:spcAft>
              <a:buFont typeface="Arial" panose="020B0604020202020204" pitchFamily="34" charset="0"/>
              <a:buNone/>
              <a:defRPr/>
            </a:pPr>
            <a:r>
              <a:rPr lang="en-US" sz="1800" dirty="0">
                <a:solidFill>
                  <a:schemeClr val="tx1">
                    <a:lumMod val="75000"/>
                    <a:lumOff val="25000"/>
                  </a:schemeClr>
                </a:solidFill>
              </a:rPr>
              <a:t>In the following example, if the request does not match an existing product ID, the controller calls </a:t>
            </a:r>
            <a:r>
              <a:rPr lang="en-US" sz="1800" dirty="0" err="1">
                <a:solidFill>
                  <a:schemeClr val="tx1">
                    <a:lumMod val="75000"/>
                    <a:lumOff val="25000"/>
                  </a:schemeClr>
                </a:solidFill>
              </a:rPr>
              <a:t>ApiController.NotFound</a:t>
            </a:r>
            <a:r>
              <a:rPr lang="en-US" sz="1800" dirty="0">
                <a:solidFill>
                  <a:schemeClr val="tx1">
                    <a:lumMod val="75000"/>
                    <a:lumOff val="25000"/>
                  </a:schemeClr>
                </a:solidFill>
              </a:rPr>
              <a:t> to create a 404 (Not Found) response. Otherwise, the controller calls </a:t>
            </a:r>
            <a:r>
              <a:rPr lang="en-US" sz="1800" dirty="0" err="1">
                <a:solidFill>
                  <a:schemeClr val="tx1">
                    <a:lumMod val="75000"/>
                    <a:lumOff val="25000"/>
                  </a:schemeClr>
                </a:solidFill>
              </a:rPr>
              <a:t>ApiController.OK</a:t>
            </a:r>
            <a:r>
              <a:rPr lang="en-US" sz="1800" dirty="0">
                <a:solidFill>
                  <a:schemeClr val="tx1">
                    <a:lumMod val="75000"/>
                    <a:lumOff val="25000"/>
                  </a:schemeClr>
                </a:solidFill>
              </a:rPr>
              <a:t>, which creates a 200 (OK) response that contains the product.</a:t>
            </a:r>
          </a:p>
          <a:p>
            <a:pPr marL="0" indent="0" algn="just" fontAlgn="auto">
              <a:lnSpc>
                <a:spcPct val="150000"/>
              </a:lnSpc>
              <a:spcBef>
                <a:spcPct val="0"/>
              </a:spcBef>
              <a:spcAft>
                <a:spcPts val="0"/>
              </a:spcAft>
              <a:buFont typeface="Arial" panose="020B0604020202020204" pitchFamily="34" charset="0"/>
              <a:buNone/>
              <a:defRPr/>
            </a:pPr>
            <a:endParaRPr lang="en-US" sz="1800" dirty="0">
              <a:solidFill>
                <a:schemeClr val="tx1">
                  <a:lumMod val="75000"/>
                  <a:lumOff val="25000"/>
                </a:schemeClr>
              </a:solidFill>
            </a:endParaRPr>
          </a:p>
          <a:p>
            <a:pPr marL="0" indent="0" algn="just" fontAlgn="auto">
              <a:lnSpc>
                <a:spcPct val="150000"/>
              </a:lnSpc>
              <a:spcBef>
                <a:spcPct val="0"/>
              </a:spcBef>
              <a:spcAft>
                <a:spcPts val="0"/>
              </a:spcAft>
              <a:buFont typeface="Arial" panose="020B0604020202020204" pitchFamily="34" charset="0"/>
              <a:buNone/>
              <a:defRPr/>
            </a:pPr>
            <a:endParaRPr lang="en-US" sz="1800" dirty="0">
              <a:solidFill>
                <a:schemeClr val="tx1">
                  <a:lumMod val="75000"/>
                  <a:lumOff val="25000"/>
                </a:schemeClr>
              </a:solidFill>
            </a:endParaRPr>
          </a:p>
        </p:txBody>
      </p:sp>
      <p:pic>
        <p:nvPicPr>
          <p:cNvPr id="552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0" y="4368800"/>
            <a:ext cx="9174163" cy="20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p:cNvSpPr txBox="1">
            <a:spLocks/>
          </p:cNvSpPr>
          <p:nvPr/>
        </p:nvSpPr>
        <p:spPr>
          <a:xfrm>
            <a:off x="930275" y="176213"/>
            <a:ext cx="10939463" cy="2527300"/>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lgn="just" fontAlgn="auto">
              <a:lnSpc>
                <a:spcPct val="150000"/>
              </a:lnSpc>
              <a:spcBef>
                <a:spcPct val="0"/>
              </a:spcBef>
              <a:spcAft>
                <a:spcPts val="0"/>
              </a:spcAft>
              <a:buFont typeface="Arial" panose="020B0604020202020204" pitchFamily="34" charset="0"/>
              <a:buNone/>
              <a:defRPr/>
            </a:pPr>
            <a:r>
              <a:rPr lang="en-US" sz="1800" b="1" dirty="0">
                <a:solidFill>
                  <a:schemeClr val="tx1">
                    <a:lumMod val="75000"/>
                    <a:lumOff val="25000"/>
                  </a:schemeClr>
                </a:solidFill>
              </a:rPr>
              <a:t>Other Return Types</a:t>
            </a:r>
          </a:p>
          <a:p>
            <a:pPr marL="0" indent="0" algn="just" fontAlgn="auto">
              <a:lnSpc>
                <a:spcPct val="150000"/>
              </a:lnSpc>
              <a:spcBef>
                <a:spcPct val="0"/>
              </a:spcBef>
              <a:spcAft>
                <a:spcPts val="0"/>
              </a:spcAft>
              <a:buFont typeface="Arial" panose="020B0604020202020204" pitchFamily="34" charset="0"/>
              <a:buNone/>
              <a:defRPr/>
            </a:pPr>
            <a:r>
              <a:rPr lang="en-US" sz="1800" dirty="0">
                <a:solidFill>
                  <a:schemeClr val="tx1">
                    <a:lumMod val="75000"/>
                    <a:lumOff val="25000"/>
                  </a:schemeClr>
                </a:solidFill>
              </a:rPr>
              <a:t>For all other return types, Web API uses a media formatter to serialize the return value. Web API writes the serialized value into the response body. The response status code is 200 (OK).</a:t>
            </a:r>
          </a:p>
          <a:p>
            <a:pPr marL="0" indent="0" algn="just" fontAlgn="auto">
              <a:lnSpc>
                <a:spcPct val="150000"/>
              </a:lnSpc>
              <a:spcBef>
                <a:spcPct val="0"/>
              </a:spcBef>
              <a:spcAft>
                <a:spcPts val="0"/>
              </a:spcAft>
              <a:buFont typeface="Arial" panose="020B0604020202020204" pitchFamily="34" charset="0"/>
              <a:buNone/>
              <a:defRPr/>
            </a:pPr>
            <a:r>
              <a:rPr lang="en-US" sz="1800" dirty="0">
                <a:solidFill>
                  <a:schemeClr val="tx1">
                    <a:lumMod val="75000"/>
                    <a:lumOff val="25000"/>
                  </a:schemeClr>
                </a:solidFill>
              </a:rPr>
              <a:t>A disadvantage of this approach is that you cannot directly return an error code, such as 404. However, you can throw an </a:t>
            </a:r>
            <a:r>
              <a:rPr lang="en-US" sz="1800" dirty="0" err="1">
                <a:solidFill>
                  <a:schemeClr val="tx1">
                    <a:lumMod val="75000"/>
                    <a:lumOff val="25000"/>
                  </a:schemeClr>
                </a:solidFill>
              </a:rPr>
              <a:t>HttpResponseException</a:t>
            </a:r>
            <a:r>
              <a:rPr lang="en-US" sz="1800" dirty="0">
                <a:solidFill>
                  <a:schemeClr val="tx1">
                    <a:lumMod val="75000"/>
                    <a:lumOff val="25000"/>
                  </a:schemeClr>
                </a:solidFill>
              </a:rPr>
              <a:t> for error codes.</a:t>
            </a:r>
          </a:p>
        </p:txBody>
      </p:sp>
      <p:pic>
        <p:nvPicPr>
          <p:cNvPr id="563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275" y="2487613"/>
            <a:ext cx="9059863"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p:cNvSpPr txBox="1">
            <a:spLocks/>
          </p:cNvSpPr>
          <p:nvPr/>
        </p:nvSpPr>
        <p:spPr>
          <a:xfrm>
            <a:off x="939800" y="776288"/>
            <a:ext cx="10939463" cy="5808662"/>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algn="just" fontAlgn="auto">
              <a:lnSpc>
                <a:spcPct val="150000"/>
              </a:lnSpc>
              <a:spcBef>
                <a:spcPct val="0"/>
              </a:spcBef>
              <a:spcAft>
                <a:spcPts val="0"/>
              </a:spcAft>
              <a:defRPr/>
            </a:pPr>
            <a:r>
              <a:rPr lang="en-US" sz="1800" dirty="0">
                <a:solidFill>
                  <a:schemeClr val="tx1">
                    <a:lumMod val="75000"/>
                    <a:lumOff val="25000"/>
                  </a:schemeClr>
                </a:solidFill>
              </a:rPr>
              <a:t>In ASP.NET Web API, a </a:t>
            </a:r>
            <a:r>
              <a:rPr lang="en-US" sz="1800" i="1" dirty="0">
                <a:solidFill>
                  <a:schemeClr val="tx1">
                    <a:lumMod val="75000"/>
                    <a:lumOff val="25000"/>
                  </a:schemeClr>
                </a:solidFill>
              </a:rPr>
              <a:t>controller</a:t>
            </a:r>
            <a:r>
              <a:rPr lang="en-US" sz="1800" dirty="0">
                <a:solidFill>
                  <a:schemeClr val="tx1">
                    <a:lumMod val="75000"/>
                    <a:lumOff val="25000"/>
                  </a:schemeClr>
                </a:solidFill>
              </a:rPr>
              <a:t> is a class that handles HTTP requests. The public methods of the controller are called </a:t>
            </a:r>
            <a:r>
              <a:rPr lang="en-US" sz="1800" i="1" dirty="0">
                <a:solidFill>
                  <a:schemeClr val="tx1">
                    <a:lumMod val="75000"/>
                    <a:lumOff val="25000"/>
                  </a:schemeClr>
                </a:solidFill>
              </a:rPr>
              <a:t>action methods</a:t>
            </a:r>
            <a:r>
              <a:rPr lang="en-US" sz="1800" dirty="0">
                <a:solidFill>
                  <a:schemeClr val="tx1">
                    <a:lumMod val="75000"/>
                    <a:lumOff val="25000"/>
                  </a:schemeClr>
                </a:solidFill>
              </a:rPr>
              <a:t> or </a:t>
            </a:r>
            <a:r>
              <a:rPr lang="en-US" sz="1800" i="1" dirty="0">
                <a:solidFill>
                  <a:schemeClr val="tx1">
                    <a:lumMod val="75000"/>
                    <a:lumOff val="25000"/>
                  </a:schemeClr>
                </a:solidFill>
              </a:rPr>
              <a:t>simply actions</a:t>
            </a:r>
            <a:r>
              <a:rPr lang="en-US" sz="1800" dirty="0">
                <a:solidFill>
                  <a:schemeClr val="tx1">
                    <a:lumMod val="75000"/>
                    <a:lumOff val="25000"/>
                  </a:schemeClr>
                </a:solidFill>
              </a:rPr>
              <a:t>. When the Web API framework receives a request, it routes the request to an action.</a:t>
            </a:r>
          </a:p>
          <a:p>
            <a:pPr algn="just" fontAlgn="auto">
              <a:lnSpc>
                <a:spcPct val="150000"/>
              </a:lnSpc>
              <a:spcBef>
                <a:spcPct val="0"/>
              </a:spcBef>
              <a:spcAft>
                <a:spcPts val="0"/>
              </a:spcAft>
              <a:defRPr/>
            </a:pPr>
            <a:r>
              <a:rPr lang="en-US" sz="1800" dirty="0">
                <a:solidFill>
                  <a:schemeClr val="tx1">
                    <a:lumMod val="75000"/>
                    <a:lumOff val="25000"/>
                  </a:schemeClr>
                </a:solidFill>
              </a:rPr>
              <a:t>To determine which action to invoke, the framework uses a routing table. The Visual Studio project template for Web API creates a default route:</a:t>
            </a:r>
          </a:p>
          <a:p>
            <a:pPr marL="0" indent="0" algn="just" fontAlgn="auto">
              <a:lnSpc>
                <a:spcPct val="150000"/>
              </a:lnSpc>
              <a:spcBef>
                <a:spcPct val="0"/>
              </a:spcBef>
              <a:spcAft>
                <a:spcPts val="0"/>
              </a:spcAft>
              <a:buFont typeface="Arial" panose="020B0604020202020204" pitchFamily="34" charset="0"/>
              <a:buNone/>
              <a:defRPr/>
            </a:pPr>
            <a:endParaRPr lang="en-US" sz="1800" dirty="0">
              <a:solidFill>
                <a:schemeClr val="tx1">
                  <a:lumMod val="75000"/>
                  <a:lumOff val="25000"/>
                </a:schemeClr>
              </a:solidFill>
            </a:endParaRPr>
          </a:p>
          <a:p>
            <a:pPr marL="0" indent="0" algn="just" fontAlgn="auto">
              <a:lnSpc>
                <a:spcPct val="150000"/>
              </a:lnSpc>
              <a:spcBef>
                <a:spcPct val="0"/>
              </a:spcBef>
              <a:spcAft>
                <a:spcPts val="0"/>
              </a:spcAft>
              <a:buFont typeface="Arial" panose="020B0604020202020204" pitchFamily="34" charset="0"/>
              <a:buNone/>
              <a:defRPr/>
            </a:pPr>
            <a:endParaRPr lang="en-US" sz="1800" dirty="0">
              <a:solidFill>
                <a:schemeClr val="tx1">
                  <a:lumMod val="75000"/>
                  <a:lumOff val="25000"/>
                </a:schemeClr>
              </a:solidFill>
            </a:endParaRPr>
          </a:p>
          <a:p>
            <a:pPr marL="0" indent="0" algn="just" fontAlgn="auto">
              <a:lnSpc>
                <a:spcPct val="150000"/>
              </a:lnSpc>
              <a:spcBef>
                <a:spcPct val="0"/>
              </a:spcBef>
              <a:spcAft>
                <a:spcPts val="0"/>
              </a:spcAft>
              <a:buFont typeface="Arial" panose="020B0604020202020204" pitchFamily="34" charset="0"/>
              <a:buNone/>
              <a:defRPr/>
            </a:pPr>
            <a:endParaRPr lang="en-US" sz="1800" dirty="0">
              <a:solidFill>
                <a:schemeClr val="tx1">
                  <a:lumMod val="75000"/>
                  <a:lumOff val="25000"/>
                </a:schemeClr>
              </a:solidFill>
            </a:endParaRPr>
          </a:p>
          <a:p>
            <a:pPr marL="0" indent="0" algn="just" fontAlgn="auto">
              <a:lnSpc>
                <a:spcPct val="150000"/>
              </a:lnSpc>
              <a:spcBef>
                <a:spcPct val="0"/>
              </a:spcBef>
              <a:spcAft>
                <a:spcPts val="0"/>
              </a:spcAft>
              <a:buFont typeface="Arial" panose="020B0604020202020204" pitchFamily="34" charset="0"/>
              <a:buNone/>
              <a:defRPr/>
            </a:pPr>
            <a:endParaRPr lang="en-US" sz="1800" dirty="0">
              <a:solidFill>
                <a:schemeClr val="tx1">
                  <a:lumMod val="75000"/>
                  <a:lumOff val="25000"/>
                </a:schemeClr>
              </a:solidFill>
            </a:endParaRPr>
          </a:p>
          <a:p>
            <a:pPr marL="0" indent="0" algn="just" fontAlgn="auto">
              <a:lnSpc>
                <a:spcPct val="150000"/>
              </a:lnSpc>
              <a:spcBef>
                <a:spcPct val="0"/>
              </a:spcBef>
              <a:spcAft>
                <a:spcPts val="0"/>
              </a:spcAft>
              <a:buFont typeface="Arial" panose="020B0604020202020204" pitchFamily="34" charset="0"/>
              <a:buNone/>
              <a:defRPr/>
            </a:pPr>
            <a:endParaRPr lang="en-US" sz="1800" dirty="0">
              <a:solidFill>
                <a:schemeClr val="tx1">
                  <a:lumMod val="75000"/>
                  <a:lumOff val="25000"/>
                </a:schemeClr>
              </a:solidFill>
            </a:endParaRPr>
          </a:p>
          <a:p>
            <a:pPr marL="0" indent="0" algn="just" fontAlgn="auto">
              <a:lnSpc>
                <a:spcPct val="150000"/>
              </a:lnSpc>
              <a:spcBef>
                <a:spcPct val="0"/>
              </a:spcBef>
              <a:spcAft>
                <a:spcPts val="0"/>
              </a:spcAft>
              <a:buFont typeface="Arial" panose="020B0604020202020204" pitchFamily="34" charset="0"/>
              <a:buNone/>
              <a:defRPr/>
            </a:pPr>
            <a:endParaRPr lang="en-US" sz="1800" dirty="0">
              <a:solidFill>
                <a:schemeClr val="tx1">
                  <a:lumMod val="75000"/>
                  <a:lumOff val="25000"/>
                </a:schemeClr>
              </a:solidFill>
            </a:endParaRPr>
          </a:p>
          <a:p>
            <a:pPr marL="0" indent="0" algn="just" fontAlgn="auto">
              <a:lnSpc>
                <a:spcPct val="150000"/>
              </a:lnSpc>
              <a:spcBef>
                <a:spcPct val="0"/>
              </a:spcBef>
              <a:spcAft>
                <a:spcPts val="0"/>
              </a:spcAft>
              <a:buFont typeface="Arial" panose="020B0604020202020204" pitchFamily="34" charset="0"/>
              <a:buNone/>
              <a:defRPr/>
            </a:pPr>
            <a:endParaRPr lang="en-US" sz="1800" dirty="0">
              <a:solidFill>
                <a:schemeClr val="tx1">
                  <a:lumMod val="75000"/>
                  <a:lumOff val="25000"/>
                </a:schemeClr>
              </a:solidFill>
            </a:endParaRPr>
          </a:p>
          <a:p>
            <a:pPr marL="0" indent="0" algn="just" fontAlgn="auto">
              <a:lnSpc>
                <a:spcPct val="150000"/>
              </a:lnSpc>
              <a:spcBef>
                <a:spcPct val="0"/>
              </a:spcBef>
              <a:spcAft>
                <a:spcPts val="0"/>
              </a:spcAft>
              <a:buFont typeface="Arial" panose="020B0604020202020204" pitchFamily="34" charset="0"/>
              <a:buNone/>
              <a:defRPr/>
            </a:pPr>
            <a:endParaRPr lang="en-US" sz="1800" dirty="0">
              <a:solidFill>
                <a:schemeClr val="tx1">
                  <a:lumMod val="75000"/>
                  <a:lumOff val="25000"/>
                </a:schemeClr>
              </a:solidFill>
            </a:endParaRPr>
          </a:p>
          <a:p>
            <a:pPr marL="0" indent="0" algn="just" fontAlgn="auto">
              <a:lnSpc>
                <a:spcPct val="150000"/>
              </a:lnSpc>
              <a:spcBef>
                <a:spcPct val="0"/>
              </a:spcBef>
              <a:spcAft>
                <a:spcPts val="0"/>
              </a:spcAft>
              <a:buFont typeface="Arial" panose="020B0604020202020204" pitchFamily="34" charset="0"/>
              <a:buNone/>
              <a:defRPr/>
            </a:pPr>
            <a:r>
              <a:rPr lang="en-US" sz="1800" dirty="0">
                <a:solidFill>
                  <a:schemeClr val="tx1">
                    <a:lumMod val="75000"/>
                    <a:lumOff val="25000"/>
                  </a:schemeClr>
                </a:solidFill>
              </a:rPr>
              <a:t>This route is defined in the </a:t>
            </a:r>
            <a:r>
              <a:rPr lang="en-US" sz="1800" b="1" dirty="0" err="1">
                <a:solidFill>
                  <a:schemeClr val="tx1">
                    <a:lumMod val="75000"/>
                    <a:lumOff val="25000"/>
                  </a:schemeClr>
                </a:solidFill>
              </a:rPr>
              <a:t>WebApiConfig.cs</a:t>
            </a:r>
            <a:r>
              <a:rPr lang="en-US" sz="1800" dirty="0">
                <a:solidFill>
                  <a:schemeClr val="tx1">
                    <a:lumMod val="75000"/>
                    <a:lumOff val="25000"/>
                  </a:schemeClr>
                </a:solidFill>
              </a:rPr>
              <a:t> file, which is placed in the </a:t>
            </a:r>
            <a:r>
              <a:rPr lang="en-US" sz="1800" b="1" dirty="0" err="1">
                <a:solidFill>
                  <a:schemeClr val="tx1">
                    <a:lumMod val="75000"/>
                    <a:lumOff val="25000"/>
                  </a:schemeClr>
                </a:solidFill>
              </a:rPr>
              <a:t>App_Start</a:t>
            </a:r>
            <a:r>
              <a:rPr lang="en-US" sz="1800" dirty="0">
                <a:solidFill>
                  <a:schemeClr val="tx1">
                    <a:lumMod val="75000"/>
                    <a:lumOff val="25000"/>
                  </a:schemeClr>
                </a:solidFill>
              </a:rPr>
              <a:t> directory:</a:t>
            </a:r>
          </a:p>
        </p:txBody>
      </p:sp>
      <p:sp>
        <p:nvSpPr>
          <p:cNvPr id="4" name="Rectangle 3"/>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chemeClr val="tx1">
                    <a:lumMod val="85000"/>
                    <a:lumOff val="15000"/>
                  </a:schemeClr>
                </a:solidFill>
                <a:latin typeface="+mn-lt"/>
              </a:rPr>
              <a:t>Routing in ASP.NET Web API</a:t>
            </a:r>
          </a:p>
        </p:txBody>
      </p:sp>
      <p:pic>
        <p:nvPicPr>
          <p:cNvPr id="573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2025" y="3076575"/>
            <a:ext cx="4657725" cy="241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076575"/>
            <a:ext cx="2279650"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p:cNvSpPr txBox="1">
            <a:spLocks/>
          </p:cNvSpPr>
          <p:nvPr/>
        </p:nvSpPr>
        <p:spPr>
          <a:xfrm>
            <a:off x="939800" y="776288"/>
            <a:ext cx="10939463" cy="965200"/>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lgn="just" fontAlgn="auto">
              <a:lnSpc>
                <a:spcPct val="150000"/>
              </a:lnSpc>
              <a:spcBef>
                <a:spcPct val="0"/>
              </a:spcBef>
              <a:spcAft>
                <a:spcPts val="0"/>
              </a:spcAft>
              <a:buFont typeface="Arial" panose="020B0604020202020204" pitchFamily="34" charset="0"/>
              <a:buNone/>
              <a:defRPr/>
            </a:pPr>
            <a:r>
              <a:rPr lang="en-US" sz="1800" dirty="0">
                <a:solidFill>
                  <a:schemeClr val="tx1">
                    <a:lumMod val="75000"/>
                    <a:lumOff val="25000"/>
                  </a:schemeClr>
                </a:solidFill>
              </a:rPr>
              <a:t>Here is an example of a route defined using an attribute:</a:t>
            </a:r>
          </a:p>
        </p:txBody>
      </p:sp>
      <p:sp>
        <p:nvSpPr>
          <p:cNvPr id="4" name="Rectangle 3"/>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chemeClr val="tx1">
                    <a:lumMod val="85000"/>
                    <a:lumOff val="15000"/>
                  </a:schemeClr>
                </a:solidFill>
                <a:latin typeface="+mn-lt"/>
              </a:rPr>
              <a:t>Attribute Routing in ASP.NET Web API 2</a:t>
            </a:r>
          </a:p>
        </p:txBody>
      </p:sp>
      <p:pic>
        <p:nvPicPr>
          <p:cNvPr id="593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800" y="1328738"/>
            <a:ext cx="9069388"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800" y="3005138"/>
            <a:ext cx="9183688"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p:cNvSpPr txBox="1">
            <a:spLocks/>
          </p:cNvSpPr>
          <p:nvPr/>
        </p:nvSpPr>
        <p:spPr>
          <a:xfrm>
            <a:off x="990600" y="844550"/>
            <a:ext cx="10939463" cy="5635625"/>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lgn="just" fontAlgn="auto">
              <a:lnSpc>
                <a:spcPct val="150000"/>
              </a:lnSpc>
              <a:spcBef>
                <a:spcPct val="0"/>
              </a:spcBef>
              <a:spcAft>
                <a:spcPts val="0"/>
              </a:spcAft>
              <a:buFont typeface="Arial" panose="020B0604020202020204" pitchFamily="34" charset="0"/>
              <a:buNone/>
              <a:defRPr/>
            </a:pPr>
            <a:r>
              <a:rPr lang="en-US" sz="1800" b="1" dirty="0">
                <a:solidFill>
                  <a:schemeClr val="tx1">
                    <a:lumMod val="75000"/>
                    <a:lumOff val="25000"/>
                  </a:schemeClr>
                </a:solidFill>
              </a:rPr>
              <a:t>What is REST?</a:t>
            </a:r>
          </a:p>
          <a:p>
            <a:pPr algn="just" fontAlgn="auto">
              <a:lnSpc>
                <a:spcPct val="150000"/>
              </a:lnSpc>
              <a:spcBef>
                <a:spcPct val="0"/>
              </a:spcBef>
              <a:spcAft>
                <a:spcPts val="0"/>
              </a:spcAft>
              <a:defRPr/>
            </a:pPr>
            <a:r>
              <a:rPr lang="en-US" sz="1800" dirty="0">
                <a:solidFill>
                  <a:schemeClr val="tx1">
                    <a:lumMod val="75000"/>
                    <a:lumOff val="25000"/>
                  </a:schemeClr>
                </a:solidFill>
              </a:rPr>
              <a:t>REST is the acronym that stands for: Representational State Transfer. REST is an architectural style of distributed system. It is based upon the set of principles that describes how network resources are defined and addressed. These set of principles was first described by “Roy Fielding” in 2000. REST is bigger than Web Services.</a:t>
            </a:r>
          </a:p>
          <a:p>
            <a:pPr algn="just" fontAlgn="auto">
              <a:lnSpc>
                <a:spcPct val="150000"/>
              </a:lnSpc>
              <a:spcBef>
                <a:spcPct val="0"/>
              </a:spcBef>
              <a:spcAft>
                <a:spcPts val="0"/>
              </a:spcAft>
              <a:defRPr/>
            </a:pPr>
            <a:r>
              <a:rPr lang="en-US" sz="1800" dirty="0">
                <a:solidFill>
                  <a:schemeClr val="tx1">
                    <a:lumMod val="75000"/>
                    <a:lumOff val="25000"/>
                  </a:schemeClr>
                </a:solidFill>
              </a:rPr>
              <a:t>RESTful services uses HTTP (Hyper Text Transfer Protocol) to communicate. REST system interface with external systems as web resources identified by URIs (Uniform Resource Identifiers).</a:t>
            </a:r>
          </a:p>
        </p:txBody>
      </p:sp>
      <p:sp>
        <p:nvSpPr>
          <p:cNvPr id="4" name="Rectangle 3"/>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chemeClr val="tx1">
                    <a:lumMod val="85000"/>
                    <a:lumOff val="15000"/>
                  </a:schemeClr>
                </a:solidFill>
                <a:latin typeface="+mn-lt"/>
              </a:rPr>
              <a:t>RESTful API (REST API)</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0"/>
            <a:ext cx="115824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Rectangle 5"/>
          <p:cNvSpPr>
            <a:spLocks noChangeArrowheads="1"/>
          </p:cNvSpPr>
          <p:nvPr/>
        </p:nvSpPr>
        <p:spPr bwMode="auto">
          <a:xfrm>
            <a:off x="1141413" y="3165475"/>
            <a:ext cx="301783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400" b="1">
                <a:solidFill>
                  <a:schemeClr val="bg1"/>
                </a:solidFill>
              </a:rPr>
              <a:t>THANK YOU</a:t>
            </a:r>
          </a:p>
        </p:txBody>
      </p:sp>
      <p:pic>
        <p:nvPicPr>
          <p:cNvPr id="60420"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1413" y="4670425"/>
            <a:ext cx="281305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0421" name="Group 13"/>
          <p:cNvGrpSpPr>
            <a:grpSpLocks/>
          </p:cNvGrpSpPr>
          <p:nvPr/>
        </p:nvGrpSpPr>
        <p:grpSpPr bwMode="auto">
          <a:xfrm>
            <a:off x="5316538" y="4587875"/>
            <a:ext cx="5703887" cy="1357313"/>
            <a:chOff x="5317248" y="4860648"/>
            <a:chExt cx="5702814" cy="1356390"/>
          </a:xfrm>
        </p:grpSpPr>
        <p:sp>
          <p:nvSpPr>
            <p:cNvPr id="60424" name="Rectangle 7"/>
            <p:cNvSpPr>
              <a:spLocks noChangeArrowheads="1"/>
            </p:cNvSpPr>
            <p:nvPr/>
          </p:nvSpPr>
          <p:spPr bwMode="auto">
            <a:xfrm>
              <a:off x="5317248" y="4860648"/>
              <a:ext cx="3561937" cy="1000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en-US" sz="1600" b="1">
                  <a:solidFill>
                    <a:srgbClr val="FFC000"/>
                  </a:solidFill>
                  <a:ea typeface="Gotham Book"/>
                  <a:cs typeface="Gotham Book"/>
                </a:rPr>
                <a:t>HEAD OFFICE:</a:t>
              </a:r>
            </a:p>
            <a:p>
              <a:pPr eaLnBrk="1" hangingPunct="1">
                <a:lnSpc>
                  <a:spcPct val="150000"/>
                </a:lnSpc>
                <a:spcBef>
                  <a:spcPct val="0"/>
                </a:spcBef>
                <a:buFontTx/>
                <a:buNone/>
              </a:pPr>
              <a:r>
                <a:rPr lang="en-US" altLang="en-US" sz="1400">
                  <a:solidFill>
                    <a:schemeClr val="bg1"/>
                  </a:solidFill>
                  <a:ea typeface="Gotham Book"/>
                  <a:cs typeface="Gotham Book"/>
                </a:rPr>
                <a:t>B/81, Corporate House, Judges Bunglow Road,</a:t>
              </a:r>
            </a:p>
            <a:p>
              <a:pPr eaLnBrk="1" hangingPunct="1">
                <a:lnSpc>
                  <a:spcPct val="100000"/>
                </a:lnSpc>
                <a:spcBef>
                  <a:spcPct val="0"/>
                </a:spcBef>
                <a:buFontTx/>
                <a:buNone/>
              </a:pPr>
              <a:r>
                <a:rPr lang="en-US" altLang="en-US" sz="1400">
                  <a:solidFill>
                    <a:schemeClr val="bg1"/>
                  </a:solidFill>
                  <a:ea typeface="Gotham Book"/>
                  <a:cs typeface="Gotham Book"/>
                </a:rPr>
                <a:t>Bodakdev, Ahmedabad - 380054. India.</a:t>
              </a:r>
            </a:p>
          </p:txBody>
        </p:sp>
        <p:pic>
          <p:nvPicPr>
            <p:cNvPr id="6042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15937" y="5968996"/>
              <a:ext cx="217238" cy="21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6"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193204" y="5985005"/>
              <a:ext cx="217238" cy="1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7" name="Rectangle 10"/>
            <p:cNvSpPr>
              <a:spLocks noChangeArrowheads="1"/>
            </p:cNvSpPr>
            <p:nvPr/>
          </p:nvSpPr>
          <p:spPr bwMode="auto">
            <a:xfrm>
              <a:off x="5718936" y="5909261"/>
              <a:ext cx="21547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a:solidFill>
                    <a:schemeClr val="bg1"/>
                  </a:solidFill>
                  <a:ea typeface="Gotham Book"/>
                  <a:cs typeface="Gotham Book"/>
                </a:rPr>
                <a:t>+91 79 2685 2554 / 55 / 56</a:t>
              </a:r>
            </a:p>
          </p:txBody>
        </p:sp>
        <p:sp>
          <p:nvSpPr>
            <p:cNvPr id="60428" name="Rectangle 12"/>
            <p:cNvSpPr>
              <a:spLocks noChangeArrowheads="1"/>
            </p:cNvSpPr>
            <p:nvPr/>
          </p:nvSpPr>
          <p:spPr bwMode="auto">
            <a:xfrm>
              <a:off x="8539383" y="5909261"/>
              <a:ext cx="24806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a:solidFill>
                    <a:schemeClr val="bg1"/>
                  </a:solidFill>
                  <a:ea typeface="Gotham Book"/>
                  <a:cs typeface="Gotham Book"/>
                </a:rPr>
                <a:t>gateway@thegatewaycorp.com</a:t>
              </a:r>
            </a:p>
          </p:txBody>
        </p:sp>
      </p:grpSp>
      <p:sp>
        <p:nvSpPr>
          <p:cNvPr id="15" name="Rectangle 14"/>
          <p:cNvSpPr/>
          <p:nvPr/>
        </p:nvSpPr>
        <p:spPr>
          <a:xfrm>
            <a:off x="5365750" y="6094413"/>
            <a:ext cx="4470400" cy="338137"/>
          </a:xfrm>
          <a:prstGeom prst="rect">
            <a:avLst/>
          </a:prstGeom>
        </p:spPr>
        <p:txBody>
          <a:bodyPr wrap="none">
            <a:spAutoFit/>
          </a:bodyPr>
          <a:lstStyle/>
          <a:p>
            <a:pPr eaLnBrk="1" fontAlgn="auto" hangingPunct="1">
              <a:spcBef>
                <a:spcPts val="0"/>
              </a:spcBef>
              <a:spcAft>
                <a:spcPts val="0"/>
              </a:spcAft>
              <a:defRPr/>
            </a:pPr>
            <a:r>
              <a:rPr lang="en-US" sz="1600" spc="600" dirty="0">
                <a:solidFill>
                  <a:schemeClr val="bg1"/>
                </a:solidFill>
                <a:latin typeface="+mn-lt"/>
                <a:cs typeface="Gotham Book" pitchFamily="50" charset="0"/>
              </a:rPr>
              <a:t>WWW.THEGATEWAYCORP.COM</a:t>
            </a:r>
          </a:p>
        </p:txBody>
      </p:sp>
      <p:sp>
        <p:nvSpPr>
          <p:cNvPr id="16" name="Rectangle 15"/>
          <p:cNvSpPr/>
          <p:nvPr/>
        </p:nvSpPr>
        <p:spPr>
          <a:xfrm flipV="1">
            <a:off x="560388" y="4267200"/>
            <a:ext cx="11631612" cy="95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p:cNvSpPr txBox="1">
            <a:spLocks/>
          </p:cNvSpPr>
          <p:nvPr/>
        </p:nvSpPr>
        <p:spPr>
          <a:xfrm>
            <a:off x="990600" y="844550"/>
            <a:ext cx="10939463" cy="5635625"/>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lgn="just" fontAlgn="auto">
              <a:lnSpc>
                <a:spcPct val="150000"/>
              </a:lnSpc>
              <a:spcBef>
                <a:spcPct val="0"/>
              </a:spcBef>
              <a:spcAft>
                <a:spcPts val="0"/>
              </a:spcAft>
              <a:buFont typeface="Arial" panose="020B0604020202020204" pitchFamily="34" charset="0"/>
              <a:buNone/>
              <a:defRPr/>
            </a:pPr>
            <a:r>
              <a:rPr lang="en-US" sz="1800" b="1" dirty="0">
                <a:solidFill>
                  <a:schemeClr val="tx1">
                    <a:lumMod val="75000"/>
                    <a:lumOff val="25000"/>
                  </a:schemeClr>
                </a:solidFill>
              </a:rPr>
              <a:t>Constraints of REST</a:t>
            </a:r>
          </a:p>
          <a:p>
            <a:pPr marL="0" indent="0" algn="just" fontAlgn="auto">
              <a:lnSpc>
                <a:spcPct val="150000"/>
              </a:lnSpc>
              <a:spcBef>
                <a:spcPct val="0"/>
              </a:spcBef>
              <a:spcAft>
                <a:spcPts val="0"/>
              </a:spcAft>
              <a:buFont typeface="Arial" panose="020B0604020202020204" pitchFamily="34" charset="0"/>
              <a:buNone/>
              <a:defRPr/>
            </a:pPr>
            <a:r>
              <a:rPr lang="en-US" sz="1800" dirty="0">
                <a:solidFill>
                  <a:schemeClr val="tx1">
                    <a:lumMod val="75000"/>
                    <a:lumOff val="25000"/>
                  </a:schemeClr>
                </a:solidFill>
              </a:rPr>
              <a:t>A Restful system should follow the constrains so it can be called Restful. There are 5 and 1 optional constraints of REST.</a:t>
            </a:r>
          </a:p>
        </p:txBody>
      </p:sp>
      <p:sp>
        <p:nvSpPr>
          <p:cNvPr id="4" name="Rectangle 3"/>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chemeClr val="tx1">
                    <a:lumMod val="85000"/>
                    <a:lumOff val="15000"/>
                  </a:schemeClr>
                </a:solidFill>
                <a:latin typeface="+mn-lt"/>
              </a:rPr>
              <a:t>RESTful API (REST API)</a:t>
            </a:r>
          </a:p>
        </p:txBody>
      </p:sp>
      <p:pic>
        <p:nvPicPr>
          <p:cNvPr id="1536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0475" y="2571750"/>
            <a:ext cx="713105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p:cNvSpPr txBox="1">
            <a:spLocks/>
          </p:cNvSpPr>
          <p:nvPr/>
        </p:nvSpPr>
        <p:spPr>
          <a:xfrm>
            <a:off x="990600" y="825500"/>
            <a:ext cx="10888663" cy="1887538"/>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algn="just" fontAlgn="auto">
              <a:lnSpc>
                <a:spcPct val="150000"/>
              </a:lnSpc>
              <a:spcBef>
                <a:spcPct val="0"/>
              </a:spcBef>
              <a:spcAft>
                <a:spcPts val="0"/>
              </a:spcAft>
              <a:defRPr/>
            </a:pPr>
            <a:r>
              <a:rPr lang="en-US" sz="1800" dirty="0"/>
              <a:t>The ASP.NET Web API is an extensible framework for building HTTP based services that can be accessed in different applications on different platforms such as web, windows, mobile etc.</a:t>
            </a:r>
          </a:p>
          <a:p>
            <a:pPr algn="just" fontAlgn="auto">
              <a:lnSpc>
                <a:spcPct val="150000"/>
              </a:lnSpc>
              <a:spcBef>
                <a:spcPct val="0"/>
              </a:spcBef>
              <a:spcAft>
                <a:spcPts val="0"/>
              </a:spcAft>
              <a:defRPr/>
            </a:pPr>
            <a:r>
              <a:rPr lang="en-US" sz="1800" dirty="0"/>
              <a:t>It works more or less the same way as ASP.NET MVC web application except that it sends data as a response instead of html view.</a:t>
            </a:r>
          </a:p>
          <a:p>
            <a:pPr algn="just" fontAlgn="auto">
              <a:lnSpc>
                <a:spcPct val="150000"/>
              </a:lnSpc>
              <a:spcBef>
                <a:spcPct val="0"/>
              </a:spcBef>
              <a:spcAft>
                <a:spcPts val="0"/>
              </a:spcAft>
              <a:defRPr/>
            </a:pPr>
            <a:r>
              <a:rPr lang="en-US" sz="1800" dirty="0"/>
              <a:t>It is like a webservice or WCF service but the exception is that it only supports HTTP protocol.</a:t>
            </a:r>
            <a:endParaRPr lang="en-US" sz="1800" dirty="0">
              <a:solidFill>
                <a:schemeClr val="tx1">
                  <a:lumMod val="75000"/>
                  <a:lumOff val="25000"/>
                </a:schemeClr>
              </a:solidFill>
            </a:endParaRPr>
          </a:p>
        </p:txBody>
      </p:sp>
      <p:sp>
        <p:nvSpPr>
          <p:cNvPr id="4" name="Rectangle 3"/>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chemeClr val="tx1">
                    <a:lumMod val="85000"/>
                    <a:lumOff val="15000"/>
                  </a:schemeClr>
                </a:solidFill>
                <a:latin typeface="+mn-lt"/>
              </a:rPr>
              <a:t>Usage</a:t>
            </a:r>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325" y="3128963"/>
            <a:ext cx="7832725" cy="346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p:cNvSpPr txBox="1">
            <a:spLocks/>
          </p:cNvSpPr>
          <p:nvPr/>
        </p:nvSpPr>
        <p:spPr>
          <a:xfrm>
            <a:off x="990600" y="803275"/>
            <a:ext cx="10939463" cy="5694363"/>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algn="just" fontAlgn="auto">
              <a:lnSpc>
                <a:spcPct val="150000"/>
              </a:lnSpc>
              <a:spcBef>
                <a:spcPct val="0"/>
              </a:spcBef>
              <a:spcAft>
                <a:spcPts val="0"/>
              </a:spcAft>
              <a:defRPr/>
            </a:pPr>
            <a:r>
              <a:rPr lang="en-US" sz="1800" dirty="0">
                <a:solidFill>
                  <a:schemeClr val="tx1">
                    <a:lumMod val="75000"/>
                    <a:lumOff val="25000"/>
                  </a:schemeClr>
                </a:solidFill>
              </a:rPr>
              <a:t>ASP.NET Web API is an ideal platform for building RESTful services.</a:t>
            </a:r>
          </a:p>
          <a:p>
            <a:pPr algn="just" fontAlgn="auto">
              <a:lnSpc>
                <a:spcPct val="150000"/>
              </a:lnSpc>
              <a:spcBef>
                <a:spcPct val="0"/>
              </a:spcBef>
              <a:spcAft>
                <a:spcPts val="0"/>
              </a:spcAft>
              <a:defRPr/>
            </a:pPr>
            <a:r>
              <a:rPr lang="en-US" sz="1800" dirty="0">
                <a:solidFill>
                  <a:schemeClr val="tx1">
                    <a:lumMod val="75000"/>
                    <a:lumOff val="25000"/>
                  </a:schemeClr>
                </a:solidFill>
              </a:rPr>
              <a:t>ASP.NET Web API is built on top of ASP.NET and supports ASP.NET request/response pipeline</a:t>
            </a:r>
          </a:p>
          <a:p>
            <a:pPr algn="just" fontAlgn="auto">
              <a:lnSpc>
                <a:spcPct val="150000"/>
              </a:lnSpc>
              <a:spcBef>
                <a:spcPct val="0"/>
              </a:spcBef>
              <a:spcAft>
                <a:spcPts val="0"/>
              </a:spcAft>
              <a:defRPr/>
            </a:pPr>
            <a:r>
              <a:rPr lang="en-US" sz="1800" dirty="0">
                <a:solidFill>
                  <a:schemeClr val="tx1">
                    <a:lumMod val="75000"/>
                    <a:lumOff val="25000"/>
                  </a:schemeClr>
                </a:solidFill>
              </a:rPr>
              <a:t>ASP.NET Web API maps HTTP verbs to method names.</a:t>
            </a:r>
          </a:p>
          <a:p>
            <a:pPr algn="just" fontAlgn="auto">
              <a:lnSpc>
                <a:spcPct val="150000"/>
              </a:lnSpc>
              <a:spcBef>
                <a:spcPct val="0"/>
              </a:spcBef>
              <a:spcAft>
                <a:spcPts val="0"/>
              </a:spcAft>
              <a:defRPr/>
            </a:pPr>
            <a:r>
              <a:rPr lang="en-US" sz="1800" dirty="0">
                <a:solidFill>
                  <a:schemeClr val="tx1">
                    <a:lumMod val="75000"/>
                    <a:lumOff val="25000"/>
                  </a:schemeClr>
                </a:solidFill>
              </a:rPr>
              <a:t>ASP.NET Web API supports different formats of response data. Built-in support for JSON, XML, BSON format.</a:t>
            </a:r>
          </a:p>
          <a:p>
            <a:pPr algn="just" fontAlgn="auto">
              <a:lnSpc>
                <a:spcPct val="150000"/>
              </a:lnSpc>
              <a:spcBef>
                <a:spcPct val="0"/>
              </a:spcBef>
              <a:spcAft>
                <a:spcPts val="0"/>
              </a:spcAft>
              <a:defRPr/>
            </a:pPr>
            <a:r>
              <a:rPr lang="en-US" sz="1800" dirty="0">
                <a:solidFill>
                  <a:schemeClr val="tx1">
                    <a:lumMod val="75000"/>
                    <a:lumOff val="25000"/>
                  </a:schemeClr>
                </a:solidFill>
              </a:rPr>
              <a:t>ASP.NET Web API can be hosted in IIS, Self-hosted or other web server that supports .NET 4.0+.</a:t>
            </a:r>
          </a:p>
          <a:p>
            <a:pPr algn="just" fontAlgn="auto">
              <a:lnSpc>
                <a:spcPct val="150000"/>
              </a:lnSpc>
              <a:spcBef>
                <a:spcPct val="0"/>
              </a:spcBef>
              <a:spcAft>
                <a:spcPts val="0"/>
              </a:spcAft>
              <a:defRPr/>
            </a:pPr>
            <a:r>
              <a:rPr lang="en-US" sz="1800" dirty="0">
                <a:solidFill>
                  <a:schemeClr val="tx1">
                    <a:lumMod val="75000"/>
                    <a:lumOff val="25000"/>
                  </a:schemeClr>
                </a:solidFill>
              </a:rPr>
              <a:t>ASP.NET Web API framework includes new </a:t>
            </a:r>
            <a:r>
              <a:rPr lang="en-US" sz="1800" dirty="0" err="1">
                <a:solidFill>
                  <a:schemeClr val="tx1">
                    <a:lumMod val="75000"/>
                    <a:lumOff val="25000"/>
                  </a:schemeClr>
                </a:solidFill>
              </a:rPr>
              <a:t>HttpClient</a:t>
            </a:r>
            <a:r>
              <a:rPr lang="en-US" sz="1800" dirty="0">
                <a:solidFill>
                  <a:schemeClr val="tx1">
                    <a:lumMod val="75000"/>
                    <a:lumOff val="25000"/>
                  </a:schemeClr>
                </a:solidFill>
              </a:rPr>
              <a:t> to communicate with Web API server. </a:t>
            </a:r>
            <a:r>
              <a:rPr lang="en-US" sz="1800" dirty="0" err="1">
                <a:solidFill>
                  <a:schemeClr val="tx1">
                    <a:lumMod val="75000"/>
                    <a:lumOff val="25000"/>
                  </a:schemeClr>
                </a:solidFill>
              </a:rPr>
              <a:t>HttpClient</a:t>
            </a:r>
            <a:r>
              <a:rPr lang="en-US" sz="1800" dirty="0">
                <a:solidFill>
                  <a:schemeClr val="tx1">
                    <a:lumMod val="75000"/>
                    <a:lumOff val="25000"/>
                  </a:schemeClr>
                </a:solidFill>
              </a:rPr>
              <a:t> can be used in ASP.MVC server side, Windows Form application, Console application or other apps.</a:t>
            </a:r>
          </a:p>
        </p:txBody>
      </p:sp>
      <p:sp>
        <p:nvSpPr>
          <p:cNvPr id="4" name="Rectangle 3"/>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chemeClr val="tx1">
                    <a:lumMod val="85000"/>
                    <a:lumOff val="15000"/>
                  </a:schemeClr>
                </a:solidFill>
                <a:latin typeface="+mn-lt"/>
              </a:rPr>
              <a:t>ASP.NET Web API Characteristics</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de-DE" sz="3000" b="1" dirty="0">
                <a:solidFill>
                  <a:schemeClr val="tx1">
                    <a:lumMod val="85000"/>
                    <a:lumOff val="15000"/>
                  </a:schemeClr>
                </a:solidFill>
                <a:latin typeface="+mn-lt"/>
              </a:rPr>
              <a:t>ASP.NET Web API Versions</a:t>
            </a:r>
            <a:endParaRPr lang="en-US" sz="3000" b="1" dirty="0">
              <a:solidFill>
                <a:schemeClr val="tx1">
                  <a:lumMod val="85000"/>
                  <a:lumOff val="15000"/>
                </a:schemeClr>
              </a:solidFill>
              <a:latin typeface="+mn-lt"/>
            </a:endParaRPr>
          </a:p>
        </p:txBody>
      </p:sp>
      <p:graphicFrame>
        <p:nvGraphicFramePr>
          <p:cNvPr id="2" name="Table 2"/>
          <p:cNvGraphicFramePr>
            <a:graphicFrameLocks noGrp="1"/>
          </p:cNvGraphicFramePr>
          <p:nvPr/>
        </p:nvGraphicFramePr>
        <p:xfrm>
          <a:off x="990600" y="885825"/>
          <a:ext cx="10115550" cy="1450975"/>
        </p:xfrm>
        <a:graphic>
          <a:graphicData uri="http://schemas.openxmlformats.org/drawingml/2006/table">
            <a:tbl>
              <a:tblPr firstRow="1" bandRow="1">
                <a:tableStyleId>{E929F9F4-4A8F-4326-A1B4-22849713DDAB}</a:tableStyleId>
              </a:tblPr>
              <a:tblGrid>
                <a:gridCol w="2528888">
                  <a:extLst>
                    <a:ext uri="{9D8B030D-6E8A-4147-A177-3AD203B41FA5}">
                      <a16:colId xmlns:a16="http://schemas.microsoft.com/office/drawing/2014/main" val="20000"/>
                    </a:ext>
                  </a:extLst>
                </a:gridCol>
                <a:gridCol w="2250478">
                  <a:extLst>
                    <a:ext uri="{9D8B030D-6E8A-4147-A177-3AD203B41FA5}">
                      <a16:colId xmlns:a16="http://schemas.microsoft.com/office/drawing/2014/main" val="20001"/>
                    </a:ext>
                  </a:extLst>
                </a:gridCol>
                <a:gridCol w="2081761">
                  <a:extLst>
                    <a:ext uri="{9D8B030D-6E8A-4147-A177-3AD203B41FA5}">
                      <a16:colId xmlns:a16="http://schemas.microsoft.com/office/drawing/2014/main" val="20002"/>
                    </a:ext>
                  </a:extLst>
                </a:gridCol>
                <a:gridCol w="3254423">
                  <a:extLst>
                    <a:ext uri="{9D8B030D-6E8A-4147-A177-3AD203B41FA5}">
                      <a16:colId xmlns:a16="http://schemas.microsoft.com/office/drawing/2014/main" val="20003"/>
                    </a:ext>
                  </a:extLst>
                </a:gridCol>
              </a:tblGrid>
              <a:tr h="653843">
                <a:tc>
                  <a:txBody>
                    <a:bodyPr/>
                    <a:lstStyle/>
                    <a:p>
                      <a:r>
                        <a:rPr lang="en-US" sz="1800" dirty="0"/>
                        <a:t>Web API Version</a:t>
                      </a:r>
                    </a:p>
                  </a:txBody>
                  <a:tcPr marL="91426" marR="91426" marT="45680" marB="45680"/>
                </a:tc>
                <a:tc>
                  <a:txBody>
                    <a:bodyPr/>
                    <a:lstStyle/>
                    <a:p>
                      <a:r>
                        <a:rPr lang="en-US" sz="1800" dirty="0"/>
                        <a:t>Supported .NET Framework</a:t>
                      </a:r>
                    </a:p>
                  </a:txBody>
                  <a:tcPr marL="91426" marR="91426" marT="45680" marB="45680"/>
                </a:tc>
                <a:tc>
                  <a:txBody>
                    <a:bodyPr/>
                    <a:lstStyle/>
                    <a:p>
                      <a:r>
                        <a:rPr lang="en-US" sz="1800" dirty="0"/>
                        <a:t>Coincides with</a:t>
                      </a:r>
                    </a:p>
                  </a:txBody>
                  <a:tcPr marL="91426" marR="91426" marT="45680" marB="45680"/>
                </a:tc>
                <a:tc>
                  <a:txBody>
                    <a:bodyPr/>
                    <a:lstStyle/>
                    <a:p>
                      <a:r>
                        <a:rPr lang="en-US" sz="1800" dirty="0"/>
                        <a:t>Supported in</a:t>
                      </a:r>
                    </a:p>
                  </a:txBody>
                  <a:tcPr marL="91426" marR="91426" marT="45680" marB="45680"/>
                </a:tc>
                <a:extLst>
                  <a:ext uri="{0D108BD9-81ED-4DB2-BD59-A6C34878D82A}">
                    <a16:rowId xmlns:a16="http://schemas.microsoft.com/office/drawing/2014/main" val="10000"/>
                  </a:ext>
                </a:extLst>
              </a:tr>
              <a:tr h="404033">
                <a:tc>
                  <a:txBody>
                    <a:bodyPr/>
                    <a:lstStyle/>
                    <a:p>
                      <a:r>
                        <a:rPr lang="en-US" sz="1800" dirty="0"/>
                        <a:t>Web API 1.0</a:t>
                      </a:r>
                    </a:p>
                  </a:txBody>
                  <a:tcPr marL="91426" marR="91426" marT="45680" marB="45680"/>
                </a:tc>
                <a:tc>
                  <a:txBody>
                    <a:bodyPr/>
                    <a:lstStyle/>
                    <a:p>
                      <a:r>
                        <a:rPr lang="en-US" sz="1800" dirty="0"/>
                        <a:t>.NET Framework 4.0</a:t>
                      </a:r>
                    </a:p>
                  </a:txBody>
                  <a:tcPr marL="91426" marR="91426" marT="45680" marB="45680"/>
                </a:tc>
                <a:tc>
                  <a:txBody>
                    <a:bodyPr/>
                    <a:lstStyle/>
                    <a:p>
                      <a:r>
                        <a:rPr lang="en-US" sz="1800" dirty="0"/>
                        <a:t>ASP.NET MVC 4</a:t>
                      </a:r>
                    </a:p>
                  </a:txBody>
                  <a:tcPr marL="91426" marR="91426" marT="45680" marB="45680"/>
                </a:tc>
                <a:tc>
                  <a:txBody>
                    <a:bodyPr/>
                    <a:lstStyle/>
                    <a:p>
                      <a:r>
                        <a:rPr lang="en-US" sz="1800" dirty="0"/>
                        <a:t>VS 2010</a:t>
                      </a:r>
                    </a:p>
                  </a:txBody>
                  <a:tcPr marL="91426" marR="91426" marT="45680" marB="45680"/>
                </a:tc>
                <a:extLst>
                  <a:ext uri="{0D108BD9-81ED-4DB2-BD59-A6C34878D82A}">
                    <a16:rowId xmlns:a16="http://schemas.microsoft.com/office/drawing/2014/main" val="10001"/>
                  </a:ext>
                </a:extLst>
              </a:tr>
              <a:tr h="393099">
                <a:tc>
                  <a:txBody>
                    <a:bodyPr/>
                    <a:lstStyle/>
                    <a:p>
                      <a:r>
                        <a:rPr lang="en-US" sz="1800" dirty="0"/>
                        <a:t>Web API 2 - Current</a:t>
                      </a:r>
                    </a:p>
                  </a:txBody>
                  <a:tcPr marL="91426" marR="91426" marT="45680" marB="45680"/>
                </a:tc>
                <a:tc>
                  <a:txBody>
                    <a:bodyPr/>
                    <a:lstStyle/>
                    <a:p>
                      <a:r>
                        <a:rPr lang="en-US" sz="1800" dirty="0"/>
                        <a:t>.NET Framework 4.5</a:t>
                      </a:r>
                    </a:p>
                  </a:txBody>
                  <a:tcPr marL="91426" marR="91426" marT="45680" marB="45680"/>
                </a:tc>
                <a:tc>
                  <a:txBody>
                    <a:bodyPr/>
                    <a:lstStyle/>
                    <a:p>
                      <a:r>
                        <a:rPr lang="en-US" sz="1800" dirty="0"/>
                        <a:t>ASP.NET MVC 5</a:t>
                      </a:r>
                    </a:p>
                  </a:txBody>
                  <a:tcPr marL="91426" marR="91426" marT="45680" marB="45680"/>
                </a:tc>
                <a:tc>
                  <a:txBody>
                    <a:bodyPr/>
                    <a:lstStyle/>
                    <a:p>
                      <a:r>
                        <a:rPr lang="en-US" sz="1800" dirty="0"/>
                        <a:t>VS 2012, 2013, 2015, 2017, 2019</a:t>
                      </a:r>
                    </a:p>
                  </a:txBody>
                  <a:tcPr marL="91426" marR="91426" marT="45680" marB="45680"/>
                </a:tc>
                <a:extLst>
                  <a:ext uri="{0D108BD9-81ED-4DB2-BD59-A6C34878D82A}">
                    <a16:rowId xmlns:a16="http://schemas.microsoft.com/office/drawing/2014/main" val="10002"/>
                  </a:ext>
                </a:extLst>
              </a:tr>
            </a:tbl>
          </a:graphicData>
        </a:graphic>
      </p:graphicFrame>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p:cNvSpPr txBox="1">
            <a:spLocks/>
          </p:cNvSpPr>
          <p:nvPr/>
        </p:nvSpPr>
        <p:spPr>
          <a:xfrm>
            <a:off x="939800" y="776288"/>
            <a:ext cx="10939463" cy="5021262"/>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algn="just" fontAlgn="auto">
              <a:lnSpc>
                <a:spcPct val="150000"/>
              </a:lnSpc>
              <a:spcBef>
                <a:spcPct val="0"/>
              </a:spcBef>
              <a:spcAft>
                <a:spcPts val="0"/>
              </a:spcAft>
              <a:defRPr/>
            </a:pPr>
            <a:r>
              <a:rPr lang="en-US" sz="1800" dirty="0">
                <a:solidFill>
                  <a:schemeClr val="tx1">
                    <a:lumMod val="75000"/>
                    <a:lumOff val="25000"/>
                  </a:schemeClr>
                </a:solidFill>
              </a:rPr>
              <a:t>200 - OK</a:t>
            </a:r>
          </a:p>
          <a:p>
            <a:pPr algn="just" fontAlgn="auto">
              <a:lnSpc>
                <a:spcPct val="150000"/>
              </a:lnSpc>
              <a:spcBef>
                <a:spcPct val="0"/>
              </a:spcBef>
              <a:spcAft>
                <a:spcPts val="0"/>
              </a:spcAft>
              <a:defRPr/>
            </a:pPr>
            <a:r>
              <a:rPr lang="en-US" sz="1800" dirty="0">
                <a:solidFill>
                  <a:schemeClr val="tx1">
                    <a:lumMod val="75000"/>
                    <a:lumOff val="25000"/>
                  </a:schemeClr>
                </a:solidFill>
              </a:rPr>
              <a:t>201 - Created</a:t>
            </a:r>
          </a:p>
          <a:p>
            <a:pPr algn="just" fontAlgn="auto">
              <a:lnSpc>
                <a:spcPct val="150000"/>
              </a:lnSpc>
              <a:spcBef>
                <a:spcPct val="0"/>
              </a:spcBef>
              <a:spcAft>
                <a:spcPts val="0"/>
              </a:spcAft>
              <a:defRPr/>
            </a:pPr>
            <a:r>
              <a:rPr lang="en-US" sz="1800" dirty="0">
                <a:solidFill>
                  <a:schemeClr val="tx1">
                    <a:lumMod val="75000"/>
                    <a:lumOff val="25000"/>
                  </a:schemeClr>
                </a:solidFill>
              </a:rPr>
              <a:t>204 - No Content</a:t>
            </a:r>
          </a:p>
          <a:p>
            <a:pPr algn="just" fontAlgn="auto">
              <a:lnSpc>
                <a:spcPct val="150000"/>
              </a:lnSpc>
              <a:spcBef>
                <a:spcPct val="0"/>
              </a:spcBef>
              <a:spcAft>
                <a:spcPts val="0"/>
              </a:spcAft>
              <a:defRPr/>
            </a:pPr>
            <a:r>
              <a:rPr lang="en-US" sz="1800" dirty="0">
                <a:solidFill>
                  <a:schemeClr val="tx1">
                    <a:lumMod val="75000"/>
                    <a:lumOff val="25000"/>
                  </a:schemeClr>
                </a:solidFill>
              </a:rPr>
              <a:t>400 - Bad Request</a:t>
            </a:r>
          </a:p>
          <a:p>
            <a:pPr algn="just" fontAlgn="auto">
              <a:lnSpc>
                <a:spcPct val="150000"/>
              </a:lnSpc>
              <a:spcBef>
                <a:spcPct val="0"/>
              </a:spcBef>
              <a:spcAft>
                <a:spcPts val="0"/>
              </a:spcAft>
              <a:defRPr/>
            </a:pPr>
            <a:r>
              <a:rPr lang="en-US" sz="1800" dirty="0">
                <a:solidFill>
                  <a:schemeClr val="tx1">
                    <a:lumMod val="75000"/>
                    <a:lumOff val="25000"/>
                  </a:schemeClr>
                </a:solidFill>
              </a:rPr>
              <a:t>401 - Unauthorized</a:t>
            </a:r>
          </a:p>
          <a:p>
            <a:pPr algn="just" fontAlgn="auto">
              <a:lnSpc>
                <a:spcPct val="150000"/>
              </a:lnSpc>
              <a:spcBef>
                <a:spcPct val="0"/>
              </a:spcBef>
              <a:spcAft>
                <a:spcPts val="0"/>
              </a:spcAft>
              <a:defRPr/>
            </a:pPr>
            <a:r>
              <a:rPr lang="en-US" sz="1800" dirty="0">
                <a:solidFill>
                  <a:schemeClr val="tx1">
                    <a:lumMod val="75000"/>
                    <a:lumOff val="25000"/>
                  </a:schemeClr>
                </a:solidFill>
              </a:rPr>
              <a:t>404 - Not Found</a:t>
            </a:r>
          </a:p>
          <a:p>
            <a:pPr algn="just" fontAlgn="auto">
              <a:lnSpc>
                <a:spcPct val="150000"/>
              </a:lnSpc>
              <a:spcBef>
                <a:spcPct val="0"/>
              </a:spcBef>
              <a:spcAft>
                <a:spcPts val="0"/>
              </a:spcAft>
              <a:defRPr/>
            </a:pPr>
            <a:r>
              <a:rPr lang="en-US" sz="1800" dirty="0">
                <a:solidFill>
                  <a:schemeClr val="tx1">
                    <a:lumMod val="75000"/>
                    <a:lumOff val="25000"/>
                  </a:schemeClr>
                </a:solidFill>
              </a:rPr>
              <a:t>409 - Conflict (if resource already exists.)</a:t>
            </a:r>
          </a:p>
          <a:p>
            <a:pPr algn="just" fontAlgn="auto">
              <a:lnSpc>
                <a:spcPct val="150000"/>
              </a:lnSpc>
              <a:spcBef>
                <a:spcPct val="0"/>
              </a:spcBef>
              <a:spcAft>
                <a:spcPts val="0"/>
              </a:spcAft>
              <a:defRPr/>
            </a:pPr>
            <a:r>
              <a:rPr lang="en-US" sz="1800" dirty="0">
                <a:solidFill>
                  <a:schemeClr val="tx1">
                    <a:lumMod val="75000"/>
                    <a:lumOff val="25000"/>
                  </a:schemeClr>
                </a:solidFill>
              </a:rPr>
              <a:t>500 - Internal Server Error</a:t>
            </a:r>
          </a:p>
        </p:txBody>
      </p:sp>
      <p:sp>
        <p:nvSpPr>
          <p:cNvPr id="4" name="Rectangle 3"/>
          <p:cNvSpPr/>
          <p:nvPr/>
        </p:nvSpPr>
        <p:spPr>
          <a:xfrm>
            <a:off x="990600" y="179388"/>
            <a:ext cx="11201400" cy="461962"/>
          </a:xfrm>
          <a:prstGeom prst="rect">
            <a:avLst/>
          </a:prstGeom>
        </p:spPr>
        <p:txBody>
          <a:bodyPr lIns="0" tIns="0" rIns="0" bIns="0">
            <a:spAutoFit/>
          </a:bodyPr>
          <a:lstStyle/>
          <a:p>
            <a:pPr marL="0" lvl="1" eaLnBrk="1" fontAlgn="auto" hangingPunct="1">
              <a:spcBef>
                <a:spcPts val="0"/>
              </a:spcBef>
              <a:spcAft>
                <a:spcPts val="0"/>
              </a:spcAft>
              <a:defRPr/>
            </a:pPr>
            <a:r>
              <a:rPr lang="en-US" sz="3000" b="1" dirty="0">
                <a:solidFill>
                  <a:schemeClr val="tx1">
                    <a:lumMod val="85000"/>
                    <a:lumOff val="15000"/>
                  </a:schemeClr>
                </a:solidFill>
                <a:latin typeface="+mn-lt"/>
              </a:rPr>
              <a:t>HTTP Status code</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1711</TotalTime>
  <Words>2393</Words>
  <Application>Microsoft Office PowerPoint</Application>
  <PresentationFormat>Widescreen</PresentationFormat>
  <Paragraphs>263</Paragraphs>
  <Slides>40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Arial</vt:lpstr>
      <vt:lpstr>Calibri Light</vt:lpstr>
      <vt:lpstr>Wingdings</vt:lpstr>
      <vt:lpstr>Gotham Book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Nehal Mehta</dc:creator>
  <cp:lastModifiedBy>Vandita Dhariyal</cp:lastModifiedBy>
  <cp:revision>330</cp:revision>
  <dcterms:created xsi:type="dcterms:W3CDTF">2017-11-28T07:48:32Z</dcterms:created>
  <dcterms:modified xsi:type="dcterms:W3CDTF">2020-02-11T05:02:21Z</dcterms:modified>
</cp:coreProperties>
</file>