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
  </p:notesMasterIdLst>
  <p:sldIdLst>
    <p:sldId id="258" r:id="rId2"/>
    <p:sldId id="257" r:id="rId3"/>
    <p:sldId id="304" r:id="rId4"/>
    <p:sldId id="316" r:id="rId5"/>
    <p:sldId id="306" r:id="rId6"/>
    <p:sldId id="260" r:id="rId7"/>
    <p:sldId id="317" r:id="rId8"/>
    <p:sldId id="319" r:id="rId9"/>
    <p:sldId id="320" r:id="rId10"/>
    <p:sldId id="314" r:id="rId11"/>
    <p:sldId id="321" r:id="rId12"/>
    <p:sldId id="345" r:id="rId13"/>
    <p:sldId id="311" r:id="rId14"/>
    <p:sldId id="332" r:id="rId15"/>
    <p:sldId id="331" r:id="rId16"/>
    <p:sldId id="333" r:id="rId17"/>
    <p:sldId id="335" r:id="rId18"/>
    <p:sldId id="334" r:id="rId19"/>
    <p:sldId id="342" r:id="rId20"/>
    <p:sldId id="336" r:id="rId21"/>
    <p:sldId id="322" r:id="rId22"/>
    <p:sldId id="337" r:id="rId23"/>
    <p:sldId id="338" r:id="rId24"/>
    <p:sldId id="339" r:id="rId25"/>
    <p:sldId id="343" r:id="rId26"/>
    <p:sldId id="340" r:id="rId27"/>
    <p:sldId id="344" r:id="rId28"/>
    <p:sldId id="341"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15FE5-02DD-4DF4-BA53-322E4397A4C4}"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C6E47-8B92-4872-945D-6BC02539E638}" type="slidenum">
              <a:rPr lang="en-US" smtClean="0"/>
              <a:t>‹#›</a:t>
            </a:fld>
            <a:endParaRPr lang="en-US"/>
          </a:p>
        </p:txBody>
      </p:sp>
    </p:spTree>
    <p:extLst>
      <p:ext uri="{BB962C8B-B14F-4D97-AF65-F5344CB8AC3E}">
        <p14:creationId xmlns:p14="http://schemas.microsoft.com/office/powerpoint/2010/main" val="124101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070771-A463-422F-9555-205B6C0463B9}"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BE33C-0D28-4E13-B13F-DADF88FCBF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125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B9881-95D6-4B62-B4E9-2C3C819B39B6}"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BE33C-0D28-4E13-B13F-DADF88FCBF59}" type="slidenum">
              <a:rPr lang="en-US" smtClean="0"/>
              <a:t>‹#›</a:t>
            </a:fld>
            <a:endParaRPr lang="en-US"/>
          </a:p>
        </p:txBody>
      </p:sp>
    </p:spTree>
    <p:extLst>
      <p:ext uri="{BB962C8B-B14F-4D97-AF65-F5344CB8AC3E}">
        <p14:creationId xmlns:p14="http://schemas.microsoft.com/office/powerpoint/2010/main" val="310882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49C9B-67C1-4562-96BB-F324A48F9F98}"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BE33C-0D28-4E13-B13F-DADF88FCBF59}" type="slidenum">
              <a:rPr lang="en-US" smtClean="0"/>
              <a:t>‹#›</a:t>
            </a:fld>
            <a:endParaRPr lang="en-US"/>
          </a:p>
        </p:txBody>
      </p:sp>
    </p:spTree>
    <p:extLst>
      <p:ext uri="{BB962C8B-B14F-4D97-AF65-F5344CB8AC3E}">
        <p14:creationId xmlns:p14="http://schemas.microsoft.com/office/powerpoint/2010/main" val="2091733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55AEC-9A95-47CA-8A2F-69DFA5315A14}"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BE33C-0D28-4E13-B13F-DADF88FCBF59}" type="slidenum">
              <a:rPr lang="en-US" smtClean="0"/>
              <a:t>‹#›</a:t>
            </a:fld>
            <a:endParaRPr lang="en-US"/>
          </a:p>
        </p:txBody>
      </p:sp>
    </p:spTree>
    <p:extLst>
      <p:ext uri="{BB962C8B-B14F-4D97-AF65-F5344CB8AC3E}">
        <p14:creationId xmlns:p14="http://schemas.microsoft.com/office/powerpoint/2010/main" val="413816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EDDED0-A6CE-49AE-9C07-8E964AFF193B}" type="datetime1">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BE33C-0D28-4E13-B13F-DADF88FCBF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7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0088B3-CE9D-476B-89B8-40DFFE52208C}"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BE33C-0D28-4E13-B13F-DADF88FCBF59}" type="slidenum">
              <a:rPr lang="en-US" smtClean="0"/>
              <a:t>‹#›</a:t>
            </a:fld>
            <a:endParaRPr lang="en-US"/>
          </a:p>
        </p:txBody>
      </p:sp>
    </p:spTree>
    <p:extLst>
      <p:ext uri="{BB962C8B-B14F-4D97-AF65-F5344CB8AC3E}">
        <p14:creationId xmlns:p14="http://schemas.microsoft.com/office/powerpoint/2010/main" val="269282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248C4-518A-458A-B784-86888FA10971}" type="datetime1">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BBE33C-0D28-4E13-B13F-DADF88FCBF59}" type="slidenum">
              <a:rPr lang="en-US" smtClean="0"/>
              <a:t>‹#›</a:t>
            </a:fld>
            <a:endParaRPr lang="en-US"/>
          </a:p>
        </p:txBody>
      </p:sp>
    </p:spTree>
    <p:extLst>
      <p:ext uri="{BB962C8B-B14F-4D97-AF65-F5344CB8AC3E}">
        <p14:creationId xmlns:p14="http://schemas.microsoft.com/office/powerpoint/2010/main" val="150685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0486E3-73F8-4282-BF39-AF4712AE5F7A}" type="datetime1">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BE33C-0D28-4E13-B13F-DADF88FCBF59}" type="slidenum">
              <a:rPr lang="en-US" smtClean="0"/>
              <a:t>‹#›</a:t>
            </a:fld>
            <a:endParaRPr lang="en-US"/>
          </a:p>
        </p:txBody>
      </p:sp>
    </p:spTree>
    <p:extLst>
      <p:ext uri="{BB962C8B-B14F-4D97-AF65-F5344CB8AC3E}">
        <p14:creationId xmlns:p14="http://schemas.microsoft.com/office/powerpoint/2010/main" val="813831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2E96BC-61E1-4414-B882-AB9421B2FACE}" type="datetime1">
              <a:rPr lang="en-US" smtClean="0"/>
              <a:t>1/16/2023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7BBE33C-0D28-4E13-B13F-DADF88FCBF59}" type="slidenum">
              <a:rPr lang="en-US" smtClean="0"/>
              <a:t>‹#›</a:t>
            </a:fld>
            <a:endParaRPr lang="en-US"/>
          </a:p>
        </p:txBody>
      </p:sp>
    </p:spTree>
    <p:extLst>
      <p:ext uri="{BB962C8B-B14F-4D97-AF65-F5344CB8AC3E}">
        <p14:creationId xmlns:p14="http://schemas.microsoft.com/office/powerpoint/2010/main" val="2293617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7A15718-DA36-40FF-8A57-6D10E60ACA7E}" type="datetime1">
              <a:rPr lang="en-US" smtClean="0"/>
              <a:t>1/16/2023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BBE33C-0D28-4E13-B13F-DADF88FCBF59}" type="slidenum">
              <a:rPr lang="en-US" smtClean="0"/>
              <a:t>‹#›</a:t>
            </a:fld>
            <a:endParaRPr lang="en-US"/>
          </a:p>
        </p:txBody>
      </p:sp>
    </p:spTree>
    <p:extLst>
      <p:ext uri="{BB962C8B-B14F-4D97-AF65-F5344CB8AC3E}">
        <p14:creationId xmlns:p14="http://schemas.microsoft.com/office/powerpoint/2010/main" val="225247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D028DD-ACBD-4FC5-A1A9-C06C26767268}" type="datetime1">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BE33C-0D28-4E13-B13F-DADF88FCBF59}" type="slidenum">
              <a:rPr lang="en-US" smtClean="0"/>
              <a:t>‹#›</a:t>
            </a:fld>
            <a:endParaRPr lang="en-US"/>
          </a:p>
        </p:txBody>
      </p:sp>
    </p:spTree>
    <p:extLst>
      <p:ext uri="{BB962C8B-B14F-4D97-AF65-F5344CB8AC3E}">
        <p14:creationId xmlns:p14="http://schemas.microsoft.com/office/powerpoint/2010/main" val="296632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A7BD46-0C35-4188-B768-CAA8AA0297ED}" type="datetime1">
              <a:rPr lang="en-US" smtClean="0"/>
              <a:t>1/16/2023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BBE33C-0D28-4E13-B13F-DADF88FCBF5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6312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845734"/>
            <a:ext cx="10557164" cy="4305684"/>
          </a:xfrm>
        </p:spPr>
        <p:txBody>
          <a:bodyPr>
            <a:normAutofit fontScale="77500" lnSpcReduction="20000"/>
          </a:bodyPr>
          <a:lstStyle/>
          <a:p>
            <a:pPr marL="457200" lvl="1" indent="0">
              <a:buNone/>
            </a:pPr>
            <a:endParaRPr lang="en-US" sz="3000" dirty="0">
              <a:solidFill>
                <a:srgbClr val="C00000"/>
              </a:solidFill>
            </a:endParaRPr>
          </a:p>
          <a:p>
            <a:pPr marL="457200" lvl="1" indent="0">
              <a:buNone/>
            </a:pPr>
            <a:endParaRPr lang="en-US" sz="3000" dirty="0">
              <a:solidFill>
                <a:srgbClr val="C00000"/>
              </a:solidFill>
            </a:endParaRPr>
          </a:p>
          <a:p>
            <a:pPr marL="457200" lvl="1" indent="0">
              <a:buNone/>
            </a:pPr>
            <a:endParaRPr lang="en-US" sz="3000" dirty="0">
              <a:solidFill>
                <a:srgbClr val="C00000"/>
              </a:solidFill>
            </a:endParaRPr>
          </a:p>
          <a:p>
            <a:pPr marL="457200" lvl="1" indent="0" algn="ctr">
              <a:buNone/>
            </a:pPr>
            <a:r>
              <a:rPr lang="en-US" sz="5100" dirty="0">
                <a:solidFill>
                  <a:srgbClr val="C00000"/>
                </a:solidFill>
              </a:rPr>
              <a:t>Title</a:t>
            </a:r>
            <a:r>
              <a:rPr lang="en-US" sz="4300" dirty="0"/>
              <a:t>: Word Game Modeling using Character-level N-gram and Statistics</a:t>
            </a:r>
            <a:endParaRPr lang="en-US" sz="4300" dirty="0">
              <a:latin typeface="Times New Roman" panose="02020603050405020304" pitchFamily="18" charset="0"/>
              <a:cs typeface="Times New Roman" panose="02020603050405020304" pitchFamily="18" charset="0"/>
            </a:endParaRPr>
          </a:p>
          <a:p>
            <a:pPr marL="457200" lvl="1" indent="0">
              <a:buNone/>
            </a:pPr>
            <a:endParaRPr lang="en-US" sz="3900" dirty="0"/>
          </a:p>
          <a:p>
            <a:pPr marL="457200" lvl="1" indent="0">
              <a:buNone/>
            </a:pPr>
            <a:endParaRPr lang="en-US" sz="2600" dirty="0"/>
          </a:p>
          <a:p>
            <a:pPr marL="457200" lvl="1" indent="0">
              <a:buNone/>
            </a:pPr>
            <a:endParaRPr lang="en-US" sz="2600" dirty="0"/>
          </a:p>
          <a:p>
            <a:pPr marL="457200" lvl="1" indent="0">
              <a:buNone/>
            </a:pPr>
            <a:endParaRPr lang="en-US" sz="2600" dirty="0"/>
          </a:p>
          <a:p>
            <a:pPr marL="457200" lvl="1" indent="0" algn="ctr">
              <a:buNone/>
            </a:pPr>
            <a:r>
              <a:rPr lang="en-US" sz="3100" dirty="0"/>
              <a:t>							Co-author: </a:t>
            </a:r>
            <a:r>
              <a:rPr lang="en-US" sz="3100" b="1" dirty="0"/>
              <a:t>Ulugbek </a:t>
            </a:r>
            <a:r>
              <a:rPr lang="en-US" sz="3100" b="1" dirty="0" err="1"/>
              <a:t>Salayev</a:t>
            </a:r>
            <a:r>
              <a:rPr lang="en-US" sz="3100" b="1" dirty="0"/>
              <a:t> </a:t>
            </a:r>
          </a:p>
          <a:p>
            <a:pPr marL="457200" lvl="1" indent="0">
              <a:buNone/>
            </a:pPr>
            <a:endParaRPr lang="en-US" sz="3200" dirty="0"/>
          </a:p>
          <a:p>
            <a:pPr marL="457200" lvl="1" indent="0">
              <a:buNone/>
            </a:pPr>
            <a:r>
              <a:rPr lang="en-US" sz="3200" dirty="0"/>
              <a:t>		16.01.2023					Koper</a:t>
            </a:r>
            <a:endParaRPr lang="en-US" sz="3500" dirty="0">
              <a:solidFill>
                <a:schemeClr val="accent2">
                  <a:lumMod val="75000"/>
                </a:schemeClr>
              </a:solidFill>
            </a:endParaRPr>
          </a:p>
        </p:txBody>
      </p:sp>
      <p:pic>
        <p:nvPicPr>
          <p:cNvPr id="7" name="Picture 6"/>
          <p:cNvPicPr>
            <a:picLocks noChangeAspect="1"/>
          </p:cNvPicPr>
          <p:nvPr/>
        </p:nvPicPr>
        <p:blipFill>
          <a:blip r:embed="rId2"/>
          <a:stretch>
            <a:fillRect/>
          </a:stretch>
        </p:blipFill>
        <p:spPr>
          <a:xfrm>
            <a:off x="9669549" y="115836"/>
            <a:ext cx="1709651" cy="1560452"/>
          </a:xfrm>
          <a:prstGeom prst="rect">
            <a:avLst/>
          </a:prstGeom>
        </p:spPr>
      </p:pic>
      <p:sp>
        <p:nvSpPr>
          <p:cNvPr id="8" name="Rectangle 7"/>
          <p:cNvSpPr/>
          <p:nvPr/>
        </p:nvSpPr>
        <p:spPr>
          <a:xfrm>
            <a:off x="3472397" y="260226"/>
            <a:ext cx="5551054" cy="1015663"/>
          </a:xfrm>
          <a:prstGeom prst="rect">
            <a:avLst/>
          </a:prstGeom>
        </p:spPr>
        <p:txBody>
          <a:bodyPr wrap="square">
            <a:spAutoFit/>
          </a:bodyPr>
          <a:lstStyle/>
          <a:p>
            <a:pPr algn="ctr"/>
            <a:r>
              <a:rPr lang="en-US" sz="3000" dirty="0">
                <a:latin typeface="Times New Roman" panose="02020603050405020304" pitchFamily="18" charset="0"/>
                <a:cs typeface="Times New Roman" panose="02020603050405020304" pitchFamily="18" charset="0"/>
              </a:rPr>
              <a:t>University of </a:t>
            </a:r>
            <a:r>
              <a:rPr lang="en-US" sz="3000" dirty="0" err="1">
                <a:latin typeface="Times New Roman" panose="02020603050405020304" pitchFamily="18" charset="0"/>
                <a:cs typeface="Times New Roman" panose="02020603050405020304" pitchFamily="18" charset="0"/>
              </a:rPr>
              <a:t>Primorska</a:t>
            </a:r>
            <a:endParaRPr lang="en-US" sz="3000" dirty="0">
              <a:latin typeface="Times New Roman" panose="02020603050405020304" pitchFamily="18" charset="0"/>
              <a:cs typeface="Times New Roman" panose="02020603050405020304" pitchFamily="18" charset="0"/>
            </a:endParaRPr>
          </a:p>
          <a:p>
            <a:pPr algn="ctr"/>
            <a:r>
              <a:rPr lang="en-US" sz="3000" dirty="0" err="1">
                <a:solidFill>
                  <a:schemeClr val="accent2">
                    <a:lumMod val="75000"/>
                  </a:schemeClr>
                </a:solidFill>
                <a:latin typeface="Times New Roman" panose="02020603050405020304" pitchFamily="18" charset="0"/>
                <a:cs typeface="Times New Roman" panose="02020603050405020304" pitchFamily="18" charset="0"/>
              </a:rPr>
              <a:t>dr.Jamolbek</a:t>
            </a:r>
            <a:r>
              <a:rPr lang="en-US" sz="3000" dirty="0">
                <a:solidFill>
                  <a:schemeClr val="accent2">
                    <a:lumMod val="75000"/>
                  </a:schemeClr>
                </a:solidFill>
                <a:latin typeface="Times New Roman" panose="02020603050405020304" pitchFamily="18" charset="0"/>
                <a:cs typeface="Times New Roman" panose="02020603050405020304" pitchFamily="18" charset="0"/>
              </a:rPr>
              <a:t> Mattiev</a:t>
            </a:r>
            <a:endParaRPr lang="en-US" sz="3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7BBE33C-0D28-4E13-B13F-DADF88FCBF59}" type="slidenum">
              <a:rPr lang="en-US" smtClean="0"/>
              <a:t>1</a:t>
            </a:fld>
            <a:endParaRPr lang="en-US"/>
          </a:p>
        </p:txBody>
      </p:sp>
      <p:pic>
        <p:nvPicPr>
          <p:cNvPr id="1026" name="Picture 2">
            <a:extLst>
              <a:ext uri="{FF2B5EF4-FFF2-40B4-BE49-F238E27FC236}">
                <a16:creationId xmlns:a16="http://schemas.microsoft.com/office/drawing/2014/main" id="{3348752B-A091-4F27-B475-91DA9F9DC0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800" y="93127"/>
            <a:ext cx="1601411" cy="160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453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22"/>
          <p:cNvSpPr>
            <a:spLocks noChangeArrowheads="1"/>
          </p:cNvSpPr>
          <p:nvPr/>
        </p:nvSpPr>
        <p:spPr bwMode="auto">
          <a:xfrm>
            <a:off x="5307824" y="3963682"/>
            <a:ext cx="147714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A7BBE33C-0D28-4E13-B13F-DADF88FCBF59}" type="slidenum">
              <a:rPr lang="en-US" smtClean="0"/>
              <a:t>10</a:t>
            </a:fld>
            <a:endParaRPr lang="en-US"/>
          </a:p>
        </p:txBody>
      </p:sp>
      <p:sp>
        <p:nvSpPr>
          <p:cNvPr id="10" name="Rectangle 9"/>
          <p:cNvSpPr/>
          <p:nvPr/>
        </p:nvSpPr>
        <p:spPr>
          <a:xfrm>
            <a:off x="630767" y="77820"/>
            <a:ext cx="11439350" cy="984885"/>
          </a:xfrm>
          <a:prstGeom prst="rect">
            <a:avLst/>
          </a:prstGeom>
        </p:spPr>
        <p:txBody>
          <a:bodyPr wrap="none">
            <a:spAutoFit/>
          </a:bodyPr>
          <a:lstStyle/>
          <a:p>
            <a:pPr algn="ctr"/>
            <a:r>
              <a:rPr lang="en-GB" sz="3200" b="1" cap="small" dirty="0">
                <a:latin typeface="Times New Roman" panose="02020603050405020304" pitchFamily="18" charset="0"/>
                <a:cs typeface="Times New Roman" panose="02020603050405020304" pitchFamily="18" charset="0"/>
              </a:rPr>
              <a:t> </a:t>
            </a:r>
            <a:r>
              <a:rPr lang="en-US" sz="2600" b="1" cap="small" dirty="0">
                <a:latin typeface="Times New Roman" panose="02020603050405020304" pitchFamily="18" charset="0"/>
                <a:cs typeface="Times New Roman" panose="02020603050405020304" pitchFamily="18" charset="0"/>
              </a:rPr>
              <a:t>Letter frequencies for the dataset represented letter </a:t>
            </a:r>
          </a:p>
          <a:p>
            <a:pPr algn="ctr"/>
            <a:r>
              <a:rPr lang="en-US" sz="2600" b="1" cap="small" dirty="0">
                <a:latin typeface="Times New Roman" panose="02020603050405020304" pitchFamily="18" charset="0"/>
                <a:cs typeface="Times New Roman" panose="02020603050405020304" pitchFamily="18" charset="0"/>
              </a:rPr>
              <a:t>and its frequency in percentage</a:t>
            </a:r>
            <a:r>
              <a:rPr lang="en-GB" sz="2600" b="1" cap="small" dirty="0">
                <a:latin typeface="Times New Roman" panose="02020603050405020304" pitchFamily="18" charset="0"/>
                <a:cs typeface="Times New Roman" panose="02020603050405020304" pitchFamily="18" charset="0"/>
              </a:rPr>
              <a:t> </a:t>
            </a:r>
            <a:endParaRPr lang="en-US" sz="2600" dirty="0"/>
          </a:p>
        </p:txBody>
      </p:sp>
      <p:sp>
        <p:nvSpPr>
          <p:cNvPr id="22" name="TextBox 21">
            <a:extLst>
              <a:ext uri="{FF2B5EF4-FFF2-40B4-BE49-F238E27FC236}">
                <a16:creationId xmlns:a16="http://schemas.microsoft.com/office/drawing/2014/main" id="{0A3447ED-D1C7-4BC4-9E01-A86647EFF0FA}"/>
              </a:ext>
            </a:extLst>
          </p:cNvPr>
          <p:cNvSpPr txBox="1"/>
          <p:nvPr/>
        </p:nvSpPr>
        <p:spPr>
          <a:xfrm>
            <a:off x="8823942" y="1425471"/>
            <a:ext cx="2891672" cy="4247317"/>
          </a:xfrm>
          <a:prstGeom prst="rect">
            <a:avLst/>
          </a:prstGeom>
          <a:noFill/>
        </p:spPr>
        <p:txBody>
          <a:bodyPr wrap="square">
            <a:spAutoFit/>
          </a:bodyPr>
          <a:lstStyle/>
          <a:p>
            <a:pPr algn="just"/>
            <a:r>
              <a:rPr lang="en-US" dirty="0"/>
              <a:t>It can be seen from table that most of the vowels have high frequencies in all languages, which means that vowels actively participate to form words.</a:t>
            </a:r>
          </a:p>
          <a:p>
            <a:pPr algn="just"/>
            <a:endParaRPr lang="en-US" dirty="0"/>
          </a:p>
          <a:p>
            <a:pPr algn="just"/>
            <a:r>
              <a:rPr lang="en-US" dirty="0"/>
              <a:t>Considering the active participation of vowels in the formation of words, we study the dynamics of positional occurrences of letters in vowel and consonant level for the selected datasets.</a:t>
            </a:r>
          </a:p>
        </p:txBody>
      </p:sp>
      <p:pic>
        <p:nvPicPr>
          <p:cNvPr id="23" name="Picture 22">
            <a:extLst>
              <a:ext uri="{FF2B5EF4-FFF2-40B4-BE49-F238E27FC236}">
                <a16:creationId xmlns:a16="http://schemas.microsoft.com/office/drawing/2014/main" id="{528364E6-2D94-494E-8332-B1316159EC98}"/>
              </a:ext>
            </a:extLst>
          </p:cNvPr>
          <p:cNvPicPr>
            <a:picLocks noChangeAspect="1"/>
          </p:cNvPicPr>
          <p:nvPr/>
        </p:nvPicPr>
        <p:blipFill>
          <a:blip r:embed="rId2"/>
          <a:stretch>
            <a:fillRect/>
          </a:stretch>
        </p:blipFill>
        <p:spPr>
          <a:xfrm>
            <a:off x="268996" y="1357341"/>
            <a:ext cx="8284141" cy="4666383"/>
          </a:xfrm>
          <a:prstGeom prst="rect">
            <a:avLst/>
          </a:prstGeom>
        </p:spPr>
      </p:pic>
    </p:spTree>
    <p:extLst>
      <p:ext uri="{BB962C8B-B14F-4D97-AF65-F5344CB8AC3E}">
        <p14:creationId xmlns:p14="http://schemas.microsoft.com/office/powerpoint/2010/main" val="105770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22"/>
          <p:cNvSpPr>
            <a:spLocks noChangeArrowheads="1"/>
          </p:cNvSpPr>
          <p:nvPr/>
        </p:nvSpPr>
        <p:spPr bwMode="auto">
          <a:xfrm>
            <a:off x="5307824" y="3963682"/>
            <a:ext cx="147714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A7BBE33C-0D28-4E13-B13F-DADF88FCBF59}" type="slidenum">
              <a:rPr lang="en-US" smtClean="0"/>
              <a:t>11</a:t>
            </a:fld>
            <a:endParaRPr lang="en-US"/>
          </a:p>
        </p:txBody>
      </p:sp>
      <p:sp>
        <p:nvSpPr>
          <p:cNvPr id="10" name="Rectangle 9"/>
          <p:cNvSpPr/>
          <p:nvPr/>
        </p:nvSpPr>
        <p:spPr>
          <a:xfrm>
            <a:off x="7390615" y="47087"/>
            <a:ext cx="4325000" cy="984885"/>
          </a:xfrm>
          <a:prstGeom prst="rect">
            <a:avLst/>
          </a:prstGeom>
        </p:spPr>
        <p:txBody>
          <a:bodyPr wrap="square">
            <a:spAutoFit/>
          </a:bodyPr>
          <a:lstStyle/>
          <a:p>
            <a:pPr algn="ctr"/>
            <a:r>
              <a:rPr lang="en-GB" sz="3200" b="1" cap="small" dirty="0">
                <a:latin typeface="Times New Roman" panose="02020603050405020304" pitchFamily="18" charset="0"/>
                <a:cs typeface="Times New Roman" panose="02020603050405020304" pitchFamily="18" charset="0"/>
              </a:rPr>
              <a:t> </a:t>
            </a:r>
            <a:r>
              <a:rPr lang="en-US" sz="2600" b="1" cap="small" dirty="0">
                <a:latin typeface="Times New Roman" panose="02020603050405020304" pitchFamily="18" charset="0"/>
                <a:cs typeface="Times New Roman" panose="02020603050405020304" pitchFamily="18" charset="0"/>
              </a:rPr>
              <a:t>positional occurrences of letters</a:t>
            </a:r>
            <a:endParaRPr lang="en-US" sz="2600" dirty="0"/>
          </a:p>
        </p:txBody>
      </p:sp>
      <p:sp>
        <p:nvSpPr>
          <p:cNvPr id="22" name="TextBox 21">
            <a:extLst>
              <a:ext uri="{FF2B5EF4-FFF2-40B4-BE49-F238E27FC236}">
                <a16:creationId xmlns:a16="http://schemas.microsoft.com/office/drawing/2014/main" id="{0A3447ED-D1C7-4BC4-9E01-A86647EFF0FA}"/>
              </a:ext>
            </a:extLst>
          </p:cNvPr>
          <p:cNvSpPr txBox="1"/>
          <p:nvPr/>
        </p:nvSpPr>
        <p:spPr>
          <a:xfrm>
            <a:off x="7734693" y="1109363"/>
            <a:ext cx="3806525" cy="3693319"/>
          </a:xfrm>
          <a:prstGeom prst="rect">
            <a:avLst/>
          </a:prstGeom>
          <a:noFill/>
        </p:spPr>
        <p:txBody>
          <a:bodyPr wrap="square">
            <a:spAutoFit/>
          </a:bodyPr>
          <a:lstStyle/>
          <a:p>
            <a:pPr algn="just"/>
            <a:r>
              <a:rPr lang="en-US" dirty="0"/>
              <a:t> Common pattern of vowel and consonant letter positional occurrences and its portion within 3-5 letters word for each the datasets (* - Vowel, # - Consonant).</a:t>
            </a:r>
          </a:p>
          <a:p>
            <a:pPr algn="just"/>
            <a:endParaRPr lang="en-US" dirty="0"/>
          </a:p>
          <a:p>
            <a:pPr algn="just"/>
            <a:r>
              <a:rPr lang="en-US" dirty="0"/>
              <a:t>Although the word length (3-5 letter) is short A vowel’s frequency is higher in the words which have short length (3-5 letter). In order to increase the possibility of making words, we can increase the number of vowels in a game cubes.</a:t>
            </a:r>
          </a:p>
        </p:txBody>
      </p:sp>
      <p:pic>
        <p:nvPicPr>
          <p:cNvPr id="5" name="Picture 4">
            <a:extLst>
              <a:ext uri="{FF2B5EF4-FFF2-40B4-BE49-F238E27FC236}">
                <a16:creationId xmlns:a16="http://schemas.microsoft.com/office/drawing/2014/main" id="{406A2167-D748-4673-BFF8-4663027C377E}"/>
              </a:ext>
            </a:extLst>
          </p:cNvPr>
          <p:cNvPicPr>
            <a:picLocks noChangeAspect="1"/>
          </p:cNvPicPr>
          <p:nvPr/>
        </p:nvPicPr>
        <p:blipFill>
          <a:blip r:embed="rId2"/>
          <a:stretch>
            <a:fillRect/>
          </a:stretch>
        </p:blipFill>
        <p:spPr>
          <a:xfrm>
            <a:off x="212595" y="0"/>
            <a:ext cx="7347701" cy="6246021"/>
          </a:xfrm>
          <a:prstGeom prst="rect">
            <a:avLst/>
          </a:prstGeom>
        </p:spPr>
      </p:pic>
    </p:spTree>
    <p:extLst>
      <p:ext uri="{BB962C8B-B14F-4D97-AF65-F5344CB8AC3E}">
        <p14:creationId xmlns:p14="http://schemas.microsoft.com/office/powerpoint/2010/main" val="283748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884EAD7-2D48-0F3F-2DC2-28608C013E18}"/>
              </a:ext>
            </a:extLst>
          </p:cNvPr>
          <p:cNvSpPr>
            <a:spLocks noGrp="1"/>
          </p:cNvSpPr>
          <p:nvPr>
            <p:ph idx="1"/>
          </p:nvPr>
        </p:nvSpPr>
        <p:spPr>
          <a:xfrm>
            <a:off x="1097280" y="2086892"/>
            <a:ext cx="10058400" cy="3330682"/>
          </a:xfrm>
        </p:spPr>
        <p:txBody>
          <a:bodyPr>
            <a:normAutofit/>
          </a:bodyPr>
          <a:lstStyle/>
          <a:p>
            <a:pPr marL="344488" indent="-344488">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Letter frequency (LF) model</a:t>
            </a:r>
          </a:p>
          <a:p>
            <a:pPr marL="344488" indent="-344488">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Vowel Priority (VL) model</a:t>
            </a:r>
            <a:endParaRPr lang="ru-RU" sz="32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01392EE4-29AA-5617-CCF2-4A4ECF0C1573}"/>
              </a:ext>
            </a:extLst>
          </p:cNvPr>
          <p:cNvSpPr>
            <a:spLocks noGrp="1"/>
          </p:cNvSpPr>
          <p:nvPr>
            <p:ph type="sldNum" sz="quarter" idx="12"/>
          </p:nvPr>
        </p:nvSpPr>
        <p:spPr/>
        <p:txBody>
          <a:bodyPr/>
          <a:lstStyle/>
          <a:p>
            <a:fld id="{A7BBE33C-0D28-4E13-B13F-DADF88FCBF59}" type="slidenum">
              <a:rPr lang="en-US" smtClean="0"/>
              <a:t>12</a:t>
            </a:fld>
            <a:endParaRPr lang="en-US"/>
          </a:p>
        </p:txBody>
      </p:sp>
      <p:sp>
        <p:nvSpPr>
          <p:cNvPr id="7" name="Rectangle 6">
            <a:extLst>
              <a:ext uri="{FF2B5EF4-FFF2-40B4-BE49-F238E27FC236}">
                <a16:creationId xmlns:a16="http://schemas.microsoft.com/office/drawing/2014/main" id="{9E965468-BCC2-441E-B2EA-9B57D9C5E612}"/>
              </a:ext>
            </a:extLst>
          </p:cNvPr>
          <p:cNvSpPr/>
          <p:nvPr/>
        </p:nvSpPr>
        <p:spPr>
          <a:xfrm>
            <a:off x="3831621" y="671366"/>
            <a:ext cx="4878748" cy="615553"/>
          </a:xfrm>
          <a:prstGeom prst="rect">
            <a:avLst/>
          </a:prstGeom>
        </p:spPr>
        <p:txBody>
          <a:bodyPr wrap="square">
            <a:spAutoFit/>
          </a:bodyPr>
          <a:lstStyle/>
          <a:p>
            <a:r>
              <a:rPr lang="en-GB" sz="3400" b="1" cap="small" dirty="0">
                <a:latin typeface="Times New Roman" panose="02020603050405020304" pitchFamily="18" charset="0"/>
                <a:cs typeface="Times New Roman" panose="02020603050405020304" pitchFamily="18" charset="0"/>
              </a:rPr>
              <a:t>Developed Models</a:t>
            </a:r>
            <a:endParaRPr lang="en-US" sz="3400" dirty="0"/>
          </a:p>
        </p:txBody>
      </p:sp>
    </p:spTree>
    <p:extLst>
      <p:ext uri="{BB962C8B-B14F-4D97-AF65-F5344CB8AC3E}">
        <p14:creationId xmlns:p14="http://schemas.microsoft.com/office/powerpoint/2010/main" val="392178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1069570" y="2115001"/>
            <a:ext cx="10254211" cy="3805032"/>
          </a:xfrm>
        </p:spPr>
        <p:txBody>
          <a:bodyPr>
            <a:normAutofit fontScale="92500"/>
          </a:bodyPr>
          <a:lstStyle/>
          <a:p>
            <a:pPr algn="just"/>
            <a:r>
              <a:rPr lang="en-US" sz="2200" dirty="0">
                <a:latin typeface="Times New Roman" panose="02020603050405020304" pitchFamily="18" charset="0"/>
                <a:cs typeface="Times New Roman" panose="02020603050405020304" pitchFamily="18" charset="0"/>
              </a:rPr>
              <a:t>We propose a model based on Letter (Uni-gram) Frequency and Bi-gram Frequency. </a:t>
            </a:r>
          </a:p>
          <a:p>
            <a:pPr algn="just"/>
            <a:r>
              <a:rPr lang="en-US" sz="2200" dirty="0">
                <a:latin typeface="Times New Roman" panose="02020603050405020304" pitchFamily="18" charset="0"/>
                <a:cs typeface="Times New Roman" panose="02020603050405020304" pitchFamily="18" charset="0"/>
              </a:rPr>
              <a:t>We calculate character level frequencies of Uni-gram and Bi-gram for words from the dataset.</a:t>
            </a:r>
          </a:p>
          <a:p>
            <a:pPr algn="just"/>
            <a:r>
              <a:rPr lang="en-US" sz="2200" dirty="0">
                <a:latin typeface="Times New Roman" panose="02020603050405020304" pitchFamily="18" charset="0"/>
                <a:cs typeface="Times New Roman" panose="02020603050405020304" pitchFamily="18" charset="0"/>
              </a:rPr>
              <a:t>Both frequencies are sorted by descending order of value.</a:t>
            </a:r>
          </a:p>
          <a:p>
            <a:pPr algn="just"/>
            <a:r>
              <a:rPr lang="en-US" sz="2200" dirty="0">
                <a:latin typeface="Times New Roman" panose="02020603050405020304" pitchFamily="18" charset="0"/>
                <a:cs typeface="Times New Roman" panose="02020603050405020304" pitchFamily="18" charset="0"/>
              </a:rPr>
              <a:t>Generate a sequence of letter from the Bi-gram frequency depending on the position of the list, all letters participate once. </a:t>
            </a:r>
          </a:p>
          <a:p>
            <a:pPr algn="just"/>
            <a:r>
              <a:rPr lang="en-US" sz="2200" dirty="0">
                <a:latin typeface="Times New Roman" panose="02020603050405020304" pitchFamily="18" charset="0"/>
                <a:cs typeface="Times New Roman" panose="02020603050405020304" pitchFamily="18" charset="0"/>
              </a:rPr>
              <a:t>Remaining part of the sequence is derived from Letter Frequency list, then it is sorted by Bi-gram frequency value.</a:t>
            </a:r>
          </a:p>
          <a:p>
            <a:pPr algn="just"/>
            <a:r>
              <a:rPr lang="en-US" sz="2200" dirty="0">
                <a:latin typeface="Times New Roman" panose="02020603050405020304" pitchFamily="18" charset="0"/>
                <a:cs typeface="Times New Roman" panose="02020603050405020304" pitchFamily="18" charset="0"/>
              </a:rPr>
              <a:t>The generated sequence of letters is arranged in the form of cubic letters.</a:t>
            </a:r>
          </a:p>
          <a:p>
            <a:pPr algn="just"/>
            <a:r>
              <a:rPr lang="en-US" sz="2200" dirty="0">
                <a:latin typeface="Times New Roman" panose="02020603050405020304" pitchFamily="18" charset="0"/>
                <a:cs typeface="Times New Roman" panose="02020603050405020304" pitchFamily="18" charset="0"/>
              </a:rPr>
              <a:t>LF algorithm shown in Algorithm 1.</a:t>
            </a:r>
            <a:r>
              <a:rPr lang="en-GB" sz="2400" dirty="0">
                <a:latin typeface="Times New Roman" panose="02020603050405020304" pitchFamily="18" charset="0"/>
                <a:cs typeface="Times New Roman" panose="02020603050405020304" pitchFamily="18" charset="0"/>
              </a:rPr>
              <a:t>				</a:t>
            </a:r>
          </a:p>
          <a:p>
            <a:pPr marL="0" lvl="0" indent="0">
              <a:buNone/>
            </a:pPr>
            <a:endParaRPr lang="en-GB" sz="2400" dirty="0">
              <a:latin typeface="Times New Roman" panose="02020603050405020304" pitchFamily="18" charset="0"/>
              <a:cs typeface="Times New Roman" panose="02020603050405020304" pitchFamily="18" charset="0"/>
            </a:endParaRPr>
          </a:p>
          <a:p>
            <a:pPr marL="0" lvl="0" indent="0">
              <a:buNone/>
            </a:pPr>
            <a:endParaRPr lang="en-GB" sz="2400" dirty="0">
              <a:latin typeface="Times New Roman" panose="02020603050405020304" pitchFamily="18" charset="0"/>
              <a:cs typeface="Times New Roman" panose="02020603050405020304" pitchFamily="18" charset="0"/>
            </a:endParaRPr>
          </a:p>
        </p:txBody>
      </p:sp>
      <p:sp>
        <p:nvSpPr>
          <p:cNvPr id="21"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22"/>
          <p:cNvSpPr>
            <a:spLocks noChangeArrowheads="1"/>
          </p:cNvSpPr>
          <p:nvPr/>
        </p:nvSpPr>
        <p:spPr bwMode="auto">
          <a:xfrm>
            <a:off x="2041236" y="3851564"/>
            <a:ext cx="147714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A7BBE33C-0D28-4E13-B13F-DADF88FCBF59}" type="slidenum">
              <a:rPr lang="en-US" smtClean="0"/>
              <a:t>13</a:t>
            </a:fld>
            <a:endParaRPr lang="en-US"/>
          </a:p>
        </p:txBody>
      </p:sp>
      <p:sp>
        <p:nvSpPr>
          <p:cNvPr id="10" name="Rectangle 9"/>
          <p:cNvSpPr/>
          <p:nvPr/>
        </p:nvSpPr>
        <p:spPr>
          <a:xfrm>
            <a:off x="2951151" y="467231"/>
            <a:ext cx="6892080" cy="584775"/>
          </a:xfrm>
          <a:prstGeom prst="rect">
            <a:avLst/>
          </a:prstGeom>
        </p:spPr>
        <p:txBody>
          <a:bodyPr wrap="none">
            <a:spAutoFit/>
          </a:bodyPr>
          <a:lstStyle/>
          <a:p>
            <a:pPr algn="ctr"/>
            <a:r>
              <a:rPr lang="en-GB" sz="3200" b="1" cap="small" dirty="0">
                <a:latin typeface="Times New Roman" panose="02020603050405020304" pitchFamily="18" charset="0"/>
                <a:cs typeface="Times New Roman" panose="02020603050405020304" pitchFamily="18" charset="0"/>
              </a:rPr>
              <a:t> Letter frequency (LF) approach </a:t>
            </a:r>
            <a:endParaRPr lang="en-US" sz="3200" dirty="0"/>
          </a:p>
        </p:txBody>
      </p:sp>
    </p:spTree>
    <p:extLst>
      <p:ext uri="{BB962C8B-B14F-4D97-AF65-F5344CB8AC3E}">
        <p14:creationId xmlns:p14="http://schemas.microsoft.com/office/powerpoint/2010/main" val="152549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764E6-DD12-45B6-DFF7-E89A230B2086}"/>
              </a:ext>
            </a:extLst>
          </p:cNvPr>
          <p:cNvSpPr>
            <a:spLocks noGrp="1"/>
          </p:cNvSpPr>
          <p:nvPr>
            <p:ph type="title"/>
          </p:nvPr>
        </p:nvSpPr>
        <p:spPr>
          <a:xfrm>
            <a:off x="7767929" y="316789"/>
            <a:ext cx="3444554" cy="1344234"/>
          </a:xfrm>
        </p:spPr>
        <p:txBody>
          <a:bodyPr>
            <a:normAutofit fontScale="90000"/>
          </a:bodyPr>
          <a:lstStyle/>
          <a:p>
            <a:r>
              <a:rPr lang="en-US" sz="2800" b="1" i="0" dirty="0">
                <a:effectLst/>
                <a:latin typeface="Times New Roman" panose="02020603050405020304" pitchFamily="18" charset="0"/>
                <a:cs typeface="Times New Roman" panose="02020603050405020304" pitchFamily="18" charset="0"/>
              </a:rPr>
              <a:t>Algorithm 1: </a:t>
            </a:r>
            <a:br>
              <a:rPr lang="en-US" sz="2800" b="1"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Designing of letters for cubic game based on LF approach</a:t>
            </a:r>
            <a:endParaRPr lang="ru-RU" sz="28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F1180939-F326-DD63-85C7-7DD985F4FFB7}"/>
              </a:ext>
            </a:extLst>
          </p:cNvPr>
          <p:cNvSpPr>
            <a:spLocks noGrp="1"/>
          </p:cNvSpPr>
          <p:nvPr>
            <p:ph type="sldNum" sz="quarter" idx="12"/>
          </p:nvPr>
        </p:nvSpPr>
        <p:spPr/>
        <p:txBody>
          <a:bodyPr/>
          <a:lstStyle/>
          <a:p>
            <a:fld id="{A7BBE33C-0D28-4E13-B13F-DADF88FCBF59}" type="slidenum">
              <a:rPr lang="en-US" smtClean="0"/>
              <a:t>14</a:t>
            </a:fld>
            <a:endParaRPr lang="en-US"/>
          </a:p>
        </p:txBody>
      </p:sp>
      <p:pic>
        <p:nvPicPr>
          <p:cNvPr id="6" name="Рисунок 5">
            <a:extLst>
              <a:ext uri="{FF2B5EF4-FFF2-40B4-BE49-F238E27FC236}">
                <a16:creationId xmlns:a16="http://schemas.microsoft.com/office/drawing/2014/main" id="{0558F1FB-E436-0EC8-F591-BDB84C30C82F}"/>
              </a:ext>
            </a:extLst>
          </p:cNvPr>
          <p:cNvPicPr>
            <a:picLocks noChangeAspect="1"/>
          </p:cNvPicPr>
          <p:nvPr/>
        </p:nvPicPr>
        <p:blipFill>
          <a:blip r:embed="rId2"/>
          <a:stretch>
            <a:fillRect/>
          </a:stretch>
        </p:blipFill>
        <p:spPr>
          <a:xfrm>
            <a:off x="245097" y="37314"/>
            <a:ext cx="6950751" cy="6605033"/>
          </a:xfrm>
          <a:prstGeom prst="rect">
            <a:avLst/>
          </a:prstGeom>
        </p:spPr>
      </p:pic>
    </p:spTree>
    <p:extLst>
      <p:ext uri="{BB962C8B-B14F-4D97-AF65-F5344CB8AC3E}">
        <p14:creationId xmlns:p14="http://schemas.microsoft.com/office/powerpoint/2010/main" val="975916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7417A6-14F1-7582-48EB-18CFF94E1B6A}"/>
              </a:ext>
            </a:extLst>
          </p:cNvPr>
          <p:cNvSpPr>
            <a:spLocks noGrp="1"/>
          </p:cNvSpPr>
          <p:nvPr>
            <p:ph type="title"/>
          </p:nvPr>
        </p:nvSpPr>
        <p:spPr>
          <a:xfrm>
            <a:off x="1097280" y="286603"/>
            <a:ext cx="10058400" cy="1244885"/>
          </a:xfrm>
        </p:spPr>
        <p:txBody>
          <a:bodyPr>
            <a:noAutofit/>
          </a:bodyPr>
          <a:lstStyle/>
          <a:p>
            <a:pPr algn="ctr"/>
            <a:r>
              <a:rPr lang="en-US" sz="3200" b="1" i="0" dirty="0">
                <a:effectLst/>
                <a:latin typeface="Times New Roman" panose="02020603050405020304" pitchFamily="18" charset="0"/>
                <a:cs typeface="Times New Roman" panose="02020603050405020304" pitchFamily="18" charset="0"/>
              </a:rPr>
              <a:t>Algorithm 2</a:t>
            </a:r>
            <a:r>
              <a:rPr lang="en-US" sz="3200" b="0" i="0" dirty="0">
                <a:effectLst/>
                <a:latin typeface="Times New Roman" panose="02020603050405020304" pitchFamily="18" charset="0"/>
                <a:cs typeface="Times New Roman" panose="02020603050405020304" pitchFamily="18" charset="0"/>
              </a:rPr>
              <a:t>: Method to calculate of character-level n-gram model frequency (</a:t>
            </a:r>
            <a:r>
              <a:rPr lang="en-US" sz="3200" i="1" dirty="0" err="1">
                <a:effectLst/>
                <a:latin typeface="Times New Roman" panose="02020603050405020304" pitchFamily="18" charset="0"/>
                <a:cs typeface="Times New Roman" panose="02020603050405020304" pitchFamily="18" charset="0"/>
              </a:rPr>
              <a:t>CL_ngram_Frequency</a:t>
            </a:r>
            <a:r>
              <a:rPr lang="en-US" sz="3200" b="0" i="0" dirty="0">
                <a:effectLst/>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007B6FD9-0954-08EF-0257-CCA0966E745F}"/>
              </a:ext>
            </a:extLst>
          </p:cNvPr>
          <p:cNvSpPr>
            <a:spLocks noGrp="1"/>
          </p:cNvSpPr>
          <p:nvPr>
            <p:ph idx="1"/>
          </p:nvPr>
        </p:nvSpPr>
        <p:spPr/>
        <p:txBody>
          <a:bodyPr/>
          <a:lstStyle/>
          <a:p>
            <a:endParaRPr lang="ru-RU"/>
          </a:p>
        </p:txBody>
      </p:sp>
      <p:sp>
        <p:nvSpPr>
          <p:cNvPr id="4" name="Номер слайда 3">
            <a:extLst>
              <a:ext uri="{FF2B5EF4-FFF2-40B4-BE49-F238E27FC236}">
                <a16:creationId xmlns:a16="http://schemas.microsoft.com/office/drawing/2014/main" id="{A2D1CFCD-BFF9-7BA9-71D0-A1278540C63F}"/>
              </a:ext>
            </a:extLst>
          </p:cNvPr>
          <p:cNvSpPr>
            <a:spLocks noGrp="1"/>
          </p:cNvSpPr>
          <p:nvPr>
            <p:ph type="sldNum" sz="quarter" idx="12"/>
          </p:nvPr>
        </p:nvSpPr>
        <p:spPr/>
        <p:txBody>
          <a:bodyPr/>
          <a:lstStyle/>
          <a:p>
            <a:fld id="{A7BBE33C-0D28-4E13-B13F-DADF88FCBF59}" type="slidenum">
              <a:rPr lang="en-US" smtClean="0"/>
              <a:t>15</a:t>
            </a:fld>
            <a:endParaRPr lang="en-US"/>
          </a:p>
        </p:txBody>
      </p:sp>
      <p:pic>
        <p:nvPicPr>
          <p:cNvPr id="8" name="Рисунок 7">
            <a:extLst>
              <a:ext uri="{FF2B5EF4-FFF2-40B4-BE49-F238E27FC236}">
                <a16:creationId xmlns:a16="http://schemas.microsoft.com/office/drawing/2014/main" id="{7B0FE991-B621-1675-9B0C-8FF1496FCCFF}"/>
              </a:ext>
            </a:extLst>
          </p:cNvPr>
          <p:cNvPicPr>
            <a:picLocks noChangeAspect="1"/>
          </p:cNvPicPr>
          <p:nvPr/>
        </p:nvPicPr>
        <p:blipFill rotWithShape="1">
          <a:blip r:embed="rId2"/>
          <a:srcRect t="962"/>
          <a:stretch/>
        </p:blipFill>
        <p:spPr>
          <a:xfrm>
            <a:off x="1026893" y="1760220"/>
            <a:ext cx="10394622" cy="4295892"/>
          </a:xfrm>
          <a:prstGeom prst="rect">
            <a:avLst/>
          </a:prstGeom>
        </p:spPr>
      </p:pic>
    </p:spTree>
    <p:extLst>
      <p:ext uri="{BB962C8B-B14F-4D97-AF65-F5344CB8AC3E}">
        <p14:creationId xmlns:p14="http://schemas.microsoft.com/office/powerpoint/2010/main" val="35328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1078997" y="1850066"/>
            <a:ext cx="10254211" cy="3795606"/>
          </a:xfrm>
        </p:spPr>
        <p:txBody>
          <a:bodyPr>
            <a:noAutofit/>
          </a:bodyPr>
          <a:lstStyle/>
          <a:p>
            <a:pPr algn="just"/>
            <a:r>
              <a:rPr lang="en-US" sz="2200" dirty="0">
                <a:latin typeface="Times New Roman" panose="02020603050405020304" pitchFamily="18" charset="0"/>
                <a:cs typeface="Times New Roman" panose="02020603050405020304" pitchFamily="18" charset="0"/>
              </a:rPr>
              <a:t>We propose a method based on Bi-gram frequency, set of vowels and set of frequent vowels. </a:t>
            </a:r>
          </a:p>
          <a:p>
            <a:pPr algn="just"/>
            <a:r>
              <a:rPr lang="en-US" sz="2200" dirty="0">
                <a:latin typeface="Times New Roman" panose="02020603050405020304" pitchFamily="18" charset="0"/>
                <a:cs typeface="Times New Roman" panose="02020603050405020304" pitchFamily="18" charset="0"/>
              </a:rPr>
              <a:t>We calculate character level frequencies of Bi-gram for words from the dataset and sorted by descending order of value.</a:t>
            </a:r>
          </a:p>
          <a:p>
            <a:pPr algn="just"/>
            <a:r>
              <a:rPr lang="en-US" sz="2200" dirty="0">
                <a:latin typeface="Times New Roman" panose="02020603050405020304" pitchFamily="18" charset="0"/>
                <a:cs typeface="Times New Roman" panose="02020603050405020304" pitchFamily="18" charset="0"/>
              </a:rPr>
              <a:t>Both frequencies are sorted by descending order of value.</a:t>
            </a:r>
          </a:p>
          <a:p>
            <a:pPr algn="just"/>
            <a:r>
              <a:rPr lang="en-US" sz="2200" dirty="0">
                <a:latin typeface="Times New Roman" panose="02020603050405020304" pitchFamily="18" charset="0"/>
                <a:cs typeface="Times New Roman" panose="02020603050405020304" pitchFamily="18" charset="0"/>
              </a:rPr>
              <a:t>Generate a sequence of letter from the Bi-gram frequency depending on the position of the list, all letters participate once. </a:t>
            </a:r>
          </a:p>
          <a:p>
            <a:pPr algn="just"/>
            <a:r>
              <a:rPr lang="en-US" sz="2200" dirty="0">
                <a:latin typeface="Times New Roman" panose="02020603050405020304" pitchFamily="18" charset="0"/>
                <a:cs typeface="Times New Roman" panose="02020603050405020304" pitchFamily="18" charset="0"/>
              </a:rPr>
              <a:t>Set of Vowels and  Frequent Vowels are added to the sequence of letter. </a:t>
            </a:r>
          </a:p>
          <a:p>
            <a:pPr algn="just"/>
            <a:r>
              <a:rPr lang="en-US" sz="2200" dirty="0">
                <a:latin typeface="Times New Roman" panose="02020603050405020304" pitchFamily="18" charset="0"/>
                <a:cs typeface="Times New Roman" panose="02020603050405020304" pitchFamily="18" charset="0"/>
              </a:rPr>
              <a:t>The generated sequence of letters is placed in the form of cubic letters.</a:t>
            </a:r>
            <a:endParaRPr lang="en-GB"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VL algorithm shown in Algorithm 3.</a:t>
            </a:r>
            <a:endParaRPr lang="en-GB" sz="2200" dirty="0">
              <a:latin typeface="Times New Roman" panose="02020603050405020304" pitchFamily="18" charset="0"/>
              <a:cs typeface="Times New Roman" panose="02020603050405020304" pitchFamily="18" charset="0"/>
            </a:endParaRPr>
          </a:p>
        </p:txBody>
      </p:sp>
      <p:sp>
        <p:nvSpPr>
          <p:cNvPr id="21"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22"/>
          <p:cNvSpPr>
            <a:spLocks noChangeArrowheads="1"/>
          </p:cNvSpPr>
          <p:nvPr/>
        </p:nvSpPr>
        <p:spPr bwMode="auto">
          <a:xfrm>
            <a:off x="2041236" y="3851564"/>
            <a:ext cx="147714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A7BBE33C-0D28-4E13-B13F-DADF88FCBF59}" type="slidenum">
              <a:rPr lang="en-US" smtClean="0"/>
              <a:t>16</a:t>
            </a:fld>
            <a:endParaRPr lang="en-US"/>
          </a:p>
        </p:txBody>
      </p:sp>
      <p:sp>
        <p:nvSpPr>
          <p:cNvPr id="10" name="Rectangle 9"/>
          <p:cNvSpPr/>
          <p:nvPr/>
        </p:nvSpPr>
        <p:spPr>
          <a:xfrm>
            <a:off x="3187622" y="743565"/>
            <a:ext cx="6343723" cy="584775"/>
          </a:xfrm>
          <a:prstGeom prst="rect">
            <a:avLst/>
          </a:prstGeom>
        </p:spPr>
        <p:txBody>
          <a:bodyPr wrap="none">
            <a:spAutoFit/>
          </a:bodyPr>
          <a:lstStyle/>
          <a:p>
            <a:pPr algn="ctr"/>
            <a:r>
              <a:rPr lang="en-GB" sz="3200" b="1" cap="small" dirty="0">
                <a:latin typeface="Times New Roman" panose="02020603050405020304" pitchFamily="18" charset="0"/>
                <a:cs typeface="Times New Roman" panose="02020603050405020304" pitchFamily="18" charset="0"/>
              </a:rPr>
              <a:t> Vowel Priority (VL) approach </a:t>
            </a:r>
            <a:endParaRPr lang="en-US" sz="3200" dirty="0"/>
          </a:p>
        </p:txBody>
      </p:sp>
    </p:spTree>
    <p:extLst>
      <p:ext uri="{BB962C8B-B14F-4D97-AF65-F5344CB8AC3E}">
        <p14:creationId xmlns:p14="http://schemas.microsoft.com/office/powerpoint/2010/main" val="363190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51FDE8-CBA8-D3B8-7B79-A8760A557DF6}"/>
              </a:ext>
            </a:extLst>
          </p:cNvPr>
          <p:cNvSpPr>
            <a:spLocks noGrp="1"/>
          </p:cNvSpPr>
          <p:nvPr>
            <p:ph type="title"/>
          </p:nvPr>
        </p:nvSpPr>
        <p:spPr>
          <a:xfrm>
            <a:off x="7890477" y="263527"/>
            <a:ext cx="3322006" cy="1450757"/>
          </a:xfrm>
        </p:spPr>
        <p:txBody>
          <a:bodyPr>
            <a:noAutofit/>
          </a:bodyPr>
          <a:lstStyle/>
          <a:p>
            <a:pPr algn="r"/>
            <a:r>
              <a:rPr lang="en-US" sz="2800" b="1" i="0" dirty="0">
                <a:effectLst/>
                <a:latin typeface="Times New Roman" panose="02020603050405020304" pitchFamily="18" charset="0"/>
                <a:cs typeface="Times New Roman" panose="02020603050405020304" pitchFamily="18" charset="0"/>
              </a:rPr>
              <a:t>Algorithm 3: </a:t>
            </a:r>
            <a:br>
              <a:rPr lang="en-US" sz="2800" b="1"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Designing of letters for cubic game based on VL approach</a:t>
            </a:r>
            <a:endParaRPr lang="ru-RU" sz="2800" dirty="0"/>
          </a:p>
        </p:txBody>
      </p:sp>
      <p:sp>
        <p:nvSpPr>
          <p:cNvPr id="4" name="Номер слайда 3">
            <a:extLst>
              <a:ext uri="{FF2B5EF4-FFF2-40B4-BE49-F238E27FC236}">
                <a16:creationId xmlns:a16="http://schemas.microsoft.com/office/drawing/2014/main" id="{2DF8781F-8C0D-F450-1F60-43AFD1300341}"/>
              </a:ext>
            </a:extLst>
          </p:cNvPr>
          <p:cNvSpPr>
            <a:spLocks noGrp="1"/>
          </p:cNvSpPr>
          <p:nvPr>
            <p:ph type="sldNum" sz="quarter" idx="12"/>
          </p:nvPr>
        </p:nvSpPr>
        <p:spPr/>
        <p:txBody>
          <a:bodyPr/>
          <a:lstStyle/>
          <a:p>
            <a:fld id="{A7BBE33C-0D28-4E13-B13F-DADF88FCBF59}" type="slidenum">
              <a:rPr lang="en-US" smtClean="0"/>
              <a:t>17</a:t>
            </a:fld>
            <a:endParaRPr lang="en-US"/>
          </a:p>
        </p:txBody>
      </p:sp>
      <p:pic>
        <p:nvPicPr>
          <p:cNvPr id="6" name="Рисунок 5">
            <a:extLst>
              <a:ext uri="{FF2B5EF4-FFF2-40B4-BE49-F238E27FC236}">
                <a16:creationId xmlns:a16="http://schemas.microsoft.com/office/drawing/2014/main" id="{B0A37DEE-6503-73F5-16C3-7E16C40CB184}"/>
              </a:ext>
            </a:extLst>
          </p:cNvPr>
          <p:cNvPicPr>
            <a:picLocks noChangeAspect="1"/>
          </p:cNvPicPr>
          <p:nvPr/>
        </p:nvPicPr>
        <p:blipFill>
          <a:blip r:embed="rId2"/>
          <a:stretch>
            <a:fillRect/>
          </a:stretch>
        </p:blipFill>
        <p:spPr>
          <a:xfrm>
            <a:off x="197962" y="0"/>
            <a:ext cx="7326950" cy="6693546"/>
          </a:xfrm>
          <a:prstGeom prst="rect">
            <a:avLst/>
          </a:prstGeom>
        </p:spPr>
      </p:pic>
    </p:spTree>
    <p:extLst>
      <p:ext uri="{BB962C8B-B14F-4D97-AF65-F5344CB8AC3E}">
        <p14:creationId xmlns:p14="http://schemas.microsoft.com/office/powerpoint/2010/main" val="678380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320D55-5DB8-29BD-B500-659574E5E697}"/>
              </a:ext>
            </a:extLst>
          </p:cNvPr>
          <p:cNvSpPr>
            <a:spLocks noGrp="1"/>
          </p:cNvSpPr>
          <p:nvPr>
            <p:ph type="title"/>
          </p:nvPr>
        </p:nvSpPr>
        <p:spPr>
          <a:xfrm>
            <a:off x="1097280" y="286604"/>
            <a:ext cx="10058400" cy="1188236"/>
          </a:xfrm>
        </p:spPr>
        <p:txBody>
          <a:bodyPr>
            <a:noAutofit/>
          </a:bodyPr>
          <a:lstStyle/>
          <a:p>
            <a:r>
              <a:rPr lang="en-US" sz="3200" b="1" i="0" dirty="0">
                <a:effectLst/>
                <a:latin typeface="Times New Roman" panose="02020603050405020304" pitchFamily="18" charset="0"/>
                <a:cs typeface="Times New Roman" panose="02020603050405020304" pitchFamily="18" charset="0"/>
              </a:rPr>
              <a:t>Algorithm 4:</a:t>
            </a:r>
            <a:r>
              <a:rPr lang="en-US" sz="3200" b="0" i="0" dirty="0">
                <a:effectLst/>
                <a:latin typeface="Times New Roman" panose="02020603050405020304" pitchFamily="18" charset="0"/>
                <a:cs typeface="Times New Roman" panose="02020603050405020304" pitchFamily="18" charset="0"/>
              </a:rPr>
              <a:t> </a:t>
            </a:r>
            <a:r>
              <a:rPr lang="en-US" sz="3200" b="0" i="1" dirty="0" err="1">
                <a:effectLst/>
                <a:latin typeface="Times New Roman" panose="02020603050405020304" pitchFamily="18" charset="0"/>
                <a:cs typeface="Times New Roman" panose="02020603050405020304" pitchFamily="18" charset="0"/>
              </a:rPr>
              <a:t>Frequent_Vowels</a:t>
            </a:r>
            <a:r>
              <a:rPr lang="en-US" sz="3200" b="0" i="0" dirty="0">
                <a:effectLst/>
                <a:latin typeface="Times New Roman" panose="02020603050405020304" pitchFamily="18" charset="0"/>
                <a:cs typeface="Times New Roman" panose="02020603050405020304" pitchFamily="18" charset="0"/>
              </a:rPr>
              <a:t> method returning a subset of vowels that the frequencies are higher than 5% of the dataset</a:t>
            </a:r>
            <a:endParaRPr lang="ru-RU" sz="3200"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112CE025-5FD0-0140-873E-EAD75C3BB8B7}"/>
              </a:ext>
            </a:extLst>
          </p:cNvPr>
          <p:cNvSpPr>
            <a:spLocks noGrp="1"/>
          </p:cNvSpPr>
          <p:nvPr>
            <p:ph idx="1"/>
          </p:nvPr>
        </p:nvSpPr>
        <p:spPr/>
        <p:txBody>
          <a:bodyPr/>
          <a:lstStyle/>
          <a:p>
            <a:endParaRPr lang="ru-RU"/>
          </a:p>
        </p:txBody>
      </p:sp>
      <p:sp>
        <p:nvSpPr>
          <p:cNvPr id="4" name="Номер слайда 3">
            <a:extLst>
              <a:ext uri="{FF2B5EF4-FFF2-40B4-BE49-F238E27FC236}">
                <a16:creationId xmlns:a16="http://schemas.microsoft.com/office/drawing/2014/main" id="{7D880BB6-C16E-E972-8319-EEDD70CDA345}"/>
              </a:ext>
            </a:extLst>
          </p:cNvPr>
          <p:cNvSpPr>
            <a:spLocks noGrp="1"/>
          </p:cNvSpPr>
          <p:nvPr>
            <p:ph type="sldNum" sz="quarter" idx="12"/>
          </p:nvPr>
        </p:nvSpPr>
        <p:spPr/>
        <p:txBody>
          <a:bodyPr/>
          <a:lstStyle/>
          <a:p>
            <a:fld id="{A7BBE33C-0D28-4E13-B13F-DADF88FCBF59}" type="slidenum">
              <a:rPr lang="en-US" smtClean="0"/>
              <a:t>18</a:t>
            </a:fld>
            <a:endParaRPr lang="en-US"/>
          </a:p>
        </p:txBody>
      </p:sp>
      <p:pic>
        <p:nvPicPr>
          <p:cNvPr id="8" name="Рисунок 7">
            <a:extLst>
              <a:ext uri="{FF2B5EF4-FFF2-40B4-BE49-F238E27FC236}">
                <a16:creationId xmlns:a16="http://schemas.microsoft.com/office/drawing/2014/main" id="{B04EAAFA-74BC-FB80-791A-6D00BEAA64F9}"/>
              </a:ext>
            </a:extLst>
          </p:cNvPr>
          <p:cNvPicPr>
            <a:picLocks noChangeAspect="1"/>
          </p:cNvPicPr>
          <p:nvPr/>
        </p:nvPicPr>
        <p:blipFill rotWithShape="1">
          <a:blip r:embed="rId2"/>
          <a:srcRect t="18712"/>
          <a:stretch/>
        </p:blipFill>
        <p:spPr>
          <a:xfrm>
            <a:off x="1036320" y="1737360"/>
            <a:ext cx="10398312" cy="3423836"/>
          </a:xfrm>
          <a:prstGeom prst="rect">
            <a:avLst/>
          </a:prstGeom>
        </p:spPr>
      </p:pic>
    </p:spTree>
    <p:extLst>
      <p:ext uri="{BB962C8B-B14F-4D97-AF65-F5344CB8AC3E}">
        <p14:creationId xmlns:p14="http://schemas.microsoft.com/office/powerpoint/2010/main" val="354793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C287188-59E4-6E01-6116-00060D6118D4}"/>
              </a:ext>
            </a:extLst>
          </p:cNvPr>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To evaluate our models, are taken four datasets from Uzbek, English, Russian and Slovenian languages. Since our main goal is applying the proposed model for Uzbek languages, we created a new dataset by involving language experts. The detailed information about datasets are presented following table:</a:t>
            </a:r>
            <a:endParaRPr lang="ru-RU" sz="24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D84EE2CD-7098-678A-C642-EFDEF5A9FBB1}"/>
              </a:ext>
            </a:extLst>
          </p:cNvPr>
          <p:cNvSpPr>
            <a:spLocks noGrp="1"/>
          </p:cNvSpPr>
          <p:nvPr>
            <p:ph type="sldNum" sz="quarter" idx="12"/>
          </p:nvPr>
        </p:nvSpPr>
        <p:spPr/>
        <p:txBody>
          <a:bodyPr/>
          <a:lstStyle/>
          <a:p>
            <a:fld id="{A7BBE33C-0D28-4E13-B13F-DADF88FCBF59}" type="slidenum">
              <a:rPr lang="en-US" smtClean="0"/>
              <a:t>19</a:t>
            </a:fld>
            <a:endParaRPr lang="en-US"/>
          </a:p>
        </p:txBody>
      </p:sp>
      <p:pic>
        <p:nvPicPr>
          <p:cNvPr id="6" name="Рисунок 5">
            <a:extLst>
              <a:ext uri="{FF2B5EF4-FFF2-40B4-BE49-F238E27FC236}">
                <a16:creationId xmlns:a16="http://schemas.microsoft.com/office/drawing/2014/main" id="{2CA75AAD-7D23-60D2-9065-F995737ABF03}"/>
              </a:ext>
            </a:extLst>
          </p:cNvPr>
          <p:cNvPicPr>
            <a:picLocks noChangeAspect="1"/>
          </p:cNvPicPr>
          <p:nvPr/>
        </p:nvPicPr>
        <p:blipFill rotWithShape="1">
          <a:blip r:embed="rId2"/>
          <a:srcRect t="19274"/>
          <a:stretch/>
        </p:blipFill>
        <p:spPr>
          <a:xfrm>
            <a:off x="1036320" y="3506771"/>
            <a:ext cx="9932616" cy="2195553"/>
          </a:xfrm>
          <a:prstGeom prst="rect">
            <a:avLst/>
          </a:prstGeom>
        </p:spPr>
      </p:pic>
      <p:sp>
        <p:nvSpPr>
          <p:cNvPr id="8" name="Rectangle 7">
            <a:extLst>
              <a:ext uri="{FF2B5EF4-FFF2-40B4-BE49-F238E27FC236}">
                <a16:creationId xmlns:a16="http://schemas.microsoft.com/office/drawing/2014/main" id="{77E74DDD-4C8A-42EB-B844-99D6C008F063}"/>
              </a:ext>
            </a:extLst>
          </p:cNvPr>
          <p:cNvSpPr/>
          <p:nvPr/>
        </p:nvSpPr>
        <p:spPr>
          <a:xfrm>
            <a:off x="2829063" y="778447"/>
            <a:ext cx="6947736" cy="584775"/>
          </a:xfrm>
          <a:prstGeom prst="rect">
            <a:avLst/>
          </a:prstGeom>
        </p:spPr>
        <p:txBody>
          <a:bodyPr wrap="none">
            <a:spAutoFit/>
          </a:bodyPr>
          <a:lstStyle/>
          <a:p>
            <a:pPr algn="ctr"/>
            <a:r>
              <a:rPr lang="en-GB" sz="3200" b="1" cap="small" dirty="0">
                <a:latin typeface="Times New Roman" panose="02020603050405020304" pitchFamily="18" charset="0"/>
                <a:cs typeface="Times New Roman" panose="02020603050405020304" pitchFamily="18" charset="0"/>
              </a:rPr>
              <a:t>Description of the datasets</a:t>
            </a:r>
            <a:endParaRPr lang="en-US" sz="3200" dirty="0"/>
          </a:p>
        </p:txBody>
      </p:sp>
    </p:spTree>
    <p:extLst>
      <p:ext uri="{BB962C8B-B14F-4D97-AF65-F5344CB8AC3E}">
        <p14:creationId xmlns:p14="http://schemas.microsoft.com/office/powerpoint/2010/main" val="225787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6003" y="1992365"/>
            <a:ext cx="9936480" cy="4649982"/>
          </a:xfrm>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Problem Statement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Preparation</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Statistics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Developed models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Experimental evaluations and conclusion</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7BBE33C-0D28-4E13-B13F-DADF88FCBF59}" type="slidenum">
              <a:rPr lang="en-US" smtClean="0"/>
              <a:t>2</a:t>
            </a:fld>
            <a:endParaRPr lang="en-US"/>
          </a:p>
        </p:txBody>
      </p:sp>
      <p:sp>
        <p:nvSpPr>
          <p:cNvPr id="6" name="Rectangle 5"/>
          <p:cNvSpPr/>
          <p:nvPr/>
        </p:nvSpPr>
        <p:spPr>
          <a:xfrm>
            <a:off x="5001297" y="755794"/>
            <a:ext cx="1972015" cy="584775"/>
          </a:xfrm>
          <a:prstGeom prst="rect">
            <a:avLst/>
          </a:prstGeom>
        </p:spPr>
        <p:txBody>
          <a:bodyPr wrap="none">
            <a:spAutoFit/>
          </a:bodyPr>
          <a:lstStyle/>
          <a:p>
            <a:r>
              <a:rPr lang="en-GB" sz="3200" b="1" cap="small" dirty="0">
                <a:latin typeface="Times New Roman" panose="02020603050405020304" pitchFamily="18" charset="0"/>
                <a:cs typeface="Times New Roman" panose="02020603050405020304" pitchFamily="18" charset="0"/>
              </a:rPr>
              <a:t> Content</a:t>
            </a:r>
            <a:endParaRPr lang="en-US" sz="3200" dirty="0"/>
          </a:p>
        </p:txBody>
      </p:sp>
    </p:spTree>
    <p:extLst>
      <p:ext uri="{BB962C8B-B14F-4D97-AF65-F5344CB8AC3E}">
        <p14:creationId xmlns:p14="http://schemas.microsoft.com/office/powerpoint/2010/main" val="1560859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CB41B96B-0C32-DDDA-B506-4E777D93F008}"/>
              </a:ext>
            </a:extLst>
          </p:cNvPr>
          <p:cNvSpPr>
            <a:spLocks noGrp="1"/>
          </p:cNvSpPr>
          <p:nvPr>
            <p:ph type="sldNum" sz="quarter" idx="12"/>
          </p:nvPr>
        </p:nvSpPr>
        <p:spPr/>
        <p:txBody>
          <a:bodyPr/>
          <a:lstStyle/>
          <a:p>
            <a:fld id="{A7BBE33C-0D28-4E13-B13F-DADF88FCBF59}" type="slidenum">
              <a:rPr lang="en-US" smtClean="0"/>
              <a:t>20</a:t>
            </a:fld>
            <a:endParaRPr lang="en-US"/>
          </a:p>
        </p:txBody>
      </p:sp>
      <p:pic>
        <p:nvPicPr>
          <p:cNvPr id="6" name="Рисунок 5">
            <a:extLst>
              <a:ext uri="{FF2B5EF4-FFF2-40B4-BE49-F238E27FC236}">
                <a16:creationId xmlns:a16="http://schemas.microsoft.com/office/drawing/2014/main" id="{56C2198A-F90F-C466-BF29-3240369F3CC3}"/>
              </a:ext>
            </a:extLst>
          </p:cNvPr>
          <p:cNvPicPr>
            <a:picLocks noChangeAspect="1"/>
          </p:cNvPicPr>
          <p:nvPr/>
        </p:nvPicPr>
        <p:blipFill>
          <a:blip r:embed="rId2"/>
          <a:stretch>
            <a:fillRect/>
          </a:stretch>
        </p:blipFill>
        <p:spPr>
          <a:xfrm>
            <a:off x="1036320" y="2119723"/>
            <a:ext cx="10182256" cy="3475382"/>
          </a:xfrm>
          <a:prstGeom prst="rect">
            <a:avLst/>
          </a:prstGeom>
        </p:spPr>
      </p:pic>
      <p:sp>
        <p:nvSpPr>
          <p:cNvPr id="8" name="Rectangle 7">
            <a:extLst>
              <a:ext uri="{FF2B5EF4-FFF2-40B4-BE49-F238E27FC236}">
                <a16:creationId xmlns:a16="http://schemas.microsoft.com/office/drawing/2014/main" id="{C12911BB-0DDF-421C-AD7B-C6DE232357A6}"/>
              </a:ext>
            </a:extLst>
          </p:cNvPr>
          <p:cNvSpPr/>
          <p:nvPr/>
        </p:nvSpPr>
        <p:spPr>
          <a:xfrm>
            <a:off x="3751717" y="755110"/>
            <a:ext cx="4555671" cy="584775"/>
          </a:xfrm>
          <a:prstGeom prst="rect">
            <a:avLst/>
          </a:prstGeom>
        </p:spPr>
        <p:txBody>
          <a:bodyPr wrap="none">
            <a:spAutoFit/>
          </a:bodyPr>
          <a:lstStyle/>
          <a:p>
            <a:pPr algn="ctr"/>
            <a:r>
              <a:rPr lang="en-GB" sz="3200" b="1" cap="small" dirty="0">
                <a:latin typeface="Times New Roman" panose="02020603050405020304" pitchFamily="18" charset="0"/>
                <a:cs typeface="Times New Roman" panose="02020603050405020304" pitchFamily="18" charset="0"/>
              </a:rPr>
              <a:t>Distribution of words</a:t>
            </a:r>
            <a:endParaRPr lang="en-US" sz="3200" dirty="0"/>
          </a:p>
        </p:txBody>
      </p:sp>
    </p:spTree>
    <p:extLst>
      <p:ext uri="{BB962C8B-B14F-4D97-AF65-F5344CB8AC3E}">
        <p14:creationId xmlns:p14="http://schemas.microsoft.com/office/powerpoint/2010/main" val="1200245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D1A042DA-66B1-0FA7-7363-2B6BD5694C90}"/>
              </a:ext>
            </a:extLst>
          </p:cNvPr>
          <p:cNvSpPr>
            <a:spLocks noGrp="1"/>
          </p:cNvSpPr>
          <p:nvPr>
            <p:ph type="sldNum" sz="quarter" idx="12"/>
          </p:nvPr>
        </p:nvSpPr>
        <p:spPr/>
        <p:txBody>
          <a:bodyPr/>
          <a:lstStyle/>
          <a:p>
            <a:fld id="{A7BBE33C-0D28-4E13-B13F-DADF88FCBF59}" type="slidenum">
              <a:rPr lang="en-US" smtClean="0"/>
              <a:t>21</a:t>
            </a:fld>
            <a:endParaRPr lang="en-US"/>
          </a:p>
        </p:txBody>
      </p:sp>
      <p:pic>
        <p:nvPicPr>
          <p:cNvPr id="6" name="Рисунок 5">
            <a:extLst>
              <a:ext uri="{FF2B5EF4-FFF2-40B4-BE49-F238E27FC236}">
                <a16:creationId xmlns:a16="http://schemas.microsoft.com/office/drawing/2014/main" id="{2F4E92CD-675E-4CD1-D5E2-476E30BBBBF6}"/>
              </a:ext>
            </a:extLst>
          </p:cNvPr>
          <p:cNvPicPr>
            <a:picLocks noChangeAspect="1"/>
          </p:cNvPicPr>
          <p:nvPr/>
        </p:nvPicPr>
        <p:blipFill rotWithShape="1">
          <a:blip r:embed="rId2"/>
          <a:srcRect t="15179"/>
          <a:stretch/>
        </p:blipFill>
        <p:spPr>
          <a:xfrm>
            <a:off x="1066800" y="1681316"/>
            <a:ext cx="10172006" cy="2680118"/>
          </a:xfrm>
          <a:prstGeom prst="rect">
            <a:avLst/>
          </a:prstGeom>
        </p:spPr>
      </p:pic>
      <p:sp>
        <p:nvSpPr>
          <p:cNvPr id="8" name="Заголовок 1">
            <a:extLst>
              <a:ext uri="{FF2B5EF4-FFF2-40B4-BE49-F238E27FC236}">
                <a16:creationId xmlns:a16="http://schemas.microsoft.com/office/drawing/2014/main" id="{D5BAEEB6-7215-BF32-E176-31365DF95B1B}"/>
              </a:ext>
            </a:extLst>
          </p:cNvPr>
          <p:cNvSpPr txBox="1">
            <a:spLocks/>
          </p:cNvSpPr>
          <p:nvPr/>
        </p:nvSpPr>
        <p:spPr>
          <a:xfrm>
            <a:off x="498070" y="988440"/>
            <a:ext cx="10058400" cy="702303"/>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000" b="1" dirty="0">
                <a:latin typeface="Times New Roman" panose="02020603050405020304" pitchFamily="18" charset="0"/>
                <a:cs typeface="Times New Roman" panose="02020603050405020304" pitchFamily="18" charset="0"/>
              </a:rPr>
              <a:t>Table 5.</a:t>
            </a:r>
            <a:r>
              <a:rPr lang="en-US" sz="2000" dirty="0">
                <a:latin typeface="Times New Roman" panose="02020603050405020304" pitchFamily="18" charset="0"/>
                <a:cs typeface="Times New Roman" panose="02020603050405020304" pitchFamily="18" charset="0"/>
              </a:rPr>
              <a:t> Overall coverage (%) with standard deviation of both methods in case of 5 cubes</a:t>
            </a:r>
            <a:endParaRPr lang="ru-RU"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19FB62B-8DFA-D183-BF36-95E472F44CC1}"/>
              </a:ext>
            </a:extLst>
          </p:cNvPr>
          <p:cNvSpPr txBox="1"/>
          <p:nvPr/>
        </p:nvSpPr>
        <p:spPr>
          <a:xfrm>
            <a:off x="999242" y="4518646"/>
            <a:ext cx="10058400" cy="1323439"/>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Both models got lower coverage in all datasets for 4-5 letter case. Because the probability of constructing 4-5-letter words (especially, 5-letter words) with 5 cubes is really low. </a:t>
            </a:r>
          </a:p>
          <a:p>
            <a:pPr algn="just"/>
            <a:r>
              <a:rPr lang="en-US" sz="2000" b="0" i="0" dirty="0">
                <a:effectLst/>
                <a:latin typeface="Times New Roman" panose="02020603050405020304" pitchFamily="18" charset="0"/>
                <a:cs typeface="Times New Roman" panose="02020603050405020304" pitchFamily="18" charset="0"/>
              </a:rPr>
              <a:t>Both models obtained low result on Russian dataset. The reason is that the cubic letters (30 letters for 5 cubes) does not include all the alphabet letters.</a:t>
            </a:r>
            <a:endParaRPr lang="ru-RU"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17A123A-E935-4FF8-8B51-53EFC0792FCD}"/>
              </a:ext>
            </a:extLst>
          </p:cNvPr>
          <p:cNvSpPr/>
          <p:nvPr/>
        </p:nvSpPr>
        <p:spPr>
          <a:xfrm>
            <a:off x="3640671" y="476658"/>
            <a:ext cx="5513049" cy="584775"/>
          </a:xfrm>
          <a:prstGeom prst="rect">
            <a:avLst/>
          </a:prstGeom>
        </p:spPr>
        <p:txBody>
          <a:bodyPr wrap="none">
            <a:spAutoFit/>
          </a:bodyPr>
          <a:lstStyle/>
          <a:p>
            <a:pPr algn="ctr"/>
            <a:r>
              <a:rPr lang="en-GB" sz="3200" b="1" cap="small" dirty="0">
                <a:latin typeface="Times New Roman" panose="02020603050405020304" pitchFamily="18" charset="0"/>
                <a:cs typeface="Times New Roman" panose="02020603050405020304" pitchFamily="18" charset="0"/>
              </a:rPr>
              <a:t>Experimental Results</a:t>
            </a:r>
            <a:endParaRPr lang="en-US" sz="3200" dirty="0"/>
          </a:p>
        </p:txBody>
      </p:sp>
    </p:spTree>
    <p:extLst>
      <p:ext uri="{BB962C8B-B14F-4D97-AF65-F5344CB8AC3E}">
        <p14:creationId xmlns:p14="http://schemas.microsoft.com/office/powerpoint/2010/main" val="3501585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C895460D-858B-8F4D-2124-B23CA6051129}"/>
              </a:ext>
            </a:extLst>
          </p:cNvPr>
          <p:cNvSpPr>
            <a:spLocks noGrp="1"/>
          </p:cNvSpPr>
          <p:nvPr>
            <p:ph type="sldNum" sz="quarter" idx="12"/>
          </p:nvPr>
        </p:nvSpPr>
        <p:spPr/>
        <p:txBody>
          <a:bodyPr/>
          <a:lstStyle/>
          <a:p>
            <a:fld id="{A7BBE33C-0D28-4E13-B13F-DADF88FCBF59}" type="slidenum">
              <a:rPr lang="en-US" smtClean="0"/>
              <a:t>22</a:t>
            </a:fld>
            <a:endParaRPr lang="en-US"/>
          </a:p>
        </p:txBody>
      </p:sp>
      <p:pic>
        <p:nvPicPr>
          <p:cNvPr id="6" name="Рисунок 5">
            <a:extLst>
              <a:ext uri="{FF2B5EF4-FFF2-40B4-BE49-F238E27FC236}">
                <a16:creationId xmlns:a16="http://schemas.microsoft.com/office/drawing/2014/main" id="{E06D4170-B538-9C40-392A-0815634AB2F7}"/>
              </a:ext>
            </a:extLst>
          </p:cNvPr>
          <p:cNvPicPr>
            <a:picLocks noChangeAspect="1"/>
          </p:cNvPicPr>
          <p:nvPr/>
        </p:nvPicPr>
        <p:blipFill rotWithShape="1">
          <a:blip r:embed="rId2"/>
          <a:srcRect t="15657"/>
          <a:stretch/>
        </p:blipFill>
        <p:spPr>
          <a:xfrm>
            <a:off x="1033928" y="1681315"/>
            <a:ext cx="10060791" cy="3034823"/>
          </a:xfrm>
          <a:prstGeom prst="rect">
            <a:avLst/>
          </a:prstGeom>
        </p:spPr>
      </p:pic>
      <p:sp>
        <p:nvSpPr>
          <p:cNvPr id="10" name="TextBox 9">
            <a:extLst>
              <a:ext uri="{FF2B5EF4-FFF2-40B4-BE49-F238E27FC236}">
                <a16:creationId xmlns:a16="http://schemas.microsoft.com/office/drawing/2014/main" id="{9189D2FE-BE3B-DC51-023C-F834BE77703E}"/>
              </a:ext>
            </a:extLst>
          </p:cNvPr>
          <p:cNvSpPr txBox="1"/>
          <p:nvPr/>
        </p:nvSpPr>
        <p:spPr>
          <a:xfrm>
            <a:off x="1184787" y="4816562"/>
            <a:ext cx="9822426" cy="1015663"/>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Overall coverages of both models were improved around 30% in all datasets comparing to the case of 5 cubes. </a:t>
            </a:r>
          </a:p>
          <a:p>
            <a:r>
              <a:rPr lang="en-US" sz="2000" b="0" i="0" dirty="0">
                <a:effectLst/>
                <a:latin typeface="Times New Roman" panose="02020603050405020304" pitchFamily="18" charset="0"/>
                <a:cs typeface="Times New Roman" panose="02020603050405020304" pitchFamily="18" charset="0"/>
              </a:rPr>
              <a:t>LF approach achieved higher accuracies than VL method in all cases with 3, 4 and 5 letter. </a:t>
            </a:r>
            <a:endParaRPr lang="ru-RU"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5260C272-A334-4625-8218-A3A17FB48FB0}"/>
              </a:ext>
            </a:extLst>
          </p:cNvPr>
          <p:cNvSpPr/>
          <p:nvPr/>
        </p:nvSpPr>
        <p:spPr>
          <a:xfrm>
            <a:off x="3584110" y="468980"/>
            <a:ext cx="5513049" cy="584775"/>
          </a:xfrm>
          <a:prstGeom prst="rect">
            <a:avLst/>
          </a:prstGeom>
        </p:spPr>
        <p:txBody>
          <a:bodyPr wrap="none">
            <a:spAutoFit/>
          </a:bodyPr>
          <a:lstStyle/>
          <a:p>
            <a:pPr algn="ctr"/>
            <a:r>
              <a:rPr lang="en-GB" sz="3200" b="1" cap="small" dirty="0">
                <a:latin typeface="Times New Roman" panose="02020603050405020304" pitchFamily="18" charset="0"/>
                <a:cs typeface="Times New Roman" panose="02020603050405020304" pitchFamily="18" charset="0"/>
              </a:rPr>
              <a:t>Experimental Results</a:t>
            </a:r>
            <a:endParaRPr lang="en-US" sz="3200" dirty="0"/>
          </a:p>
        </p:txBody>
      </p:sp>
      <p:sp>
        <p:nvSpPr>
          <p:cNvPr id="9" name="Заголовок 1">
            <a:extLst>
              <a:ext uri="{FF2B5EF4-FFF2-40B4-BE49-F238E27FC236}">
                <a16:creationId xmlns:a16="http://schemas.microsoft.com/office/drawing/2014/main" id="{D47E7DAE-393B-43D0-A596-5F8A8D8E8B3F}"/>
              </a:ext>
            </a:extLst>
          </p:cNvPr>
          <p:cNvSpPr txBox="1">
            <a:spLocks/>
          </p:cNvSpPr>
          <p:nvPr/>
        </p:nvSpPr>
        <p:spPr>
          <a:xfrm>
            <a:off x="498070" y="979013"/>
            <a:ext cx="10058400" cy="702303"/>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000" b="1" dirty="0">
                <a:latin typeface="Times New Roman" panose="02020603050405020304" pitchFamily="18" charset="0"/>
                <a:cs typeface="Times New Roman" panose="02020603050405020304" pitchFamily="18" charset="0"/>
              </a:rPr>
              <a:t>Table 6.</a:t>
            </a:r>
            <a:r>
              <a:rPr lang="en-US" sz="2000" dirty="0">
                <a:latin typeface="Times New Roman" panose="02020603050405020304" pitchFamily="18" charset="0"/>
                <a:cs typeface="Times New Roman" panose="02020603050405020304" pitchFamily="18" charset="0"/>
              </a:rPr>
              <a:t> Overall coverage (%) with standard deviation of both methods in case of 6 cubes</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517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EB505BE5-EF62-7E8A-0294-D63515AC8B13}"/>
              </a:ext>
            </a:extLst>
          </p:cNvPr>
          <p:cNvSpPr>
            <a:spLocks noGrp="1"/>
          </p:cNvSpPr>
          <p:nvPr>
            <p:ph type="sldNum" sz="quarter" idx="12"/>
          </p:nvPr>
        </p:nvSpPr>
        <p:spPr/>
        <p:txBody>
          <a:bodyPr/>
          <a:lstStyle/>
          <a:p>
            <a:fld id="{A7BBE33C-0D28-4E13-B13F-DADF88FCBF59}" type="slidenum">
              <a:rPr lang="en-US" smtClean="0"/>
              <a:t>23</a:t>
            </a:fld>
            <a:endParaRPr lang="en-US"/>
          </a:p>
        </p:txBody>
      </p:sp>
      <p:pic>
        <p:nvPicPr>
          <p:cNvPr id="6" name="Рисунок 5">
            <a:extLst>
              <a:ext uri="{FF2B5EF4-FFF2-40B4-BE49-F238E27FC236}">
                <a16:creationId xmlns:a16="http://schemas.microsoft.com/office/drawing/2014/main" id="{9898944F-EA8E-C5E2-3619-BDE900F2E7C0}"/>
              </a:ext>
            </a:extLst>
          </p:cNvPr>
          <p:cNvPicPr>
            <a:picLocks noChangeAspect="1"/>
          </p:cNvPicPr>
          <p:nvPr/>
        </p:nvPicPr>
        <p:blipFill rotWithShape="1">
          <a:blip r:embed="rId2"/>
          <a:srcRect t="15234"/>
          <a:stretch/>
        </p:blipFill>
        <p:spPr>
          <a:xfrm>
            <a:off x="1066800" y="1677970"/>
            <a:ext cx="10058400" cy="2936223"/>
          </a:xfrm>
          <a:prstGeom prst="rect">
            <a:avLst/>
          </a:prstGeom>
        </p:spPr>
      </p:pic>
      <p:sp>
        <p:nvSpPr>
          <p:cNvPr id="11" name="TextBox 10">
            <a:extLst>
              <a:ext uri="{FF2B5EF4-FFF2-40B4-BE49-F238E27FC236}">
                <a16:creationId xmlns:a16="http://schemas.microsoft.com/office/drawing/2014/main" id="{2B2BACC9-28D2-4594-D0E8-7C5B24A5E064}"/>
              </a:ext>
            </a:extLst>
          </p:cNvPr>
          <p:cNvSpPr txBox="1"/>
          <p:nvPr/>
        </p:nvSpPr>
        <p:spPr>
          <a:xfrm>
            <a:off x="1190135" y="4539917"/>
            <a:ext cx="9935065" cy="1754326"/>
          </a:xfrm>
          <a:prstGeom prst="rect">
            <a:avLst/>
          </a:prstGeom>
          <a:noFill/>
        </p:spPr>
        <p:txBody>
          <a:bodyPr wrap="square">
            <a:spAutoFit/>
          </a:bodyPr>
          <a:lstStyle/>
          <a:p>
            <a:pPr indent="344488" algn="just"/>
            <a:r>
              <a:rPr lang="en-US" b="0" i="0" dirty="0">
                <a:effectLst/>
                <a:latin typeface="Times New Roman" panose="02020603050405020304" pitchFamily="18" charset="0"/>
                <a:cs typeface="Times New Roman" panose="02020603050405020304" pitchFamily="18" charset="0"/>
              </a:rPr>
              <a:t>LF method achieved reasonable high coverages (over 90%) on English and Slovenian languages in 3-4 letter cases.</a:t>
            </a:r>
          </a:p>
          <a:p>
            <a:pPr indent="344488" algn="just"/>
            <a:r>
              <a:rPr lang="en-US" b="0" i="0" dirty="0">
                <a:effectLst/>
                <a:latin typeface="Times New Roman" panose="02020603050405020304" pitchFamily="18" charset="0"/>
                <a:cs typeface="Times New Roman" panose="02020603050405020304" pitchFamily="18" charset="0"/>
              </a:rPr>
              <a:t>Although VL gained comparable result with LF model on Uzbek and English datasets, it got approximately 15% lower average coverage on Russian and Slovenian datasets.</a:t>
            </a:r>
          </a:p>
          <a:p>
            <a:pPr indent="344488" algn="just"/>
            <a:r>
              <a:rPr lang="en-US" b="0" i="0" dirty="0">
                <a:effectLst/>
                <a:latin typeface="Times New Roman" panose="02020603050405020304" pitchFamily="18" charset="0"/>
                <a:cs typeface="Times New Roman" panose="02020603050405020304" pitchFamily="18" charset="0"/>
              </a:rPr>
              <a:t>The average coverage of both model increased around 17-20% for the case of 5-letter in all datasets comparing 6 cubes case.</a:t>
            </a:r>
            <a:endParaRPr lang="ru-RU"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AC5E328-CAE4-4D31-B144-ACE65C3CE316}"/>
              </a:ext>
            </a:extLst>
          </p:cNvPr>
          <p:cNvSpPr/>
          <p:nvPr/>
        </p:nvSpPr>
        <p:spPr>
          <a:xfrm>
            <a:off x="3621817" y="460756"/>
            <a:ext cx="5513049" cy="584775"/>
          </a:xfrm>
          <a:prstGeom prst="rect">
            <a:avLst/>
          </a:prstGeom>
        </p:spPr>
        <p:txBody>
          <a:bodyPr wrap="none">
            <a:spAutoFit/>
          </a:bodyPr>
          <a:lstStyle/>
          <a:p>
            <a:pPr algn="ctr"/>
            <a:r>
              <a:rPr lang="en-GB" sz="3200" b="1" cap="small" dirty="0">
                <a:latin typeface="Times New Roman" panose="02020603050405020304" pitchFamily="18" charset="0"/>
                <a:cs typeface="Times New Roman" panose="02020603050405020304" pitchFamily="18" charset="0"/>
              </a:rPr>
              <a:t>Experimental Results</a:t>
            </a:r>
            <a:endParaRPr lang="en-US" sz="3200" dirty="0"/>
          </a:p>
        </p:txBody>
      </p:sp>
      <p:sp>
        <p:nvSpPr>
          <p:cNvPr id="8" name="Заголовок 1">
            <a:extLst>
              <a:ext uri="{FF2B5EF4-FFF2-40B4-BE49-F238E27FC236}">
                <a16:creationId xmlns:a16="http://schemas.microsoft.com/office/drawing/2014/main" id="{2AAA5FA5-33AA-461D-B5D0-00BE0D8D488E}"/>
              </a:ext>
            </a:extLst>
          </p:cNvPr>
          <p:cNvSpPr txBox="1">
            <a:spLocks/>
          </p:cNvSpPr>
          <p:nvPr/>
        </p:nvSpPr>
        <p:spPr>
          <a:xfrm>
            <a:off x="498070" y="979013"/>
            <a:ext cx="10058400" cy="702303"/>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000" b="1" dirty="0">
                <a:latin typeface="Times New Roman" panose="02020603050405020304" pitchFamily="18" charset="0"/>
                <a:cs typeface="Times New Roman" panose="02020603050405020304" pitchFamily="18" charset="0"/>
              </a:rPr>
              <a:t>Table 7.</a:t>
            </a:r>
            <a:r>
              <a:rPr lang="en-US" sz="2000" dirty="0">
                <a:latin typeface="Times New Roman" panose="02020603050405020304" pitchFamily="18" charset="0"/>
                <a:cs typeface="Times New Roman" panose="02020603050405020304" pitchFamily="18" charset="0"/>
              </a:rPr>
              <a:t> Overall coverage (%) with standard deviation of both methods in case of 7 cubes</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969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B78D8408-EE9C-E49B-CD87-EC66B9F6731D}"/>
              </a:ext>
            </a:extLst>
          </p:cNvPr>
          <p:cNvSpPr>
            <a:spLocks noGrp="1"/>
          </p:cNvSpPr>
          <p:nvPr>
            <p:ph type="sldNum" sz="quarter" idx="12"/>
          </p:nvPr>
        </p:nvSpPr>
        <p:spPr/>
        <p:txBody>
          <a:bodyPr/>
          <a:lstStyle/>
          <a:p>
            <a:fld id="{A7BBE33C-0D28-4E13-B13F-DADF88FCBF59}" type="slidenum">
              <a:rPr lang="en-US" smtClean="0"/>
              <a:t>24</a:t>
            </a:fld>
            <a:endParaRPr lang="en-US"/>
          </a:p>
        </p:txBody>
      </p:sp>
      <p:pic>
        <p:nvPicPr>
          <p:cNvPr id="8" name="Рисунок 7">
            <a:extLst>
              <a:ext uri="{FF2B5EF4-FFF2-40B4-BE49-F238E27FC236}">
                <a16:creationId xmlns:a16="http://schemas.microsoft.com/office/drawing/2014/main" id="{0AF06F4A-E33F-FCB4-2768-04658040960A}"/>
              </a:ext>
            </a:extLst>
          </p:cNvPr>
          <p:cNvPicPr>
            <a:picLocks noChangeAspect="1"/>
          </p:cNvPicPr>
          <p:nvPr/>
        </p:nvPicPr>
        <p:blipFill rotWithShape="1">
          <a:blip r:embed="rId2"/>
          <a:srcRect t="13670"/>
          <a:stretch/>
        </p:blipFill>
        <p:spPr>
          <a:xfrm>
            <a:off x="886960" y="1417303"/>
            <a:ext cx="10705283" cy="3167406"/>
          </a:xfrm>
          <a:prstGeom prst="rect">
            <a:avLst/>
          </a:prstGeom>
        </p:spPr>
      </p:pic>
      <p:sp>
        <p:nvSpPr>
          <p:cNvPr id="6" name="TextBox 5">
            <a:extLst>
              <a:ext uri="{FF2B5EF4-FFF2-40B4-BE49-F238E27FC236}">
                <a16:creationId xmlns:a16="http://schemas.microsoft.com/office/drawing/2014/main" id="{54B9DBFF-385D-914B-8082-3F9CC55ACEBE}"/>
              </a:ext>
            </a:extLst>
          </p:cNvPr>
          <p:cNvSpPr txBox="1"/>
          <p:nvPr/>
        </p:nvSpPr>
        <p:spPr>
          <a:xfrm>
            <a:off x="1227705" y="5169153"/>
            <a:ext cx="9328765" cy="707886"/>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The results shown in table that VL model achieved better coverage than LF model on all datasets except Russian</a:t>
            </a:r>
            <a:endParaRPr lang="ru-RU" sz="2000" dirty="0">
              <a:latin typeface="Times New Roman" panose="02020603050405020304" pitchFamily="18" charset="0"/>
              <a:cs typeface="Times New Roman" panose="02020603050405020304" pitchFamily="18" charset="0"/>
            </a:endParaRPr>
          </a:p>
        </p:txBody>
      </p:sp>
      <p:sp>
        <p:nvSpPr>
          <p:cNvPr id="9" name="Заголовок 1">
            <a:extLst>
              <a:ext uri="{FF2B5EF4-FFF2-40B4-BE49-F238E27FC236}">
                <a16:creationId xmlns:a16="http://schemas.microsoft.com/office/drawing/2014/main" id="{038FC6C9-26B9-4A43-A84B-8E3C6F7AC53A}"/>
              </a:ext>
            </a:extLst>
          </p:cNvPr>
          <p:cNvSpPr txBox="1">
            <a:spLocks/>
          </p:cNvSpPr>
          <p:nvPr/>
        </p:nvSpPr>
        <p:spPr>
          <a:xfrm>
            <a:off x="432081" y="708453"/>
            <a:ext cx="10058400" cy="702303"/>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000" b="1" dirty="0">
                <a:latin typeface="Times New Roman" panose="02020603050405020304" pitchFamily="18" charset="0"/>
                <a:cs typeface="Times New Roman" panose="02020603050405020304" pitchFamily="18" charset="0"/>
              </a:rPr>
              <a:t>Table 8.</a:t>
            </a:r>
            <a:r>
              <a:rPr lang="en-US" sz="2000" dirty="0">
                <a:latin typeface="Times New Roman" panose="02020603050405020304" pitchFamily="18" charset="0"/>
                <a:cs typeface="Times New Roman" panose="02020603050405020304" pitchFamily="18" charset="0"/>
              </a:rPr>
              <a:t> Overall coverage (%) with standard deviation of both methods in case of 8 cubes</a:t>
            </a:r>
            <a:endParaRPr lang="ru-RU"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5875D6E-3129-47D6-B79A-26DD8BBF75C5}"/>
              </a:ext>
            </a:extLst>
          </p:cNvPr>
          <p:cNvSpPr/>
          <p:nvPr/>
        </p:nvSpPr>
        <p:spPr>
          <a:xfrm>
            <a:off x="3621817" y="396186"/>
            <a:ext cx="5513049" cy="584775"/>
          </a:xfrm>
          <a:prstGeom prst="rect">
            <a:avLst/>
          </a:prstGeom>
        </p:spPr>
        <p:txBody>
          <a:bodyPr wrap="none">
            <a:spAutoFit/>
          </a:bodyPr>
          <a:lstStyle/>
          <a:p>
            <a:pPr algn="ctr"/>
            <a:r>
              <a:rPr lang="en-GB" sz="3200" b="1" cap="small" dirty="0">
                <a:latin typeface="Times New Roman" panose="02020603050405020304" pitchFamily="18" charset="0"/>
                <a:cs typeface="Times New Roman" panose="02020603050405020304" pitchFamily="18" charset="0"/>
              </a:rPr>
              <a:t>Experimental Results</a:t>
            </a:r>
            <a:endParaRPr lang="en-US" sz="3200" dirty="0"/>
          </a:p>
        </p:txBody>
      </p:sp>
    </p:spTree>
    <p:extLst>
      <p:ext uri="{BB962C8B-B14F-4D97-AF65-F5344CB8AC3E}">
        <p14:creationId xmlns:p14="http://schemas.microsoft.com/office/powerpoint/2010/main" val="2025668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85B2AE8-2BD5-ED2A-FC94-C6DAB8C25868}"/>
              </a:ext>
            </a:extLst>
          </p:cNvPr>
          <p:cNvSpPr>
            <a:spLocks noGrp="1"/>
          </p:cNvSpPr>
          <p:nvPr>
            <p:ph idx="1"/>
          </p:nvPr>
        </p:nvSpPr>
        <p:spPr/>
        <p:txBody>
          <a:bodyPr>
            <a:normAutofit lnSpcReduction="10000"/>
          </a:bodyPr>
          <a:lstStyle/>
          <a:p>
            <a:pPr algn="just"/>
            <a:r>
              <a:rPr lang="en-US" b="0" i="0" dirty="0">
                <a:effectLst/>
                <a:latin typeface="Times New Roman" panose="02020603050405020304" pitchFamily="18" charset="0"/>
                <a:cs typeface="Times New Roman" panose="02020603050405020304" pitchFamily="18" charset="0"/>
              </a:rPr>
              <a:t>The results in Table 8 show that VL model achieved better coverage than LF model on all datasets except Russian. </a:t>
            </a:r>
          </a:p>
          <a:p>
            <a:pPr algn="just"/>
            <a:r>
              <a:rPr lang="en-US" b="0" i="0" dirty="0">
                <a:effectLst/>
                <a:latin typeface="Times New Roman" panose="02020603050405020304" pitchFamily="18" charset="0"/>
                <a:cs typeface="Times New Roman" panose="02020603050405020304" pitchFamily="18" charset="0"/>
              </a:rPr>
              <a:t>Improvement of VL model was 7% for Uzbek, 4.7% for English and 2.1% for Slovenian language comparing to LF model. The main reason is that the VL model includes more vowel letters in the case of 8 cubes comparing to the case of 5, 6 or 7 cubes. </a:t>
            </a:r>
          </a:p>
          <a:p>
            <a:pPr algn="just"/>
            <a:r>
              <a:rPr lang="en-US" b="0" i="0" dirty="0">
                <a:effectLst/>
                <a:latin typeface="Times New Roman" panose="02020603050405020304" pitchFamily="18" charset="0"/>
                <a:cs typeface="Times New Roman" panose="02020603050405020304" pitchFamily="18" charset="0"/>
              </a:rPr>
              <a:t>In general, both model achieved higher result in all datasets with the case of 8 cubes, especially, over 98% in 3-letter case and over 95% in 4-letter case for Uzbek, Slovenian and English datasets. This is an expected behavior, because the chance of constructing 3-4-5 letter words from 8 cubes (48 letters) becomes really high. </a:t>
            </a:r>
          </a:p>
          <a:p>
            <a:pPr algn="just"/>
            <a:r>
              <a:rPr lang="en-US" b="0" i="0" dirty="0">
                <a:effectLst/>
                <a:latin typeface="Times New Roman" panose="02020603050405020304" pitchFamily="18" charset="0"/>
                <a:cs typeface="Times New Roman" panose="02020603050405020304" pitchFamily="18" charset="0"/>
              </a:rPr>
              <a:t>In all experiments, VL method got lower result than LF approach on Russian dataset, because when the number of cubes is increased, proposed methods tend to get a reasonably high coverage on all datasets. We achieved the intended coverage with 8 cubes, therefore 8 cubes was the last case of experiment.</a:t>
            </a:r>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A2F26A2-3BAE-E5E5-49D0-8124C67C4EDC}"/>
              </a:ext>
            </a:extLst>
          </p:cNvPr>
          <p:cNvSpPr>
            <a:spLocks noGrp="1"/>
          </p:cNvSpPr>
          <p:nvPr>
            <p:ph type="sldNum" sz="quarter" idx="12"/>
          </p:nvPr>
        </p:nvSpPr>
        <p:spPr/>
        <p:txBody>
          <a:bodyPr/>
          <a:lstStyle/>
          <a:p>
            <a:fld id="{A7BBE33C-0D28-4E13-B13F-DADF88FCBF59}" type="slidenum">
              <a:rPr lang="en-US" smtClean="0"/>
              <a:t>25</a:t>
            </a:fld>
            <a:endParaRPr lang="en-US"/>
          </a:p>
        </p:txBody>
      </p:sp>
      <p:sp>
        <p:nvSpPr>
          <p:cNvPr id="7" name="Rectangle 6">
            <a:extLst>
              <a:ext uri="{FF2B5EF4-FFF2-40B4-BE49-F238E27FC236}">
                <a16:creationId xmlns:a16="http://schemas.microsoft.com/office/drawing/2014/main" id="{9D68176A-4F34-40A1-B677-2311DF041630}"/>
              </a:ext>
            </a:extLst>
          </p:cNvPr>
          <p:cNvSpPr/>
          <p:nvPr/>
        </p:nvSpPr>
        <p:spPr>
          <a:xfrm>
            <a:off x="3941747" y="800213"/>
            <a:ext cx="4369466" cy="584775"/>
          </a:xfrm>
          <a:prstGeom prst="rect">
            <a:avLst/>
          </a:prstGeom>
        </p:spPr>
        <p:txBody>
          <a:bodyPr wrap="none">
            <a:spAutoFit/>
          </a:bodyPr>
          <a:lstStyle/>
          <a:p>
            <a:pPr algn="ctr"/>
            <a:r>
              <a:rPr lang="en-GB" sz="3200" b="1" cap="small" dirty="0">
                <a:latin typeface="Times New Roman" panose="02020603050405020304" pitchFamily="18" charset="0"/>
                <a:cs typeface="Times New Roman" panose="02020603050405020304" pitchFamily="18" charset="0"/>
              </a:rPr>
              <a:t>Discussion of results</a:t>
            </a:r>
            <a:endParaRPr lang="en-US" sz="3200" dirty="0"/>
          </a:p>
        </p:txBody>
      </p:sp>
    </p:spTree>
    <p:extLst>
      <p:ext uri="{BB962C8B-B14F-4D97-AF65-F5344CB8AC3E}">
        <p14:creationId xmlns:p14="http://schemas.microsoft.com/office/powerpoint/2010/main" val="3174184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212F09-AFC1-BB4B-6A8A-BD6F6AB9D44D}"/>
              </a:ext>
            </a:extLst>
          </p:cNvPr>
          <p:cNvSpPr>
            <a:spLocks noGrp="1"/>
          </p:cNvSpPr>
          <p:nvPr>
            <p:ph type="title"/>
          </p:nvPr>
        </p:nvSpPr>
        <p:spPr>
          <a:xfrm>
            <a:off x="1066800" y="308770"/>
            <a:ext cx="9613769" cy="725378"/>
          </a:xfrm>
        </p:spPr>
        <p:txBody>
          <a:bodyPr>
            <a:noAutofit/>
          </a:bodyPr>
          <a:lstStyle/>
          <a:p>
            <a:pPr algn="ctr"/>
            <a:r>
              <a:rPr lang="en-US" sz="2600" b="1" i="0" dirty="0">
                <a:effectLst/>
                <a:latin typeface="Times New Roman" panose="02020603050405020304" pitchFamily="18" charset="0"/>
                <a:cs typeface="Times New Roman" panose="02020603050405020304" pitchFamily="18" charset="0"/>
              </a:rPr>
              <a:t>Comparison of LF and VL models on average coverage in the case of 5-8 cubes</a:t>
            </a:r>
            <a:endParaRPr lang="ru-RU" sz="2600" b="1" dirty="0">
              <a:latin typeface="Times New Roman" panose="02020603050405020304" pitchFamily="18" charset="0"/>
              <a:cs typeface="Times New Roman" panose="02020603050405020304" pitchFamily="18" charset="0"/>
            </a:endParaRPr>
          </a:p>
        </p:txBody>
      </p:sp>
      <p:pic>
        <p:nvPicPr>
          <p:cNvPr id="8" name="Объект 7">
            <a:extLst>
              <a:ext uri="{FF2B5EF4-FFF2-40B4-BE49-F238E27FC236}">
                <a16:creationId xmlns:a16="http://schemas.microsoft.com/office/drawing/2014/main" id="{29C5B25D-95FB-5F19-E5F6-D781FBDC71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112" y="1011981"/>
            <a:ext cx="8765273" cy="5280401"/>
          </a:xfrm>
        </p:spPr>
      </p:pic>
      <p:sp>
        <p:nvSpPr>
          <p:cNvPr id="4" name="Номер слайда 3">
            <a:extLst>
              <a:ext uri="{FF2B5EF4-FFF2-40B4-BE49-F238E27FC236}">
                <a16:creationId xmlns:a16="http://schemas.microsoft.com/office/drawing/2014/main" id="{A0505AC2-86E9-645F-FD32-A361883C9E82}"/>
              </a:ext>
            </a:extLst>
          </p:cNvPr>
          <p:cNvSpPr>
            <a:spLocks noGrp="1"/>
          </p:cNvSpPr>
          <p:nvPr>
            <p:ph type="sldNum" sz="quarter" idx="12"/>
          </p:nvPr>
        </p:nvSpPr>
        <p:spPr/>
        <p:txBody>
          <a:bodyPr/>
          <a:lstStyle/>
          <a:p>
            <a:fld id="{A7BBE33C-0D28-4E13-B13F-DADF88FCBF59}" type="slidenum">
              <a:rPr lang="en-US" smtClean="0"/>
              <a:t>26</a:t>
            </a:fld>
            <a:endParaRPr lang="en-US"/>
          </a:p>
        </p:txBody>
      </p:sp>
    </p:spTree>
    <p:extLst>
      <p:ext uri="{BB962C8B-B14F-4D97-AF65-F5344CB8AC3E}">
        <p14:creationId xmlns:p14="http://schemas.microsoft.com/office/powerpoint/2010/main" val="2696538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183CEF-E8EB-25EF-5251-92BD5A88925D}"/>
              </a:ext>
            </a:extLst>
          </p:cNvPr>
          <p:cNvSpPr>
            <a:spLocks noGrp="1"/>
          </p:cNvSpPr>
          <p:nvPr>
            <p:ph type="title"/>
          </p:nvPr>
        </p:nvSpPr>
        <p:spPr>
          <a:xfrm>
            <a:off x="1469324" y="382149"/>
            <a:ext cx="9253351" cy="1155698"/>
          </a:xfrm>
        </p:spPr>
        <p:txBody>
          <a:bodyPr>
            <a:noAutofit/>
          </a:bodyPr>
          <a:lstStyle/>
          <a:p>
            <a:pPr algn="ctr"/>
            <a:r>
              <a:rPr lang="en-US" sz="2800" b="1" i="0" dirty="0">
                <a:effectLst/>
                <a:latin typeface="Times New Roman" panose="02020603050405020304" pitchFamily="18" charset="0"/>
                <a:cs typeface="Times New Roman" panose="02020603050405020304" pitchFamily="18" charset="0"/>
              </a:rPr>
              <a:t>Comparison of LF and VL models on average coverage in the case of 5-8 cubes</a:t>
            </a:r>
            <a:endParaRPr lang="ru-RU" sz="2800"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3144D93C-B214-EA3B-32F0-044BF6EBB273}"/>
              </a:ext>
            </a:extLst>
          </p:cNvPr>
          <p:cNvSpPr>
            <a:spLocks noGrp="1"/>
          </p:cNvSpPr>
          <p:nvPr>
            <p:ph idx="1"/>
          </p:nvPr>
        </p:nvSpPr>
        <p:spPr>
          <a:xfrm>
            <a:off x="1097280" y="1987136"/>
            <a:ext cx="10058400" cy="4023360"/>
          </a:xfrm>
        </p:spPr>
        <p:txBody>
          <a:bodyPr>
            <a:normAutofit/>
          </a:bodyPr>
          <a:lstStyle/>
          <a:p>
            <a:pPr rtl="0">
              <a:lnSpc>
                <a:spcPct val="100000"/>
              </a:lnSpc>
            </a:pPr>
            <a:r>
              <a:rPr lang="en-US" sz="2600" dirty="0">
                <a:effectLst/>
                <a:latin typeface="Times New Roman" panose="02020603050405020304" pitchFamily="18" charset="0"/>
                <a:cs typeface="Times New Roman" panose="02020603050405020304" pitchFamily="18" charset="0"/>
              </a:rPr>
              <a:t>Above figure illustrates that both models achieved comparable results in terms of average coverage over 5-8-cubes conditions. LF method gained slightly better results than VL method on 3-4-5 letter average coverage for Slovenian and Russian datasets, while this result was comparable on Uzbek and English datasets.</a:t>
            </a:r>
            <a:br>
              <a:rPr lang="en-US" sz="2600" b="0" i="0" dirty="0">
                <a:solidFill>
                  <a:srgbClr val="5D6879"/>
                </a:solidFill>
                <a:effectLst/>
                <a:latin typeface="Times New Roman" panose="02020603050405020304" pitchFamily="18" charset="0"/>
                <a:cs typeface="Times New Roman" panose="02020603050405020304" pitchFamily="18" charset="0"/>
              </a:rPr>
            </a:br>
            <a:endParaRPr lang="ru-RU" sz="26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44F71CE0-DED8-47CD-1076-FE9893AF3CF3}"/>
              </a:ext>
            </a:extLst>
          </p:cNvPr>
          <p:cNvSpPr>
            <a:spLocks noGrp="1"/>
          </p:cNvSpPr>
          <p:nvPr>
            <p:ph type="sldNum" sz="quarter" idx="12"/>
          </p:nvPr>
        </p:nvSpPr>
        <p:spPr/>
        <p:txBody>
          <a:bodyPr/>
          <a:lstStyle/>
          <a:p>
            <a:fld id="{A7BBE33C-0D28-4E13-B13F-DADF88FCBF59}" type="slidenum">
              <a:rPr lang="en-US" smtClean="0"/>
              <a:t>27</a:t>
            </a:fld>
            <a:endParaRPr lang="en-US"/>
          </a:p>
        </p:txBody>
      </p:sp>
    </p:spTree>
    <p:extLst>
      <p:ext uri="{BB962C8B-B14F-4D97-AF65-F5344CB8AC3E}">
        <p14:creationId xmlns:p14="http://schemas.microsoft.com/office/powerpoint/2010/main" val="2405729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CAE2AC5-D5C2-7BBD-9D06-B17BC666DBC0}"/>
              </a:ext>
            </a:extLst>
          </p:cNvPr>
          <p:cNvSpPr>
            <a:spLocks noGrp="1"/>
          </p:cNvSpPr>
          <p:nvPr>
            <p:ph idx="1"/>
          </p:nvPr>
        </p:nvSpPr>
        <p:spPr>
          <a:xfrm>
            <a:off x="1097280" y="1737360"/>
            <a:ext cx="10058400" cy="4347676"/>
          </a:xfrm>
        </p:spPr>
        <p:txBody>
          <a:bodyPr>
            <a:noAutofit/>
          </a:bodyPr>
          <a:lstStyle/>
          <a:p>
            <a:pPr algn="just">
              <a:lnSpc>
                <a:spcPct val="100000"/>
              </a:lnSpc>
            </a:pPr>
            <a:r>
              <a:rPr lang="en-US" sz="1800" dirty="0">
                <a:latin typeface="Times New Roman" panose="02020603050405020304" pitchFamily="18" charset="0"/>
                <a:cs typeface="Times New Roman" panose="02020603050405020304" pitchFamily="18" charset="0"/>
              </a:rPr>
              <a:t>A matching-letter game is an essential tool for a child to improve their letter recognition and vocabulary as well as orthography. </a:t>
            </a:r>
          </a:p>
          <a:p>
            <a:pPr algn="just">
              <a:lnSpc>
                <a:spcPct val="100000"/>
              </a:lnSpc>
            </a:pPr>
            <a:r>
              <a:rPr lang="en-US" sz="1800" dirty="0">
                <a:latin typeface="Times New Roman" panose="02020603050405020304" pitchFamily="18" charset="0"/>
                <a:cs typeface="Times New Roman" panose="02020603050405020304" pitchFamily="18" charset="0"/>
              </a:rPr>
              <a:t>In this paper, we proposed two models based on Letter Frequency (LF) and Vowel Priority (VL) methods for modeling a cubic-oriented word game. </a:t>
            </a:r>
          </a:p>
          <a:p>
            <a:pPr algn="just">
              <a:lnSpc>
                <a:spcPct val="100000"/>
              </a:lnSpc>
            </a:pPr>
            <a:r>
              <a:rPr lang="en-US" sz="1800" dirty="0">
                <a:latin typeface="Times New Roman" panose="02020603050405020304" pitchFamily="18" charset="0"/>
                <a:cs typeface="Times New Roman" panose="02020603050405020304" pitchFamily="18" charset="0"/>
              </a:rPr>
              <a:t>Experimental evaluations show that both models have their advantages depending on the number of cubes. </a:t>
            </a:r>
          </a:p>
          <a:p>
            <a:pPr algn="just">
              <a:lnSpc>
                <a:spcPct val="100000"/>
              </a:lnSpc>
            </a:pPr>
            <a:r>
              <a:rPr lang="en-US" sz="1800" dirty="0">
                <a:latin typeface="Times New Roman" panose="02020603050405020304" pitchFamily="18" charset="0"/>
                <a:cs typeface="Times New Roman" panose="02020603050405020304" pitchFamily="18" charset="0"/>
              </a:rPr>
              <a:t>In the case of 8 cubes, </a:t>
            </a:r>
            <a:r>
              <a:rPr lang="en-US" sz="1800" b="1" dirty="0">
                <a:latin typeface="Times New Roman" panose="02020603050405020304" pitchFamily="18" charset="0"/>
                <a:cs typeface="Times New Roman" panose="02020603050405020304" pitchFamily="18" charset="0"/>
              </a:rPr>
              <a:t>VL model (over 94%)</a:t>
            </a:r>
            <a:r>
              <a:rPr lang="en-US" sz="1800" dirty="0">
                <a:latin typeface="Times New Roman" panose="02020603050405020304" pitchFamily="18" charset="0"/>
                <a:cs typeface="Times New Roman" panose="02020603050405020304" pitchFamily="18" charset="0"/>
              </a:rPr>
              <a:t> achieved higher overall coverage than </a:t>
            </a:r>
            <a:r>
              <a:rPr lang="en-US" sz="1800" b="1" dirty="0">
                <a:latin typeface="Times New Roman" panose="02020603050405020304" pitchFamily="18" charset="0"/>
                <a:cs typeface="Times New Roman" panose="02020603050405020304" pitchFamily="18" charset="0"/>
              </a:rPr>
              <a:t>LF approach (over 89%)</a:t>
            </a:r>
            <a:r>
              <a:rPr lang="en-US" sz="1800" dirty="0">
                <a:latin typeface="Times New Roman" panose="02020603050405020304" pitchFamily="18" charset="0"/>
                <a:cs typeface="Times New Roman" panose="02020603050405020304" pitchFamily="18" charset="0"/>
              </a:rPr>
              <a:t> on Uzbek, English and Slovenian datasets because those languages have less number of vowels which are frequent in those datasets. </a:t>
            </a:r>
          </a:p>
          <a:p>
            <a:pPr algn="just">
              <a:lnSpc>
                <a:spcPct val="100000"/>
              </a:lnSpc>
            </a:pPr>
            <a:r>
              <a:rPr lang="en-US" sz="1800" dirty="0">
                <a:latin typeface="Times New Roman" panose="02020603050405020304" pitchFamily="18" charset="0"/>
                <a:cs typeface="Times New Roman" panose="02020603050405020304" pitchFamily="18" charset="0"/>
              </a:rPr>
              <a:t>Both models covered around 99% of 3-letter words in Uzbek, English and Slovenian datasets while this coverage was over 85% in 5-letter words. </a:t>
            </a:r>
          </a:p>
          <a:p>
            <a:pPr algn="just">
              <a:lnSpc>
                <a:spcPct val="100000"/>
              </a:lnSpc>
            </a:pPr>
            <a:r>
              <a:rPr lang="en-US" sz="1800" dirty="0">
                <a:latin typeface="Times New Roman" panose="02020603050405020304" pitchFamily="18" charset="0"/>
                <a:cs typeface="Times New Roman" panose="02020603050405020304" pitchFamily="18" charset="0"/>
              </a:rPr>
              <a:t>Developed models can be applied to other languages by providing their alphabets and datasets consisting of 3-5 letter words.</a:t>
            </a:r>
            <a:endParaRPr lang="ru-RU" sz="1800"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28B9CB4B-2024-E9F9-AA4C-9E7ECEF6FC86}"/>
              </a:ext>
            </a:extLst>
          </p:cNvPr>
          <p:cNvSpPr>
            <a:spLocks noGrp="1"/>
          </p:cNvSpPr>
          <p:nvPr>
            <p:ph type="sldNum" sz="quarter" idx="12"/>
          </p:nvPr>
        </p:nvSpPr>
        <p:spPr/>
        <p:txBody>
          <a:bodyPr/>
          <a:lstStyle/>
          <a:p>
            <a:fld id="{A7BBE33C-0D28-4E13-B13F-DADF88FCBF59}" type="slidenum">
              <a:rPr lang="en-US" smtClean="0"/>
              <a:t>28</a:t>
            </a:fld>
            <a:endParaRPr lang="en-US"/>
          </a:p>
        </p:txBody>
      </p:sp>
      <p:sp>
        <p:nvSpPr>
          <p:cNvPr id="9" name="Rectangle 8">
            <a:extLst>
              <a:ext uri="{FF2B5EF4-FFF2-40B4-BE49-F238E27FC236}">
                <a16:creationId xmlns:a16="http://schemas.microsoft.com/office/drawing/2014/main" id="{A5C79F7F-FFDD-4113-96D2-877A37A65615}"/>
              </a:ext>
            </a:extLst>
          </p:cNvPr>
          <p:cNvSpPr/>
          <p:nvPr/>
        </p:nvSpPr>
        <p:spPr>
          <a:xfrm>
            <a:off x="4860725" y="631856"/>
            <a:ext cx="2470549" cy="584775"/>
          </a:xfrm>
          <a:prstGeom prst="rect">
            <a:avLst/>
          </a:prstGeom>
        </p:spPr>
        <p:txBody>
          <a:bodyPr wrap="none">
            <a:spAutoFit/>
          </a:bodyPr>
          <a:lstStyle/>
          <a:p>
            <a:pPr algn="ctr"/>
            <a:r>
              <a:rPr lang="en-GB" sz="3200" b="1" cap="small" dirty="0">
                <a:latin typeface="Times New Roman" panose="02020603050405020304" pitchFamily="18" charset="0"/>
                <a:cs typeface="Times New Roman" panose="02020603050405020304" pitchFamily="18" charset="0"/>
              </a:rPr>
              <a:t>Conclusion</a:t>
            </a:r>
            <a:endParaRPr lang="en-US" sz="3200" dirty="0"/>
          </a:p>
        </p:txBody>
      </p:sp>
    </p:spTree>
    <p:extLst>
      <p:ext uri="{BB962C8B-B14F-4D97-AF65-F5344CB8AC3E}">
        <p14:creationId xmlns:p14="http://schemas.microsoft.com/office/powerpoint/2010/main" val="132393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GB" sz="4000" dirty="0"/>
          </a:p>
          <a:p>
            <a:pPr algn="ctr"/>
            <a:r>
              <a:rPr lang="en-GB" sz="4000" dirty="0">
                <a:latin typeface="Times New Roman" panose="02020603050405020304" pitchFamily="18" charset="0"/>
                <a:cs typeface="Times New Roman" panose="02020603050405020304" pitchFamily="18" charset="0"/>
              </a:rPr>
              <a:t>Thank you very much! </a:t>
            </a:r>
          </a:p>
          <a:p>
            <a:pPr algn="ctr"/>
            <a:r>
              <a:rPr lang="en-GB" sz="4000" dirty="0">
                <a:latin typeface="Times New Roman" panose="02020603050405020304" pitchFamily="18" charset="0"/>
                <a:cs typeface="Times New Roman" panose="02020603050405020304" pitchFamily="18" charset="0"/>
              </a:rPr>
              <a:t>Questions?</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7BBE33C-0D28-4E13-B13F-DADF88FCBF59}" type="slidenum">
              <a:rPr lang="en-US" smtClean="0"/>
              <a:t>29</a:t>
            </a:fld>
            <a:endParaRPr lang="en-US"/>
          </a:p>
        </p:txBody>
      </p:sp>
    </p:spTree>
    <p:extLst>
      <p:ext uri="{BB962C8B-B14F-4D97-AF65-F5344CB8AC3E}">
        <p14:creationId xmlns:p14="http://schemas.microsoft.com/office/powerpoint/2010/main" val="252247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09803"/>
            <a:ext cx="9936480" cy="4649982"/>
          </a:xfrm>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word games are one of the most essential factors of vocabulary learning and matching letters to form words for children aged 5-12. These games help children to improve letter and word recognition, memory-building and vocabulary retention skills.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matching letter game (MLG) aims to construct words by using letter cubes. The MLG forms various skills on transform letters into words for children.</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this seminar, we develop two models for designing the cubic-letter game also known as the matching-letter game consists of a predefined number of cubes with a letter on every six sides, and word cards to form those words using a combination of cubes for the Uzbek language.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7BBE33C-0D28-4E13-B13F-DADF88FCBF59}" type="slidenum">
              <a:rPr lang="en-US" smtClean="0"/>
              <a:t>3</a:t>
            </a:fld>
            <a:endParaRPr lang="en-US"/>
          </a:p>
        </p:txBody>
      </p:sp>
      <p:sp>
        <p:nvSpPr>
          <p:cNvPr id="6" name="Rectangle 5"/>
          <p:cNvSpPr/>
          <p:nvPr/>
        </p:nvSpPr>
        <p:spPr>
          <a:xfrm>
            <a:off x="4447115" y="728085"/>
            <a:ext cx="2948243" cy="584775"/>
          </a:xfrm>
          <a:prstGeom prst="rect">
            <a:avLst/>
          </a:prstGeom>
        </p:spPr>
        <p:txBody>
          <a:bodyPr wrap="none">
            <a:spAutoFit/>
          </a:bodyPr>
          <a:lstStyle/>
          <a:p>
            <a:r>
              <a:rPr lang="en-GB" sz="3200" b="1" cap="small" dirty="0">
                <a:latin typeface="Times New Roman" panose="02020603050405020304" pitchFamily="18" charset="0"/>
                <a:cs typeface="Times New Roman" panose="02020603050405020304" pitchFamily="18" charset="0"/>
              </a:rPr>
              <a:t> Introduction</a:t>
            </a:r>
            <a:endParaRPr lang="en-US" sz="3200" dirty="0"/>
          </a:p>
        </p:txBody>
      </p:sp>
    </p:spTree>
    <p:extLst>
      <p:ext uri="{BB962C8B-B14F-4D97-AF65-F5344CB8AC3E}">
        <p14:creationId xmlns:p14="http://schemas.microsoft.com/office/powerpoint/2010/main" val="35148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94644"/>
            <a:ext cx="9936480" cy="4649982"/>
          </a:xfrm>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Since Uzbek is one of the low-resourced languages and there are not enough datasets, We created a novel dataset for the Uzbek language to conduct this </a:t>
            </a:r>
            <a:r>
              <a:rPr lang="en-US" sz="2400" dirty="0" err="1">
                <a:latin typeface="Times New Roman" panose="02020603050405020304" pitchFamily="18" charset="0"/>
                <a:cs typeface="Times New Roman" panose="02020603050405020304" pitchFamily="18" charset="0"/>
              </a:rPr>
              <a:t>researchThe</a:t>
            </a:r>
            <a:r>
              <a:rPr lang="en-US" sz="2400" dirty="0">
                <a:latin typeface="Times New Roman" panose="02020603050405020304" pitchFamily="18" charset="0"/>
                <a:cs typeface="Times New Roman" panose="02020603050405020304" pitchFamily="18" charset="0"/>
              </a:rPr>
              <a:t> matching letter game (MLG) aims to construct words by using letter cubes. The MLG forms various skills on transform letters into words for children.</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develop new models by using character-level N-gram and statistics to design a cubic-oriented matching letter game for the Uzbek and other languages.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Experimental evaluations on 4 datasets have been performed to show the advantage of our methods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7BBE33C-0D28-4E13-B13F-DADF88FCBF59}" type="slidenum">
              <a:rPr lang="en-US" smtClean="0"/>
              <a:t>4</a:t>
            </a:fld>
            <a:endParaRPr lang="en-US"/>
          </a:p>
        </p:txBody>
      </p:sp>
      <p:sp>
        <p:nvSpPr>
          <p:cNvPr id="6" name="Rectangle 5"/>
          <p:cNvSpPr/>
          <p:nvPr/>
        </p:nvSpPr>
        <p:spPr>
          <a:xfrm>
            <a:off x="3473400" y="746781"/>
            <a:ext cx="6309741" cy="584775"/>
          </a:xfrm>
          <a:prstGeom prst="rect">
            <a:avLst/>
          </a:prstGeom>
        </p:spPr>
        <p:txBody>
          <a:bodyPr wrap="none">
            <a:spAutoFit/>
          </a:bodyPr>
          <a:lstStyle/>
          <a:p>
            <a:r>
              <a:rPr lang="en-GB" sz="3200" b="1" cap="small" dirty="0">
                <a:latin typeface="Times New Roman" panose="02020603050405020304" pitchFamily="18" charset="0"/>
                <a:cs typeface="Times New Roman" panose="02020603050405020304" pitchFamily="18" charset="0"/>
              </a:rPr>
              <a:t> Contributions and goals</a:t>
            </a:r>
            <a:endParaRPr lang="en-US" sz="3200" dirty="0"/>
          </a:p>
        </p:txBody>
      </p:sp>
    </p:spTree>
    <p:extLst>
      <p:ext uri="{BB962C8B-B14F-4D97-AF65-F5344CB8AC3E}">
        <p14:creationId xmlns:p14="http://schemas.microsoft.com/office/powerpoint/2010/main" val="126723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22"/>
          <p:cNvSpPr>
            <a:spLocks noChangeArrowheads="1"/>
          </p:cNvSpPr>
          <p:nvPr/>
        </p:nvSpPr>
        <p:spPr bwMode="auto">
          <a:xfrm>
            <a:off x="2041236" y="3851564"/>
            <a:ext cx="147714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A7BBE33C-0D28-4E13-B13F-DADF88FCBF59}" type="slidenum">
              <a:rPr lang="en-US" smtClean="0"/>
              <a:t>5</a:t>
            </a:fld>
            <a:endParaRPr lang="en-US"/>
          </a:p>
        </p:txBody>
      </p:sp>
      <p:sp>
        <p:nvSpPr>
          <p:cNvPr id="10" name="Rectangle 9"/>
          <p:cNvSpPr/>
          <p:nvPr/>
        </p:nvSpPr>
        <p:spPr>
          <a:xfrm>
            <a:off x="1647715" y="175417"/>
            <a:ext cx="9153340" cy="1077218"/>
          </a:xfrm>
          <a:prstGeom prst="rect">
            <a:avLst/>
          </a:prstGeom>
        </p:spPr>
        <p:txBody>
          <a:bodyPr wrap="none">
            <a:spAutoFit/>
          </a:bodyPr>
          <a:lstStyle/>
          <a:p>
            <a:pPr algn="ctr"/>
            <a:r>
              <a:rPr lang="en-US" sz="3200" b="1" cap="small" dirty="0">
                <a:latin typeface="Times New Roman" panose="02020603050405020304" pitchFamily="18" charset="0"/>
                <a:cs typeface="Times New Roman" panose="02020603050405020304" pitchFamily="18" charset="0"/>
              </a:rPr>
              <a:t>examples of the letter-matching word game </a:t>
            </a:r>
          </a:p>
          <a:p>
            <a:pPr algn="ctr"/>
            <a:r>
              <a:rPr lang="en-US" sz="3200" b="1" cap="small" dirty="0">
                <a:latin typeface="Times New Roman" panose="02020603050405020304" pitchFamily="18" charset="0"/>
                <a:cs typeface="Times New Roman" panose="02020603050405020304" pitchFamily="18" charset="0"/>
              </a:rPr>
              <a:t>for the Uzbek language</a:t>
            </a:r>
            <a:endParaRPr lang="en-US" sz="3200" dirty="0"/>
          </a:p>
        </p:txBody>
      </p:sp>
      <p:pic>
        <p:nvPicPr>
          <p:cNvPr id="6" name="Picture 5">
            <a:extLst>
              <a:ext uri="{FF2B5EF4-FFF2-40B4-BE49-F238E27FC236}">
                <a16:creationId xmlns:a16="http://schemas.microsoft.com/office/drawing/2014/main" id="{9B7A9FDC-A2FC-4F93-B6C9-9609AAFD2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314" y="1276106"/>
            <a:ext cx="10981372" cy="4884843"/>
          </a:xfrm>
          <a:prstGeom prst="rect">
            <a:avLst/>
          </a:prstGeom>
        </p:spPr>
      </p:pic>
    </p:spTree>
    <p:extLst>
      <p:ext uri="{BB962C8B-B14F-4D97-AF65-F5344CB8AC3E}">
        <p14:creationId xmlns:p14="http://schemas.microsoft.com/office/powerpoint/2010/main" val="318000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571" y="2021225"/>
            <a:ext cx="10058400" cy="3832820"/>
          </a:xfrm>
        </p:spPr>
        <p:txBody>
          <a:bodyPr>
            <a:normAutofit/>
          </a:bodyPr>
          <a:lstStyle/>
          <a:p>
            <a:pPr algn="just"/>
            <a:r>
              <a:rPr lang="en-US" sz="2400" dirty="0">
                <a:latin typeface="Times New Roman" panose="02020603050405020304" pitchFamily="18" charset="0"/>
                <a:cs typeface="Times New Roman" panose="02020603050405020304" pitchFamily="18" charset="0"/>
              </a:rPr>
              <a:t>The input dataset consisting of 3-5-letter words is given, our task is to suggest a set of letters to be described in cubes for the matching letter game. There are six sides of a cube, and a letter will be placed on each side of it. Before the design, a game needs to identify the number of cubes. We select the cases of five, six, seven, and eight as the number of cubes because these types of cubes are appropriate to cover 3-5 letter words.</a:t>
            </a:r>
          </a:p>
          <a:p>
            <a:pPr algn="just"/>
            <a:r>
              <a:rPr lang="en-US" sz="2400" dirty="0">
                <a:latin typeface="Times New Roman" panose="02020603050405020304" pitchFamily="18" charset="0"/>
                <a:cs typeface="Times New Roman" panose="02020603050405020304" pitchFamily="18" charset="0"/>
              </a:rPr>
              <a:t>The proposed method should have the opportunity to cover as many words as possible from the words in the selected dataset with a minimal number of cubes.</a:t>
            </a:r>
          </a:p>
        </p:txBody>
      </p:sp>
      <p:sp>
        <p:nvSpPr>
          <p:cNvPr id="4" name="Slide Number Placeholder 3"/>
          <p:cNvSpPr>
            <a:spLocks noGrp="1"/>
          </p:cNvSpPr>
          <p:nvPr>
            <p:ph type="sldNum" sz="quarter" idx="12"/>
          </p:nvPr>
        </p:nvSpPr>
        <p:spPr/>
        <p:txBody>
          <a:bodyPr/>
          <a:lstStyle/>
          <a:p>
            <a:fld id="{A7BBE33C-0D28-4E13-B13F-DADF88FCBF59}" type="slidenum">
              <a:rPr lang="en-US" smtClean="0"/>
              <a:t>6</a:t>
            </a:fld>
            <a:endParaRPr lang="en-US"/>
          </a:p>
        </p:txBody>
      </p:sp>
      <p:pic>
        <p:nvPicPr>
          <p:cNvPr id="6" name="Picture 5">
            <a:extLst>
              <a:ext uri="{FF2B5EF4-FFF2-40B4-BE49-F238E27FC236}">
                <a16:creationId xmlns:a16="http://schemas.microsoft.com/office/drawing/2014/main" id="{C4353674-441D-4D83-A5F5-0449B913D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830" y="1150620"/>
            <a:ext cx="10158340" cy="4519052"/>
          </a:xfrm>
          <a:prstGeom prst="rect">
            <a:avLst/>
          </a:prstGeom>
        </p:spPr>
      </p:pic>
      <p:sp>
        <p:nvSpPr>
          <p:cNvPr id="7" name="Rectangle 6">
            <a:extLst>
              <a:ext uri="{FF2B5EF4-FFF2-40B4-BE49-F238E27FC236}">
                <a16:creationId xmlns:a16="http://schemas.microsoft.com/office/drawing/2014/main" id="{1F8B87D4-7303-4995-9674-AC3F6C437684}"/>
              </a:ext>
            </a:extLst>
          </p:cNvPr>
          <p:cNvSpPr/>
          <p:nvPr/>
        </p:nvSpPr>
        <p:spPr>
          <a:xfrm>
            <a:off x="1647715" y="175417"/>
            <a:ext cx="9153340" cy="1077218"/>
          </a:xfrm>
          <a:prstGeom prst="rect">
            <a:avLst/>
          </a:prstGeom>
        </p:spPr>
        <p:txBody>
          <a:bodyPr wrap="none">
            <a:spAutoFit/>
          </a:bodyPr>
          <a:lstStyle/>
          <a:p>
            <a:pPr algn="ctr"/>
            <a:r>
              <a:rPr lang="en-US" sz="3200" b="1" cap="small" dirty="0">
                <a:latin typeface="Times New Roman" panose="02020603050405020304" pitchFamily="18" charset="0"/>
                <a:cs typeface="Times New Roman" panose="02020603050405020304" pitchFamily="18" charset="0"/>
              </a:rPr>
              <a:t>examples of the letter-matching word game </a:t>
            </a:r>
          </a:p>
          <a:p>
            <a:pPr algn="ctr"/>
            <a:r>
              <a:rPr lang="en-US" sz="3200" b="1" cap="small" dirty="0">
                <a:latin typeface="Times New Roman" panose="02020603050405020304" pitchFamily="18" charset="0"/>
                <a:cs typeface="Times New Roman" panose="02020603050405020304" pitchFamily="18" charset="0"/>
              </a:rPr>
              <a:t>for the Russian language</a:t>
            </a:r>
            <a:endParaRPr lang="en-US" sz="3200" dirty="0"/>
          </a:p>
        </p:txBody>
      </p:sp>
    </p:spTree>
    <p:extLst>
      <p:ext uri="{BB962C8B-B14F-4D97-AF65-F5344CB8AC3E}">
        <p14:creationId xmlns:p14="http://schemas.microsoft.com/office/powerpoint/2010/main" val="116985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Rectangle 22"/>
          <p:cNvSpPr>
            <a:spLocks noChangeArrowheads="1"/>
          </p:cNvSpPr>
          <p:nvPr/>
        </p:nvSpPr>
        <p:spPr bwMode="auto">
          <a:xfrm>
            <a:off x="2041236" y="3851564"/>
            <a:ext cx="1477140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A7BBE33C-0D28-4E13-B13F-DADF88FCBF59}" type="slidenum">
              <a:rPr lang="en-US" smtClean="0"/>
              <a:t>7</a:t>
            </a:fld>
            <a:endParaRPr lang="en-US"/>
          </a:p>
        </p:txBody>
      </p:sp>
      <p:sp>
        <p:nvSpPr>
          <p:cNvPr id="10" name="Rectangle 9"/>
          <p:cNvSpPr/>
          <p:nvPr/>
        </p:nvSpPr>
        <p:spPr>
          <a:xfrm>
            <a:off x="1647715" y="181304"/>
            <a:ext cx="9153340" cy="1077218"/>
          </a:xfrm>
          <a:prstGeom prst="rect">
            <a:avLst/>
          </a:prstGeom>
        </p:spPr>
        <p:txBody>
          <a:bodyPr wrap="none">
            <a:spAutoFit/>
          </a:bodyPr>
          <a:lstStyle/>
          <a:p>
            <a:pPr algn="ctr"/>
            <a:r>
              <a:rPr lang="en-US" sz="3200" b="1" cap="small" dirty="0">
                <a:latin typeface="Times New Roman" panose="02020603050405020304" pitchFamily="18" charset="0"/>
                <a:cs typeface="Times New Roman" panose="02020603050405020304" pitchFamily="18" charset="0"/>
              </a:rPr>
              <a:t>examples of the letter-matching word game </a:t>
            </a:r>
          </a:p>
          <a:p>
            <a:pPr algn="ctr"/>
            <a:r>
              <a:rPr lang="en-US" sz="3200" b="1" cap="small" dirty="0">
                <a:latin typeface="Times New Roman" panose="02020603050405020304" pitchFamily="18" charset="0"/>
                <a:cs typeface="Times New Roman" panose="02020603050405020304" pitchFamily="18" charset="0"/>
              </a:rPr>
              <a:t>for the English language</a:t>
            </a:r>
            <a:endParaRPr lang="en-US" sz="3200" dirty="0"/>
          </a:p>
        </p:txBody>
      </p:sp>
      <p:pic>
        <p:nvPicPr>
          <p:cNvPr id="3" name="Picture 2">
            <a:extLst>
              <a:ext uri="{FF2B5EF4-FFF2-40B4-BE49-F238E27FC236}">
                <a16:creationId xmlns:a16="http://schemas.microsoft.com/office/drawing/2014/main" id="{B32AD0D0-9B15-47D8-8219-B768E7F1B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93" y="1298968"/>
            <a:ext cx="10996613" cy="4839119"/>
          </a:xfrm>
          <a:prstGeom prst="rect">
            <a:avLst/>
          </a:prstGeom>
        </p:spPr>
      </p:pic>
    </p:spTree>
    <p:extLst>
      <p:ext uri="{BB962C8B-B14F-4D97-AF65-F5344CB8AC3E}">
        <p14:creationId xmlns:p14="http://schemas.microsoft.com/office/powerpoint/2010/main" val="274286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920" y="1809803"/>
            <a:ext cx="11001080" cy="4649982"/>
          </a:xfrm>
        </p:spPr>
        <p:txBody>
          <a:bodyPr>
            <a:norm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test our model, We created a new dataset for the Uzbek language by collecting words from literatures of school children and extracting the words from the </a:t>
            </a:r>
            <a:r>
              <a:rPr lang="en-US" dirty="0" err="1">
                <a:latin typeface="Times New Roman" panose="02020603050405020304" pitchFamily="18" charset="0"/>
                <a:cs typeface="Times New Roman" panose="02020603050405020304" pitchFamily="18" charset="0"/>
              </a:rPr>
              <a:t>Madvaliyev</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Begmatov</a:t>
            </a:r>
            <a:r>
              <a:rPr lang="en-US" dirty="0">
                <a:latin typeface="Times New Roman" panose="02020603050405020304" pitchFamily="18" charset="0"/>
                <a:cs typeface="Times New Roman" panose="02020603050405020304" pitchFamily="18" charset="0"/>
              </a:rPr>
              <a:t> dictionary book.</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perform the following steps to simplify the coding: Firstly, in the Uzbek language, There are some digraphs with diacritical signs which cause problems in calculating letter frequency. g’ and o’ replaced with  ̄g and  ̄o.</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Other digraph letters, </a:t>
            </a:r>
            <a:r>
              <a:rPr lang="en-US" dirty="0" err="1">
                <a:latin typeface="Times New Roman" panose="02020603050405020304" pitchFamily="18" charset="0"/>
                <a:cs typeface="Times New Roman" panose="02020603050405020304" pitchFamily="18" charset="0"/>
              </a:rPr>
              <a:t>ch</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sh</a:t>
            </a:r>
            <a:r>
              <a:rPr lang="en-US" dirty="0">
                <a:latin typeface="Times New Roman" panose="02020603050405020304" pitchFamily="18" charset="0"/>
                <a:cs typeface="Times New Roman" panose="02020603050405020304" pitchFamily="18" charset="0"/>
              </a:rPr>
              <a:t> are divided into s and h, two independent letters, while c is not a letter for the Uzbek alphabet.</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Uzbek alphabet has a character that is called a phonetic glottal stop. Although it is not a real letter, still it is considered a part of the Uzbek alphabet. The words with this character consist of only 18 words in the Uzbek dataset, therefore we omitted these words in the filtering process.</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After the normalization, 7948 words with 3-5 characters are left in our dataset. Then these words were filtered by a native Uzbek speaker and an expert in Uzbek linguistics by removing very rare words and unfamiliar words for school children to create a final dataset </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7BBE33C-0D28-4E13-B13F-DADF88FCBF59}" type="slidenum">
              <a:rPr lang="en-US" smtClean="0"/>
              <a:t>8</a:t>
            </a:fld>
            <a:endParaRPr lang="en-US"/>
          </a:p>
        </p:txBody>
      </p:sp>
      <p:sp>
        <p:nvSpPr>
          <p:cNvPr id="6" name="Rectangle 5"/>
          <p:cNvSpPr/>
          <p:nvPr/>
        </p:nvSpPr>
        <p:spPr>
          <a:xfrm>
            <a:off x="4057863" y="671367"/>
            <a:ext cx="4878748" cy="584775"/>
          </a:xfrm>
          <a:prstGeom prst="rect">
            <a:avLst/>
          </a:prstGeom>
        </p:spPr>
        <p:txBody>
          <a:bodyPr wrap="square">
            <a:spAutoFit/>
          </a:bodyPr>
          <a:lstStyle/>
          <a:p>
            <a:r>
              <a:rPr lang="en-GB" sz="3200" b="1" cap="small" dirty="0">
                <a:latin typeface="Times New Roman" panose="02020603050405020304" pitchFamily="18" charset="0"/>
                <a:cs typeface="Times New Roman" panose="02020603050405020304" pitchFamily="18" charset="0"/>
              </a:rPr>
              <a:t> Data Preparation</a:t>
            </a:r>
            <a:endParaRPr lang="en-US" sz="3200" dirty="0"/>
          </a:p>
        </p:txBody>
      </p:sp>
    </p:spTree>
    <p:extLst>
      <p:ext uri="{BB962C8B-B14F-4D97-AF65-F5344CB8AC3E}">
        <p14:creationId xmlns:p14="http://schemas.microsoft.com/office/powerpoint/2010/main" val="315502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6631" y="1992365"/>
            <a:ext cx="10369484" cy="4649982"/>
          </a:xfrm>
        </p:spPr>
        <p:txBody>
          <a:bodyPr>
            <a:normAutofit/>
          </a:bodyPr>
          <a:lstStyle/>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We calculated the statistics for positional distribution of letter on the selected datasets to find out the regularities between occurrence of vowels and consonant in word.</a:t>
            </a:r>
          </a:p>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Uzbek language has 27 letters and six of them are vowel phonemes: a, 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o, u, o‘;</a:t>
            </a:r>
          </a:p>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English alphabet consists of 26 letters including 5 (a, 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o, u) vowels;</a:t>
            </a:r>
          </a:p>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Russian alphabet consists of 33 letters including 10 {</a:t>
            </a:r>
            <a:r>
              <a:rPr lang="ru-RU" sz="2200" dirty="0">
                <a:latin typeface="Times New Roman" panose="02020603050405020304" pitchFamily="18" charset="0"/>
                <a:cs typeface="Times New Roman" panose="02020603050405020304" pitchFamily="18" charset="0"/>
              </a:rPr>
              <a:t>а, у, о, ы, и, э, я, ю</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ё, е</a:t>
            </a:r>
            <a:r>
              <a:rPr lang="en-US" sz="2200" dirty="0">
                <a:latin typeface="Times New Roman" panose="02020603050405020304" pitchFamily="18" charset="0"/>
                <a:cs typeface="Times New Roman" panose="02020603050405020304" pitchFamily="18" charset="0"/>
              </a:rPr>
              <a:t>) vowels;</a:t>
            </a:r>
            <a:endParaRPr lang="ru-RU"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Slovenian alphabet includes 25 letters which 5 of them are vowels a, e,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o, u.</a:t>
            </a:r>
          </a:p>
        </p:txBody>
      </p:sp>
      <p:sp>
        <p:nvSpPr>
          <p:cNvPr id="4" name="Slide Number Placeholder 3"/>
          <p:cNvSpPr>
            <a:spLocks noGrp="1"/>
          </p:cNvSpPr>
          <p:nvPr>
            <p:ph type="sldNum" sz="quarter" idx="12"/>
          </p:nvPr>
        </p:nvSpPr>
        <p:spPr/>
        <p:txBody>
          <a:bodyPr/>
          <a:lstStyle/>
          <a:p>
            <a:fld id="{A7BBE33C-0D28-4E13-B13F-DADF88FCBF59}" type="slidenum">
              <a:rPr lang="en-US" smtClean="0"/>
              <a:t>9</a:t>
            </a:fld>
            <a:endParaRPr lang="en-US"/>
          </a:p>
        </p:txBody>
      </p:sp>
      <p:sp>
        <p:nvSpPr>
          <p:cNvPr id="6" name="Rectangle 5"/>
          <p:cNvSpPr/>
          <p:nvPr/>
        </p:nvSpPr>
        <p:spPr>
          <a:xfrm>
            <a:off x="4859142" y="690220"/>
            <a:ext cx="4878748" cy="584775"/>
          </a:xfrm>
          <a:prstGeom prst="rect">
            <a:avLst/>
          </a:prstGeom>
        </p:spPr>
        <p:txBody>
          <a:bodyPr wrap="square">
            <a:spAutoFit/>
          </a:bodyPr>
          <a:lstStyle/>
          <a:p>
            <a:r>
              <a:rPr lang="en-GB" sz="3200" b="1" cap="small" dirty="0">
                <a:latin typeface="Times New Roman" panose="02020603050405020304" pitchFamily="18" charset="0"/>
                <a:cs typeface="Times New Roman" panose="02020603050405020304" pitchFamily="18" charset="0"/>
              </a:rPr>
              <a:t> Statistics</a:t>
            </a:r>
            <a:endParaRPr lang="en-US" sz="3200" dirty="0"/>
          </a:p>
        </p:txBody>
      </p:sp>
    </p:spTree>
    <p:extLst>
      <p:ext uri="{BB962C8B-B14F-4D97-AF65-F5344CB8AC3E}">
        <p14:creationId xmlns:p14="http://schemas.microsoft.com/office/powerpoint/2010/main" val="18126033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43899</TotalTime>
  <Words>2042</Words>
  <Application>Microsoft Office PowerPoint</Application>
  <PresentationFormat>Widescreen</PresentationFormat>
  <Paragraphs>146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 1:  Designing of letters for cubic game based on LF approach</vt:lpstr>
      <vt:lpstr>Algorithm 2: Method to calculate of character-level n-gram model frequency (CL_ngram_Frequency)</vt:lpstr>
      <vt:lpstr>PowerPoint Presentation</vt:lpstr>
      <vt:lpstr>Algorithm 3:  Designing of letters for cubic game based on VL approach</vt:lpstr>
      <vt:lpstr>Algorithm 4: Frequent_Vowels method returning a subset of vowels that the frequencies are higher than 5% of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LF and VL models on average coverage in the case of 5-8 cubes</vt:lpstr>
      <vt:lpstr>Comparison of LF and VL models on average coverage in the case of 5-8 cubes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jamolbek</dc:creator>
  <cp:lastModifiedBy>Jamolbek Mattiev</cp:lastModifiedBy>
  <cp:revision>265</cp:revision>
  <dcterms:created xsi:type="dcterms:W3CDTF">2019-05-12T11:41:43Z</dcterms:created>
  <dcterms:modified xsi:type="dcterms:W3CDTF">2023-01-16T14:31:56Z</dcterms:modified>
</cp:coreProperties>
</file>