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2" r:id="rId8"/>
    <p:sldId id="271" r:id="rId9"/>
    <p:sldId id="269" r:id="rId10"/>
    <p:sldId id="262" r:id="rId11"/>
    <p:sldId id="263" r:id="rId12"/>
    <p:sldId id="264" r:id="rId13"/>
    <p:sldId id="270" r:id="rId14"/>
    <p:sldId id="265"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A5B5-1FFD-98AF-8313-9EB55BA765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15DC6E-CA77-C230-97C7-57AE60FA8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FB0503-5DD6-5398-4890-157F19A424F5}"/>
              </a:ext>
            </a:extLst>
          </p:cNvPr>
          <p:cNvSpPr>
            <a:spLocks noGrp="1"/>
          </p:cNvSpPr>
          <p:nvPr>
            <p:ph type="dt" sz="half" idx="10"/>
          </p:nvPr>
        </p:nvSpPr>
        <p:spPr/>
        <p:txBody>
          <a:bodyPr/>
          <a:lstStyle/>
          <a:p>
            <a:fld id="{B54ACBCE-E5F6-4B38-A981-DA2BCDB020AA}" type="datetimeFigureOut">
              <a:rPr lang="en-US" smtClean="0"/>
              <a:t>10/10/2022</a:t>
            </a:fld>
            <a:endParaRPr lang="en-US"/>
          </a:p>
        </p:txBody>
      </p:sp>
      <p:sp>
        <p:nvSpPr>
          <p:cNvPr id="5" name="Footer Placeholder 4">
            <a:extLst>
              <a:ext uri="{FF2B5EF4-FFF2-40B4-BE49-F238E27FC236}">
                <a16:creationId xmlns:a16="http://schemas.microsoft.com/office/drawing/2014/main" id="{1DA65507-0855-01A3-4BBE-7F2F3DF9B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AAB1C-2B80-9D94-EBFE-B6863559DEAD}"/>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3472487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92E8-16C5-F930-2549-2C006357F3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72D5C4-F256-D7F6-96C2-BEF661EBD4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2352A4-79D2-D287-DE62-6CB8703C7769}"/>
              </a:ext>
            </a:extLst>
          </p:cNvPr>
          <p:cNvSpPr>
            <a:spLocks noGrp="1"/>
          </p:cNvSpPr>
          <p:nvPr>
            <p:ph type="dt" sz="half" idx="10"/>
          </p:nvPr>
        </p:nvSpPr>
        <p:spPr/>
        <p:txBody>
          <a:bodyPr/>
          <a:lstStyle/>
          <a:p>
            <a:fld id="{B54ACBCE-E5F6-4B38-A981-DA2BCDB020AA}" type="datetimeFigureOut">
              <a:rPr lang="en-US" smtClean="0"/>
              <a:t>10/10/2022</a:t>
            </a:fld>
            <a:endParaRPr lang="en-US"/>
          </a:p>
        </p:txBody>
      </p:sp>
      <p:sp>
        <p:nvSpPr>
          <p:cNvPr id="5" name="Footer Placeholder 4">
            <a:extLst>
              <a:ext uri="{FF2B5EF4-FFF2-40B4-BE49-F238E27FC236}">
                <a16:creationId xmlns:a16="http://schemas.microsoft.com/office/drawing/2014/main" id="{8445F446-6116-CB47-4643-9CEC73460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E16B8-C6FB-3DDC-3815-6E66DD207301}"/>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1050884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82023D-3F45-129D-C655-ECCD45047D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F0ED4-409B-41C6-9B78-A9CA9E9164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DB3EC-16DE-6504-1F93-2370E8BAE754}"/>
              </a:ext>
            </a:extLst>
          </p:cNvPr>
          <p:cNvSpPr>
            <a:spLocks noGrp="1"/>
          </p:cNvSpPr>
          <p:nvPr>
            <p:ph type="dt" sz="half" idx="10"/>
          </p:nvPr>
        </p:nvSpPr>
        <p:spPr/>
        <p:txBody>
          <a:bodyPr/>
          <a:lstStyle/>
          <a:p>
            <a:fld id="{B54ACBCE-E5F6-4B38-A981-DA2BCDB020AA}" type="datetimeFigureOut">
              <a:rPr lang="en-US" smtClean="0"/>
              <a:t>10/10/2022</a:t>
            </a:fld>
            <a:endParaRPr lang="en-US"/>
          </a:p>
        </p:txBody>
      </p:sp>
      <p:sp>
        <p:nvSpPr>
          <p:cNvPr id="5" name="Footer Placeholder 4">
            <a:extLst>
              <a:ext uri="{FF2B5EF4-FFF2-40B4-BE49-F238E27FC236}">
                <a16:creationId xmlns:a16="http://schemas.microsoft.com/office/drawing/2014/main" id="{D908CEDA-E7EE-62F3-67DD-95DC224C0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31219F-752D-909C-15C9-7057E504C366}"/>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59324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7A3F6-60E5-D0FB-584F-667A7D195B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27749E-288B-D5F4-0BFC-DC0D196859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543B7-880F-840E-BF73-1F1E1BB095C3}"/>
              </a:ext>
            </a:extLst>
          </p:cNvPr>
          <p:cNvSpPr>
            <a:spLocks noGrp="1"/>
          </p:cNvSpPr>
          <p:nvPr>
            <p:ph type="dt" sz="half" idx="10"/>
          </p:nvPr>
        </p:nvSpPr>
        <p:spPr/>
        <p:txBody>
          <a:bodyPr/>
          <a:lstStyle/>
          <a:p>
            <a:fld id="{B54ACBCE-E5F6-4B38-A981-DA2BCDB020AA}" type="datetimeFigureOut">
              <a:rPr lang="en-US" smtClean="0"/>
              <a:t>10/10/2022</a:t>
            </a:fld>
            <a:endParaRPr lang="en-US"/>
          </a:p>
        </p:txBody>
      </p:sp>
      <p:sp>
        <p:nvSpPr>
          <p:cNvPr id="5" name="Footer Placeholder 4">
            <a:extLst>
              <a:ext uri="{FF2B5EF4-FFF2-40B4-BE49-F238E27FC236}">
                <a16:creationId xmlns:a16="http://schemas.microsoft.com/office/drawing/2014/main" id="{36F37E28-9F4F-A0DE-5754-0E6AC635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F84DC-F645-6C70-BD9B-9B8158C9A7DA}"/>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2339784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4CEE-73A8-936A-844B-C95ED54303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24C2FF-E208-2071-30FB-38159A9605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1D5E46-D82C-D4CB-0741-AFA08680A21E}"/>
              </a:ext>
            </a:extLst>
          </p:cNvPr>
          <p:cNvSpPr>
            <a:spLocks noGrp="1"/>
          </p:cNvSpPr>
          <p:nvPr>
            <p:ph type="dt" sz="half" idx="10"/>
          </p:nvPr>
        </p:nvSpPr>
        <p:spPr/>
        <p:txBody>
          <a:bodyPr/>
          <a:lstStyle/>
          <a:p>
            <a:fld id="{B54ACBCE-E5F6-4B38-A981-DA2BCDB020AA}" type="datetimeFigureOut">
              <a:rPr lang="en-US" smtClean="0"/>
              <a:t>10/10/2022</a:t>
            </a:fld>
            <a:endParaRPr lang="en-US"/>
          </a:p>
        </p:txBody>
      </p:sp>
      <p:sp>
        <p:nvSpPr>
          <p:cNvPr id="5" name="Footer Placeholder 4">
            <a:extLst>
              <a:ext uri="{FF2B5EF4-FFF2-40B4-BE49-F238E27FC236}">
                <a16:creationId xmlns:a16="http://schemas.microsoft.com/office/drawing/2014/main" id="{F9E21996-C083-0D14-094C-DAE115086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F8C74-37A9-04BC-7353-620283E487A6}"/>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3765213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4A5F7-3A5D-D03C-564A-BE62A205DE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8A56B8-5946-4938-F74D-6030E4F77D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61D055-1019-1EAF-E470-F31584ECA5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2164D-482B-C4F6-6620-1F5234B376A7}"/>
              </a:ext>
            </a:extLst>
          </p:cNvPr>
          <p:cNvSpPr>
            <a:spLocks noGrp="1"/>
          </p:cNvSpPr>
          <p:nvPr>
            <p:ph type="dt" sz="half" idx="10"/>
          </p:nvPr>
        </p:nvSpPr>
        <p:spPr/>
        <p:txBody>
          <a:bodyPr/>
          <a:lstStyle/>
          <a:p>
            <a:fld id="{B54ACBCE-E5F6-4B38-A981-DA2BCDB020AA}" type="datetimeFigureOut">
              <a:rPr lang="en-US" smtClean="0"/>
              <a:t>10/10/2022</a:t>
            </a:fld>
            <a:endParaRPr lang="en-US"/>
          </a:p>
        </p:txBody>
      </p:sp>
      <p:sp>
        <p:nvSpPr>
          <p:cNvPr id="6" name="Footer Placeholder 5">
            <a:extLst>
              <a:ext uri="{FF2B5EF4-FFF2-40B4-BE49-F238E27FC236}">
                <a16:creationId xmlns:a16="http://schemas.microsoft.com/office/drawing/2014/main" id="{11E8DBF4-B5B5-BFEE-1123-017291A64C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67EDF-830C-DD91-40FB-B34D6D9D1FD5}"/>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3488200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1B23-B2A9-2717-8655-E9E73A17DE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D9ED55-EF91-BDC8-5F54-8AC1615BC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6BD326-C33B-5782-E5D2-2E60D13D0F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5CC093-E4B3-8AC3-38B7-9AD1025D1C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9390EA-BBC2-3517-1E8F-E7BB6A0E85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E4F415-C12E-68D5-4793-BE7CED342515}"/>
              </a:ext>
            </a:extLst>
          </p:cNvPr>
          <p:cNvSpPr>
            <a:spLocks noGrp="1"/>
          </p:cNvSpPr>
          <p:nvPr>
            <p:ph type="dt" sz="half" idx="10"/>
          </p:nvPr>
        </p:nvSpPr>
        <p:spPr/>
        <p:txBody>
          <a:bodyPr/>
          <a:lstStyle/>
          <a:p>
            <a:fld id="{B54ACBCE-E5F6-4B38-A981-DA2BCDB020AA}" type="datetimeFigureOut">
              <a:rPr lang="en-US" smtClean="0"/>
              <a:t>10/10/2022</a:t>
            </a:fld>
            <a:endParaRPr lang="en-US"/>
          </a:p>
        </p:txBody>
      </p:sp>
      <p:sp>
        <p:nvSpPr>
          <p:cNvPr id="8" name="Footer Placeholder 7">
            <a:extLst>
              <a:ext uri="{FF2B5EF4-FFF2-40B4-BE49-F238E27FC236}">
                <a16:creationId xmlns:a16="http://schemas.microsoft.com/office/drawing/2014/main" id="{1151BE43-459F-AA67-38D7-713A610247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86077D-BB37-2C37-8B41-F55A5B2D6F37}"/>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138100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1549-02B0-87EC-70E2-6F168FEB7D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2EEC8F-DFF5-529D-836B-28C2B540FB32}"/>
              </a:ext>
            </a:extLst>
          </p:cNvPr>
          <p:cNvSpPr>
            <a:spLocks noGrp="1"/>
          </p:cNvSpPr>
          <p:nvPr>
            <p:ph type="dt" sz="half" idx="10"/>
          </p:nvPr>
        </p:nvSpPr>
        <p:spPr/>
        <p:txBody>
          <a:bodyPr/>
          <a:lstStyle/>
          <a:p>
            <a:fld id="{B54ACBCE-E5F6-4B38-A981-DA2BCDB020AA}" type="datetimeFigureOut">
              <a:rPr lang="en-US" smtClean="0"/>
              <a:t>10/10/2022</a:t>
            </a:fld>
            <a:endParaRPr lang="en-US"/>
          </a:p>
        </p:txBody>
      </p:sp>
      <p:sp>
        <p:nvSpPr>
          <p:cNvPr id="4" name="Footer Placeholder 3">
            <a:extLst>
              <a:ext uri="{FF2B5EF4-FFF2-40B4-BE49-F238E27FC236}">
                <a16:creationId xmlns:a16="http://schemas.microsoft.com/office/drawing/2014/main" id="{02CE9F24-AA46-F105-9FCB-B38233AEFE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A05B6E-B969-5E3E-6983-64C04650F9E1}"/>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397199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15842A-A573-68B6-C894-B128D22183DC}"/>
              </a:ext>
            </a:extLst>
          </p:cNvPr>
          <p:cNvSpPr>
            <a:spLocks noGrp="1"/>
          </p:cNvSpPr>
          <p:nvPr>
            <p:ph type="dt" sz="half" idx="10"/>
          </p:nvPr>
        </p:nvSpPr>
        <p:spPr/>
        <p:txBody>
          <a:bodyPr/>
          <a:lstStyle/>
          <a:p>
            <a:fld id="{B54ACBCE-E5F6-4B38-A981-DA2BCDB020AA}" type="datetimeFigureOut">
              <a:rPr lang="en-US" smtClean="0"/>
              <a:t>10/10/2022</a:t>
            </a:fld>
            <a:endParaRPr lang="en-US"/>
          </a:p>
        </p:txBody>
      </p:sp>
      <p:sp>
        <p:nvSpPr>
          <p:cNvPr id="3" name="Footer Placeholder 2">
            <a:extLst>
              <a:ext uri="{FF2B5EF4-FFF2-40B4-BE49-F238E27FC236}">
                <a16:creationId xmlns:a16="http://schemas.microsoft.com/office/drawing/2014/main" id="{434BBD25-62F7-445C-90B0-FC0446C570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0D0676-5773-1AFC-ED41-1B6642D9137F}"/>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368733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4347E-6EE3-9938-78FD-67E96F619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0AC7D-B7FD-B06D-7749-D66E63203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3F4FA3-B526-3BD2-B8CD-3470843FD7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7F1E92-92BF-DFF2-6636-370CFD82257C}"/>
              </a:ext>
            </a:extLst>
          </p:cNvPr>
          <p:cNvSpPr>
            <a:spLocks noGrp="1"/>
          </p:cNvSpPr>
          <p:nvPr>
            <p:ph type="dt" sz="half" idx="10"/>
          </p:nvPr>
        </p:nvSpPr>
        <p:spPr/>
        <p:txBody>
          <a:bodyPr/>
          <a:lstStyle/>
          <a:p>
            <a:fld id="{B54ACBCE-E5F6-4B38-A981-DA2BCDB020AA}" type="datetimeFigureOut">
              <a:rPr lang="en-US" smtClean="0"/>
              <a:t>10/10/2022</a:t>
            </a:fld>
            <a:endParaRPr lang="en-US"/>
          </a:p>
        </p:txBody>
      </p:sp>
      <p:sp>
        <p:nvSpPr>
          <p:cNvPr id="6" name="Footer Placeholder 5">
            <a:extLst>
              <a:ext uri="{FF2B5EF4-FFF2-40B4-BE49-F238E27FC236}">
                <a16:creationId xmlns:a16="http://schemas.microsoft.com/office/drawing/2014/main" id="{41433C7A-8544-B3E5-F89F-44E790A533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FFF3CA-4C87-B2A2-8B13-947F5EB94331}"/>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230727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F9DF1-872D-758B-BDA7-1CCEEE24E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18F1A-C52C-CE0B-6E92-35F527E989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225FB4-D468-A010-40C7-FC20FECD2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EEF60-CF91-4D59-B7E0-C6DB2BA5DD72}"/>
              </a:ext>
            </a:extLst>
          </p:cNvPr>
          <p:cNvSpPr>
            <a:spLocks noGrp="1"/>
          </p:cNvSpPr>
          <p:nvPr>
            <p:ph type="dt" sz="half" idx="10"/>
          </p:nvPr>
        </p:nvSpPr>
        <p:spPr/>
        <p:txBody>
          <a:bodyPr/>
          <a:lstStyle/>
          <a:p>
            <a:fld id="{B54ACBCE-E5F6-4B38-A981-DA2BCDB020AA}" type="datetimeFigureOut">
              <a:rPr lang="en-US" smtClean="0"/>
              <a:t>10/10/2022</a:t>
            </a:fld>
            <a:endParaRPr lang="en-US"/>
          </a:p>
        </p:txBody>
      </p:sp>
      <p:sp>
        <p:nvSpPr>
          <p:cNvPr id="6" name="Footer Placeholder 5">
            <a:extLst>
              <a:ext uri="{FF2B5EF4-FFF2-40B4-BE49-F238E27FC236}">
                <a16:creationId xmlns:a16="http://schemas.microsoft.com/office/drawing/2014/main" id="{AF6E3907-EE7A-1962-E61D-3AB85A28BA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783254-787F-C827-A949-AEEFF378F78A}"/>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128461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DD1DAB-CAB9-E82C-21FB-79DA96CA9F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2A1ECE-11FB-7D09-E897-EDDCDA7AC7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4B6E1-4510-FBFA-F00D-024DD0256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ACBCE-E5F6-4B38-A981-DA2BCDB020AA}" type="datetimeFigureOut">
              <a:rPr lang="en-US" smtClean="0"/>
              <a:t>10/10/2022</a:t>
            </a:fld>
            <a:endParaRPr lang="en-US"/>
          </a:p>
        </p:txBody>
      </p:sp>
      <p:sp>
        <p:nvSpPr>
          <p:cNvPr id="5" name="Footer Placeholder 4">
            <a:extLst>
              <a:ext uri="{FF2B5EF4-FFF2-40B4-BE49-F238E27FC236}">
                <a16:creationId xmlns:a16="http://schemas.microsoft.com/office/drawing/2014/main" id="{115D1AC4-3A09-AD9C-6103-64B6C5134A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7E3D1D-5981-CEE5-CA81-F5D7CFE357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5B5CC-E2BD-4212-B64C-ECF0686D9DAF}" type="slidenum">
              <a:rPr lang="en-US" smtClean="0"/>
              <a:t>‹#›</a:t>
            </a:fld>
            <a:endParaRPr lang="en-US"/>
          </a:p>
        </p:txBody>
      </p:sp>
    </p:spTree>
    <p:extLst>
      <p:ext uri="{BB962C8B-B14F-4D97-AF65-F5344CB8AC3E}">
        <p14:creationId xmlns:p14="http://schemas.microsoft.com/office/powerpoint/2010/main" val="2033204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UlugbekSalaev/LetterCubicGam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B7A1-6342-AA93-2378-43054AA5366D}"/>
              </a:ext>
            </a:extLst>
          </p:cNvPr>
          <p:cNvSpPr>
            <a:spLocks noGrp="1"/>
          </p:cNvSpPr>
          <p:nvPr>
            <p:ph type="ctrTitle"/>
          </p:nvPr>
        </p:nvSpPr>
        <p:spPr/>
        <p:txBody>
          <a:bodyPr>
            <a:normAutofit/>
          </a:bodyPr>
          <a:lstStyle/>
          <a:p>
            <a:r>
              <a:rPr lang="en-US" sz="4000" b="0" i="0" u="none" strike="noStrike" baseline="0" dirty="0">
                <a:latin typeface="NimbusRomNo9L-Medi"/>
              </a:rPr>
              <a:t>Uzbek Word Game Modeling using Character-level N-gram</a:t>
            </a:r>
            <a:br>
              <a:rPr lang="en-US" sz="4000" b="0" i="0" u="none" strike="noStrike" baseline="0" dirty="0">
                <a:latin typeface="NimbusRomNo9L-Medi"/>
              </a:rPr>
            </a:br>
            <a:r>
              <a:rPr lang="en-US" sz="4000" b="0" i="0" u="none" strike="noStrike" baseline="0" dirty="0">
                <a:latin typeface="NimbusRomNo9L-Medi"/>
              </a:rPr>
              <a:t>and Statistics</a:t>
            </a:r>
            <a:endParaRPr lang="en-US" sz="11500" dirty="0"/>
          </a:p>
        </p:txBody>
      </p:sp>
      <p:sp>
        <p:nvSpPr>
          <p:cNvPr id="3" name="Subtitle 2">
            <a:extLst>
              <a:ext uri="{FF2B5EF4-FFF2-40B4-BE49-F238E27FC236}">
                <a16:creationId xmlns:a16="http://schemas.microsoft.com/office/drawing/2014/main" id="{CF3009B5-D234-0915-7759-CE139226796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32074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50B5-5788-4304-18B0-F49E1ADA00EB}"/>
              </a:ext>
            </a:extLst>
          </p:cNvPr>
          <p:cNvSpPr>
            <a:spLocks noGrp="1"/>
          </p:cNvSpPr>
          <p:nvPr>
            <p:ph type="title"/>
          </p:nvPr>
        </p:nvSpPr>
        <p:spPr/>
        <p:txBody>
          <a:bodyPr/>
          <a:lstStyle/>
          <a:p>
            <a:r>
              <a:rPr lang="en-US" dirty="0"/>
              <a:t>Approach I</a:t>
            </a:r>
          </a:p>
        </p:txBody>
      </p:sp>
      <p:sp>
        <p:nvSpPr>
          <p:cNvPr id="3" name="Content Placeholder 2">
            <a:extLst>
              <a:ext uri="{FF2B5EF4-FFF2-40B4-BE49-F238E27FC236}">
                <a16:creationId xmlns:a16="http://schemas.microsoft.com/office/drawing/2014/main" id="{521B01EE-3A27-7E0E-3ED6-FA2C53C209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78147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5065-159D-CF14-4FE2-0B9AEC91BE96}"/>
              </a:ext>
            </a:extLst>
          </p:cNvPr>
          <p:cNvSpPr>
            <a:spLocks noGrp="1"/>
          </p:cNvSpPr>
          <p:nvPr>
            <p:ph type="title"/>
          </p:nvPr>
        </p:nvSpPr>
        <p:spPr/>
        <p:txBody>
          <a:bodyPr/>
          <a:lstStyle/>
          <a:p>
            <a:r>
              <a:rPr lang="en-US" dirty="0"/>
              <a:t>Approach II</a:t>
            </a:r>
          </a:p>
        </p:txBody>
      </p:sp>
      <p:sp>
        <p:nvSpPr>
          <p:cNvPr id="3" name="Content Placeholder 2">
            <a:extLst>
              <a:ext uri="{FF2B5EF4-FFF2-40B4-BE49-F238E27FC236}">
                <a16:creationId xmlns:a16="http://schemas.microsoft.com/office/drawing/2014/main" id="{E5EEDAED-9EAB-AD47-471B-1EE63127A8E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8F62446-74A4-543A-4959-621F3CCC7FC2}"/>
              </a:ext>
            </a:extLst>
          </p:cNvPr>
          <p:cNvPicPr>
            <a:picLocks noChangeAspect="1"/>
          </p:cNvPicPr>
          <p:nvPr/>
        </p:nvPicPr>
        <p:blipFill>
          <a:blip r:embed="rId2"/>
          <a:stretch>
            <a:fillRect/>
          </a:stretch>
        </p:blipFill>
        <p:spPr>
          <a:xfrm>
            <a:off x="9553324" y="1825625"/>
            <a:ext cx="1800476" cy="3296110"/>
          </a:xfrm>
          <a:prstGeom prst="rect">
            <a:avLst/>
          </a:prstGeom>
        </p:spPr>
      </p:pic>
      <p:pic>
        <p:nvPicPr>
          <p:cNvPr id="5" name="Picture 4">
            <a:extLst>
              <a:ext uri="{FF2B5EF4-FFF2-40B4-BE49-F238E27FC236}">
                <a16:creationId xmlns:a16="http://schemas.microsoft.com/office/drawing/2014/main" id="{13A76E44-2DB1-2148-D25C-A2812B19E666}"/>
              </a:ext>
            </a:extLst>
          </p:cNvPr>
          <p:cNvPicPr>
            <a:picLocks noChangeAspect="1"/>
          </p:cNvPicPr>
          <p:nvPr/>
        </p:nvPicPr>
        <p:blipFill>
          <a:blip r:embed="rId3"/>
          <a:stretch>
            <a:fillRect/>
          </a:stretch>
        </p:blipFill>
        <p:spPr>
          <a:xfrm>
            <a:off x="6243157" y="1825625"/>
            <a:ext cx="3172268" cy="2495898"/>
          </a:xfrm>
          <a:prstGeom prst="rect">
            <a:avLst/>
          </a:prstGeom>
        </p:spPr>
      </p:pic>
    </p:spTree>
    <p:extLst>
      <p:ext uri="{BB962C8B-B14F-4D97-AF65-F5344CB8AC3E}">
        <p14:creationId xmlns:p14="http://schemas.microsoft.com/office/powerpoint/2010/main" val="392813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CEF4-2ECA-10ED-E75C-BB14FF72DA00}"/>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F9C1C9ED-AE5D-C72A-7E6F-398D6BB4DCFC}"/>
              </a:ext>
            </a:extLst>
          </p:cNvPr>
          <p:cNvPicPr>
            <a:picLocks noChangeAspect="1"/>
          </p:cNvPicPr>
          <p:nvPr/>
        </p:nvPicPr>
        <p:blipFill>
          <a:blip r:embed="rId2"/>
          <a:stretch>
            <a:fillRect/>
          </a:stretch>
        </p:blipFill>
        <p:spPr>
          <a:xfrm>
            <a:off x="838200" y="4071644"/>
            <a:ext cx="8992855" cy="2105319"/>
          </a:xfrm>
          <a:prstGeom prst="rect">
            <a:avLst/>
          </a:prstGeom>
        </p:spPr>
      </p:pic>
      <p:pic>
        <p:nvPicPr>
          <p:cNvPr id="6" name="Picture 5">
            <a:extLst>
              <a:ext uri="{FF2B5EF4-FFF2-40B4-BE49-F238E27FC236}">
                <a16:creationId xmlns:a16="http://schemas.microsoft.com/office/drawing/2014/main" id="{F92BD8C4-3926-5E04-519E-46321FCED0FA}"/>
              </a:ext>
            </a:extLst>
          </p:cNvPr>
          <p:cNvPicPr>
            <a:picLocks noChangeAspect="1"/>
          </p:cNvPicPr>
          <p:nvPr/>
        </p:nvPicPr>
        <p:blipFill>
          <a:blip r:embed="rId3"/>
          <a:stretch>
            <a:fillRect/>
          </a:stretch>
        </p:blipFill>
        <p:spPr>
          <a:xfrm>
            <a:off x="838200" y="1683857"/>
            <a:ext cx="9240540" cy="2095792"/>
          </a:xfrm>
          <a:prstGeom prst="rect">
            <a:avLst/>
          </a:prstGeom>
        </p:spPr>
      </p:pic>
    </p:spTree>
    <p:extLst>
      <p:ext uri="{BB962C8B-B14F-4D97-AF65-F5344CB8AC3E}">
        <p14:creationId xmlns:p14="http://schemas.microsoft.com/office/powerpoint/2010/main" val="2196441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2F4C-16B9-01F2-0C45-0B8400990522}"/>
              </a:ext>
            </a:extLst>
          </p:cNvPr>
          <p:cNvSpPr>
            <a:spLocks noGrp="1"/>
          </p:cNvSpPr>
          <p:nvPr>
            <p:ph type="title"/>
          </p:nvPr>
        </p:nvSpPr>
        <p:spPr/>
        <p:txBody>
          <a:bodyPr/>
          <a:lstStyle/>
          <a:p>
            <a:r>
              <a:rPr lang="en-US" dirty="0" err="1"/>
              <a:t>Comparision</a:t>
            </a:r>
            <a:r>
              <a:rPr lang="en-US" dirty="0"/>
              <a:t> with the Approaches</a:t>
            </a:r>
          </a:p>
        </p:txBody>
      </p:sp>
      <p:graphicFrame>
        <p:nvGraphicFramePr>
          <p:cNvPr id="10" name="Content Placeholder 9">
            <a:extLst>
              <a:ext uri="{FF2B5EF4-FFF2-40B4-BE49-F238E27FC236}">
                <a16:creationId xmlns:a16="http://schemas.microsoft.com/office/drawing/2014/main" id="{5CF74A12-6E6A-A2BA-D510-620C4D1B63FC}"/>
              </a:ext>
            </a:extLst>
          </p:cNvPr>
          <p:cNvGraphicFramePr>
            <a:graphicFrameLocks noGrp="1"/>
          </p:cNvGraphicFramePr>
          <p:nvPr>
            <p:ph idx="1"/>
            <p:extLst>
              <p:ext uri="{D42A27DB-BD31-4B8C-83A1-F6EECF244321}">
                <p14:modId xmlns:p14="http://schemas.microsoft.com/office/powerpoint/2010/main" val="3909703931"/>
              </p:ext>
            </p:extLst>
          </p:nvPr>
        </p:nvGraphicFramePr>
        <p:xfrm>
          <a:off x="679509" y="2206304"/>
          <a:ext cx="5416492" cy="3045203"/>
        </p:xfrm>
        <a:graphic>
          <a:graphicData uri="http://schemas.openxmlformats.org/drawingml/2006/table">
            <a:tbl>
              <a:tblPr>
                <a:tableStyleId>{5C22544A-7EE6-4342-B048-85BDC9FD1C3A}</a:tableStyleId>
              </a:tblPr>
              <a:tblGrid>
                <a:gridCol w="527029">
                  <a:extLst>
                    <a:ext uri="{9D8B030D-6E8A-4147-A177-3AD203B41FA5}">
                      <a16:colId xmlns:a16="http://schemas.microsoft.com/office/drawing/2014/main" val="1243944643"/>
                    </a:ext>
                  </a:extLst>
                </a:gridCol>
                <a:gridCol w="660453">
                  <a:extLst>
                    <a:ext uri="{9D8B030D-6E8A-4147-A177-3AD203B41FA5}">
                      <a16:colId xmlns:a16="http://schemas.microsoft.com/office/drawing/2014/main" val="3134545199"/>
                    </a:ext>
                  </a:extLst>
                </a:gridCol>
                <a:gridCol w="985266">
                  <a:extLst>
                    <a:ext uri="{9D8B030D-6E8A-4147-A177-3AD203B41FA5}">
                      <a16:colId xmlns:a16="http://schemas.microsoft.com/office/drawing/2014/main" val="2540321111"/>
                    </a:ext>
                  </a:extLst>
                </a:gridCol>
                <a:gridCol w="1048624">
                  <a:extLst>
                    <a:ext uri="{9D8B030D-6E8A-4147-A177-3AD203B41FA5}">
                      <a16:colId xmlns:a16="http://schemas.microsoft.com/office/drawing/2014/main" val="4041081249"/>
                    </a:ext>
                  </a:extLst>
                </a:gridCol>
                <a:gridCol w="1057013">
                  <a:extLst>
                    <a:ext uri="{9D8B030D-6E8A-4147-A177-3AD203B41FA5}">
                      <a16:colId xmlns:a16="http://schemas.microsoft.com/office/drawing/2014/main" val="2428249628"/>
                    </a:ext>
                  </a:extLst>
                </a:gridCol>
                <a:gridCol w="1138107">
                  <a:extLst>
                    <a:ext uri="{9D8B030D-6E8A-4147-A177-3AD203B41FA5}">
                      <a16:colId xmlns:a16="http://schemas.microsoft.com/office/drawing/2014/main" val="1370820428"/>
                    </a:ext>
                  </a:extLst>
                </a:gridCol>
              </a:tblGrid>
              <a:tr h="861251">
                <a:tc>
                  <a:txBody>
                    <a:bodyPr/>
                    <a:lstStyle/>
                    <a:p>
                      <a:pPr algn="l" fontAlgn="b"/>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400" b="1" u="none" strike="noStrike" dirty="0">
                          <a:effectLst/>
                        </a:rPr>
                        <a:t>Jami</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400" b="1" u="none" strike="noStrike" dirty="0">
                          <a:effectLst/>
                        </a:rPr>
                        <a:t>3 ta </a:t>
                      </a:r>
                      <a:r>
                        <a:rPr lang="en-US" sz="2400" b="1" u="none" strike="noStrike" dirty="0" err="1">
                          <a:effectLst/>
                        </a:rPr>
                        <a:t>harfli</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400" b="1" u="none" strike="noStrike" dirty="0">
                          <a:effectLst/>
                        </a:rPr>
                        <a:t>4 </a:t>
                      </a:r>
                      <a:r>
                        <a:rPr lang="en-US" sz="2400" b="1" u="none" strike="noStrike" dirty="0" err="1">
                          <a:effectLst/>
                        </a:rPr>
                        <a:t>harfli</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400" b="1" u="none" strike="noStrike" dirty="0">
                          <a:effectLst/>
                        </a:rPr>
                        <a:t>5 </a:t>
                      </a:r>
                      <a:r>
                        <a:rPr lang="en-US" sz="2400" b="1" u="none" strike="noStrike" dirty="0" err="1">
                          <a:effectLst/>
                        </a:rPr>
                        <a:t>harfli</a:t>
                      </a:r>
                      <a:endParaRPr lang="en-US"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9501790"/>
                  </a:ext>
                </a:extLst>
              </a:tr>
              <a:tr h="545988">
                <a:tc rowSpan="2">
                  <a:txBody>
                    <a:bodyPr/>
                    <a:lstStyle/>
                    <a:p>
                      <a:pPr algn="ctr" fontAlgn="ctr"/>
                      <a:r>
                        <a:rPr lang="en-US" sz="2400" b="1" u="none" strike="noStrike" dirty="0" err="1">
                          <a:effectLst/>
                        </a:rPr>
                        <a:t>uz</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b="1" u="none" strike="noStrike" dirty="0">
                          <a:effectLst/>
                        </a:rPr>
                        <a:t>app1</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dirty="0">
                          <a:effectLst/>
                        </a:rPr>
                        <a:t>28.9</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55.6</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dirty="0">
                          <a:effectLst/>
                        </a:rPr>
                        <a:t>35.7</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21.3</a:t>
                      </a:r>
                      <a:endParaRPr lang="en-US" sz="2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28043322"/>
                  </a:ext>
                </a:extLst>
              </a:tr>
              <a:tr h="545988">
                <a:tc vMerge="1">
                  <a:txBody>
                    <a:bodyPr/>
                    <a:lstStyle/>
                    <a:p>
                      <a:endParaRPr lang="en-US"/>
                    </a:p>
                  </a:txBody>
                  <a:tcPr/>
                </a:tc>
                <a:tc>
                  <a:txBody>
                    <a:bodyPr/>
                    <a:lstStyle/>
                    <a:p>
                      <a:pPr algn="l" fontAlgn="ctr"/>
                      <a:r>
                        <a:rPr lang="en-US" sz="2400" b="1" u="none" strike="noStrike" dirty="0">
                          <a:effectLst/>
                        </a:rPr>
                        <a:t>app2</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71.6</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95.6</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82.6</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62.8</a:t>
                      </a:r>
                      <a:endParaRPr lang="en-US" sz="2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67943989"/>
                  </a:ext>
                </a:extLst>
              </a:tr>
              <a:tr h="545988">
                <a:tc rowSpan="2">
                  <a:txBody>
                    <a:bodyPr/>
                    <a:lstStyle/>
                    <a:p>
                      <a:pPr algn="ctr" fontAlgn="ctr"/>
                      <a:r>
                        <a:rPr lang="en-US" sz="2400" b="1" u="none" strike="noStrike" dirty="0" err="1">
                          <a:effectLst/>
                        </a:rPr>
                        <a:t>en</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b="1" u="none" strike="noStrike" dirty="0">
                          <a:effectLst/>
                        </a:rPr>
                        <a:t>app1</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dirty="0">
                          <a:effectLst/>
                        </a:rPr>
                        <a:t>18.5</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39.5</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19.5</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8.9</a:t>
                      </a:r>
                      <a:endParaRPr lang="en-US" sz="2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41755944"/>
                  </a:ext>
                </a:extLst>
              </a:tr>
              <a:tr h="545988">
                <a:tc vMerge="1">
                  <a:txBody>
                    <a:bodyPr/>
                    <a:lstStyle/>
                    <a:p>
                      <a:endParaRPr lang="en-US"/>
                    </a:p>
                  </a:txBody>
                  <a:tcPr/>
                </a:tc>
                <a:tc>
                  <a:txBody>
                    <a:bodyPr/>
                    <a:lstStyle/>
                    <a:p>
                      <a:pPr algn="l" fontAlgn="ctr"/>
                      <a:r>
                        <a:rPr lang="en-US" sz="2400" b="1" u="none" strike="noStrike" dirty="0">
                          <a:effectLst/>
                        </a:rPr>
                        <a:t>app2</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76.6</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87.9</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82.0</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dirty="0">
                          <a:effectLst/>
                        </a:rPr>
                        <a:t>66.6</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00915012"/>
                  </a:ext>
                </a:extLst>
              </a:tr>
            </a:tbl>
          </a:graphicData>
        </a:graphic>
      </p:graphicFrame>
      <p:sp>
        <p:nvSpPr>
          <p:cNvPr id="11" name="TextBox 10">
            <a:extLst>
              <a:ext uri="{FF2B5EF4-FFF2-40B4-BE49-F238E27FC236}">
                <a16:creationId xmlns:a16="http://schemas.microsoft.com/office/drawing/2014/main" id="{2D9A0947-A7ED-803A-ED65-7AD474C8FDEA}"/>
              </a:ext>
            </a:extLst>
          </p:cNvPr>
          <p:cNvSpPr txBox="1"/>
          <p:nvPr/>
        </p:nvSpPr>
        <p:spPr>
          <a:xfrm>
            <a:off x="6862194" y="2206304"/>
            <a:ext cx="4247625" cy="3477875"/>
          </a:xfrm>
          <a:prstGeom prst="rect">
            <a:avLst/>
          </a:prstGeom>
          <a:noFill/>
        </p:spPr>
        <p:txBody>
          <a:bodyPr wrap="square" rtlCol="0">
            <a:spAutoFit/>
          </a:bodyPr>
          <a:lstStyle/>
          <a:p>
            <a:r>
              <a:rPr lang="en-US" sz="2200" dirty="0"/>
              <a:t>Approach1 – </a:t>
            </a:r>
            <a:r>
              <a:rPr lang="en-US" sz="2200" dirty="0" err="1"/>
              <a:t>Xarflar</a:t>
            </a:r>
            <a:r>
              <a:rPr lang="en-US" sz="2200" dirty="0"/>
              <a:t> </a:t>
            </a:r>
            <a:r>
              <a:rPr lang="en-US" sz="2200" dirty="0" err="1"/>
              <a:t>to’plamidan</a:t>
            </a:r>
            <a:r>
              <a:rPr lang="en-US" sz="2200" dirty="0"/>
              <a:t> </a:t>
            </a:r>
            <a:r>
              <a:rPr lang="en-US" sz="2200" dirty="0" err="1"/>
              <a:t>tasodifiy</a:t>
            </a:r>
            <a:r>
              <a:rPr lang="en-US" sz="2200" dirty="0"/>
              <a:t> </a:t>
            </a:r>
            <a:r>
              <a:rPr lang="en-US" sz="2200" dirty="0" err="1"/>
              <a:t>tanlab</a:t>
            </a:r>
            <a:r>
              <a:rPr lang="en-US" sz="2200" dirty="0"/>
              <a:t> </a:t>
            </a:r>
            <a:r>
              <a:rPr lang="en-US" sz="2200" dirty="0" err="1"/>
              <a:t>olingan</a:t>
            </a:r>
            <a:r>
              <a:rPr lang="en-US" sz="2200" dirty="0"/>
              <a:t> </a:t>
            </a:r>
            <a:r>
              <a:rPr lang="en-US" sz="2200" dirty="0" err="1"/>
              <a:t>holda</a:t>
            </a:r>
            <a:r>
              <a:rPr lang="en-US" sz="2200" dirty="0"/>
              <a:t> </a:t>
            </a:r>
            <a:r>
              <a:rPr lang="en-US" sz="2200" dirty="0" err="1"/>
              <a:t>yasaladi</a:t>
            </a:r>
            <a:r>
              <a:rPr lang="en-US" sz="2200" dirty="0"/>
              <a:t>.</a:t>
            </a:r>
          </a:p>
          <a:p>
            <a:endParaRPr lang="en-US" sz="2200" dirty="0"/>
          </a:p>
          <a:p>
            <a:r>
              <a:rPr lang="en-US" sz="2200" dirty="0"/>
              <a:t>Approach2 – </a:t>
            </a:r>
            <a:r>
              <a:rPr lang="en-US" sz="2200" dirty="0" err="1"/>
              <a:t>Kubiklar</a:t>
            </a:r>
            <a:r>
              <a:rPr lang="en-US" sz="2200" dirty="0"/>
              <a:t> </a:t>
            </a:r>
            <a:r>
              <a:rPr lang="en-US" sz="2200" dirty="0" err="1"/>
              <a:t>yasash</a:t>
            </a:r>
            <a:r>
              <a:rPr lang="en-US" sz="2200" dirty="0"/>
              <a:t> </a:t>
            </a:r>
            <a:r>
              <a:rPr lang="en-US" sz="2200" dirty="0" err="1"/>
              <a:t>uchun</a:t>
            </a:r>
            <a:r>
              <a:rPr lang="en-US" sz="2200" dirty="0"/>
              <a:t> </a:t>
            </a:r>
            <a:r>
              <a:rPr lang="en-US" sz="2200" dirty="0" err="1"/>
              <a:t>yetarlicha</a:t>
            </a:r>
            <a:r>
              <a:rPr lang="en-US" sz="2200" dirty="0"/>
              <a:t> </a:t>
            </a:r>
            <a:r>
              <a:rPr lang="en-US" sz="2200" dirty="0" err="1"/>
              <a:t>bo’lgan</a:t>
            </a:r>
            <a:r>
              <a:rPr lang="en-US" sz="2200" dirty="0"/>
              <a:t> </a:t>
            </a:r>
            <a:r>
              <a:rPr lang="en-US" sz="2200" dirty="0" err="1"/>
              <a:t>xarflar</a:t>
            </a:r>
            <a:r>
              <a:rPr lang="en-US" sz="2200" dirty="0"/>
              <a:t> </a:t>
            </a:r>
            <a:r>
              <a:rPr lang="en-US" sz="2200" dirty="0" err="1"/>
              <a:t>to’plamidan</a:t>
            </a:r>
            <a:r>
              <a:rPr lang="en-US" sz="2200" dirty="0"/>
              <a:t> </a:t>
            </a:r>
            <a:r>
              <a:rPr lang="en-US" sz="2200" dirty="0" err="1"/>
              <a:t>tasodifiy</a:t>
            </a:r>
            <a:r>
              <a:rPr lang="en-US" sz="2200" dirty="0"/>
              <a:t> </a:t>
            </a:r>
            <a:r>
              <a:rPr lang="en-US" sz="2200" dirty="0" err="1"/>
              <a:t>tanlab</a:t>
            </a:r>
            <a:r>
              <a:rPr lang="en-US" sz="2200" dirty="0"/>
              <a:t> </a:t>
            </a:r>
            <a:r>
              <a:rPr lang="en-US" sz="2200" dirty="0" err="1"/>
              <a:t>olingan</a:t>
            </a:r>
            <a:r>
              <a:rPr lang="en-US" sz="2200" dirty="0"/>
              <a:t> element </a:t>
            </a:r>
            <a:r>
              <a:rPr lang="en-US" sz="2200" dirty="0" err="1"/>
              <a:t>kubik</a:t>
            </a:r>
            <a:r>
              <a:rPr lang="en-US" sz="2200" dirty="0"/>
              <a:t> </a:t>
            </a:r>
            <a:r>
              <a:rPr lang="en-US" sz="2200" dirty="0" err="1"/>
              <a:t>yasashda</a:t>
            </a:r>
            <a:r>
              <a:rPr lang="en-US" sz="2200" dirty="0"/>
              <a:t> </a:t>
            </a:r>
            <a:r>
              <a:rPr lang="en-US" sz="2200" dirty="0" err="1"/>
              <a:t>qatnashadi</a:t>
            </a:r>
            <a:r>
              <a:rPr lang="en-US" sz="2200" dirty="0"/>
              <a:t> </a:t>
            </a:r>
            <a:r>
              <a:rPr lang="en-US" sz="2200" dirty="0" err="1"/>
              <a:t>va</a:t>
            </a:r>
            <a:r>
              <a:rPr lang="en-US" sz="2200" dirty="0"/>
              <a:t> </a:t>
            </a:r>
            <a:r>
              <a:rPr lang="en-US" sz="2200" dirty="0" err="1"/>
              <a:t>to’plamdan</a:t>
            </a:r>
            <a:r>
              <a:rPr lang="en-US" sz="2200" dirty="0"/>
              <a:t> </a:t>
            </a:r>
            <a:r>
              <a:rPr lang="en-US" sz="2200" dirty="0" err="1"/>
              <a:t>o’chiriladi</a:t>
            </a:r>
            <a:r>
              <a:rPr lang="en-US" sz="2200" dirty="0"/>
              <a:t>.</a:t>
            </a:r>
          </a:p>
          <a:p>
            <a:endParaRPr lang="en-US" sz="2200" dirty="0"/>
          </a:p>
        </p:txBody>
      </p:sp>
    </p:spTree>
    <p:extLst>
      <p:ext uri="{BB962C8B-B14F-4D97-AF65-F5344CB8AC3E}">
        <p14:creationId xmlns:p14="http://schemas.microsoft.com/office/powerpoint/2010/main" val="4286672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FEB4-024D-43E1-12A3-C2B32F8F8B56}"/>
              </a:ext>
            </a:extLst>
          </p:cNvPr>
          <p:cNvSpPr>
            <a:spLocks noGrp="1"/>
          </p:cNvSpPr>
          <p:nvPr>
            <p:ph type="title"/>
          </p:nvPr>
        </p:nvSpPr>
        <p:spPr>
          <a:xfrm>
            <a:off x="737532" y="558072"/>
            <a:ext cx="10515600" cy="633165"/>
          </a:xfrm>
        </p:spPr>
        <p:txBody>
          <a:bodyPr>
            <a:normAutofit fontScale="90000"/>
          </a:bodyPr>
          <a:lstStyle/>
          <a:p>
            <a:r>
              <a:rPr lang="en-US" dirty="0"/>
              <a:t>Results explain</a:t>
            </a:r>
          </a:p>
        </p:txBody>
      </p:sp>
      <p:sp>
        <p:nvSpPr>
          <p:cNvPr id="3" name="Content Placeholder 2">
            <a:extLst>
              <a:ext uri="{FF2B5EF4-FFF2-40B4-BE49-F238E27FC236}">
                <a16:creationId xmlns:a16="http://schemas.microsoft.com/office/drawing/2014/main" id="{E138671D-A17C-50BC-38CF-5D65723BE09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F7B9D7F-1258-1FCD-A828-5A7418887AF6}"/>
              </a:ext>
            </a:extLst>
          </p:cNvPr>
          <p:cNvPicPr>
            <a:picLocks noChangeAspect="1"/>
          </p:cNvPicPr>
          <p:nvPr/>
        </p:nvPicPr>
        <p:blipFill>
          <a:blip r:embed="rId2"/>
          <a:stretch>
            <a:fillRect/>
          </a:stretch>
        </p:blipFill>
        <p:spPr>
          <a:xfrm>
            <a:off x="201905" y="1671957"/>
            <a:ext cx="11788189" cy="4485934"/>
          </a:xfrm>
          <a:prstGeom prst="rect">
            <a:avLst/>
          </a:prstGeom>
        </p:spPr>
      </p:pic>
    </p:spTree>
    <p:extLst>
      <p:ext uri="{BB962C8B-B14F-4D97-AF65-F5344CB8AC3E}">
        <p14:creationId xmlns:p14="http://schemas.microsoft.com/office/powerpoint/2010/main" val="1230693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C169-891B-9404-9D68-39970C8AB884}"/>
              </a:ext>
            </a:extLst>
          </p:cNvPr>
          <p:cNvSpPr>
            <a:spLocks noGrp="1"/>
          </p:cNvSpPr>
          <p:nvPr>
            <p:ph type="title"/>
          </p:nvPr>
        </p:nvSpPr>
        <p:spPr>
          <a:xfrm>
            <a:off x="838200" y="365126"/>
            <a:ext cx="10515600" cy="827640"/>
          </a:xfrm>
        </p:spPr>
        <p:txBody>
          <a:bodyPr/>
          <a:lstStyle/>
          <a:p>
            <a:r>
              <a:rPr lang="en-US" dirty="0"/>
              <a:t>Conclusion</a:t>
            </a:r>
          </a:p>
        </p:txBody>
      </p:sp>
      <p:sp>
        <p:nvSpPr>
          <p:cNvPr id="3" name="Content Placeholder 2">
            <a:extLst>
              <a:ext uri="{FF2B5EF4-FFF2-40B4-BE49-F238E27FC236}">
                <a16:creationId xmlns:a16="http://schemas.microsoft.com/office/drawing/2014/main" id="{390B27A3-90EA-8394-16ED-6DA7669E7924}"/>
              </a:ext>
            </a:extLst>
          </p:cNvPr>
          <p:cNvSpPr>
            <a:spLocks noGrp="1"/>
          </p:cNvSpPr>
          <p:nvPr>
            <p:ph idx="1"/>
          </p:nvPr>
        </p:nvSpPr>
        <p:spPr>
          <a:xfrm>
            <a:off x="838200" y="1313897"/>
            <a:ext cx="10000376" cy="4351338"/>
          </a:xfrm>
        </p:spPr>
        <p:txBody>
          <a:bodyPr>
            <a:noAutofit/>
          </a:bodyPr>
          <a:lstStyle/>
          <a:p>
            <a:pPr algn="l"/>
            <a:r>
              <a:rPr lang="en-US" sz="2100" b="0" i="0" u="none" strike="noStrike" baseline="0" dirty="0">
                <a:latin typeface="Times New Roman" panose="02020603050405020304" pitchFamily="18" charset="0"/>
                <a:cs typeface="Times New Roman" panose="02020603050405020304" pitchFamily="18" charset="0"/>
              </a:rPr>
              <a:t>A matching letter game is essential tools for child to improve their letter recognition and vocabulary as well as orthography. </a:t>
            </a:r>
          </a:p>
          <a:p>
            <a:pPr algn="l"/>
            <a:r>
              <a:rPr lang="en-US" sz="2100" b="0" i="0" u="none" strike="noStrike" baseline="0" dirty="0">
                <a:latin typeface="Times New Roman" panose="02020603050405020304" pitchFamily="18" charset="0"/>
                <a:cs typeface="Times New Roman" panose="02020603050405020304" pitchFamily="18" charset="0"/>
              </a:rPr>
              <a:t>Proposed methods to modeling a cubic oriented word game. The datasets within 3-5 letter words in the Uzbek language was created and filtered according to the rules of a game. </a:t>
            </a:r>
          </a:p>
          <a:p>
            <a:pPr algn="l"/>
            <a:r>
              <a:rPr lang="en-US" sz="2100" b="0" i="0" u="none" strike="noStrike" baseline="0" dirty="0">
                <a:latin typeface="Times New Roman" panose="02020603050405020304" pitchFamily="18" charset="0"/>
                <a:cs typeface="Times New Roman" panose="02020603050405020304" pitchFamily="18" charset="0"/>
              </a:rPr>
              <a:t>Positional letter distribution by a vowel and consonant level statistics analyzed and presented in a pattern view. </a:t>
            </a:r>
          </a:p>
          <a:p>
            <a:pPr algn="l"/>
            <a:r>
              <a:rPr lang="en-US" sz="2100" b="0" i="0" u="none" strike="noStrike" baseline="0" dirty="0">
                <a:latin typeface="Times New Roman" panose="02020603050405020304" pitchFamily="18" charset="0"/>
                <a:cs typeface="Times New Roman" panose="02020603050405020304" pitchFamily="18" charset="0"/>
              </a:rPr>
              <a:t>Proposed 2 methods, based on Letter Frequency </a:t>
            </a:r>
            <a:r>
              <a:rPr lang="en-US" sz="2100" b="0" u="none" strike="noStrike" baseline="0" dirty="0">
                <a:latin typeface="Times New Roman" panose="02020603050405020304" pitchFamily="18" charset="0"/>
                <a:cs typeface="Times New Roman" panose="02020603050405020304" pitchFamily="18" charset="0"/>
              </a:rPr>
              <a:t>(</a:t>
            </a:r>
            <a:r>
              <a:rPr lang="en-US" sz="2100" b="0" i="1" u="none" strike="noStrike" baseline="0" dirty="0">
                <a:latin typeface="Times New Roman" panose="02020603050405020304" pitchFamily="18" charset="0"/>
                <a:cs typeface="Times New Roman" panose="02020603050405020304" pitchFamily="18" charset="0"/>
              </a:rPr>
              <a:t>LF</a:t>
            </a:r>
            <a:r>
              <a:rPr lang="en-US" sz="2100" b="0" u="none" strike="noStrike" baseline="0" dirty="0">
                <a:latin typeface="Times New Roman" panose="02020603050405020304" pitchFamily="18" charset="0"/>
                <a:cs typeface="Times New Roman" panose="02020603050405020304" pitchFamily="18" charset="0"/>
              </a:rPr>
              <a:t>)</a:t>
            </a:r>
            <a:r>
              <a:rPr lang="en-US" sz="2100" b="0" i="1" u="none" strike="noStrike" baseline="0" dirty="0">
                <a:latin typeface="Times New Roman" panose="02020603050405020304" pitchFamily="18" charset="0"/>
                <a:cs typeface="Times New Roman" panose="02020603050405020304" pitchFamily="18" charset="0"/>
              </a:rPr>
              <a:t> </a:t>
            </a:r>
            <a:r>
              <a:rPr lang="en-US" sz="2100" b="0" i="0" u="none" strike="noStrike" baseline="0" dirty="0">
                <a:latin typeface="Times New Roman" panose="02020603050405020304" pitchFamily="18" charset="0"/>
                <a:cs typeface="Times New Roman" panose="02020603050405020304" pitchFamily="18" charset="0"/>
              </a:rPr>
              <a:t>and Vowel Priority </a:t>
            </a:r>
            <a:r>
              <a:rPr lang="en-US" sz="2100" b="0" u="none" strike="noStrike" baseline="0" dirty="0">
                <a:latin typeface="Times New Roman" panose="02020603050405020304" pitchFamily="18" charset="0"/>
                <a:cs typeface="Times New Roman" panose="02020603050405020304" pitchFamily="18" charset="0"/>
              </a:rPr>
              <a:t>(</a:t>
            </a:r>
            <a:r>
              <a:rPr lang="en-US" sz="2100" b="0" i="1" u="none" strike="noStrike" baseline="0" dirty="0">
                <a:latin typeface="Times New Roman" panose="02020603050405020304" pitchFamily="18" charset="0"/>
                <a:cs typeface="Times New Roman" panose="02020603050405020304" pitchFamily="18" charset="0"/>
              </a:rPr>
              <a:t>VL</a:t>
            </a:r>
            <a:r>
              <a:rPr lang="en-US" sz="2100" b="0" u="none" strike="noStrike" baseline="0" dirty="0">
                <a:latin typeface="Times New Roman" panose="02020603050405020304" pitchFamily="18" charset="0"/>
                <a:cs typeface="Times New Roman" panose="02020603050405020304" pitchFamily="18" charset="0"/>
              </a:rPr>
              <a:t>)</a:t>
            </a:r>
            <a:r>
              <a:rPr lang="en-US" sz="2100" b="0" i="0" u="none" strike="noStrike" baseline="0" dirty="0">
                <a:latin typeface="Times New Roman" panose="02020603050405020304" pitchFamily="18" charset="0"/>
                <a:cs typeface="Times New Roman" panose="02020603050405020304" pitchFamily="18" charset="0"/>
              </a:rPr>
              <a:t> methods. </a:t>
            </a:r>
          </a:p>
          <a:p>
            <a:pPr algn="l"/>
            <a:r>
              <a:rPr lang="en-US" sz="2100" b="0" i="0" u="none" strike="noStrike" baseline="0" dirty="0">
                <a:latin typeface="Times New Roman" panose="02020603050405020304" pitchFamily="18" charset="0"/>
                <a:cs typeface="Times New Roman" panose="02020603050405020304" pitchFamily="18" charset="0"/>
              </a:rPr>
              <a:t>As a evaluation of the methods, the experiments performed in Uzbek and English word datasets by 5-fold cross-validation. </a:t>
            </a:r>
          </a:p>
          <a:p>
            <a:pPr algn="l"/>
            <a:r>
              <a:rPr lang="en-US" sz="2100" b="0" i="0" u="none" strike="noStrike" baseline="0" dirty="0">
                <a:latin typeface="Times New Roman" panose="02020603050405020304" pitchFamily="18" charset="0"/>
                <a:cs typeface="Times New Roman" panose="02020603050405020304" pitchFamily="18" charset="0"/>
              </a:rPr>
              <a:t>Among the methods </a:t>
            </a:r>
            <a:r>
              <a:rPr lang="en-US" sz="2100" b="0" i="1" u="none" strike="noStrike" baseline="0" dirty="0">
                <a:latin typeface="Times New Roman" panose="02020603050405020304" pitchFamily="18" charset="0"/>
                <a:cs typeface="Times New Roman" panose="02020603050405020304" pitchFamily="18" charset="0"/>
              </a:rPr>
              <a:t>VL</a:t>
            </a:r>
            <a:r>
              <a:rPr lang="en-US" sz="2100" b="0" i="0" u="none" strike="noStrike" baseline="0" dirty="0">
                <a:latin typeface="Times New Roman" panose="02020603050405020304" pitchFamily="18" charset="0"/>
                <a:cs typeface="Times New Roman" panose="02020603050405020304" pitchFamily="18" charset="0"/>
              </a:rPr>
              <a:t> method outperformed in case of 8 cubes, with the average accuracy of the model was 95.9% and 96.8%, respectively, in Uzbek and English dataset. </a:t>
            </a:r>
          </a:p>
          <a:p>
            <a:pPr algn="l"/>
            <a:r>
              <a:rPr lang="en-US" sz="2100" b="0" i="0" u="none" strike="noStrike" baseline="0" dirty="0">
                <a:latin typeface="Times New Roman" panose="02020603050405020304" pitchFamily="18" charset="0"/>
                <a:cs typeface="Times New Roman" panose="02020603050405020304" pitchFamily="18" charset="0"/>
              </a:rPr>
              <a:t>The model intends use in a design a matching letter game in a other different languages by provide its’ alphabet and words list as a training dataset.	</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816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4CB5-6637-EB55-62DA-B2B6EDEEBFD4}"/>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98A09B2E-F3AE-1ED1-8F37-09DAC290CBF4}"/>
              </a:ext>
            </a:extLst>
          </p:cNvPr>
          <p:cNvSpPr>
            <a:spLocks noGrp="1"/>
          </p:cNvSpPr>
          <p:nvPr>
            <p:ph idx="1"/>
          </p:nvPr>
        </p:nvSpPr>
        <p:spPr/>
        <p:txBody>
          <a:bodyPr/>
          <a:lstStyle/>
          <a:p>
            <a:r>
              <a:rPr lang="en-US" dirty="0">
                <a:hlinkClick r:id="rId2"/>
              </a:rPr>
              <a:t>https://github.com/UlugbekSalaev/LetterCubicGame</a:t>
            </a:r>
            <a:endParaRPr lang="en-US" dirty="0"/>
          </a:p>
        </p:txBody>
      </p:sp>
    </p:spTree>
    <p:extLst>
      <p:ext uri="{BB962C8B-B14F-4D97-AF65-F5344CB8AC3E}">
        <p14:creationId xmlns:p14="http://schemas.microsoft.com/office/powerpoint/2010/main" val="60876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FD60-5C15-D46E-D40E-9FDE6BD89041}"/>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3546768C-E61D-1D97-7B88-A74632869E8A}"/>
              </a:ext>
            </a:extLst>
          </p:cNvPr>
          <p:cNvSpPr>
            <a:spLocks noGrp="1"/>
          </p:cNvSpPr>
          <p:nvPr>
            <p:ph idx="1"/>
          </p:nvPr>
        </p:nvSpPr>
        <p:spPr/>
        <p:txBody>
          <a:bodyPr>
            <a:normAutofit fontScale="92500" lnSpcReduction="20000"/>
          </a:bodyPr>
          <a:lstStyle/>
          <a:p>
            <a:r>
              <a:rPr lang="en-US" dirty="0"/>
              <a:t>Terminology</a:t>
            </a:r>
          </a:p>
          <a:p>
            <a:r>
              <a:rPr lang="en-US" dirty="0"/>
              <a:t>Introduction</a:t>
            </a:r>
          </a:p>
          <a:p>
            <a:r>
              <a:rPr lang="en-US" dirty="0"/>
              <a:t>Problem Statement</a:t>
            </a:r>
          </a:p>
          <a:p>
            <a:r>
              <a:rPr lang="en-US" dirty="0"/>
              <a:t>Methodology</a:t>
            </a:r>
          </a:p>
          <a:p>
            <a:pPr lvl="1"/>
            <a:r>
              <a:rPr lang="en-US" dirty="0"/>
              <a:t>Data Preparation</a:t>
            </a:r>
          </a:p>
          <a:p>
            <a:pPr lvl="1"/>
            <a:r>
              <a:rPr lang="en-US" dirty="0"/>
              <a:t>Vowel Patterns</a:t>
            </a:r>
          </a:p>
          <a:p>
            <a:pPr lvl="1"/>
            <a:r>
              <a:rPr lang="en-US" dirty="0"/>
              <a:t>Restrictions</a:t>
            </a:r>
          </a:p>
          <a:p>
            <a:pPr lvl="1"/>
            <a:r>
              <a:rPr lang="en-US" dirty="0"/>
              <a:t>Approaches</a:t>
            </a:r>
          </a:p>
          <a:p>
            <a:r>
              <a:rPr lang="en-US" dirty="0"/>
              <a:t>Results</a:t>
            </a:r>
          </a:p>
          <a:p>
            <a:r>
              <a:rPr lang="en-US" dirty="0"/>
              <a:t>Conclusion</a:t>
            </a:r>
          </a:p>
          <a:p>
            <a:r>
              <a:rPr lang="en-US" dirty="0"/>
              <a:t>Appendix</a:t>
            </a:r>
          </a:p>
          <a:p>
            <a:endParaRPr lang="en-US" dirty="0"/>
          </a:p>
        </p:txBody>
      </p:sp>
    </p:spTree>
    <p:extLst>
      <p:ext uri="{BB962C8B-B14F-4D97-AF65-F5344CB8AC3E}">
        <p14:creationId xmlns:p14="http://schemas.microsoft.com/office/powerpoint/2010/main" val="3118274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2CF1-EE89-56FE-C3D0-2116DAED02FA}"/>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400B273C-97D6-2CAB-BD28-BD2EE8A19F6F}"/>
              </a:ext>
            </a:extLst>
          </p:cNvPr>
          <p:cNvSpPr>
            <a:spLocks noGrp="1"/>
          </p:cNvSpPr>
          <p:nvPr>
            <p:ph idx="1"/>
          </p:nvPr>
        </p:nvSpPr>
        <p:spPr/>
        <p:txBody>
          <a:bodyPr/>
          <a:lstStyle/>
          <a:p>
            <a:r>
              <a:rPr lang="en-US" dirty="0"/>
              <a:t>Word game</a:t>
            </a:r>
          </a:p>
          <a:p>
            <a:r>
              <a:rPr lang="en-US" dirty="0"/>
              <a:t>Character Level N-gram</a:t>
            </a:r>
          </a:p>
          <a:p>
            <a:r>
              <a:rPr lang="en-US" dirty="0"/>
              <a:t>Letter frequency</a:t>
            </a:r>
          </a:p>
          <a:p>
            <a:r>
              <a:rPr lang="en-US" dirty="0"/>
              <a:t>Positional Letter Frequency</a:t>
            </a:r>
          </a:p>
          <a:p>
            <a:r>
              <a:rPr lang="en-US" dirty="0"/>
              <a:t>Digraph Letters</a:t>
            </a:r>
          </a:p>
          <a:p>
            <a:r>
              <a:rPr lang="en-US" dirty="0"/>
              <a:t>Cross-Validation</a:t>
            </a:r>
          </a:p>
          <a:p>
            <a:r>
              <a:rPr lang="en-US" dirty="0"/>
              <a:t>Standard deviation</a:t>
            </a:r>
          </a:p>
          <a:p>
            <a:endParaRPr lang="en-US" dirty="0"/>
          </a:p>
        </p:txBody>
      </p:sp>
    </p:spTree>
    <p:extLst>
      <p:ext uri="{BB962C8B-B14F-4D97-AF65-F5344CB8AC3E}">
        <p14:creationId xmlns:p14="http://schemas.microsoft.com/office/powerpoint/2010/main" val="15527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3DA7-E51F-CDFE-FD8D-9EF19A9816F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C675BC4-9D06-D11E-8A3C-095E0566BA8D}"/>
              </a:ext>
            </a:extLst>
          </p:cNvPr>
          <p:cNvSpPr>
            <a:spLocks noGrp="1"/>
          </p:cNvSpPr>
          <p:nvPr>
            <p:ph idx="1"/>
          </p:nvPr>
        </p:nvSpPr>
        <p:spPr/>
        <p:txBody>
          <a:bodyPr/>
          <a:lstStyle/>
          <a:p>
            <a:endParaRPr lang="en-US" dirty="0"/>
          </a:p>
        </p:txBody>
      </p:sp>
      <p:pic>
        <p:nvPicPr>
          <p:cNvPr id="2050" name="Picture 2" descr="learning">
            <a:extLst>
              <a:ext uri="{FF2B5EF4-FFF2-40B4-BE49-F238E27FC236}">
                <a16:creationId xmlns:a16="http://schemas.microsoft.com/office/drawing/2014/main" id="{CB8536B8-8A5D-F96B-C953-150FAA98EF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81" r="33354" b="6954"/>
          <a:stretch/>
        </p:blipFill>
        <p:spPr bwMode="auto">
          <a:xfrm>
            <a:off x="7701006" y="141298"/>
            <a:ext cx="4043581" cy="32337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4C55331-1113-EAE2-A3BE-DD921DB02A1C}"/>
              </a:ext>
            </a:extLst>
          </p:cNvPr>
          <p:cNvPicPr>
            <a:picLocks noChangeAspect="1"/>
          </p:cNvPicPr>
          <p:nvPr/>
        </p:nvPicPr>
        <p:blipFill rotWithShape="1">
          <a:blip r:embed="rId3"/>
          <a:srcRect b="11377"/>
          <a:stretch/>
        </p:blipFill>
        <p:spPr>
          <a:xfrm>
            <a:off x="8843716" y="3482986"/>
            <a:ext cx="2705478" cy="3157510"/>
          </a:xfrm>
          <a:prstGeom prst="rect">
            <a:avLst/>
          </a:prstGeom>
        </p:spPr>
      </p:pic>
    </p:spTree>
    <p:extLst>
      <p:ext uri="{BB962C8B-B14F-4D97-AF65-F5344CB8AC3E}">
        <p14:creationId xmlns:p14="http://schemas.microsoft.com/office/powerpoint/2010/main" val="3999443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A76B-A9C8-39E9-8EDD-C4AA35F1E8D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B6C1C35-5155-5178-142A-37FD1A6AE5E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78751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553C-0365-D71A-84E2-B287C88A2E74}"/>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D7B5315-3529-4EB9-7B50-4737CFB255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06841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41BD-0F65-1EF4-10A6-BEB53982FF12}"/>
              </a:ext>
            </a:extLst>
          </p:cNvPr>
          <p:cNvSpPr>
            <a:spLocks noGrp="1"/>
          </p:cNvSpPr>
          <p:nvPr>
            <p:ph type="title"/>
          </p:nvPr>
        </p:nvSpPr>
        <p:spPr>
          <a:xfrm>
            <a:off x="838200" y="365126"/>
            <a:ext cx="10515600" cy="389884"/>
          </a:xfrm>
        </p:spPr>
        <p:txBody>
          <a:bodyPr>
            <a:normAutofit fontScale="90000"/>
          </a:bodyPr>
          <a:lstStyle/>
          <a:p>
            <a:r>
              <a:rPr lang="en-US" dirty="0"/>
              <a:t>Data Preparation </a:t>
            </a:r>
          </a:p>
        </p:txBody>
      </p:sp>
      <p:sp>
        <p:nvSpPr>
          <p:cNvPr id="3" name="Content Placeholder 2">
            <a:extLst>
              <a:ext uri="{FF2B5EF4-FFF2-40B4-BE49-F238E27FC236}">
                <a16:creationId xmlns:a16="http://schemas.microsoft.com/office/drawing/2014/main" id="{FD847943-83C2-8F16-B06D-29310F6C0C39}"/>
              </a:ext>
            </a:extLst>
          </p:cNvPr>
          <p:cNvSpPr>
            <a:spLocks noGrp="1"/>
          </p:cNvSpPr>
          <p:nvPr>
            <p:ph idx="1"/>
          </p:nvPr>
        </p:nvSpPr>
        <p:spPr>
          <a:xfrm>
            <a:off x="838200" y="869025"/>
            <a:ext cx="10515600" cy="5119950"/>
          </a:xfrm>
        </p:spPr>
        <p:txBody>
          <a:bodyPr>
            <a:normAutofit/>
          </a:bodyPr>
          <a:lstStyle/>
          <a:p>
            <a:pPr algn="l"/>
            <a:r>
              <a:rPr lang="en-US" sz="1800" b="0" i="0" u="none" strike="noStrike" baseline="0" dirty="0">
                <a:latin typeface="Times New Roman" panose="02020603050405020304" pitchFamily="18" charset="0"/>
                <a:cs typeface="Times New Roman" panose="02020603050405020304" pitchFamily="18" charset="0"/>
              </a:rPr>
              <a:t>Uzbek language words are extracted from the </a:t>
            </a:r>
            <a:r>
              <a:rPr lang="en-US" sz="1800" b="0" i="0" u="none" strike="noStrike" baseline="0" dirty="0" err="1">
                <a:latin typeface="Times New Roman" panose="02020603050405020304" pitchFamily="18" charset="0"/>
                <a:cs typeface="Times New Roman" panose="02020603050405020304" pitchFamily="18" charset="0"/>
              </a:rPr>
              <a:t>Madvaliyev</a:t>
            </a:r>
            <a:r>
              <a:rPr lang="en-US" sz="1800" b="0" i="0" u="none" strike="noStrike" baseline="0" dirty="0">
                <a:latin typeface="Times New Roman" panose="02020603050405020304" pitchFamily="18" charset="0"/>
                <a:cs typeface="Times New Roman" panose="02020603050405020304" pitchFamily="18" charset="0"/>
              </a:rPr>
              <a:t> and </a:t>
            </a:r>
            <a:r>
              <a:rPr lang="en-US" sz="1800" b="0" i="0" u="none" strike="noStrike" baseline="0" dirty="0" err="1">
                <a:latin typeface="Times New Roman" panose="02020603050405020304" pitchFamily="18" charset="0"/>
                <a:cs typeface="Times New Roman" panose="02020603050405020304" pitchFamily="18" charset="0"/>
              </a:rPr>
              <a:t>Begmatov</a:t>
            </a:r>
            <a:r>
              <a:rPr lang="en-US" sz="1800" b="0" i="0" u="none" strike="noStrike" baseline="0" dirty="0">
                <a:latin typeface="Times New Roman" panose="02020603050405020304" pitchFamily="18" charset="0"/>
                <a:cs typeface="Times New Roman" panose="02020603050405020304" pitchFamily="18" charset="0"/>
              </a:rPr>
              <a:t> dictionary book. </a:t>
            </a:r>
          </a:p>
          <a:p>
            <a:pPr algn="l"/>
            <a:r>
              <a:rPr lang="en-US" sz="1800" b="0" i="0" u="none" strike="noStrike" baseline="0" dirty="0">
                <a:latin typeface="Times New Roman" panose="02020603050405020304" pitchFamily="18" charset="0"/>
                <a:cs typeface="Times New Roman" panose="02020603050405020304" pitchFamily="18" charset="0"/>
              </a:rPr>
              <a:t>In the Uzbek language digraph with diacritical signs, taking into the availability of letters, we will make several changes. g’, o’ denotes ¯g, ¯o. With these changes, we replace the digraph with one character, which is considered two characters in a word, and it helps to correctly calculate letter frequency. </a:t>
            </a:r>
          </a:p>
          <a:p>
            <a:pPr algn="l"/>
            <a:r>
              <a:rPr lang="en-US" sz="1800" dirty="0">
                <a:latin typeface="Times New Roman" panose="02020603050405020304" pitchFamily="18" charset="0"/>
                <a:cs typeface="Times New Roman" panose="02020603050405020304" pitchFamily="18" charset="0"/>
              </a:rPr>
              <a:t>D</a:t>
            </a:r>
            <a:r>
              <a:rPr lang="en-US" sz="1800" b="0" i="0" u="none" strike="noStrike" baseline="0" dirty="0">
                <a:latin typeface="Times New Roman" panose="02020603050405020304" pitchFamily="18" charset="0"/>
                <a:cs typeface="Times New Roman" panose="02020603050405020304" pitchFamily="18" charset="0"/>
              </a:rPr>
              <a:t>igraph letters, </a:t>
            </a:r>
            <a:r>
              <a:rPr lang="en-US" sz="1800" b="0" i="0" u="none" strike="noStrike" baseline="0" dirty="0" err="1">
                <a:latin typeface="Times New Roman" panose="02020603050405020304" pitchFamily="18" charset="0"/>
                <a:cs typeface="Times New Roman" panose="02020603050405020304" pitchFamily="18" charset="0"/>
              </a:rPr>
              <a:t>ch</a:t>
            </a:r>
            <a:r>
              <a:rPr lang="en-US" sz="1800" b="0" i="0" u="none" strike="noStrike" baseline="0" dirty="0">
                <a:latin typeface="Times New Roman" panose="02020603050405020304" pitchFamily="18" charset="0"/>
                <a:cs typeface="Times New Roman" panose="02020603050405020304" pitchFamily="18" charset="0"/>
              </a:rPr>
              <a:t> and </a:t>
            </a:r>
            <a:r>
              <a:rPr lang="en-US" sz="1800" b="0" i="0" u="none" strike="noStrike" baseline="0" dirty="0" err="1">
                <a:latin typeface="Times New Roman" panose="02020603050405020304" pitchFamily="18" charset="0"/>
                <a:cs typeface="Times New Roman" panose="02020603050405020304" pitchFamily="18" charset="0"/>
              </a:rPr>
              <a:t>sh</a:t>
            </a:r>
            <a:r>
              <a:rPr lang="en-US" sz="1800" b="0" i="0" u="none" strike="noStrike" baseline="0" dirty="0">
                <a:latin typeface="Times New Roman" panose="02020603050405020304" pitchFamily="18" charset="0"/>
                <a:cs typeface="Times New Roman" panose="02020603050405020304" pitchFamily="18" charset="0"/>
              </a:rPr>
              <a:t>, is divided to s and h, two independent letters, while c is not a letter for the Uzbek alphabet. </a:t>
            </a:r>
          </a:p>
          <a:p>
            <a:pPr algn="l"/>
            <a:r>
              <a:rPr lang="en-US" sz="1800" b="0" i="0" u="none" strike="noStrike" baseline="0" dirty="0">
                <a:latin typeface="Times New Roman" panose="02020603050405020304" pitchFamily="18" charset="0"/>
                <a:cs typeface="Times New Roman" panose="02020603050405020304" pitchFamily="18" charset="0"/>
              </a:rPr>
              <a:t>Uzbek alphabet has the character that is called a phonetic glottal stop (native: </a:t>
            </a:r>
            <a:r>
              <a:rPr lang="en-US" sz="1800" b="0" i="0" u="none" strike="noStrike" baseline="0" dirty="0" err="1">
                <a:latin typeface="Times New Roman" panose="02020603050405020304" pitchFamily="18" charset="0"/>
                <a:cs typeface="Times New Roman" panose="02020603050405020304" pitchFamily="18" charset="0"/>
              </a:rPr>
              <a:t>Tutuq</a:t>
            </a:r>
            <a:r>
              <a:rPr lang="en-US" sz="1800" b="0"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err="1">
                <a:latin typeface="Times New Roman" panose="02020603050405020304" pitchFamily="18" charset="0"/>
                <a:cs typeface="Times New Roman" panose="02020603050405020304" pitchFamily="18" charset="0"/>
              </a:rPr>
              <a:t>belgisi</a:t>
            </a:r>
            <a:r>
              <a:rPr lang="en-US" sz="1800" b="0" i="0" u="none" strike="noStrike" baseline="0" dirty="0">
                <a:latin typeface="Times New Roman" panose="02020603050405020304" pitchFamily="18" charset="0"/>
                <a:cs typeface="Times New Roman" panose="02020603050405020304" pitchFamily="18" charset="0"/>
              </a:rPr>
              <a:t>), and although it is not a real letter. In our dataset, the words with this character consist of too few counts (18 words), therefore we omitted these words while filtering words as the dataset. </a:t>
            </a:r>
          </a:p>
          <a:p>
            <a:pPr algn="l"/>
            <a:r>
              <a:rPr lang="en-US" sz="1800" b="0" i="0" u="none" strike="noStrike" baseline="0" dirty="0">
                <a:latin typeface="Times New Roman" panose="02020603050405020304" pitchFamily="18" charset="0"/>
                <a:cs typeface="Times New Roman" panose="02020603050405020304" pitchFamily="18" charset="0"/>
              </a:rPr>
              <a:t>After these normalizations, left 7948 words within length 3-5 characters. This list of words was filtered by a</a:t>
            </a:r>
          </a:p>
          <a:p>
            <a:pPr algn="l"/>
            <a:r>
              <a:rPr lang="en-US" sz="1800" b="0" i="0" u="none" strike="noStrike" baseline="0" dirty="0">
                <a:latin typeface="Times New Roman" panose="02020603050405020304" pitchFamily="18" charset="0"/>
                <a:cs typeface="Times New Roman" panose="02020603050405020304" pitchFamily="18" charset="0"/>
              </a:rPr>
              <a:t>native Uzbek speaker. Purpose of the filtering is removing very rare words and an unfamiliar words to child.</a:t>
            </a:r>
          </a:p>
          <a:p>
            <a:pPr algn="l"/>
            <a:r>
              <a:rPr lang="en-US" sz="1800" b="0" i="0" u="none" strike="noStrike" baseline="0" dirty="0">
                <a:latin typeface="Times New Roman" panose="02020603050405020304" pitchFamily="18" charset="0"/>
                <a:cs typeface="Times New Roman" panose="02020603050405020304" pitchFamily="18" charset="0"/>
              </a:rPr>
              <a:t>To check the accuracy of our model in other language, English dataset was obtained from ESL Forums online web page (https://eslforums.com) that designed for young children to learn English language. It is contain list of common words that have 3-5 letters in English.</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77B1467-9DD7-8139-1D32-8A1DF275FD24}"/>
              </a:ext>
            </a:extLst>
          </p:cNvPr>
          <p:cNvPicPr>
            <a:picLocks noChangeAspect="1"/>
          </p:cNvPicPr>
          <p:nvPr/>
        </p:nvPicPr>
        <p:blipFill>
          <a:blip r:embed="rId2"/>
          <a:stretch>
            <a:fillRect/>
          </a:stretch>
        </p:blipFill>
        <p:spPr>
          <a:xfrm>
            <a:off x="2112857" y="5207192"/>
            <a:ext cx="7983064" cy="1419423"/>
          </a:xfrm>
          <a:prstGeom prst="rect">
            <a:avLst/>
          </a:prstGeom>
        </p:spPr>
      </p:pic>
    </p:spTree>
    <p:extLst>
      <p:ext uri="{BB962C8B-B14F-4D97-AF65-F5344CB8AC3E}">
        <p14:creationId xmlns:p14="http://schemas.microsoft.com/office/powerpoint/2010/main" val="263711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B6288-6C48-C2B1-3674-3EE5DE410EE1}"/>
              </a:ext>
            </a:extLst>
          </p:cNvPr>
          <p:cNvSpPr>
            <a:spLocks noGrp="1"/>
          </p:cNvSpPr>
          <p:nvPr>
            <p:ph type="title"/>
          </p:nvPr>
        </p:nvSpPr>
        <p:spPr/>
        <p:txBody>
          <a:bodyPr/>
          <a:lstStyle/>
          <a:p>
            <a:r>
              <a:rPr lang="en-US" dirty="0"/>
              <a:t>Vowel Patterns</a:t>
            </a:r>
          </a:p>
        </p:txBody>
      </p:sp>
      <p:sp>
        <p:nvSpPr>
          <p:cNvPr id="3" name="Content Placeholder 2">
            <a:extLst>
              <a:ext uri="{FF2B5EF4-FFF2-40B4-BE49-F238E27FC236}">
                <a16:creationId xmlns:a16="http://schemas.microsoft.com/office/drawing/2014/main" id="{BE054A32-6263-2B26-95CA-AF457B04135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683DF9B-35F8-3E7E-A7FE-F0AD4ECB3EB4}"/>
              </a:ext>
            </a:extLst>
          </p:cNvPr>
          <p:cNvPicPr>
            <a:picLocks noChangeAspect="1"/>
          </p:cNvPicPr>
          <p:nvPr/>
        </p:nvPicPr>
        <p:blipFill>
          <a:blip r:embed="rId2"/>
          <a:stretch>
            <a:fillRect/>
          </a:stretch>
        </p:blipFill>
        <p:spPr>
          <a:xfrm>
            <a:off x="426468" y="1861372"/>
            <a:ext cx="11339063" cy="4022689"/>
          </a:xfrm>
          <a:prstGeom prst="rect">
            <a:avLst/>
          </a:prstGeom>
        </p:spPr>
      </p:pic>
    </p:spTree>
    <p:extLst>
      <p:ext uri="{BB962C8B-B14F-4D97-AF65-F5344CB8AC3E}">
        <p14:creationId xmlns:p14="http://schemas.microsoft.com/office/powerpoint/2010/main" val="104455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16CA-D002-8DA8-4E43-E6972054BBA9}"/>
              </a:ext>
            </a:extLst>
          </p:cNvPr>
          <p:cNvSpPr>
            <a:spLocks noGrp="1"/>
          </p:cNvSpPr>
          <p:nvPr>
            <p:ph type="title"/>
          </p:nvPr>
        </p:nvSpPr>
        <p:spPr>
          <a:xfrm>
            <a:off x="838200" y="365126"/>
            <a:ext cx="10515600" cy="1086170"/>
          </a:xfrm>
        </p:spPr>
        <p:txBody>
          <a:bodyPr/>
          <a:lstStyle/>
          <a:p>
            <a:r>
              <a:rPr lang="en-US" dirty="0"/>
              <a:t>Restrictions</a:t>
            </a:r>
          </a:p>
        </p:txBody>
      </p:sp>
      <p:sp>
        <p:nvSpPr>
          <p:cNvPr id="3" name="Content Placeholder 2">
            <a:extLst>
              <a:ext uri="{FF2B5EF4-FFF2-40B4-BE49-F238E27FC236}">
                <a16:creationId xmlns:a16="http://schemas.microsoft.com/office/drawing/2014/main" id="{6AB69F8B-5FBB-D2FE-56CB-CE478DC9272E}"/>
              </a:ext>
            </a:extLst>
          </p:cNvPr>
          <p:cNvSpPr>
            <a:spLocks noGrp="1"/>
          </p:cNvSpPr>
          <p:nvPr>
            <p:ph idx="1"/>
          </p:nvPr>
        </p:nvSpPr>
        <p:spPr>
          <a:xfrm>
            <a:off x="1098259" y="1690688"/>
            <a:ext cx="9505426" cy="4351338"/>
          </a:xfrm>
        </p:spPr>
        <p:txBody>
          <a:bodyPr>
            <a:normAutofit/>
          </a:bodyPr>
          <a:lstStyle/>
          <a:p>
            <a:pPr algn="l"/>
            <a:r>
              <a:rPr lang="en-US" sz="2200" b="1" i="0" u="none" strike="noStrike" baseline="0" dirty="0">
                <a:latin typeface="Times New Roman" panose="02020603050405020304" pitchFamily="18" charset="0"/>
                <a:cs typeface="Times New Roman" panose="02020603050405020304" pitchFamily="18" charset="0"/>
              </a:rPr>
              <a:t>All letters from the alphabet of the language must take a place in the set of cubes. </a:t>
            </a:r>
            <a:r>
              <a:rPr lang="en-US" sz="2200" b="0" i="0" u="none" strike="noStrike" baseline="0" dirty="0">
                <a:latin typeface="Times New Roman" panose="02020603050405020304" pitchFamily="18" charset="0"/>
                <a:cs typeface="Times New Roman" panose="02020603050405020304" pitchFamily="18" charset="0"/>
              </a:rPr>
              <a:t>Since the game is designed to improve the work of letters in young children, when they play with cubes during the game, they will get acquainted with all the letters in the alphabet of the language.</a:t>
            </a:r>
          </a:p>
          <a:p>
            <a:pPr algn="l"/>
            <a:r>
              <a:rPr lang="en-US" sz="2200" b="1" i="0" u="none" strike="noStrike" baseline="0" dirty="0">
                <a:latin typeface="Times New Roman" panose="02020603050405020304" pitchFamily="18" charset="0"/>
                <a:cs typeface="Times New Roman" panose="02020603050405020304" pitchFamily="18" charset="0"/>
              </a:rPr>
              <a:t>A letter can not be placed two times or more on a single cube.  </a:t>
            </a:r>
            <a:r>
              <a:rPr lang="en-US" sz="2200" b="0" i="0" u="none" strike="noStrike" baseline="0" dirty="0">
                <a:latin typeface="Times New Roman" panose="02020603050405020304" pitchFamily="18" charset="0"/>
                <a:cs typeface="Times New Roman" panose="02020603050405020304" pitchFamily="18" charset="0"/>
              </a:rPr>
              <a:t>During the matching letters of the word, a player can use only one side of a cube while forming a word, according to this fact when a letter is placed more than one time on the cube it is ineffective. According to placing different letters, we should make as many words as possible. </a:t>
            </a:r>
            <a:endParaRPr lang="en-US" sz="2200" dirty="0">
              <a:latin typeface="Times New Roman" panose="02020603050405020304" pitchFamily="18" charset="0"/>
              <a:cs typeface="Times New Roman" panose="02020603050405020304" pitchFamily="18" charset="0"/>
            </a:endParaRPr>
          </a:p>
          <a:p>
            <a:pPr algn="l"/>
            <a:r>
              <a:rPr lang="en-US" sz="2200" b="1" i="0" u="none" strike="noStrike" baseline="0" dirty="0">
                <a:latin typeface="Times New Roman" panose="02020603050405020304" pitchFamily="18" charset="0"/>
                <a:cs typeface="Times New Roman" panose="02020603050405020304" pitchFamily="18" charset="0"/>
              </a:rPr>
              <a:t>The count of vowel letters for each cube is two</a:t>
            </a:r>
            <a:r>
              <a:rPr lang="en-US" sz="2200" b="0" i="0" u="none" strike="noStrike" baseline="0" dirty="0">
                <a:latin typeface="Times New Roman" panose="02020603050405020304" pitchFamily="18" charset="0"/>
                <a:cs typeface="Times New Roman" panose="02020603050405020304" pitchFamily="18" charset="0"/>
              </a:rPr>
              <a:t> (or three, depending on the method). This restriction provides an almost equal number of vowel letters for different cubes.</a:t>
            </a:r>
          </a:p>
        </p:txBody>
      </p:sp>
    </p:spTree>
    <p:extLst>
      <p:ext uri="{BB962C8B-B14F-4D97-AF65-F5344CB8AC3E}">
        <p14:creationId xmlns:p14="http://schemas.microsoft.com/office/powerpoint/2010/main" val="521745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722</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NimbusRomNo9L-Medi</vt:lpstr>
      <vt:lpstr>Times New Roman</vt:lpstr>
      <vt:lpstr>Office Theme</vt:lpstr>
      <vt:lpstr>Uzbek Word Game Modeling using Character-level N-gram and Statistics</vt:lpstr>
      <vt:lpstr>Content</vt:lpstr>
      <vt:lpstr>Terminology</vt:lpstr>
      <vt:lpstr>Introduction</vt:lpstr>
      <vt:lpstr>Problem statement</vt:lpstr>
      <vt:lpstr>Methodology</vt:lpstr>
      <vt:lpstr>Data Preparation </vt:lpstr>
      <vt:lpstr>Vowel Patterns</vt:lpstr>
      <vt:lpstr>Restrictions</vt:lpstr>
      <vt:lpstr>Approach I</vt:lpstr>
      <vt:lpstr>Approach II</vt:lpstr>
      <vt:lpstr>Results</vt:lpstr>
      <vt:lpstr>Comparision with the Approaches</vt:lpstr>
      <vt:lpstr>Results explain</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Uzbek Word Game Modeling using Character-level N-gram and Statistics</dc:title>
  <dc:creator>ulugbek</dc:creator>
  <cp:lastModifiedBy>ulugbek</cp:lastModifiedBy>
  <cp:revision>16</cp:revision>
  <dcterms:created xsi:type="dcterms:W3CDTF">2022-10-10T06:07:51Z</dcterms:created>
  <dcterms:modified xsi:type="dcterms:W3CDTF">2022-10-10T08:46:17Z</dcterms:modified>
</cp:coreProperties>
</file>