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9" r:id="rId6"/>
    <p:sldId id="277" r:id="rId7"/>
    <p:sldId id="280" r:id="rId8"/>
    <p:sldId id="278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Backend O’zi </a:t>
            </a:r>
            <a:r>
              <a:rPr lang="en-US" dirty="0" err="1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nima</a:t>
            </a:r>
            <a:r>
              <a:rPr lang="en-US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Xatamjonov Ulug’bek | Backend </a:t>
            </a:r>
            <a:r>
              <a:rPr lang="en-US" dirty="0" err="1">
                <a:solidFill>
                  <a:srgbClr val="FFFFFF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dasturchi</a:t>
            </a:r>
            <a:endParaRPr lang="en-US" dirty="0">
              <a:solidFill>
                <a:srgbClr val="FFFFFF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F701-DE28-4828-8679-8B7FD3D0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4" y="2084831"/>
            <a:ext cx="9456121" cy="1499615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O'rganish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ham,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tushunish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ham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juda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qulay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sodda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kod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Quyidagi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ikki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tilda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yozilgan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kodlargaga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e'tibor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bering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ulardan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qay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biri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tushunarliroq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ekanini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ko'ring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(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ikkisi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ham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bir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vazifani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bajaradi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):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8A658-6927-42AD-A8AB-94E94713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1" y="3079999"/>
            <a:ext cx="8918063" cy="33863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3AC8A3-ED25-4741-873A-BD314AFD9A2E}"/>
              </a:ext>
            </a:extLst>
          </p:cNvPr>
          <p:cNvSpPr txBox="1">
            <a:spLocks/>
          </p:cNvSpPr>
          <p:nvPr/>
        </p:nvSpPr>
        <p:spPr>
          <a:xfrm>
            <a:off x="916886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Python</a:t>
            </a:r>
            <a:r>
              <a:rPr lang="en-AG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ni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o'rganish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uchun 5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sabab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2AE5C-93F4-4F18-961D-318CBC3EE3BF}"/>
              </a:ext>
            </a:extLst>
          </p:cNvPr>
          <p:cNvSpPr txBox="1"/>
          <p:nvPr/>
        </p:nvSpPr>
        <p:spPr>
          <a:xfrm>
            <a:off x="592755" y="190389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gency FB" panose="020B0503020202020204" pitchFamily="34" charset="0"/>
              </a:rPr>
              <a:t>4-sabab</a:t>
            </a:r>
            <a:endParaRPr lang="ru-RU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19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B33D-C9F9-4403-9291-203A2DC2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597341"/>
            <a:ext cx="11034944" cy="1822782"/>
          </a:xfrm>
        </p:spPr>
        <p:txBody>
          <a:bodyPr>
            <a:normAutofit/>
          </a:bodyPr>
          <a:lstStyle/>
          <a:p>
            <a:pPr marL="0" defTabSz="457200"/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Moslashuvchanlik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—Python dasturlash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tili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ma'lum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bir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masalalarni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yechish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bilan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chegaralanmagan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. Bu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til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dasturchilarga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yangi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yangi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yo'nalishlarga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ki'rish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imkonini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beradi. Python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quyidagi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sohalarda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qo'llaniladi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: Web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Internet dasturlash,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kompyuter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o'yinlarini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yaratish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ma'lumotlar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bazasi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bilan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ishlash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(DB), computer vision,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foydalanuvchilar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uchun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grafik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interfeys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(GUI),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juda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tez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rivojlanayotgan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buyumlar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interneti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(IoT)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texnologiyasi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hokazo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  <a:endParaRPr lang="ru-RU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222396F-0A2F-4D57-BA5B-DF81A9A3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58" y="3205295"/>
            <a:ext cx="6765524" cy="35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A73243-5B99-49F6-9FA1-FE8E836BCD34}"/>
              </a:ext>
            </a:extLst>
          </p:cNvPr>
          <p:cNvSpPr txBox="1">
            <a:spLocks/>
          </p:cNvSpPr>
          <p:nvPr/>
        </p:nvSpPr>
        <p:spPr>
          <a:xfrm>
            <a:off x="757428" y="51338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Python</a:t>
            </a:r>
            <a:r>
              <a:rPr lang="en-AG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ni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o'rganish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uchun 5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sabab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3303B-A098-4986-BF7A-EBC91EE56927}"/>
              </a:ext>
            </a:extLst>
          </p:cNvPr>
          <p:cNvSpPr txBox="1"/>
          <p:nvPr/>
        </p:nvSpPr>
        <p:spPr>
          <a:xfrm>
            <a:off x="566928" y="3994737"/>
            <a:ext cx="3409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gency FB" panose="020B0503020202020204" pitchFamily="34" charset="0"/>
              </a:rPr>
              <a:t>5-sabab</a:t>
            </a:r>
            <a:endParaRPr lang="ru-RU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02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3265-7068-4262-AC5E-E7A43BD0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Django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5581-C1BE-4BA5-9F70-AC6F1A95D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481" y="2601157"/>
            <a:ext cx="4838330" cy="4097754"/>
          </a:xfrm>
        </p:spPr>
        <p:txBody>
          <a:bodyPr>
            <a:noAutofit/>
          </a:bodyPr>
          <a:lstStyle/>
          <a:p>
            <a:pPr marL="0" defTabSz="457200"/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Django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Pythonning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eng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mashhur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veb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-framework(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kutubxonasi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)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hisoblanadi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 Framework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veb-ilovalarni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saytlar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…) ishlab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chiqishni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qo'llab-quvvatlash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uchun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mo'ljallangan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</a:p>
          <a:p>
            <a:pPr marL="0" indent="0" defTabSz="45720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Django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veb-saytlar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veb-ilovalarni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ishlab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chiqishni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osonlashtiradigan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Python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veb-ramkasidir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B6968-0F7B-4BF0-9FDD-62B1D985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9" y="2601157"/>
            <a:ext cx="6256814" cy="35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9467-297B-4095-A2E7-80E7F2D3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03" y="650690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Backend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siz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uchunmi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?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0310-5CCD-48F6-BC24-31543AE7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9" y="2326749"/>
            <a:ext cx="9238459" cy="1102251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Agar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matematikaga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strategik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o’yinlarga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, bosh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qotirmalariga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qiziqsangiz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albatta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asablaringiz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mustahkam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sabirli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hamda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o’zingizga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bo’lgan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ishonchingiz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yuqori bo’lsa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soha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aynan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uchun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9218" name="Picture 2" descr="Programming code icon made with binary code. coding or hacker matrix background with digits 1.0. Premium Vector">
            <a:extLst>
              <a:ext uri="{FF2B5EF4-FFF2-40B4-BE49-F238E27FC236}">
                <a16:creationId xmlns:a16="http://schemas.microsoft.com/office/drawing/2014/main" id="{A5C7FB05-1614-40E4-95F8-8389BC76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0" y="3781887"/>
            <a:ext cx="5164034" cy="29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ar view of programmer working all night long">
            <a:extLst>
              <a:ext uri="{FF2B5EF4-FFF2-40B4-BE49-F238E27FC236}">
                <a16:creationId xmlns:a16="http://schemas.microsoft.com/office/drawing/2014/main" id="{473541FF-0800-4DEE-A3A9-16AFF861D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768" y="3781887"/>
            <a:ext cx="5164034" cy="28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84A0-ABF8-451E-952E-5116BB3E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3632724"/>
            <a:ext cx="9720072" cy="754602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E’tiboringiz</a:t>
            </a:r>
            <a:r>
              <a:rPr lang="en-US" sz="9600" dirty="0"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uchun rahmat !</a:t>
            </a:r>
            <a:endParaRPr lang="ru-RU" sz="9600" dirty="0">
              <a:solidFill>
                <a:srgbClr val="00B0F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05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1BF8-9322-4619-AD81-C8FD956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83" y="566735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Web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dasturlash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E3EB0-E382-492A-A1F1-ADC1A0B157B0}"/>
              </a:ext>
            </a:extLst>
          </p:cNvPr>
          <p:cNvSpPr txBox="1"/>
          <p:nvPr/>
        </p:nvSpPr>
        <p:spPr>
          <a:xfrm>
            <a:off x="7570487" y="2303336"/>
            <a:ext cx="3767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Web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dasturlash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brauzeringiz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orqali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ko’rishingiz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va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foydalanishingiz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mumkin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bo’lgan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barcha web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dasturlarni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tayyorlash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jarayonini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o’z ichiga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oladi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. Web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dasturlash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ham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juda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qiziqarli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va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katta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daromad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keltiradigan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soha</a:t>
            </a:r>
            <a:r>
              <a:rPr lang="en-US" sz="24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4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hisoblanadi</a:t>
            </a:r>
            <a:endParaRPr lang="ru-RU" sz="2400" dirty="0">
              <a:solidFill>
                <a:srgbClr val="0070C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AutoShape 2" descr="Cyber security and global communication concept Premium Photo">
            <a:extLst>
              <a:ext uri="{FF2B5EF4-FFF2-40B4-BE49-F238E27FC236}">
                <a16:creationId xmlns:a16="http://schemas.microsoft.com/office/drawing/2014/main" id="{5E23EA74-2A44-454B-8FE4-2B899106F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289" y="3276599"/>
            <a:ext cx="4455111" cy="445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Online web design">
            <a:extLst>
              <a:ext uri="{FF2B5EF4-FFF2-40B4-BE49-F238E27FC236}">
                <a16:creationId xmlns:a16="http://schemas.microsoft.com/office/drawing/2014/main" id="{ED6DF85C-1B09-449B-9281-E47156DC1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83" y="2174319"/>
            <a:ext cx="6055855" cy="40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4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Frontend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backend</a:t>
            </a:r>
          </a:p>
        </p:txBody>
      </p:sp>
      <p:pic>
        <p:nvPicPr>
          <p:cNvPr id="1028" name="Picture 4" descr="Différences entre Back-end / Front-end et Full Stack - Le Product Owner">
            <a:extLst>
              <a:ext uri="{FF2B5EF4-FFF2-40B4-BE49-F238E27FC236}">
                <a16:creationId xmlns:a16="http://schemas.microsoft.com/office/drawing/2014/main" id="{24784407-DC87-434A-89D8-F1CE613F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15" y="1936149"/>
            <a:ext cx="4241485" cy="26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Frontend vs backend, ¿cuál es más fácil? - Hipólito Morales">
            <a:extLst>
              <a:ext uri="{FF2B5EF4-FFF2-40B4-BE49-F238E27FC236}">
                <a16:creationId xmlns:a16="http://schemas.microsoft.com/office/drawing/2014/main" id="{DD3B2E26-0DDE-4BFC-8BAC-58726F3579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Who is the Boss in da House? FrontEnd vs BackEnd vs Fullstack">
            <a:extLst>
              <a:ext uri="{FF2B5EF4-FFF2-40B4-BE49-F238E27FC236}">
                <a16:creationId xmlns:a16="http://schemas.microsoft.com/office/drawing/2014/main" id="{394C6358-F363-457F-B5B0-D5D14ADA9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1936149"/>
            <a:ext cx="4411214" cy="252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BAD2E-07ED-4DD7-B5D3-3ACA7E5E14D1}"/>
              </a:ext>
            </a:extLst>
          </p:cNvPr>
          <p:cNvSpPr txBox="1"/>
          <p:nvPr/>
        </p:nvSpPr>
        <p:spPr>
          <a:xfrm>
            <a:off x="852104" y="5177230"/>
            <a:ext cx="503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Frontend — 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bu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dasturning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mijozga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ko’rinib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turgan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qismi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(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foydalanuvchi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o’zaro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aloqada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bo’lgan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interfeys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). </a:t>
            </a:r>
            <a:endParaRPr lang="ru-RU" sz="24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BFF7F-6636-4443-B50E-5C11984A082C}"/>
              </a:ext>
            </a:extLst>
          </p:cNvPr>
          <p:cNvSpPr txBox="1"/>
          <p:nvPr/>
        </p:nvSpPr>
        <p:spPr>
          <a:xfrm>
            <a:off x="6749032" y="5072455"/>
            <a:ext cx="4762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Backend — 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bu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serverda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joylashgan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va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foydalanuvchilarga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ko’rinmaydigan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dasturning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ichki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qismi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. </a:t>
            </a:r>
            <a:endParaRPr lang="ru-RU" sz="24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A44D-FE54-4E38-AA94-CC02B7BE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backend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0E1E-8766-435C-ACA0-3C3ADD2A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878" y="1924050"/>
            <a:ext cx="9720073" cy="1680209"/>
          </a:xfrm>
          <a:custGeom>
            <a:avLst/>
            <a:gdLst>
              <a:gd name="connsiteX0" fmla="*/ 0 w 9720073"/>
              <a:gd name="connsiteY0" fmla="*/ 0 h 1680209"/>
              <a:gd name="connsiteX1" fmla="*/ 791492 w 9720073"/>
              <a:gd name="connsiteY1" fmla="*/ 0 h 1680209"/>
              <a:gd name="connsiteX2" fmla="*/ 1388582 w 9720073"/>
              <a:gd name="connsiteY2" fmla="*/ 0 h 1680209"/>
              <a:gd name="connsiteX3" fmla="*/ 2180074 w 9720073"/>
              <a:gd name="connsiteY3" fmla="*/ 0 h 1680209"/>
              <a:gd name="connsiteX4" fmla="*/ 2582762 w 9720073"/>
              <a:gd name="connsiteY4" fmla="*/ 0 h 1680209"/>
              <a:gd name="connsiteX5" fmla="*/ 3179852 w 9720073"/>
              <a:gd name="connsiteY5" fmla="*/ 0 h 1680209"/>
              <a:gd name="connsiteX6" fmla="*/ 3679742 w 9720073"/>
              <a:gd name="connsiteY6" fmla="*/ 0 h 1680209"/>
              <a:gd name="connsiteX7" fmla="*/ 4568434 w 9720073"/>
              <a:gd name="connsiteY7" fmla="*/ 0 h 1680209"/>
              <a:gd name="connsiteX8" fmla="*/ 5165525 w 9720073"/>
              <a:gd name="connsiteY8" fmla="*/ 0 h 1680209"/>
              <a:gd name="connsiteX9" fmla="*/ 5859815 w 9720073"/>
              <a:gd name="connsiteY9" fmla="*/ 0 h 1680209"/>
              <a:gd name="connsiteX10" fmla="*/ 6456906 w 9720073"/>
              <a:gd name="connsiteY10" fmla="*/ 0 h 1680209"/>
              <a:gd name="connsiteX11" fmla="*/ 7248397 w 9720073"/>
              <a:gd name="connsiteY11" fmla="*/ 0 h 1680209"/>
              <a:gd name="connsiteX12" fmla="*/ 7651086 w 9720073"/>
              <a:gd name="connsiteY12" fmla="*/ 0 h 1680209"/>
              <a:gd name="connsiteX13" fmla="*/ 8248176 w 9720073"/>
              <a:gd name="connsiteY13" fmla="*/ 0 h 1680209"/>
              <a:gd name="connsiteX14" fmla="*/ 9720073 w 9720073"/>
              <a:gd name="connsiteY14" fmla="*/ 0 h 1680209"/>
              <a:gd name="connsiteX15" fmla="*/ 9720073 w 9720073"/>
              <a:gd name="connsiteY15" fmla="*/ 576872 h 1680209"/>
              <a:gd name="connsiteX16" fmla="*/ 9720073 w 9720073"/>
              <a:gd name="connsiteY16" fmla="*/ 1120139 h 1680209"/>
              <a:gd name="connsiteX17" fmla="*/ 9720073 w 9720073"/>
              <a:gd name="connsiteY17" fmla="*/ 1680209 h 1680209"/>
              <a:gd name="connsiteX18" fmla="*/ 8831381 w 9720073"/>
              <a:gd name="connsiteY18" fmla="*/ 1680209 h 1680209"/>
              <a:gd name="connsiteX19" fmla="*/ 8234290 w 9720073"/>
              <a:gd name="connsiteY19" fmla="*/ 1680209 h 1680209"/>
              <a:gd name="connsiteX20" fmla="*/ 7637200 w 9720073"/>
              <a:gd name="connsiteY20" fmla="*/ 1680209 h 1680209"/>
              <a:gd name="connsiteX21" fmla="*/ 6845709 w 9720073"/>
              <a:gd name="connsiteY21" fmla="*/ 1680209 h 1680209"/>
              <a:gd name="connsiteX22" fmla="*/ 5957016 w 9720073"/>
              <a:gd name="connsiteY22" fmla="*/ 1680209 h 1680209"/>
              <a:gd name="connsiteX23" fmla="*/ 5068324 w 9720073"/>
              <a:gd name="connsiteY23" fmla="*/ 1680209 h 1680209"/>
              <a:gd name="connsiteX24" fmla="*/ 4665635 w 9720073"/>
              <a:gd name="connsiteY24" fmla="*/ 1680209 h 1680209"/>
              <a:gd name="connsiteX25" fmla="*/ 4165746 w 9720073"/>
              <a:gd name="connsiteY25" fmla="*/ 1680209 h 1680209"/>
              <a:gd name="connsiteX26" fmla="*/ 3374254 w 9720073"/>
              <a:gd name="connsiteY26" fmla="*/ 1680209 h 1680209"/>
              <a:gd name="connsiteX27" fmla="*/ 2971565 w 9720073"/>
              <a:gd name="connsiteY27" fmla="*/ 1680209 h 1680209"/>
              <a:gd name="connsiteX28" fmla="*/ 2568876 w 9720073"/>
              <a:gd name="connsiteY28" fmla="*/ 1680209 h 1680209"/>
              <a:gd name="connsiteX29" fmla="*/ 2068987 w 9720073"/>
              <a:gd name="connsiteY29" fmla="*/ 1680209 h 1680209"/>
              <a:gd name="connsiteX30" fmla="*/ 1374696 w 9720073"/>
              <a:gd name="connsiteY30" fmla="*/ 1680209 h 1680209"/>
              <a:gd name="connsiteX31" fmla="*/ 777606 w 9720073"/>
              <a:gd name="connsiteY31" fmla="*/ 1680209 h 1680209"/>
              <a:gd name="connsiteX32" fmla="*/ 0 w 9720073"/>
              <a:gd name="connsiteY32" fmla="*/ 1680209 h 1680209"/>
              <a:gd name="connsiteX33" fmla="*/ 0 w 9720073"/>
              <a:gd name="connsiteY33" fmla="*/ 1103337 h 1680209"/>
              <a:gd name="connsiteX34" fmla="*/ 0 w 9720073"/>
              <a:gd name="connsiteY34" fmla="*/ 576872 h 1680209"/>
              <a:gd name="connsiteX35" fmla="*/ 0 w 9720073"/>
              <a:gd name="connsiteY35" fmla="*/ 0 h 168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720073" h="1680209" extrusionOk="0">
                <a:moveTo>
                  <a:pt x="0" y="0"/>
                </a:moveTo>
                <a:cubicBezTo>
                  <a:pt x="162294" y="-10938"/>
                  <a:pt x="468320" y="12885"/>
                  <a:pt x="791492" y="0"/>
                </a:cubicBezTo>
                <a:cubicBezTo>
                  <a:pt x="1114664" y="-12885"/>
                  <a:pt x="1265172" y="5701"/>
                  <a:pt x="1388582" y="0"/>
                </a:cubicBezTo>
                <a:cubicBezTo>
                  <a:pt x="1511992" y="-5701"/>
                  <a:pt x="2017356" y="18141"/>
                  <a:pt x="2180074" y="0"/>
                </a:cubicBezTo>
                <a:cubicBezTo>
                  <a:pt x="2342792" y="-18141"/>
                  <a:pt x="2460733" y="17793"/>
                  <a:pt x="2582762" y="0"/>
                </a:cubicBezTo>
                <a:cubicBezTo>
                  <a:pt x="2704791" y="-17793"/>
                  <a:pt x="2902485" y="24960"/>
                  <a:pt x="3179852" y="0"/>
                </a:cubicBezTo>
                <a:cubicBezTo>
                  <a:pt x="3457219" y="-24960"/>
                  <a:pt x="3460394" y="-23893"/>
                  <a:pt x="3679742" y="0"/>
                </a:cubicBezTo>
                <a:cubicBezTo>
                  <a:pt x="3899090" y="23893"/>
                  <a:pt x="4369944" y="38968"/>
                  <a:pt x="4568434" y="0"/>
                </a:cubicBezTo>
                <a:cubicBezTo>
                  <a:pt x="4766924" y="-38968"/>
                  <a:pt x="5028547" y="17101"/>
                  <a:pt x="5165525" y="0"/>
                </a:cubicBezTo>
                <a:cubicBezTo>
                  <a:pt x="5302503" y="-17101"/>
                  <a:pt x="5711326" y="15261"/>
                  <a:pt x="5859815" y="0"/>
                </a:cubicBezTo>
                <a:cubicBezTo>
                  <a:pt x="6008304" y="-15261"/>
                  <a:pt x="6227787" y="-25485"/>
                  <a:pt x="6456906" y="0"/>
                </a:cubicBezTo>
                <a:cubicBezTo>
                  <a:pt x="6686025" y="25485"/>
                  <a:pt x="6953560" y="-28086"/>
                  <a:pt x="7248397" y="0"/>
                </a:cubicBezTo>
                <a:cubicBezTo>
                  <a:pt x="7543234" y="28086"/>
                  <a:pt x="7527822" y="6024"/>
                  <a:pt x="7651086" y="0"/>
                </a:cubicBezTo>
                <a:cubicBezTo>
                  <a:pt x="7774350" y="-6024"/>
                  <a:pt x="8095839" y="-3162"/>
                  <a:pt x="8248176" y="0"/>
                </a:cubicBezTo>
                <a:cubicBezTo>
                  <a:pt x="8400513" y="3162"/>
                  <a:pt x="9368268" y="20326"/>
                  <a:pt x="9720073" y="0"/>
                </a:cubicBezTo>
                <a:cubicBezTo>
                  <a:pt x="9714597" y="137637"/>
                  <a:pt x="9710870" y="340923"/>
                  <a:pt x="9720073" y="576872"/>
                </a:cubicBezTo>
                <a:cubicBezTo>
                  <a:pt x="9729276" y="812821"/>
                  <a:pt x="9740309" y="881143"/>
                  <a:pt x="9720073" y="1120139"/>
                </a:cubicBezTo>
                <a:cubicBezTo>
                  <a:pt x="9699837" y="1359135"/>
                  <a:pt x="9701108" y="1422276"/>
                  <a:pt x="9720073" y="1680209"/>
                </a:cubicBezTo>
                <a:cubicBezTo>
                  <a:pt x="9455517" y="1701813"/>
                  <a:pt x="9189304" y="1666455"/>
                  <a:pt x="8831381" y="1680209"/>
                </a:cubicBezTo>
                <a:cubicBezTo>
                  <a:pt x="8473458" y="1693963"/>
                  <a:pt x="8515242" y="1678362"/>
                  <a:pt x="8234290" y="1680209"/>
                </a:cubicBezTo>
                <a:cubicBezTo>
                  <a:pt x="7953338" y="1682056"/>
                  <a:pt x="7851816" y="1678410"/>
                  <a:pt x="7637200" y="1680209"/>
                </a:cubicBezTo>
                <a:cubicBezTo>
                  <a:pt x="7422584" y="1682009"/>
                  <a:pt x="7048380" y="1641359"/>
                  <a:pt x="6845709" y="1680209"/>
                </a:cubicBezTo>
                <a:cubicBezTo>
                  <a:pt x="6643038" y="1719059"/>
                  <a:pt x="6282830" y="1711171"/>
                  <a:pt x="5957016" y="1680209"/>
                </a:cubicBezTo>
                <a:cubicBezTo>
                  <a:pt x="5631202" y="1649247"/>
                  <a:pt x="5446089" y="1711157"/>
                  <a:pt x="5068324" y="1680209"/>
                </a:cubicBezTo>
                <a:cubicBezTo>
                  <a:pt x="4690559" y="1649261"/>
                  <a:pt x="4856594" y="1673203"/>
                  <a:pt x="4665635" y="1680209"/>
                </a:cubicBezTo>
                <a:cubicBezTo>
                  <a:pt x="4474676" y="1687215"/>
                  <a:pt x="4410992" y="1694140"/>
                  <a:pt x="4165746" y="1680209"/>
                </a:cubicBezTo>
                <a:cubicBezTo>
                  <a:pt x="3920500" y="1666278"/>
                  <a:pt x="3769298" y="1661642"/>
                  <a:pt x="3374254" y="1680209"/>
                </a:cubicBezTo>
                <a:cubicBezTo>
                  <a:pt x="2979210" y="1698776"/>
                  <a:pt x="3127157" y="1674705"/>
                  <a:pt x="2971565" y="1680209"/>
                </a:cubicBezTo>
                <a:cubicBezTo>
                  <a:pt x="2815973" y="1685713"/>
                  <a:pt x="2664183" y="1677347"/>
                  <a:pt x="2568876" y="1680209"/>
                </a:cubicBezTo>
                <a:cubicBezTo>
                  <a:pt x="2473569" y="1683071"/>
                  <a:pt x="2180656" y="1699669"/>
                  <a:pt x="2068987" y="1680209"/>
                </a:cubicBezTo>
                <a:cubicBezTo>
                  <a:pt x="1957318" y="1660749"/>
                  <a:pt x="1674126" y="1647841"/>
                  <a:pt x="1374696" y="1680209"/>
                </a:cubicBezTo>
                <a:cubicBezTo>
                  <a:pt x="1075266" y="1712577"/>
                  <a:pt x="1007016" y="1694498"/>
                  <a:pt x="777606" y="1680209"/>
                </a:cubicBezTo>
                <a:cubicBezTo>
                  <a:pt x="548196" y="1665921"/>
                  <a:pt x="225674" y="1674408"/>
                  <a:pt x="0" y="1680209"/>
                </a:cubicBezTo>
                <a:cubicBezTo>
                  <a:pt x="27212" y="1454692"/>
                  <a:pt x="11875" y="1313485"/>
                  <a:pt x="0" y="1103337"/>
                </a:cubicBezTo>
                <a:cubicBezTo>
                  <a:pt x="-11875" y="893189"/>
                  <a:pt x="-19894" y="795068"/>
                  <a:pt x="0" y="576872"/>
                </a:cubicBezTo>
                <a:cubicBezTo>
                  <a:pt x="19894" y="358676"/>
                  <a:pt x="-20803" y="170413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947019908"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Agar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sizga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dasturning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tashqi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ko'rinishidan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ko'ra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uning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ishlash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prinsiplari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logikasi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qiziqroq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bo'lsa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unda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siz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backendga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moyilroqsiz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.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Backendchining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asosiy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vazifasi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frontdan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keladigan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so'rovlarni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qabul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qilib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qayta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ishlash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bazaga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saqlab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qo'yish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va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biror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logikani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bajarishdan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iborat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bo'ladi. Backend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Frontdan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ko'ra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biroz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qiyinroq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.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O'rganadigan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texnalogiyalar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ham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salmoqliroq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.</a:t>
            </a:r>
            <a:endParaRPr lang="ru-RU" sz="24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 descr="The Most In-Use Backend Programming Languages of 2019 — AlterraSoft">
            <a:extLst>
              <a:ext uri="{FF2B5EF4-FFF2-40B4-BE49-F238E27FC236}">
                <a16:creationId xmlns:a16="http://schemas.microsoft.com/office/drawing/2014/main" id="{47FFEB06-323F-4BE7-8954-CA7FCD31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78" y="3916245"/>
            <a:ext cx="4514850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Become a Backend Developer | by Coding Made Simple | Geek Culture |  Medium">
            <a:extLst>
              <a:ext uri="{FF2B5EF4-FFF2-40B4-BE49-F238E27FC236}">
                <a16:creationId xmlns:a16="http://schemas.microsoft.com/office/drawing/2014/main" id="{08FABB80-94A8-40AD-8CFA-94881492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13" y="3916245"/>
            <a:ext cx="4539438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73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365B-4594-412B-9B30-CD979436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Backend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AutoShape 2" descr="Top tips for back end web development | Freelancer.com">
            <a:extLst>
              <a:ext uri="{FF2B5EF4-FFF2-40B4-BE49-F238E27FC236}">
                <a16:creationId xmlns:a16="http://schemas.microsoft.com/office/drawing/2014/main" id="{CE1045DD-D62C-4906-9E27-890E2A79A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Top tips for back end web development | Freelancer.com">
            <a:extLst>
              <a:ext uri="{FF2B5EF4-FFF2-40B4-BE49-F238E27FC236}">
                <a16:creationId xmlns:a16="http://schemas.microsoft.com/office/drawing/2014/main" id="{48942AE9-BE84-4CBF-A971-F18683F0D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ack end development concept software development process website interface design improvement programming and coding it profession isolated flat vector illustration">
            <a:extLst>
              <a:ext uri="{FF2B5EF4-FFF2-40B4-BE49-F238E27FC236}">
                <a16:creationId xmlns:a16="http://schemas.microsoft.com/office/drawing/2014/main" id="{9E66C9CB-346C-46E0-AF92-1D299FB3E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Top 5 backend languages ​​of the future to learn in 2022 for web  development - Gamstrain">
            <a:extLst>
              <a:ext uri="{FF2B5EF4-FFF2-40B4-BE49-F238E27FC236}">
                <a16:creationId xmlns:a16="http://schemas.microsoft.com/office/drawing/2014/main" id="{2447BE6E-157D-48A6-989B-3A32ABCC5F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587D5-18AB-457B-826D-EA017E92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90" y="1888044"/>
            <a:ext cx="8025020" cy="3691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E1EB14-2115-4482-B84D-6F4606865E96}"/>
              </a:ext>
            </a:extLst>
          </p:cNvPr>
          <p:cNvSpPr txBox="1"/>
          <p:nvPr/>
        </p:nvSpPr>
        <p:spPr>
          <a:xfrm>
            <a:off x="1546570" y="5793799"/>
            <a:ext cx="909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Backend </a:t>
            </a:r>
            <a:r>
              <a:rPr lang="en-US" sz="2800" dirty="0" err="1">
                <a:solidFill>
                  <a:srgbClr val="0070C0"/>
                </a:solidFill>
                <a:latin typeface="Agency FB" panose="020B0503020202020204" pitchFamily="34" charset="0"/>
              </a:rPr>
              <a:t>sohasida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 keng </a:t>
            </a:r>
            <a:r>
              <a:rPr lang="en-US" sz="2800" dirty="0" err="1">
                <a:solidFill>
                  <a:srgbClr val="0070C0"/>
                </a:solidFill>
                <a:latin typeface="Agency FB" panose="020B0503020202020204" pitchFamily="34" charset="0"/>
              </a:rPr>
              <a:t>qo’llaniladigan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Agency FB" panose="020B0503020202020204" pitchFamily="34" charset="0"/>
              </a:rPr>
              <a:t>dasturlash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Agency FB" panose="020B0503020202020204" pitchFamily="34" charset="0"/>
              </a:rPr>
              <a:t>tillari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C4A0-2B57-4E9C-9917-33D41F31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86" y="689171"/>
            <a:ext cx="9720072" cy="116368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PYTHON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2C46-9C68-44A5-9399-EC6CE576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10" y="2141480"/>
            <a:ext cx="3834666" cy="25750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Python 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—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o'rganish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oson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foydalanish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qulay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ko'p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qirrali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dasturlash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tili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bo'lib,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dasturlashga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yangi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kirganlar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ham,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soha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mutaxassislari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ham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zo'r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tanlov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bugungi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kunda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eng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mashhur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tillar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biri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hisoblanadi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  <a:endParaRPr lang="en-US" sz="2400" dirty="0">
              <a:solidFill>
                <a:srgbClr val="0070C0"/>
              </a:solidFill>
              <a:effectLst/>
              <a:latin typeface="Arial Narrow" panose="020B0606020202030204" pitchFamily="34" charset="0"/>
            </a:endParaRPr>
          </a:p>
          <a:p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AutoShape 2" descr="Python High-level Programming Language General-purpose Programming Language  PNG, Clipart, Area, Assignment, Brand, Computer Programming,">
            <a:extLst>
              <a:ext uri="{FF2B5EF4-FFF2-40B4-BE49-F238E27FC236}">
                <a16:creationId xmlns:a16="http://schemas.microsoft.com/office/drawing/2014/main" id="{190B5E37-D32B-4196-AB5F-F06B17A88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697D1-0348-4C21-B411-A43F5683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161" y="1491814"/>
            <a:ext cx="6805653" cy="354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339A9-4AC8-4CFB-9BE0-633985B85588}"/>
              </a:ext>
            </a:extLst>
          </p:cNvPr>
          <p:cNvSpPr txBox="1"/>
          <p:nvPr/>
        </p:nvSpPr>
        <p:spPr>
          <a:xfrm>
            <a:off x="645110" y="5158121"/>
            <a:ext cx="1090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Python -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Guido van Rossum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tomonidan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yaratilgan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yuqori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darajali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talqin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qilinadigan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til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bo'lib, u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birinchi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marta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1991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yilda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chiqarilgan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 Python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sintaksisining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soddaligi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uni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o'rganish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tushunish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juda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oson.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Pythonning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kelajagi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boshqa dasturlash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tillariga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qaraganda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juda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yorqin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6862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51C0-217E-46E4-BE15-D5BC4AA8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89" y="547116"/>
            <a:ext cx="9720072" cy="1499616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Pythonni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o'rganish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uchun 5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sabab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ADDAC-7F28-4C99-8D95-9B93D80C7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880" y="1592383"/>
            <a:ext cx="4240764" cy="52656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565C3-5A04-46D0-B5DC-B9C415D9818A}"/>
              </a:ext>
            </a:extLst>
          </p:cNvPr>
          <p:cNvSpPr txBox="1"/>
          <p:nvPr/>
        </p:nvSpPr>
        <p:spPr>
          <a:xfrm>
            <a:off x="953358" y="1902410"/>
            <a:ext cx="1641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  <a:latin typeface="Agency FB" panose="020B0503020202020204" pitchFamily="34" charset="0"/>
              </a:rPr>
              <a:t>1-sabab</a:t>
            </a:r>
            <a:endParaRPr lang="ru-RU" sz="48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84AA8-3BCA-42A2-8654-39C2EA8ACF9C}"/>
              </a:ext>
            </a:extLst>
          </p:cNvPr>
          <p:cNvSpPr txBox="1"/>
          <p:nvPr/>
        </p:nvSpPr>
        <p:spPr>
          <a:xfrm>
            <a:off x="953358" y="3298204"/>
            <a:ext cx="4891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Python dasturlash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tiliga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bo'lgan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talab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yildan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yilga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oshib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kelmoqda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CodingNomads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portalining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tadqiqotlariga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ko'ra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, 2021-2022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yilda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aynan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Python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tilida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dasturlovchi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mutaxassislarga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eng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ko'p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talab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bo'lgan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8253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E873-CA67-4A41-8A7E-1505A451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602" y="2357409"/>
            <a:ext cx="3861788" cy="4194701"/>
          </a:xfrm>
        </p:spPr>
        <p:txBody>
          <a:bodyPr>
            <a:normAutofit/>
          </a:bodyPr>
          <a:lstStyle/>
          <a:p>
            <a:pPr marL="0" defTabSz="457200"/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Python Artificial Intelligence (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Sun'iy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intellekt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)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Data Science (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Ulkan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ma'lumotlar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bilan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ishlash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)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sohalarining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tili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hisoblanadi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Bugungi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kunda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keng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ommalashib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borayotgan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sun'iy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intellekt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asosida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ishlovchi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dasturlarning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aksari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Pythonda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yozilgan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 Bu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sohalardagi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mutaxassislar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bugungi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kunda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eng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noyob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qimmatbaho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kadrlar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hisoblanadi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6146" name="Picture 2" descr="Wireframe robot. ai artificial intelligence in robotic hand. machine learning and cyber mind domination concept. Free Vector">
            <a:extLst>
              <a:ext uri="{FF2B5EF4-FFF2-40B4-BE49-F238E27FC236}">
                <a16:creationId xmlns:a16="http://schemas.microsoft.com/office/drawing/2014/main" id="{9057119E-AF76-476A-BF4C-13B8E1C43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8" y="2357409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FF7DD5-4E67-4DF5-B7C4-883A3A9BC48D}"/>
              </a:ext>
            </a:extLst>
          </p:cNvPr>
          <p:cNvSpPr txBox="1">
            <a:spLocks/>
          </p:cNvSpPr>
          <p:nvPr/>
        </p:nvSpPr>
        <p:spPr>
          <a:xfrm>
            <a:off x="890725" y="68028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Pythonni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o'rganish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uchun 5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sabab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481B4-188A-46EB-A8A5-D3F4F78D8B23}"/>
              </a:ext>
            </a:extLst>
          </p:cNvPr>
          <p:cNvSpPr txBox="1"/>
          <p:nvPr/>
        </p:nvSpPr>
        <p:spPr>
          <a:xfrm>
            <a:off x="890725" y="249819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gency FB" panose="020B0503020202020204" pitchFamily="34" charset="0"/>
              </a:rPr>
              <a:t>2-sabab</a:t>
            </a:r>
            <a:endParaRPr lang="ru-RU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1185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593D-0D1D-46E0-BA89-142A93DF4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97" y="3648075"/>
            <a:ext cx="3299298" cy="16231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Keng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qamrovli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universal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til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 Python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dasturlari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deyarli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barcha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operativ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tizimlarda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platformalarda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ishlaydi</a:t>
            </a:r>
            <a:r>
              <a:rPr lang="en-US" sz="28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.</a:t>
            </a:r>
            <a:endParaRPr lang="ru-RU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AutoShape 2" descr="4k python word Programming language logo... | Stock Video | Pond5">
            <a:extLst>
              <a:ext uri="{FF2B5EF4-FFF2-40B4-BE49-F238E27FC236}">
                <a16:creationId xmlns:a16="http://schemas.microsoft.com/office/drawing/2014/main" id="{B7FA048B-CF7D-4973-A621-C451B14D6B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8FCC32-5E89-4DA0-95A7-D5F552DF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21" y="2463992"/>
            <a:ext cx="6726078" cy="37818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A2FCB51-CE13-4B07-A888-128B7E1F3F25}"/>
              </a:ext>
            </a:extLst>
          </p:cNvPr>
          <p:cNvSpPr txBox="1">
            <a:spLocks/>
          </p:cNvSpPr>
          <p:nvPr/>
        </p:nvSpPr>
        <p:spPr>
          <a:xfrm>
            <a:off x="837697" y="61217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Pythonni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o'rganish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uchun 5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sabab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92265-CE21-47CC-BE5F-1A493E984858}"/>
              </a:ext>
            </a:extLst>
          </p:cNvPr>
          <p:cNvSpPr txBox="1"/>
          <p:nvPr/>
        </p:nvSpPr>
        <p:spPr>
          <a:xfrm>
            <a:off x="837697" y="216241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gency FB" panose="020B0503020202020204" pitchFamily="34" charset="0"/>
              </a:rPr>
              <a:t>3-sabab</a:t>
            </a:r>
            <a:endParaRPr lang="ru-RU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12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239</TotalTime>
  <Words>503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 Narrow</vt:lpstr>
      <vt:lpstr>Calibri</vt:lpstr>
      <vt:lpstr>CustomSerif</vt:lpstr>
      <vt:lpstr>Tw Cen MT</vt:lpstr>
      <vt:lpstr>Tw Cen MT Condensed</vt:lpstr>
      <vt:lpstr>Wingdings 3</vt:lpstr>
      <vt:lpstr>Integral</vt:lpstr>
      <vt:lpstr>Backend O’zi nima ?</vt:lpstr>
      <vt:lpstr>Web dasturlash</vt:lpstr>
      <vt:lpstr>Frontend va backend</vt:lpstr>
      <vt:lpstr>backend</vt:lpstr>
      <vt:lpstr>Backend</vt:lpstr>
      <vt:lpstr>PYTHON</vt:lpstr>
      <vt:lpstr>Pythonni o'rganish uchun 5 sabab:</vt:lpstr>
      <vt:lpstr>PowerPoint Presentation</vt:lpstr>
      <vt:lpstr>PowerPoint Presentation</vt:lpstr>
      <vt:lpstr>PowerPoint Presentation</vt:lpstr>
      <vt:lpstr>PowerPoint Presentation</vt:lpstr>
      <vt:lpstr>Django</vt:lpstr>
      <vt:lpstr>Backend siz uchunmi ?</vt:lpstr>
      <vt:lpstr>E’tiboringiz uchun rahmat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O’zi nima ?</dc:title>
  <dc:creator>Ulug'bek Xatamjonov</dc:creator>
  <cp:lastModifiedBy>Ulug'bek Xatamjonov</cp:lastModifiedBy>
  <cp:revision>21</cp:revision>
  <dcterms:created xsi:type="dcterms:W3CDTF">2022-06-22T08:45:25Z</dcterms:created>
  <dcterms:modified xsi:type="dcterms:W3CDTF">2022-08-03T05:29:32Z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