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79" r:id="rId6"/>
    <p:sldId id="277" r:id="rId7"/>
    <p:sldId id="280" r:id="rId8"/>
    <p:sldId id="292" r:id="rId9"/>
    <p:sldId id="293" r:id="rId10"/>
    <p:sldId id="281" r:id="rId11"/>
    <p:sldId id="282" r:id="rId12"/>
    <p:sldId id="294" r:id="rId13"/>
    <p:sldId id="295" r:id="rId14"/>
    <p:sldId id="297" r:id="rId15"/>
    <p:sldId id="298" r:id="rId16"/>
    <p:sldId id="299" r:id="rId17"/>
    <p:sldId id="28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O’zi </a:t>
            </a:r>
            <a:r>
              <a:rPr lang="en-US" dirty="0" err="1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nima</a:t>
            </a:r>
            <a:r>
              <a:rPr lang="en-US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  <a:effectLst>
            <a:glow rad="25400">
              <a:schemeClr val="accent1">
                <a:lumMod val="60000"/>
                <a:lumOff val="40000"/>
                <a:alpha val="43000"/>
              </a:schemeClr>
            </a:glow>
          </a:effectLst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</a:rPr>
              <a:t>Xatamjonov Ulug’bek </a:t>
            </a:r>
            <a:r>
              <a:rPr lang="en-US" dirty="0">
                <a:solidFill>
                  <a:srgbClr val="FFFFFF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| </a:t>
            </a:r>
            <a:r>
              <a:rPr lang="en-US" dirty="0">
                <a:solidFill>
                  <a:srgbClr val="FFFF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Backend </a:t>
            </a:r>
            <a:r>
              <a:rPr lang="en-US" dirty="0" err="1">
                <a:solidFill>
                  <a:srgbClr val="FFFF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dasturchi</a:t>
            </a:r>
            <a:endParaRPr lang="en-US" dirty="0">
              <a:solidFill>
                <a:srgbClr val="FFFF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Telegram Bot 	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135" y="2529562"/>
            <a:ext cx="10294711" cy="119582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Bugungi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kunda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botlar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biznes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uchun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ham,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o'yin-kulgi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uchun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ham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ko'p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funksiyali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vositalardan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biridir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Ayniqsa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O’zbekistonda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Telegram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obunachilarining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ko’pligi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unga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ulkan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qiziqish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tufayli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Telegram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botlarga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talab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ham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yuqori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sanadi</a:t>
            </a:r>
            <a:endParaRPr lang="en-US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 descr="Telegram Bo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34" y="772521"/>
            <a:ext cx="1125006" cy="11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Топ-40 популярных телеграм-ботов в Украине | PSM7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5" y="3990246"/>
            <a:ext cx="5043442" cy="26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elegram bot yozamiz! | python dasturlash tilida - YouTu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3" y="3991067"/>
            <a:ext cx="4691743" cy="26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93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Kurs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haqida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0926" y="2288200"/>
            <a:ext cx="792480" cy="68797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➕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What is Python Cod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1" y="1790192"/>
            <a:ext cx="1431138" cy="14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ow to Upload and Display Image in Django using Image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32" y="1850441"/>
            <a:ext cx="1310639" cy="13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elegram Bot Platf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90" y="3580674"/>
            <a:ext cx="910122" cy="91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Python Cod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1" y="3320166"/>
            <a:ext cx="1431138" cy="14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Python Cod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1" y="4850140"/>
            <a:ext cx="1431138" cy="14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ow to Upload and Display Image in Django using ImageFie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31" y="4910388"/>
            <a:ext cx="1310639" cy="13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legram Bot Platf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26" y="5110646"/>
            <a:ext cx="910122" cy="91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682886" y="5327007"/>
            <a:ext cx="792480" cy="687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70C0"/>
                </a:solidFill>
              </a:rPr>
              <a:t>➕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970926" y="5327008"/>
            <a:ext cx="792480" cy="687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70C0"/>
                </a:solidFill>
              </a:rPr>
              <a:t>➕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970926" y="3807604"/>
            <a:ext cx="792480" cy="6879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70C0"/>
                </a:solidFill>
              </a:rPr>
              <a:t>➕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7612" y="2214595"/>
            <a:ext cx="8107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4800" dirty="0">
                <a:solidFill>
                  <a:srgbClr val="0070C0"/>
                </a:solidFill>
              </a:rPr>
              <a:t>=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0166" y="5257854"/>
            <a:ext cx="8107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4800" dirty="0">
                <a:solidFill>
                  <a:srgbClr val="0070C0"/>
                </a:solidFill>
              </a:rPr>
              <a:t>=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7612" y="3751846"/>
            <a:ext cx="8107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4800" dirty="0">
                <a:solidFill>
                  <a:srgbClr val="0070C0"/>
                </a:solidFill>
              </a:rPr>
              <a:t>=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6363" y="2151818"/>
            <a:ext cx="186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6+2 oy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6363" y="3704836"/>
            <a:ext cx="186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6+2 oy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09648" y="5211764"/>
            <a:ext cx="186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8</a:t>
            </a:r>
            <a:r>
              <a:rPr lang="en-US" sz="4000" dirty="0" smtClean="0">
                <a:solidFill>
                  <a:srgbClr val="0070C0"/>
                </a:solidFill>
              </a:rPr>
              <a:t>+2 oy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37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O’rganiladigan</a:t>
            </a:r>
            <a:r>
              <a:rPr lang="en-US" dirty="0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bilimlar</a:t>
            </a:r>
            <a:endParaRPr lang="en-US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378" y="2673528"/>
            <a:ext cx="4984786" cy="3766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qanday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turdagi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saytlar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yasash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CRM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tizimlar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Blog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saytlar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yoza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ishlash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To'lov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tizimlari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ishlay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ko'nikmasi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Saytnig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xafsizligini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taminlash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80047" y="2673529"/>
            <a:ext cx="4867222" cy="376645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qanday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turdagi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yasash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Kichik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yordamchi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havo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Valyutalar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Namoz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vaqtlari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….),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TikTok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Instagram,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YouTubedan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yuklovchi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Guruhlar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Kanallar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ishlaydigan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do’konlar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qanday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saytning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botini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yasash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To'lov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tizimlari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Serverlar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99424" y="1750198"/>
            <a:ext cx="1444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97067" y="1750198"/>
            <a:ext cx="1117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Bot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529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Kurs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yakunida</a:t>
            </a:r>
            <a:endParaRPr lang="en-US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891244"/>
            <a:ext cx="4322934" cy="2412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Yangiliklar</a:t>
            </a:r>
            <a:r>
              <a:rPr lang="en-US" dirty="0" smtClean="0"/>
              <a:t> </a:t>
            </a:r>
            <a:r>
              <a:rPr lang="en-US" dirty="0" err="1" smtClean="0"/>
              <a:t>sayti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</a:t>
            </a:r>
            <a:r>
              <a:rPr lang="en-US" dirty="0" err="1" smtClean="0"/>
              <a:t>do’kon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O’quv</a:t>
            </a:r>
            <a:r>
              <a:rPr lang="en-US" dirty="0" smtClean="0"/>
              <a:t> </a:t>
            </a:r>
            <a:r>
              <a:rPr lang="en-US" dirty="0" err="1" smtClean="0"/>
              <a:t>markaz</a:t>
            </a:r>
            <a:r>
              <a:rPr lang="en-US" dirty="0" smtClean="0"/>
              <a:t> CRM </a:t>
            </a:r>
            <a:r>
              <a:rPr lang="en-US" dirty="0" err="1" smtClean="0"/>
              <a:t>tizimi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</a:t>
            </a:r>
            <a:r>
              <a:rPr lang="en-US" dirty="0" err="1" smtClean="0"/>
              <a:t>platformasi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</a:t>
            </a:r>
            <a:r>
              <a:rPr lang="en-US" dirty="0" err="1" smtClean="0"/>
              <a:t>o’quv</a:t>
            </a:r>
            <a:r>
              <a:rPr lang="en-US" dirty="0" smtClean="0"/>
              <a:t> </a:t>
            </a:r>
            <a:r>
              <a:rPr lang="en-US" dirty="0" err="1" smtClean="0"/>
              <a:t>platformasi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99424" y="1750198"/>
            <a:ext cx="1444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97067" y="1750198"/>
            <a:ext cx="1117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Bot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810974" y="2891241"/>
            <a:ext cx="4671277" cy="26474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Gruhda</a:t>
            </a:r>
            <a:r>
              <a:rPr lang="en-US" dirty="0"/>
              <a:t> </a:t>
            </a:r>
            <a:r>
              <a:rPr lang="en-US" dirty="0" err="1"/>
              <a:t>ishlaovchi</a:t>
            </a:r>
            <a:r>
              <a:rPr lang="en-US" dirty="0"/>
              <a:t> bot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Namoz</a:t>
            </a:r>
            <a:r>
              <a:rPr lang="en-US" dirty="0" smtClean="0"/>
              <a:t> </a:t>
            </a:r>
            <a:r>
              <a:rPr lang="en-US" dirty="0" err="1" smtClean="0"/>
              <a:t>vaqtlari</a:t>
            </a:r>
            <a:r>
              <a:rPr lang="en-US" dirty="0" smtClean="0"/>
              <a:t>, </a:t>
            </a:r>
            <a:r>
              <a:rPr lang="en-US" dirty="0" err="1"/>
              <a:t>Valyutalar</a:t>
            </a:r>
            <a:r>
              <a:rPr lang="en-US" dirty="0"/>
              <a:t> </a:t>
            </a:r>
            <a:r>
              <a:rPr lang="en-US" dirty="0" err="1"/>
              <a:t>kursi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TikTok,Instagram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YouTubedan</a:t>
            </a:r>
            <a:r>
              <a:rPr lang="en-US" dirty="0" smtClean="0"/>
              <a:t> video </a:t>
            </a:r>
            <a:r>
              <a:rPr lang="en-US" dirty="0" err="1" smtClean="0"/>
              <a:t>yuklovchi</a:t>
            </a:r>
            <a:r>
              <a:rPr lang="en-US" dirty="0" smtClean="0"/>
              <a:t> bot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Lokatsiya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</a:t>
            </a:r>
            <a:r>
              <a:rPr lang="en-US" dirty="0" err="1" smtClean="0"/>
              <a:t>do’kon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481" y="5521235"/>
            <a:ext cx="458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 ta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Websayt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72784" y="5521235"/>
            <a:ext cx="458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 ta Bot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99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9467-297B-4095-A2E7-80E7F2D3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3" y="650690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siz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uchunmi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0310-5CCD-48F6-BC24-31543AE7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9" y="2326749"/>
            <a:ext cx="9238459" cy="1102251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Agar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matematikaga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strategik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o’yinlarga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, bosh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qotirmalariga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qiziqsangiz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albatta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asablaringiz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mustahkam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sabirli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hamda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o’zingizga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ishonchingiz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yuqori bo’lsa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soha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aynan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siz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uchun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Programming code icon made with binary code. coding or hacker matrix background with digits 1.0. Premium Vector">
            <a:extLst>
              <a:ext uri="{FF2B5EF4-FFF2-40B4-BE49-F238E27FC236}">
                <a16:creationId xmlns:a16="http://schemas.microsoft.com/office/drawing/2014/main" id="{A5C7FB05-1614-40E4-95F8-8389BC76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63" y="4008119"/>
            <a:ext cx="4138331" cy="23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ar view of programmer working all night long">
            <a:extLst>
              <a:ext uri="{FF2B5EF4-FFF2-40B4-BE49-F238E27FC236}">
                <a16:creationId xmlns:a16="http://schemas.microsoft.com/office/drawing/2014/main" id="{473541FF-0800-4DEE-A3A9-16AFF861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8" y="4007575"/>
            <a:ext cx="4206492" cy="23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84A0-ABF8-451E-952E-5116BB3E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632724"/>
            <a:ext cx="9720072" cy="754602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E’tiboringiz</a:t>
            </a:r>
            <a:r>
              <a:rPr lang="en-US" sz="9600" dirty="0"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uchun rahmat !</a:t>
            </a:r>
            <a:endParaRPr lang="ru-RU" sz="9600" dirty="0">
              <a:solidFill>
                <a:srgbClr val="00B0F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0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1BF8-9322-4619-AD81-C8FD956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83" y="566735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Web dasturlash o’zi nima ?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E3EB0-E382-492A-A1F1-ADC1A0B157B0}"/>
              </a:ext>
            </a:extLst>
          </p:cNvPr>
          <p:cNvSpPr txBox="1"/>
          <p:nvPr/>
        </p:nvSpPr>
        <p:spPr>
          <a:xfrm>
            <a:off x="7089046" y="2859596"/>
            <a:ext cx="4051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Web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dasturlash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brauzeringiz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orqali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ko’rishingiz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va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foydalanishingiz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mumkin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bo’lgan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barcha web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dasturlarni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tayyorlash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jarayonini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o’z ichiga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oladi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. </a:t>
            </a:r>
            <a:endParaRPr lang="en-US" sz="2000" b="0" i="0" dirty="0" smtClean="0">
              <a:solidFill>
                <a:srgbClr val="0070C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ustomSerif"/>
            </a:endParaRPr>
          </a:p>
          <a:p>
            <a:pPr algn="ctr"/>
            <a:endParaRPr lang="en-US" sz="2000" b="0" i="0" dirty="0" smtClean="0">
              <a:solidFill>
                <a:srgbClr val="0070C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ustomSerif"/>
            </a:endParaRPr>
          </a:p>
          <a:p>
            <a:pPr algn="ctr"/>
            <a:r>
              <a:rPr lang="en-US" sz="2000" b="0" i="0" dirty="0" smtClean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Web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dasturlash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ham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juda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qiziqarli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va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katta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daromad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keltiradigan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soha</a:t>
            </a:r>
            <a:r>
              <a:rPr lang="en-US" sz="2000" b="0" i="0" dirty="0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ustomSerif"/>
              </a:rPr>
              <a:t>hisoblanadi</a:t>
            </a:r>
            <a:endParaRPr lang="ru-RU" sz="2000" dirty="0">
              <a:solidFill>
                <a:srgbClr val="0070C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AutoShape 2" descr="Cyber security and global communication concept Premium Photo">
            <a:extLst>
              <a:ext uri="{FF2B5EF4-FFF2-40B4-BE49-F238E27FC236}">
                <a16:creationId xmlns:a16="http://schemas.microsoft.com/office/drawing/2014/main" id="{5E23EA74-2A44-454B-8FE4-2B899106F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289" y="3276599"/>
            <a:ext cx="4455111" cy="445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Online web design">
            <a:extLst>
              <a:ext uri="{FF2B5EF4-FFF2-40B4-BE49-F238E27FC236}">
                <a16:creationId xmlns:a16="http://schemas.microsoft.com/office/drawing/2014/main" id="{ED6DF85C-1B09-449B-9281-E47156DC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3" y="2476241"/>
            <a:ext cx="5181457" cy="34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Frontend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backend</a:t>
            </a:r>
          </a:p>
        </p:txBody>
      </p:sp>
      <p:pic>
        <p:nvPicPr>
          <p:cNvPr id="1028" name="Picture 4" descr="Différences entre Back-end / Front-end et Full Stack - Le Product Owner">
            <a:extLst>
              <a:ext uri="{FF2B5EF4-FFF2-40B4-BE49-F238E27FC236}">
                <a16:creationId xmlns:a16="http://schemas.microsoft.com/office/drawing/2014/main" id="{24784407-DC87-434A-89D8-F1CE613F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5" y="1936149"/>
            <a:ext cx="4241485" cy="26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Frontend vs backend, ¿cuál es más fácil? - Hipólito Morales">
            <a:extLst>
              <a:ext uri="{FF2B5EF4-FFF2-40B4-BE49-F238E27FC236}">
                <a16:creationId xmlns:a16="http://schemas.microsoft.com/office/drawing/2014/main" id="{DD3B2E26-0DDE-4BFC-8BAC-58726F357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Who is the Boss in da House? FrontEnd vs BackEnd vs Fullstack">
            <a:extLst>
              <a:ext uri="{FF2B5EF4-FFF2-40B4-BE49-F238E27FC236}">
                <a16:creationId xmlns:a16="http://schemas.microsoft.com/office/drawing/2014/main" id="{394C6358-F363-457F-B5B0-D5D14ADA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936149"/>
            <a:ext cx="4411214" cy="25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BAD2E-07ED-4DD7-B5D3-3ACA7E5E14D1}"/>
              </a:ext>
            </a:extLst>
          </p:cNvPr>
          <p:cNvSpPr txBox="1"/>
          <p:nvPr/>
        </p:nvSpPr>
        <p:spPr>
          <a:xfrm>
            <a:off x="852104" y="5072454"/>
            <a:ext cx="503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Frontend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 — 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dasturning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mijozga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ko’rinib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turgan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qismi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(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foydalanuvchi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o’zaro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aloqada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bo’lgan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Arial Narrow" panose="020B0606020202030204" pitchFamily="34" charset="0"/>
              </a:rPr>
              <a:t>interfeys</a:t>
            </a:r>
            <a:r>
              <a:rPr lang="en-US" sz="2400" dirty="0">
                <a:solidFill>
                  <a:srgbClr val="00B0F0"/>
                </a:solidFill>
                <a:latin typeface="Arial Narrow" panose="020B0606020202030204" pitchFamily="34" charset="0"/>
              </a:rPr>
              <a:t>). 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BFF7F-6636-4443-B50E-5C11984A082C}"/>
              </a:ext>
            </a:extLst>
          </p:cNvPr>
          <p:cNvSpPr txBox="1"/>
          <p:nvPr/>
        </p:nvSpPr>
        <p:spPr>
          <a:xfrm>
            <a:off x="6749032" y="5072453"/>
            <a:ext cx="476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2060"/>
                </a:solidFill>
                <a:effectLst/>
                <a:latin typeface="Arial Narrow" panose="020B0606020202030204" pitchFamily="34" charset="0"/>
              </a:rPr>
              <a:t>Backend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 — 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bu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serverda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joylashgan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foydalanuvchilarga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ko’rinmaydigan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dasturning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ichki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qismi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A44D-FE54-4E38-AA94-CC02B7BE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nima ?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0E1E-8766-435C-ACA0-3C3ADD2A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58" y="1954530"/>
            <a:ext cx="9720073" cy="1863090"/>
          </a:xfrm>
          <a:custGeom>
            <a:avLst/>
            <a:gdLst>
              <a:gd name="connsiteX0" fmla="*/ 0 w 9720073"/>
              <a:gd name="connsiteY0" fmla="*/ 0 h 1680209"/>
              <a:gd name="connsiteX1" fmla="*/ 791492 w 9720073"/>
              <a:gd name="connsiteY1" fmla="*/ 0 h 1680209"/>
              <a:gd name="connsiteX2" fmla="*/ 1388582 w 9720073"/>
              <a:gd name="connsiteY2" fmla="*/ 0 h 1680209"/>
              <a:gd name="connsiteX3" fmla="*/ 2180074 w 9720073"/>
              <a:gd name="connsiteY3" fmla="*/ 0 h 1680209"/>
              <a:gd name="connsiteX4" fmla="*/ 2582762 w 9720073"/>
              <a:gd name="connsiteY4" fmla="*/ 0 h 1680209"/>
              <a:gd name="connsiteX5" fmla="*/ 3179852 w 9720073"/>
              <a:gd name="connsiteY5" fmla="*/ 0 h 1680209"/>
              <a:gd name="connsiteX6" fmla="*/ 3679742 w 9720073"/>
              <a:gd name="connsiteY6" fmla="*/ 0 h 1680209"/>
              <a:gd name="connsiteX7" fmla="*/ 4568434 w 9720073"/>
              <a:gd name="connsiteY7" fmla="*/ 0 h 1680209"/>
              <a:gd name="connsiteX8" fmla="*/ 5165525 w 9720073"/>
              <a:gd name="connsiteY8" fmla="*/ 0 h 1680209"/>
              <a:gd name="connsiteX9" fmla="*/ 5859815 w 9720073"/>
              <a:gd name="connsiteY9" fmla="*/ 0 h 1680209"/>
              <a:gd name="connsiteX10" fmla="*/ 6456906 w 9720073"/>
              <a:gd name="connsiteY10" fmla="*/ 0 h 1680209"/>
              <a:gd name="connsiteX11" fmla="*/ 7248397 w 9720073"/>
              <a:gd name="connsiteY11" fmla="*/ 0 h 1680209"/>
              <a:gd name="connsiteX12" fmla="*/ 7651086 w 9720073"/>
              <a:gd name="connsiteY12" fmla="*/ 0 h 1680209"/>
              <a:gd name="connsiteX13" fmla="*/ 8248176 w 9720073"/>
              <a:gd name="connsiteY13" fmla="*/ 0 h 1680209"/>
              <a:gd name="connsiteX14" fmla="*/ 9720073 w 9720073"/>
              <a:gd name="connsiteY14" fmla="*/ 0 h 1680209"/>
              <a:gd name="connsiteX15" fmla="*/ 9720073 w 9720073"/>
              <a:gd name="connsiteY15" fmla="*/ 576872 h 1680209"/>
              <a:gd name="connsiteX16" fmla="*/ 9720073 w 9720073"/>
              <a:gd name="connsiteY16" fmla="*/ 1120139 h 1680209"/>
              <a:gd name="connsiteX17" fmla="*/ 9720073 w 9720073"/>
              <a:gd name="connsiteY17" fmla="*/ 1680209 h 1680209"/>
              <a:gd name="connsiteX18" fmla="*/ 8831381 w 9720073"/>
              <a:gd name="connsiteY18" fmla="*/ 1680209 h 1680209"/>
              <a:gd name="connsiteX19" fmla="*/ 8234290 w 9720073"/>
              <a:gd name="connsiteY19" fmla="*/ 1680209 h 1680209"/>
              <a:gd name="connsiteX20" fmla="*/ 7637200 w 9720073"/>
              <a:gd name="connsiteY20" fmla="*/ 1680209 h 1680209"/>
              <a:gd name="connsiteX21" fmla="*/ 6845709 w 9720073"/>
              <a:gd name="connsiteY21" fmla="*/ 1680209 h 1680209"/>
              <a:gd name="connsiteX22" fmla="*/ 5957016 w 9720073"/>
              <a:gd name="connsiteY22" fmla="*/ 1680209 h 1680209"/>
              <a:gd name="connsiteX23" fmla="*/ 5068324 w 9720073"/>
              <a:gd name="connsiteY23" fmla="*/ 1680209 h 1680209"/>
              <a:gd name="connsiteX24" fmla="*/ 4665635 w 9720073"/>
              <a:gd name="connsiteY24" fmla="*/ 1680209 h 1680209"/>
              <a:gd name="connsiteX25" fmla="*/ 4165746 w 9720073"/>
              <a:gd name="connsiteY25" fmla="*/ 1680209 h 1680209"/>
              <a:gd name="connsiteX26" fmla="*/ 3374254 w 9720073"/>
              <a:gd name="connsiteY26" fmla="*/ 1680209 h 1680209"/>
              <a:gd name="connsiteX27" fmla="*/ 2971565 w 9720073"/>
              <a:gd name="connsiteY27" fmla="*/ 1680209 h 1680209"/>
              <a:gd name="connsiteX28" fmla="*/ 2568876 w 9720073"/>
              <a:gd name="connsiteY28" fmla="*/ 1680209 h 1680209"/>
              <a:gd name="connsiteX29" fmla="*/ 2068987 w 9720073"/>
              <a:gd name="connsiteY29" fmla="*/ 1680209 h 1680209"/>
              <a:gd name="connsiteX30" fmla="*/ 1374696 w 9720073"/>
              <a:gd name="connsiteY30" fmla="*/ 1680209 h 1680209"/>
              <a:gd name="connsiteX31" fmla="*/ 777606 w 9720073"/>
              <a:gd name="connsiteY31" fmla="*/ 1680209 h 1680209"/>
              <a:gd name="connsiteX32" fmla="*/ 0 w 9720073"/>
              <a:gd name="connsiteY32" fmla="*/ 1680209 h 1680209"/>
              <a:gd name="connsiteX33" fmla="*/ 0 w 9720073"/>
              <a:gd name="connsiteY33" fmla="*/ 1103337 h 1680209"/>
              <a:gd name="connsiteX34" fmla="*/ 0 w 9720073"/>
              <a:gd name="connsiteY34" fmla="*/ 576872 h 1680209"/>
              <a:gd name="connsiteX35" fmla="*/ 0 w 9720073"/>
              <a:gd name="connsiteY35" fmla="*/ 0 h 168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720073" h="1680209" extrusionOk="0">
                <a:moveTo>
                  <a:pt x="0" y="0"/>
                </a:moveTo>
                <a:cubicBezTo>
                  <a:pt x="162294" y="-10938"/>
                  <a:pt x="468320" y="12885"/>
                  <a:pt x="791492" y="0"/>
                </a:cubicBezTo>
                <a:cubicBezTo>
                  <a:pt x="1114664" y="-12885"/>
                  <a:pt x="1265172" y="5701"/>
                  <a:pt x="1388582" y="0"/>
                </a:cubicBezTo>
                <a:cubicBezTo>
                  <a:pt x="1511992" y="-5701"/>
                  <a:pt x="2017356" y="18141"/>
                  <a:pt x="2180074" y="0"/>
                </a:cubicBezTo>
                <a:cubicBezTo>
                  <a:pt x="2342792" y="-18141"/>
                  <a:pt x="2460733" y="17793"/>
                  <a:pt x="2582762" y="0"/>
                </a:cubicBezTo>
                <a:cubicBezTo>
                  <a:pt x="2704791" y="-17793"/>
                  <a:pt x="2902485" y="24960"/>
                  <a:pt x="3179852" y="0"/>
                </a:cubicBezTo>
                <a:cubicBezTo>
                  <a:pt x="3457219" y="-24960"/>
                  <a:pt x="3460394" y="-23893"/>
                  <a:pt x="3679742" y="0"/>
                </a:cubicBezTo>
                <a:cubicBezTo>
                  <a:pt x="3899090" y="23893"/>
                  <a:pt x="4369944" y="38968"/>
                  <a:pt x="4568434" y="0"/>
                </a:cubicBezTo>
                <a:cubicBezTo>
                  <a:pt x="4766924" y="-38968"/>
                  <a:pt x="5028547" y="17101"/>
                  <a:pt x="5165525" y="0"/>
                </a:cubicBezTo>
                <a:cubicBezTo>
                  <a:pt x="5302503" y="-17101"/>
                  <a:pt x="5711326" y="15261"/>
                  <a:pt x="5859815" y="0"/>
                </a:cubicBezTo>
                <a:cubicBezTo>
                  <a:pt x="6008304" y="-15261"/>
                  <a:pt x="6227787" y="-25485"/>
                  <a:pt x="6456906" y="0"/>
                </a:cubicBezTo>
                <a:cubicBezTo>
                  <a:pt x="6686025" y="25485"/>
                  <a:pt x="6953560" y="-28086"/>
                  <a:pt x="7248397" y="0"/>
                </a:cubicBezTo>
                <a:cubicBezTo>
                  <a:pt x="7543234" y="28086"/>
                  <a:pt x="7527822" y="6024"/>
                  <a:pt x="7651086" y="0"/>
                </a:cubicBezTo>
                <a:cubicBezTo>
                  <a:pt x="7774350" y="-6024"/>
                  <a:pt x="8095839" y="-3162"/>
                  <a:pt x="8248176" y="0"/>
                </a:cubicBezTo>
                <a:cubicBezTo>
                  <a:pt x="8400513" y="3162"/>
                  <a:pt x="9368268" y="20326"/>
                  <a:pt x="9720073" y="0"/>
                </a:cubicBezTo>
                <a:cubicBezTo>
                  <a:pt x="9714597" y="137637"/>
                  <a:pt x="9710870" y="340923"/>
                  <a:pt x="9720073" y="576872"/>
                </a:cubicBezTo>
                <a:cubicBezTo>
                  <a:pt x="9729276" y="812821"/>
                  <a:pt x="9740309" y="881143"/>
                  <a:pt x="9720073" y="1120139"/>
                </a:cubicBezTo>
                <a:cubicBezTo>
                  <a:pt x="9699837" y="1359135"/>
                  <a:pt x="9701108" y="1422276"/>
                  <a:pt x="9720073" y="1680209"/>
                </a:cubicBezTo>
                <a:cubicBezTo>
                  <a:pt x="9455517" y="1701813"/>
                  <a:pt x="9189304" y="1666455"/>
                  <a:pt x="8831381" y="1680209"/>
                </a:cubicBezTo>
                <a:cubicBezTo>
                  <a:pt x="8473458" y="1693963"/>
                  <a:pt x="8515242" y="1678362"/>
                  <a:pt x="8234290" y="1680209"/>
                </a:cubicBezTo>
                <a:cubicBezTo>
                  <a:pt x="7953338" y="1682056"/>
                  <a:pt x="7851816" y="1678410"/>
                  <a:pt x="7637200" y="1680209"/>
                </a:cubicBezTo>
                <a:cubicBezTo>
                  <a:pt x="7422584" y="1682009"/>
                  <a:pt x="7048380" y="1641359"/>
                  <a:pt x="6845709" y="1680209"/>
                </a:cubicBezTo>
                <a:cubicBezTo>
                  <a:pt x="6643038" y="1719059"/>
                  <a:pt x="6282830" y="1711171"/>
                  <a:pt x="5957016" y="1680209"/>
                </a:cubicBezTo>
                <a:cubicBezTo>
                  <a:pt x="5631202" y="1649247"/>
                  <a:pt x="5446089" y="1711157"/>
                  <a:pt x="5068324" y="1680209"/>
                </a:cubicBezTo>
                <a:cubicBezTo>
                  <a:pt x="4690559" y="1649261"/>
                  <a:pt x="4856594" y="1673203"/>
                  <a:pt x="4665635" y="1680209"/>
                </a:cubicBezTo>
                <a:cubicBezTo>
                  <a:pt x="4474676" y="1687215"/>
                  <a:pt x="4410992" y="1694140"/>
                  <a:pt x="4165746" y="1680209"/>
                </a:cubicBezTo>
                <a:cubicBezTo>
                  <a:pt x="3920500" y="1666278"/>
                  <a:pt x="3769298" y="1661642"/>
                  <a:pt x="3374254" y="1680209"/>
                </a:cubicBezTo>
                <a:cubicBezTo>
                  <a:pt x="2979210" y="1698776"/>
                  <a:pt x="3127157" y="1674705"/>
                  <a:pt x="2971565" y="1680209"/>
                </a:cubicBezTo>
                <a:cubicBezTo>
                  <a:pt x="2815973" y="1685713"/>
                  <a:pt x="2664183" y="1677347"/>
                  <a:pt x="2568876" y="1680209"/>
                </a:cubicBezTo>
                <a:cubicBezTo>
                  <a:pt x="2473569" y="1683071"/>
                  <a:pt x="2180656" y="1699669"/>
                  <a:pt x="2068987" y="1680209"/>
                </a:cubicBezTo>
                <a:cubicBezTo>
                  <a:pt x="1957318" y="1660749"/>
                  <a:pt x="1674126" y="1647841"/>
                  <a:pt x="1374696" y="1680209"/>
                </a:cubicBezTo>
                <a:cubicBezTo>
                  <a:pt x="1075266" y="1712577"/>
                  <a:pt x="1007016" y="1694498"/>
                  <a:pt x="777606" y="1680209"/>
                </a:cubicBezTo>
                <a:cubicBezTo>
                  <a:pt x="548196" y="1665921"/>
                  <a:pt x="225674" y="1674408"/>
                  <a:pt x="0" y="1680209"/>
                </a:cubicBezTo>
                <a:cubicBezTo>
                  <a:pt x="27212" y="1454692"/>
                  <a:pt x="11875" y="1313485"/>
                  <a:pt x="0" y="1103337"/>
                </a:cubicBezTo>
                <a:cubicBezTo>
                  <a:pt x="-11875" y="893189"/>
                  <a:pt x="-19894" y="795068"/>
                  <a:pt x="0" y="576872"/>
                </a:cubicBezTo>
                <a:cubicBezTo>
                  <a:pt x="19894" y="358676"/>
                  <a:pt x="-20803" y="170413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="" xmlns:ask="http://schemas.microsoft.com/office/drawing/2018/sketchyshapes" sd="3947019908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Agar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sizga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dasturning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tashqi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ko'rinishidan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uning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ishlash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prinsiplari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logikasi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qiziqroq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bo'lsa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unda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siz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backendga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moyilroqsiz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Backendchining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asosiy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vazifasi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frontdan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keladigan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so'rovlarni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qabul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qilib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qayta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ishlash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bazaga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saqlab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qo'yish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va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biror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logikani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bajarishdan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iborat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bo'ladi. Backend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Frontdan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biroz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qiyinroq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O'rganadigan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texnalogiyalar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 ham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salmoqliroq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The Most In-Use Backend Programming Languages of 2019 — AlterraSoft">
            <a:extLst>
              <a:ext uri="{FF2B5EF4-FFF2-40B4-BE49-F238E27FC236}">
                <a16:creationId xmlns:a16="http://schemas.microsoft.com/office/drawing/2014/main" id="{47FFEB06-323F-4BE7-8954-CA7FCD31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8" y="3916245"/>
            <a:ext cx="4514850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Become a Backend Developer | by Coding Made Simple | Geek Culture |  Medium">
            <a:extLst>
              <a:ext uri="{FF2B5EF4-FFF2-40B4-BE49-F238E27FC236}">
                <a16:creationId xmlns:a16="http://schemas.microsoft.com/office/drawing/2014/main" id="{08FABB80-94A8-40AD-8CFA-94881492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13" y="3916245"/>
            <a:ext cx="4539438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A67-D1C4-4926-A2BC-8D467AD8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Nega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Backend </a:t>
            </a:r>
            <a:r>
              <a:rPr lang="en-US" dirty="0" err="1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dasturchi</a:t>
            </a:r>
            <a:r>
              <a:rPr lang="en-US" dirty="0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bo'lish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kerak?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E19AF-DFA7-47F2-8B6B-D2F1ADFDF7BB}"/>
              </a:ext>
            </a:extLst>
          </p:cNvPr>
          <p:cNvSpPr txBox="1"/>
          <p:nvPr/>
        </p:nvSpPr>
        <p:spPr>
          <a:xfrm>
            <a:off x="803976" y="3996360"/>
            <a:ext cx="3538576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Yuqori ish </a:t>
            </a:r>
            <a:r>
              <a:rPr lang="en-US" sz="2800" dirty="0" err="1"/>
              <a:t>haqi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325CA-A70F-4E0A-A032-70DC0746A1C8}"/>
              </a:ext>
            </a:extLst>
          </p:cNvPr>
          <p:cNvSpPr txBox="1"/>
          <p:nvPr/>
        </p:nvSpPr>
        <p:spPr>
          <a:xfrm>
            <a:off x="7875429" y="3996360"/>
            <a:ext cx="3538576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O’z </a:t>
            </a:r>
            <a:r>
              <a:rPr lang="en-US" sz="2800" dirty="0" err="1"/>
              <a:t>ishini</a:t>
            </a:r>
            <a:r>
              <a:rPr lang="en-US" sz="2800" dirty="0"/>
              <a:t> </a:t>
            </a:r>
            <a:r>
              <a:rPr lang="en-US" sz="2800" dirty="0" err="1"/>
              <a:t>sevish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0433D-D317-4326-9CD4-33DF49D5F6E8}"/>
              </a:ext>
            </a:extLst>
          </p:cNvPr>
          <p:cNvSpPr txBox="1"/>
          <p:nvPr/>
        </p:nvSpPr>
        <p:spPr>
          <a:xfrm>
            <a:off x="4601281" y="2558521"/>
            <a:ext cx="2989437" cy="95410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Doimiy</a:t>
            </a:r>
            <a:r>
              <a:rPr lang="en-US" sz="2800" dirty="0"/>
              <a:t> o’z </a:t>
            </a:r>
            <a:r>
              <a:rPr lang="en-US" sz="2800" dirty="0" err="1"/>
              <a:t>ustida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3A5CA-AC89-45DF-9F2E-D0AE1D9098F3}"/>
              </a:ext>
            </a:extLst>
          </p:cNvPr>
          <p:cNvSpPr txBox="1"/>
          <p:nvPr/>
        </p:nvSpPr>
        <p:spPr>
          <a:xfrm>
            <a:off x="4601281" y="5036825"/>
            <a:ext cx="2989437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Backend hamma </a:t>
            </a:r>
            <a:r>
              <a:rPr lang="en-US" sz="2800" dirty="0" err="1"/>
              <a:t>joyda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hammaga</a:t>
            </a:r>
            <a:r>
              <a:rPr lang="en-US" sz="2800" dirty="0"/>
              <a:t>  kerak</a:t>
            </a:r>
          </a:p>
        </p:txBody>
      </p:sp>
    </p:spTree>
    <p:extLst>
      <p:ext uri="{BB962C8B-B14F-4D97-AF65-F5344CB8AC3E}">
        <p14:creationId xmlns:p14="http://schemas.microsoft.com/office/powerpoint/2010/main" val="299466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CED8-3140-4DC3-90C4-534B5506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Backend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dasturchi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ish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haqi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AF690-0D26-4BDA-822B-E70FA8FB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0" y="2084832"/>
            <a:ext cx="6121338" cy="4320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C89CA-3151-45F8-A5E3-EC0F9015A8AF}"/>
              </a:ext>
            </a:extLst>
          </p:cNvPr>
          <p:cNvSpPr txBox="1"/>
          <p:nvPr/>
        </p:nvSpPr>
        <p:spPr>
          <a:xfrm>
            <a:off x="7386222" y="3036163"/>
            <a:ext cx="3959440" cy="181588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Uzbekistan</a:t>
            </a:r>
          </a:p>
          <a:p>
            <a:pPr algn="ctr"/>
            <a:r>
              <a:rPr lang="en-US" sz="2800" dirty="0"/>
              <a:t>Junior   400 $ - 600 $</a:t>
            </a:r>
          </a:p>
          <a:p>
            <a:pPr algn="ctr"/>
            <a:r>
              <a:rPr lang="en-US" sz="2800" dirty="0"/>
              <a:t>Middle  1000 $ - 1500 $</a:t>
            </a:r>
          </a:p>
          <a:p>
            <a:pPr algn="ctr"/>
            <a:r>
              <a:rPr lang="en-US" sz="2800" dirty="0"/>
              <a:t>Senior  1500 $ -  3000 $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04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C4A0-2B57-4E9C-9917-33D41F3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86" y="689171"/>
            <a:ext cx="9720072" cy="116368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2C46-9C68-44A5-9399-EC6CE576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10" y="2141480"/>
            <a:ext cx="3834666" cy="25750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Python 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—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o'rganish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oson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foydalanish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qulay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ko'p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qirrali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dasturlash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bo'lib,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dasturlashga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yangi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kirganlar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ham,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soha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mutaxassislari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uchun ham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zo'r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tanlov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bugungi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kunda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mashhur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tillar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en-US" sz="2400" dirty="0">
              <a:solidFill>
                <a:srgbClr val="0070C0"/>
              </a:solidFill>
              <a:effectLst/>
              <a:latin typeface="Arial Narrow" panose="020B0606020202030204" pitchFamily="34" charset="0"/>
            </a:endParaRPr>
          </a:p>
          <a:p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Python High-level Programming Language General-purpose Programming Language  PNG, Clipart, Area, Assignment, Brand, Computer Programming,">
            <a:extLst>
              <a:ext uri="{FF2B5EF4-FFF2-40B4-BE49-F238E27FC236}">
                <a16:creationId xmlns:a16="http://schemas.microsoft.com/office/drawing/2014/main" id="{190B5E37-D32B-4196-AB5F-F06B17A88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697D1-0348-4C21-B411-A43F5683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0" y="2141480"/>
            <a:ext cx="5669280" cy="2795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39A9-4AC8-4CFB-9BE0-633985B85588}"/>
              </a:ext>
            </a:extLst>
          </p:cNvPr>
          <p:cNvSpPr txBox="1"/>
          <p:nvPr/>
        </p:nvSpPr>
        <p:spPr>
          <a:xfrm>
            <a:off x="645110" y="5158121"/>
            <a:ext cx="1090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Python -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bu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Guido van Rossum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tomonidan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yaratilgan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yuqori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darajali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talqin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qilinadigan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bo'lib, u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birinchi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marta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1991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yilda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chiqarilgan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Python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sintaksisining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soddaligi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o'rganish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tushunish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oson.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Pythonning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kelajagi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boshqa dasturlash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tillariga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qaraganda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yorqin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What is Python Codi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35" y="555444"/>
            <a:ext cx="1431138" cy="14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1C0-217E-46E4-BE15-D5BC4AA8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89" y="547116"/>
            <a:ext cx="9720072" cy="1499616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Pythonni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o'rganish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uchun</a:t>
            </a:r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sabab</a:t>
            </a:r>
            <a:endParaRPr lang="ru-RU" dirty="0">
              <a:solidFill>
                <a:srgbClr val="0070C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ADDAC-7F28-4C99-8D95-9B93D80C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880" y="1592383"/>
            <a:ext cx="4240764" cy="52656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84AA8-3BCA-42A2-8654-39C2EA8ACF9C}"/>
              </a:ext>
            </a:extLst>
          </p:cNvPr>
          <p:cNvSpPr txBox="1"/>
          <p:nvPr/>
        </p:nvSpPr>
        <p:spPr>
          <a:xfrm>
            <a:off x="1050525" y="3071029"/>
            <a:ext cx="4891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Python dasturlash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bo'lgan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talab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yildan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oshib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kelmoqda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CodingNomads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portalining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tadqiqotlariga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ko'ra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, 2021-2022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yilda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aynan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Python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tilida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dasturlovchi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mutaxassislarga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eng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ko'p</a:t>
            </a:r>
            <a:r>
              <a:rPr lang="en-US" sz="2400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 talab </a:t>
            </a:r>
            <a:r>
              <a:rPr lang="en-US" sz="2400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bo'lgan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Django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687010"/>
            <a:ext cx="9720073" cy="1622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Django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 — </a:t>
            </a: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Pythonga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 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asoslangan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bepul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va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ochiq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manbali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web-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freymvork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Djangoning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asosiy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maqsadi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maʼlumotlar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bazasiga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asoslangan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murakkab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web-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saytlarni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yaratishni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yengillashtirish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Shuningdek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API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yasash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uchun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ham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juda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ham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qulay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freamework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hisoblanadi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032" name="Picture 8" descr="Django REST Framework (DRF) – Initial Setup and Configuration for Ubun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84" y="2368582"/>
            <a:ext cx="4160685" cy="20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and Your Knowledge: Python Django Framework| Ed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46" y="2322917"/>
            <a:ext cx="3401613" cy="21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Upload and Display Image in Django using ImageF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92" y="679704"/>
            <a:ext cx="1310639" cy="13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0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422</TotalTime>
  <Words>485</Words>
  <Application>Microsoft Office PowerPoint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CustomSerif</vt:lpstr>
      <vt:lpstr>Tw Cen MT</vt:lpstr>
      <vt:lpstr>Tw Cen MT Condensed</vt:lpstr>
      <vt:lpstr>Wingdings</vt:lpstr>
      <vt:lpstr>Wingdings 3</vt:lpstr>
      <vt:lpstr>Integral</vt:lpstr>
      <vt:lpstr>Backend O’zi nima ?</vt:lpstr>
      <vt:lpstr>Web dasturlash o’zi nima ?</vt:lpstr>
      <vt:lpstr>Frontend va backend</vt:lpstr>
      <vt:lpstr>Backend nima ?</vt:lpstr>
      <vt:lpstr>Nega Backend dasturchi bo'lish kerak?</vt:lpstr>
      <vt:lpstr>Backend dasturchi ish haqi</vt:lpstr>
      <vt:lpstr>PYTHON</vt:lpstr>
      <vt:lpstr>Pythonni o'rganish uchun sabab</vt:lpstr>
      <vt:lpstr>Django </vt:lpstr>
      <vt:lpstr>Telegram Bot  </vt:lpstr>
      <vt:lpstr>Kurs haqida </vt:lpstr>
      <vt:lpstr>O’rganiladigan bilimlar</vt:lpstr>
      <vt:lpstr>Kurs yakunida</vt:lpstr>
      <vt:lpstr>Backend siz uchunmi ?</vt:lpstr>
      <vt:lpstr>E’tiboringiz uchun rahmat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O’zi nima ?</dc:title>
  <dc:creator>Ulug'bek Xatamjonov</dc:creator>
  <cp:lastModifiedBy>Ulug'bek .</cp:lastModifiedBy>
  <cp:revision>39</cp:revision>
  <dcterms:created xsi:type="dcterms:W3CDTF">2022-06-22T08:45:25Z</dcterms:created>
  <dcterms:modified xsi:type="dcterms:W3CDTF">2022-11-23T01:47:55Z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