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62" r:id="rId5"/>
    <p:sldId id="274" r:id="rId6"/>
    <p:sldId id="271" r:id="rId7"/>
    <p:sldId id="275" r:id="rId8"/>
    <p:sldId id="277" r:id="rId9"/>
    <p:sldId id="276" r:id="rId10"/>
    <p:sldId id="278" r:id="rId11"/>
    <p:sldId id="260" r:id="rId12"/>
    <p:sldId id="261" r:id="rId13"/>
    <p:sldId id="273" r:id="rId14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4" roundtripDataSignature="AMtx7mj4z9BQ0ccAm6j1ewQpMNwA6Y2o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Средний стиль 3 — акцент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Средний стиль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348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Эффективность</a:t>
            </a:r>
            <a:r>
              <a:rPr lang="ru-RU" baseline="0" dirty="0"/>
              <a:t> модели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Ошибки пунктуации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Авто-сгенерированные субтитры</c:v>
                </c:pt>
                <c:pt idx="1">
                  <c:v>Обученная модель</c:v>
                </c:pt>
              </c:strCache>
            </c:strRef>
          </c:cat>
          <c:val>
            <c:numRef>
              <c:f>Лист1!$B$2:$B$3</c:f>
              <c:numCache>
                <c:formatCode>General</c:formatCode>
                <c:ptCount val="2"/>
                <c:pt idx="0">
                  <c:v>15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82-4825-A167-0AEDFC6E7EDD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Ошибки распознавания слов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Авто-сгенерированные субтитры</c:v>
                </c:pt>
                <c:pt idx="1">
                  <c:v>Обученная модель</c:v>
                </c:pt>
              </c:strCache>
            </c:strRef>
          </c:cat>
          <c:val>
            <c:numRef>
              <c:f>Лист1!$C$2:$C$3</c:f>
              <c:numCache>
                <c:formatCode>General</c:formatCode>
                <c:ptCount val="2"/>
                <c:pt idx="0">
                  <c:v>8</c:v>
                </c:pt>
                <c:pt idx="1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A82-4825-A167-0AEDFC6E7EDD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Ошибки временной разметки 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Лист1!$A$2:$A$3</c:f>
              <c:strCache>
                <c:ptCount val="2"/>
                <c:pt idx="0">
                  <c:v>Авто-сгенерированные субтитры</c:v>
                </c:pt>
                <c:pt idx="1">
                  <c:v>Обученная модель</c:v>
                </c:pt>
              </c:strCache>
            </c:strRef>
          </c:cat>
          <c:val>
            <c:numRef>
              <c:f>Лист1!$D$2:$D$3</c:f>
              <c:numCache>
                <c:formatCode>General</c:formatCode>
                <c:ptCount val="2"/>
                <c:pt idx="0">
                  <c:v>1.5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A82-4825-A167-0AEDFC6E7E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41811544"/>
        <c:axId val="541815504"/>
      </c:barChart>
      <c:catAx>
        <c:axId val="5418115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1815504"/>
        <c:crosses val="autoZero"/>
        <c:auto val="1"/>
        <c:lblAlgn val="ctr"/>
        <c:lblOffset val="100"/>
        <c:noMultiLvlLbl val="0"/>
      </c:catAx>
      <c:valAx>
        <c:axId val="5418155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541811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14814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7" name="Google Shape;11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6" name="Google Shape;12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0" y="1904806"/>
            <a:ext cx="91440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latin typeface="Roboto"/>
                <a:ea typeface="Roboto"/>
                <a:cs typeface="Roboto"/>
                <a:sym typeface="Roboto"/>
              </a:rPr>
              <a:t>ИТОГОВАЯ АТТЕСТАЦИОННАЯ РАБОТА</a:t>
            </a:r>
            <a:br>
              <a:rPr lang="ru-RU" sz="2400" b="1" dirty="0">
                <a:latin typeface="Roboto"/>
                <a:ea typeface="Roboto"/>
                <a:cs typeface="Roboto"/>
                <a:sym typeface="Roboto"/>
              </a:rPr>
            </a:br>
            <a:r>
              <a:rPr lang="ru-RU" sz="1600" dirty="0">
                <a:latin typeface="Roboto"/>
                <a:ea typeface="Roboto"/>
                <a:cs typeface="Roboto"/>
                <a:sym typeface="Roboto"/>
              </a:rPr>
              <a:t>на тему</a:t>
            </a:r>
            <a:endParaRPr sz="16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subTitle" idx="1"/>
          </p:nvPr>
        </p:nvSpPr>
        <p:spPr>
          <a:xfrm>
            <a:off x="5652000" y="3209752"/>
            <a:ext cx="3492000" cy="13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Выполнили: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Шишигин Игорь Андреевич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Севханов Улви Тофиг </a:t>
            </a:r>
            <a:r>
              <a:rPr lang="ru-RU" sz="1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оглы</a:t>
            </a:r>
            <a:endParaRPr lang="ru-RU" sz="1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Бочкарев Александр Алексеевич</a:t>
            </a:r>
          </a:p>
          <a:p>
            <a:pPr marL="0" indent="0" algn="l">
              <a:spcBef>
                <a:spcPts val="0"/>
              </a:spcBef>
              <a:buClr>
                <a:schemeClr val="dk1"/>
              </a:buClr>
              <a:buSzPts val="1400"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Малкова Елизавета Алексеевна</a:t>
            </a:r>
            <a:endParaRPr lang="ru-RU" sz="14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Руководитель ИАР: 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ru-RU" sz="1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Яруллин Денис Владимирович</a:t>
            </a:r>
            <a:endParaRPr lang="ru-RU" sz="1400" dirty="0"/>
          </a:p>
        </p:txBody>
      </p:sp>
      <p:sp>
        <p:nvSpPr>
          <p:cNvPr id="90" name="Google Shape;90;p1"/>
          <p:cNvSpPr/>
          <p:nvPr/>
        </p:nvSpPr>
        <p:spPr>
          <a:xfrm>
            <a:off x="890786" y="1059582"/>
            <a:ext cx="7215188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Министерство науки и высшего образования Российской Федерации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Федеральное государственное автономное образовательное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ПЕРМСКИЙ НАЦИОНАЛЬНЫЙ ИССЛЕДОВАТЕЛЬСКИЙ </a:t>
            </a:r>
            <a:endParaRPr sz="10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ПОЛИТЕХНИЧЕСКИЙ УНИВЕРСИТЕТ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ru-RU" sz="1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Кафедра ИТАС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0" y="2626287"/>
            <a:ext cx="9144000" cy="66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«</a:t>
            </a:r>
            <a:r>
              <a:rPr lang="ru-RU" sz="2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Информационная система автоматизированной генерации текстовой транскрипции (субтитров) на основе аудиовизуального потока»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3895726" y="4661297"/>
            <a:ext cx="128272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Пермь - 2024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AAAC5B-0647-ABC1-CDCB-A67F76A06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6563" y="414336"/>
            <a:ext cx="2028824" cy="577453"/>
          </a:xfrm>
        </p:spPr>
        <p:txBody>
          <a:bodyPr/>
          <a:lstStyle/>
          <a:p>
            <a:r>
              <a:rPr lang="ru-RU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Результаты</a:t>
            </a: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8BCE2F94-36EC-3F65-A998-3A6E367FB6CA}"/>
              </a:ext>
            </a:extLst>
          </p:cNvPr>
          <p:cNvSpPr txBox="1">
            <a:spLocks/>
          </p:cNvSpPr>
          <p:nvPr/>
        </p:nvSpPr>
        <p:spPr>
          <a:xfrm>
            <a:off x="66383" y="1147164"/>
            <a:ext cx="2304202" cy="1140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Spoken audio: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23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00:01:03,939 --&gt; 00:01:06,</a:t>
            </a:r>
            <a:r>
              <a:rPr lang="en-US" sz="1000" dirty="0">
                <a:solidFill>
                  <a:srgbClr val="00B050"/>
                </a:solidFill>
              </a:rPr>
              <a:t>733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Broil on high for </a:t>
            </a:r>
            <a:r>
              <a:rPr lang="en-US" sz="1000" dirty="0">
                <a:solidFill>
                  <a:srgbClr val="00B050"/>
                </a:solidFill>
              </a:rPr>
              <a:t>4 to 5 </a:t>
            </a:r>
            <a:r>
              <a:rPr lang="en-US" sz="1000" dirty="0">
                <a:solidFill>
                  <a:schemeClr val="tx1"/>
                </a:solidFill>
              </a:rPr>
              <a:t>minutes. You </a:t>
            </a:r>
            <a:r>
              <a:rPr lang="en-US" sz="1000" dirty="0">
                <a:solidFill>
                  <a:srgbClr val="00B050"/>
                </a:solidFill>
              </a:rPr>
              <a:t>should not</a:t>
            </a:r>
            <a:r>
              <a:rPr lang="en-US" sz="1000" dirty="0">
                <a:solidFill>
                  <a:schemeClr val="tx1"/>
                </a:solidFill>
              </a:rPr>
              <a:t> preheat the oven.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337EF3F0-8EBC-0841-CEAB-D3BF6833B956}"/>
              </a:ext>
            </a:extLst>
          </p:cNvPr>
          <p:cNvSpPr txBox="1">
            <a:spLocks/>
          </p:cNvSpPr>
          <p:nvPr/>
        </p:nvSpPr>
        <p:spPr>
          <a:xfrm>
            <a:off x="66383" y="2394810"/>
            <a:ext cx="2304203" cy="1124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Auto-captions: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23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00:01:03,937 --&gt; 00:01:06,734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Broil on high for </a:t>
            </a:r>
            <a:r>
              <a:rPr lang="en-US" sz="1000" dirty="0">
                <a:solidFill>
                  <a:srgbClr val="FF0000"/>
                </a:solidFill>
              </a:rPr>
              <a:t>45</a:t>
            </a:r>
            <a:r>
              <a:rPr lang="en-US" sz="1000" dirty="0">
                <a:solidFill>
                  <a:schemeClr val="tx1"/>
                </a:solidFill>
              </a:rPr>
              <a:t> minutes. </a:t>
            </a:r>
            <a:endParaRPr lang="ru-RU" sz="10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You </a:t>
            </a:r>
            <a:r>
              <a:rPr lang="en-US" sz="1000" dirty="0">
                <a:solidFill>
                  <a:srgbClr val="FF0000"/>
                </a:solidFill>
              </a:rPr>
              <a:t>should know to </a:t>
            </a:r>
            <a:r>
              <a:rPr lang="en-US" sz="1000" dirty="0">
                <a:solidFill>
                  <a:schemeClr val="tx1"/>
                </a:solidFill>
              </a:rPr>
              <a:t>preheat the oven.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8E9DFD93-6B49-D7C8-D2FA-7C53C0012751}"/>
              </a:ext>
            </a:extLst>
          </p:cNvPr>
          <p:cNvSpPr txBox="1">
            <a:spLocks/>
          </p:cNvSpPr>
          <p:nvPr/>
        </p:nvSpPr>
        <p:spPr>
          <a:xfrm>
            <a:off x="2649633" y="1147164"/>
            <a:ext cx="2304202" cy="1140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Spoken audio: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5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00:00:22,</a:t>
            </a:r>
            <a:r>
              <a:rPr lang="en-US" sz="1000" dirty="0">
                <a:solidFill>
                  <a:srgbClr val="00B050"/>
                </a:solidFill>
              </a:rPr>
              <a:t>898</a:t>
            </a:r>
            <a:r>
              <a:rPr lang="en-US" sz="1000" dirty="0">
                <a:solidFill>
                  <a:schemeClr val="tx1"/>
                </a:solidFill>
              </a:rPr>
              <a:t> --&gt; 00:00:26,610</a:t>
            </a:r>
          </a:p>
          <a:p>
            <a:pPr marL="114300" indent="0">
              <a:buNone/>
            </a:pPr>
            <a:r>
              <a:rPr lang="en-US" sz="1000" dirty="0">
                <a:solidFill>
                  <a:srgbClr val="00B050"/>
                </a:solidFill>
              </a:rPr>
              <a:t>Thanks for coming </a:t>
            </a:r>
            <a:r>
              <a:rPr lang="en-US" sz="1000" dirty="0">
                <a:solidFill>
                  <a:schemeClr val="tx1"/>
                </a:solidFill>
              </a:rPr>
              <a:t>and </a:t>
            </a:r>
            <a:r>
              <a:rPr lang="en-US" sz="1000" dirty="0">
                <a:solidFill>
                  <a:srgbClr val="00B050"/>
                </a:solidFill>
              </a:rPr>
              <a:t>captioning your</a:t>
            </a:r>
            <a:r>
              <a:rPr lang="en-US" sz="1000" dirty="0">
                <a:solidFill>
                  <a:schemeClr val="tx1"/>
                </a:solidFill>
              </a:rPr>
              <a:t> videos.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7D62A314-FEDB-52B3-DB49-F40BA39937C9}"/>
              </a:ext>
            </a:extLst>
          </p:cNvPr>
          <p:cNvSpPr txBox="1">
            <a:spLocks/>
          </p:cNvSpPr>
          <p:nvPr/>
        </p:nvSpPr>
        <p:spPr>
          <a:xfrm>
            <a:off x="2649304" y="2394810"/>
            <a:ext cx="2292389" cy="1124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Auto-captions: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5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00:00:22,89</a:t>
            </a:r>
            <a:r>
              <a:rPr lang="ru-RU" sz="1000" dirty="0">
                <a:solidFill>
                  <a:schemeClr val="tx1"/>
                </a:solidFill>
              </a:rPr>
              <a:t>4</a:t>
            </a:r>
            <a:r>
              <a:rPr lang="en-US" sz="1000" dirty="0">
                <a:solidFill>
                  <a:schemeClr val="tx1"/>
                </a:solidFill>
              </a:rPr>
              <a:t> --&gt; 00:00:26,6</a:t>
            </a:r>
            <a:r>
              <a:rPr lang="ru-RU" sz="1000" dirty="0">
                <a:solidFill>
                  <a:schemeClr val="tx1"/>
                </a:solidFill>
              </a:rPr>
              <a:t>09</a:t>
            </a:r>
            <a:endParaRPr lang="en-US" sz="10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000" dirty="0">
                <a:solidFill>
                  <a:srgbClr val="FF0000"/>
                </a:solidFill>
              </a:rPr>
              <a:t>That is the culling </a:t>
            </a:r>
            <a:r>
              <a:rPr lang="en-US" sz="1000" dirty="0">
                <a:solidFill>
                  <a:schemeClr val="tx1"/>
                </a:solidFill>
              </a:rPr>
              <a:t>and </a:t>
            </a:r>
            <a:r>
              <a:rPr lang="en-US" sz="1000" dirty="0">
                <a:solidFill>
                  <a:srgbClr val="FF0000"/>
                </a:solidFill>
              </a:rPr>
              <a:t>Captain America </a:t>
            </a:r>
            <a:r>
              <a:rPr lang="en-US" sz="1000" dirty="0">
                <a:solidFill>
                  <a:schemeClr val="tx1"/>
                </a:solidFill>
              </a:rPr>
              <a:t>Videos.</a:t>
            </a: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CAC87E98-4D2B-0B8C-2755-C8817F97014E}"/>
              </a:ext>
            </a:extLst>
          </p:cNvPr>
          <p:cNvSpPr txBox="1">
            <a:spLocks/>
          </p:cNvSpPr>
          <p:nvPr/>
        </p:nvSpPr>
        <p:spPr>
          <a:xfrm>
            <a:off x="78195" y="3656208"/>
            <a:ext cx="2292389" cy="1124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Model result: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23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00:01:03,939 --&gt; 00:01:06,</a:t>
            </a:r>
            <a:r>
              <a:rPr lang="en-US" sz="1000" dirty="0">
                <a:solidFill>
                  <a:srgbClr val="FF0000"/>
                </a:solidFill>
              </a:rPr>
              <a:t>333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Broil on high for </a:t>
            </a:r>
            <a:r>
              <a:rPr lang="en-US" sz="1000" dirty="0">
                <a:solidFill>
                  <a:srgbClr val="00B050"/>
                </a:solidFill>
              </a:rPr>
              <a:t>4 to 5 </a:t>
            </a:r>
            <a:r>
              <a:rPr lang="en-US" sz="1000" dirty="0">
                <a:solidFill>
                  <a:schemeClr val="tx1"/>
                </a:solidFill>
              </a:rPr>
              <a:t>minutes. You </a:t>
            </a:r>
            <a:r>
              <a:rPr lang="en-US" sz="1000" dirty="0">
                <a:solidFill>
                  <a:srgbClr val="00B050"/>
                </a:solidFill>
              </a:rPr>
              <a:t>should not</a:t>
            </a:r>
            <a:r>
              <a:rPr lang="en-US" sz="1000" dirty="0">
                <a:solidFill>
                  <a:schemeClr val="tx1"/>
                </a:solidFill>
              </a:rPr>
              <a:t> preheat the oven.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A4EF2169-B212-1F38-E6A9-F6BFE60D1F7E}"/>
              </a:ext>
            </a:extLst>
          </p:cNvPr>
          <p:cNvSpPr txBox="1">
            <a:spLocks/>
          </p:cNvSpPr>
          <p:nvPr/>
        </p:nvSpPr>
        <p:spPr>
          <a:xfrm>
            <a:off x="2649304" y="3660013"/>
            <a:ext cx="2292389" cy="1120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Model result: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5</a:t>
            </a:r>
          </a:p>
          <a:p>
            <a:pPr marL="114300" indent="0">
              <a:buNone/>
            </a:pPr>
            <a:r>
              <a:rPr lang="en-US" sz="1000" dirty="0">
                <a:solidFill>
                  <a:schemeClr val="tx1"/>
                </a:solidFill>
              </a:rPr>
              <a:t>00:00:22,</a:t>
            </a:r>
            <a:r>
              <a:rPr lang="en-US" sz="1000" dirty="0">
                <a:solidFill>
                  <a:srgbClr val="FF0000"/>
                </a:solidFill>
              </a:rPr>
              <a:t>878</a:t>
            </a:r>
            <a:r>
              <a:rPr lang="en-US" sz="1000" dirty="0">
                <a:solidFill>
                  <a:schemeClr val="tx1"/>
                </a:solidFill>
              </a:rPr>
              <a:t> --&gt; 00:00:26,610</a:t>
            </a:r>
          </a:p>
          <a:p>
            <a:pPr marL="114300" indent="0">
              <a:buNone/>
            </a:pPr>
            <a:r>
              <a:rPr lang="en-US" sz="1000" dirty="0">
                <a:solidFill>
                  <a:srgbClr val="00B050"/>
                </a:solidFill>
              </a:rPr>
              <a:t>Thanks for coming </a:t>
            </a:r>
            <a:r>
              <a:rPr lang="en-US" sz="1000" dirty="0">
                <a:solidFill>
                  <a:schemeClr val="tx1"/>
                </a:solidFill>
              </a:rPr>
              <a:t>and </a:t>
            </a:r>
            <a:r>
              <a:rPr lang="en-US" sz="1000" dirty="0">
                <a:solidFill>
                  <a:srgbClr val="00B050"/>
                </a:solidFill>
              </a:rPr>
              <a:t>captioning your</a:t>
            </a:r>
            <a:r>
              <a:rPr lang="en-US" sz="1000" dirty="0">
                <a:solidFill>
                  <a:schemeClr val="tx1"/>
                </a:solidFill>
              </a:rPr>
              <a:t> videos.</a:t>
            </a:r>
          </a:p>
        </p:txBody>
      </p:sp>
      <p:sp>
        <p:nvSpPr>
          <p:cNvPr id="12" name="Google Shape;122;p5">
            <a:extLst>
              <a:ext uri="{FF2B5EF4-FFF2-40B4-BE49-F238E27FC236}">
                <a16:creationId xmlns:a16="http://schemas.microsoft.com/office/drawing/2014/main" id="{161A0D6C-4A71-9221-9DBC-FEB4301EB33F}"/>
              </a:ext>
            </a:extLst>
          </p:cNvPr>
          <p:cNvSpPr txBox="1"/>
          <p:nvPr/>
        </p:nvSpPr>
        <p:spPr>
          <a:xfrm>
            <a:off x="8372109" y="4714875"/>
            <a:ext cx="6724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DF19FD02-6AB1-D368-64D1-13F70F4488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3317885"/>
              </p:ext>
            </p:extLst>
          </p:nvPr>
        </p:nvGraphicFramePr>
        <p:xfrm>
          <a:off x="5232883" y="1650578"/>
          <a:ext cx="3788715" cy="24055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00331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1"/>
          </p:nvPr>
        </p:nvSpPr>
        <p:spPr>
          <a:xfrm>
            <a:off x="357187" y="1379212"/>
            <a:ext cx="8429625" cy="33356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 panose="02000000000000000000" pitchFamily="2" charset="0"/>
              <a:buChar char="ꟷ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Анализ существующих подходов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;</a:t>
            </a:r>
          </a:p>
          <a:p>
            <a:pPr marL="2857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 panose="02000000000000000000" pitchFamily="2" charset="0"/>
              <a:buChar char="ꟷ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Инструмент генерации обработанного аудиоряда из произвольного видеоряда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;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 panose="02000000000000000000" pitchFamily="2" charset="0"/>
              <a:buChar char="ꟷ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Система распознавания речи и генерации текстового файла субтитров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;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" panose="02000000000000000000" pitchFamily="2" charset="0"/>
              <a:buChar char="ꟷ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Инструмент генерации видеоряда с субтитрами из изначального видеоряда и сгенерированного текста субтитров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  <a:p>
            <a:pPr marL="0" lvl="0" indent="3600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1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"/>
            </a:endParaRPr>
          </a:p>
        </p:txBody>
      </p:sp>
      <p:sp>
        <p:nvSpPr>
          <p:cNvPr id="122" name="Google Shape;122;p5"/>
          <p:cNvSpPr txBox="1"/>
          <p:nvPr/>
        </p:nvSpPr>
        <p:spPr>
          <a:xfrm>
            <a:off x="8372109" y="4714875"/>
            <a:ext cx="672450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/>
          </p:nvPr>
        </p:nvSpPr>
        <p:spPr>
          <a:xfrm>
            <a:off x="4860032" y="483518"/>
            <a:ext cx="3970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ЗАКЛЮЧЕНИЕ</a:t>
            </a:r>
            <a:endParaRPr sz="24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"/>
          <p:cNvSpPr txBox="1"/>
          <p:nvPr/>
        </p:nvSpPr>
        <p:spPr>
          <a:xfrm>
            <a:off x="0" y="1374843"/>
            <a:ext cx="9144000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ru-RU" sz="40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СПАСИБО ЗА ВНИМАНИЕ!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129;p6">
            <a:extLst>
              <a:ext uri="{FF2B5EF4-FFF2-40B4-BE49-F238E27FC236}">
                <a16:creationId xmlns:a16="http://schemas.microsoft.com/office/drawing/2014/main" id="{3E7C641F-4436-5B69-8C03-9A8F84B3DE53}"/>
              </a:ext>
            </a:extLst>
          </p:cNvPr>
          <p:cNvSpPr txBox="1"/>
          <p:nvPr/>
        </p:nvSpPr>
        <p:spPr>
          <a:xfrm>
            <a:off x="3451707" y="2048023"/>
            <a:ext cx="535317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Шишигин Игорь Андреевич</a:t>
            </a:r>
            <a:endParaRPr lang="en-US" sz="20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e-mail: </a:t>
            </a:r>
            <a:r>
              <a:rPr lang="en-US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shishiginigor.ru@gmail.com</a:t>
            </a:r>
            <a:endParaRPr lang="en-US" sz="20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3" name="Google Shape;129;p6">
            <a:extLst>
              <a:ext uri="{FF2B5EF4-FFF2-40B4-BE49-F238E27FC236}">
                <a16:creationId xmlns:a16="http://schemas.microsoft.com/office/drawing/2014/main" id="{57ACA369-A256-40C9-AD46-DF4991F50E09}"/>
              </a:ext>
            </a:extLst>
          </p:cNvPr>
          <p:cNvSpPr txBox="1"/>
          <p:nvPr/>
        </p:nvSpPr>
        <p:spPr>
          <a:xfrm>
            <a:off x="3451707" y="4044679"/>
            <a:ext cx="535317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Малкова Елизавета Алексеевна</a:t>
            </a:r>
            <a:endParaRPr sz="20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e-mail: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liza05041242@gmail.com</a:t>
            </a:r>
            <a:endParaRPr sz="20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4" name="Google Shape;129;p6">
            <a:extLst>
              <a:ext uri="{FF2B5EF4-FFF2-40B4-BE49-F238E27FC236}">
                <a16:creationId xmlns:a16="http://schemas.microsoft.com/office/drawing/2014/main" id="{A85E2830-8531-74E2-8A91-07CFAFC322B5}"/>
              </a:ext>
            </a:extLst>
          </p:cNvPr>
          <p:cNvSpPr txBox="1"/>
          <p:nvPr/>
        </p:nvSpPr>
        <p:spPr>
          <a:xfrm>
            <a:off x="3451707" y="2709781"/>
            <a:ext cx="535317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Севханов Улви Тофиг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оглы</a:t>
            </a:r>
            <a:endParaRPr sz="20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e-mail: 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ulvisevxanov@mail.ru</a:t>
            </a:r>
            <a:endParaRPr sz="20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5" name="Google Shape;129;p6">
            <a:extLst>
              <a:ext uri="{FF2B5EF4-FFF2-40B4-BE49-F238E27FC236}">
                <a16:creationId xmlns:a16="http://schemas.microsoft.com/office/drawing/2014/main" id="{4DDEF4D6-3348-9A2D-832A-C86BEEB97608}"/>
              </a:ext>
            </a:extLst>
          </p:cNvPr>
          <p:cNvSpPr txBox="1"/>
          <p:nvPr/>
        </p:nvSpPr>
        <p:spPr>
          <a:xfrm>
            <a:off x="3451707" y="3377230"/>
            <a:ext cx="5353176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ru-RU" sz="20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Бочкарев Александр Алексеевич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e-mail: </a:t>
            </a:r>
            <a:r>
              <a:rPr lang="en-US" sz="20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rPr>
              <a:t>bochkarev066@mail.ru</a:t>
            </a:r>
            <a:endParaRPr lang="en-US" sz="2000" b="0" i="0" u="none" strike="noStrike" cap="none"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0F3607-871C-8D53-ACCD-A41481158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5132" y="548877"/>
            <a:ext cx="2193131" cy="414339"/>
          </a:xfrm>
        </p:spPr>
        <p:txBody>
          <a:bodyPr/>
          <a:lstStyle/>
          <a:p>
            <a:r>
              <a:rPr lang="ru-RU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Приложение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16D53B1-E1D7-1F14-5CBD-AE8341386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107" y="1035844"/>
            <a:ext cx="6275785" cy="367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5076056" y="483518"/>
            <a:ext cx="375476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ЦЕЛЬ И ЗАДАЧИ</a:t>
            </a:r>
          </a:p>
        </p:txBody>
      </p:sp>
      <p:sp>
        <p:nvSpPr>
          <p:cNvPr id="105" name="Google Shape;105;p3"/>
          <p:cNvSpPr txBox="1">
            <a:spLocks noGrp="1"/>
          </p:cNvSpPr>
          <p:nvPr>
            <p:ph type="body" idx="1"/>
          </p:nvPr>
        </p:nvSpPr>
        <p:spPr>
          <a:xfrm>
            <a:off x="357189" y="1101436"/>
            <a:ext cx="8429700" cy="3781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Цель работы:</a:t>
            </a:r>
            <a:r>
              <a:rPr lang="ru-RU" sz="2000" dirty="0">
                <a:latin typeface="Roboto"/>
                <a:ea typeface="Roboto"/>
                <a:cs typeface="Roboto"/>
                <a:sym typeface="Roboto"/>
              </a:rPr>
              <a:t> Разработка информационной системы автоматизированной генерации текстовой транскрипции (субтитров) на основе аудиовизуального потока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 b="1" dirty="0">
                <a:latin typeface="Roboto"/>
                <a:ea typeface="Roboto"/>
                <a:cs typeface="Roboto"/>
                <a:sym typeface="Roboto"/>
              </a:rPr>
              <a:t>Задачи работы:</a:t>
            </a:r>
            <a:endParaRPr lang="ru-RU" sz="2000" dirty="0"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─"/>
            </a:pPr>
            <a:r>
              <a:rPr lang="ru-RU" sz="2000" dirty="0">
                <a:latin typeface="Roboto"/>
                <a:ea typeface="Roboto"/>
                <a:sym typeface="Roboto"/>
              </a:rPr>
              <a:t>Анализ существующих подходов</a:t>
            </a:r>
            <a:r>
              <a:rPr lang="en-US" sz="2000" dirty="0">
                <a:latin typeface="Roboto"/>
                <a:ea typeface="Roboto"/>
                <a:sym typeface="Roboto"/>
              </a:rPr>
              <a:t>;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─"/>
            </a:pPr>
            <a:r>
              <a:rPr lang="ru-RU" sz="2000" dirty="0">
                <a:latin typeface="Roboto"/>
                <a:ea typeface="Roboto"/>
                <a:sym typeface="Roboto"/>
              </a:rPr>
              <a:t>Разработка инструмента генерации обработанного аудиоряда из произвольного видеоряда</a:t>
            </a:r>
            <a:r>
              <a:rPr lang="en-US" sz="2000" dirty="0">
                <a:latin typeface="Roboto"/>
                <a:ea typeface="Roboto"/>
                <a:sym typeface="Roboto"/>
              </a:rPr>
              <a:t>;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─"/>
            </a:pPr>
            <a:r>
              <a:rPr lang="ru-RU" sz="2000" dirty="0">
                <a:latin typeface="Roboto"/>
                <a:ea typeface="Roboto"/>
                <a:sym typeface="Roboto"/>
              </a:rPr>
              <a:t>Разработка системы распознавания речи и генерации текстового файла субтитров </a:t>
            </a:r>
            <a:r>
              <a:rPr lang="en-US" sz="2000" dirty="0">
                <a:latin typeface="Roboto"/>
                <a:ea typeface="Roboto"/>
                <a:sym typeface="Roboto"/>
              </a:rPr>
              <a:t>;</a:t>
            </a:r>
            <a:endParaRPr lang="ru-RU" sz="2000" dirty="0">
              <a:latin typeface="Roboto"/>
              <a:ea typeface="Roboto"/>
              <a:sym typeface="Roboto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Tx/>
              <a:buChar char="─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Разработка инструмента генерации видеоряда с субтитрами из изначального видеоряда и сгенерированного текста субтитров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lvl="0" indent="-23495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lang="ru-RU" sz="17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8382000" y="4714875"/>
            <a:ext cx="61969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467544" y="1215405"/>
            <a:ext cx="8429625" cy="34445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Объект исследования: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Процесс подготовки текстовой транскрипции аудиовизуальных произведений</a:t>
            </a:r>
            <a:r>
              <a:rPr lang="en-US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</a:t>
            </a:r>
            <a:endParaRPr lang="ru-RU" sz="1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lang="ru-RU" sz="1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342900" lvl="0" indent="-3429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Предмет исследования:</a:t>
            </a:r>
          </a:p>
          <a:p>
            <a:pPr marL="342900" lvl="0" indent="-342900" algn="l" rtl="0">
              <a:lnSpc>
                <a:spcPct val="100000"/>
              </a:lnSpc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ru-RU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Модели и методы автоматизированного создания и позиционирования текстовой транскрипции аудиовизуальных произведений</a:t>
            </a:r>
            <a:r>
              <a:rPr lang="en-US" sz="17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</a:t>
            </a:r>
            <a:endParaRPr lang="ru-RU" sz="17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8423031" y="4714875"/>
            <a:ext cx="57866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3445347" y="483518"/>
            <a:ext cx="5451822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Объект и предмет исследования</a:t>
            </a:r>
            <a:endParaRPr sz="24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/>
          <p:nvPr/>
        </p:nvSpPr>
        <p:spPr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4"/>
          <p:cNvSpPr txBox="1"/>
          <p:nvPr/>
        </p:nvSpPr>
        <p:spPr>
          <a:xfrm>
            <a:off x="8428892" y="4714875"/>
            <a:ext cx="57280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4"/>
          <p:cNvSpPr txBox="1">
            <a:spLocks noGrp="1"/>
          </p:cNvSpPr>
          <p:nvPr>
            <p:ph type="title"/>
          </p:nvPr>
        </p:nvSpPr>
        <p:spPr>
          <a:xfrm>
            <a:off x="4860032" y="483518"/>
            <a:ext cx="3970784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ru-RU" sz="2400" b="1" dirty="0">
                <a:solidFill>
                  <a:schemeClr val="lt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Актуальность</a:t>
            </a:r>
            <a:endParaRPr sz="2400" b="1" dirty="0">
              <a:solidFill>
                <a:schemeClr val="l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4" name="Текст 2">
            <a:extLst>
              <a:ext uri="{FF2B5EF4-FFF2-40B4-BE49-F238E27FC236}">
                <a16:creationId xmlns:a16="http://schemas.microsoft.com/office/drawing/2014/main" id="{1F91673A-DDDC-189B-950C-3019FADBAF85}"/>
              </a:ext>
            </a:extLst>
          </p:cNvPr>
          <p:cNvSpPr txBox="1">
            <a:spLocks/>
          </p:cNvSpPr>
          <p:nvPr/>
        </p:nvSpPr>
        <p:spPr>
          <a:xfrm>
            <a:off x="3605390" y="1164432"/>
            <a:ext cx="2509284" cy="123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Spoken audio: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23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00:01:03,939 --&gt; 00:01:06,733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Broil on high for </a:t>
            </a:r>
            <a:r>
              <a:rPr lang="en-US" sz="1200" dirty="0">
                <a:solidFill>
                  <a:srgbClr val="00B050"/>
                </a:solidFill>
              </a:rPr>
              <a:t>4 to 5 </a:t>
            </a:r>
            <a:r>
              <a:rPr lang="en-US" sz="1200" dirty="0">
                <a:solidFill>
                  <a:schemeClr val="tx1"/>
                </a:solidFill>
              </a:rPr>
              <a:t>minutes. You </a:t>
            </a:r>
            <a:r>
              <a:rPr lang="en-US" sz="1200" dirty="0">
                <a:solidFill>
                  <a:srgbClr val="00B050"/>
                </a:solidFill>
              </a:rPr>
              <a:t>should not</a:t>
            </a:r>
            <a:r>
              <a:rPr lang="en-US" sz="1200" dirty="0">
                <a:solidFill>
                  <a:schemeClr val="tx1"/>
                </a:solidFill>
              </a:rPr>
              <a:t> preheat the oven.</a:t>
            </a:r>
          </a:p>
        </p:txBody>
      </p:sp>
      <p:sp>
        <p:nvSpPr>
          <p:cNvPr id="5" name="Текст 2">
            <a:extLst>
              <a:ext uri="{FF2B5EF4-FFF2-40B4-BE49-F238E27FC236}">
                <a16:creationId xmlns:a16="http://schemas.microsoft.com/office/drawing/2014/main" id="{8A904022-C210-8B58-7147-546BBC6F11EA}"/>
              </a:ext>
            </a:extLst>
          </p:cNvPr>
          <p:cNvSpPr txBox="1">
            <a:spLocks/>
          </p:cNvSpPr>
          <p:nvPr/>
        </p:nvSpPr>
        <p:spPr>
          <a:xfrm>
            <a:off x="6371538" y="1164432"/>
            <a:ext cx="2708168" cy="123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Auto-captions: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23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00:01:03,937 --&gt; 00:01:06,734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Broil on high for </a:t>
            </a:r>
            <a:r>
              <a:rPr lang="en-US" sz="1200" dirty="0">
                <a:solidFill>
                  <a:srgbClr val="FF0000"/>
                </a:solidFill>
              </a:rPr>
              <a:t>45</a:t>
            </a:r>
            <a:r>
              <a:rPr lang="en-US" sz="1200" dirty="0">
                <a:solidFill>
                  <a:schemeClr val="tx1"/>
                </a:solidFill>
              </a:rPr>
              <a:t> minutes. </a:t>
            </a:r>
            <a:endParaRPr lang="ru-RU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You </a:t>
            </a:r>
            <a:r>
              <a:rPr lang="en-US" sz="1200" dirty="0">
                <a:solidFill>
                  <a:srgbClr val="FF0000"/>
                </a:solidFill>
              </a:rPr>
              <a:t>should know to </a:t>
            </a:r>
            <a:r>
              <a:rPr lang="en-US" sz="1200" dirty="0">
                <a:solidFill>
                  <a:schemeClr val="tx1"/>
                </a:solidFill>
              </a:rPr>
              <a:t>preheat the oven.</a:t>
            </a: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FABA3147-B3C8-FEB7-2020-E09B93A798B6}"/>
              </a:ext>
            </a:extLst>
          </p:cNvPr>
          <p:cNvSpPr txBox="1">
            <a:spLocks/>
          </p:cNvSpPr>
          <p:nvPr/>
        </p:nvSpPr>
        <p:spPr>
          <a:xfrm>
            <a:off x="3605390" y="2587461"/>
            <a:ext cx="2509284" cy="123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Spoken audio: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5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00:00:22,898 --&gt; 00:00:26,610</a:t>
            </a:r>
          </a:p>
          <a:p>
            <a:pPr marL="114300" indent="0">
              <a:buNone/>
            </a:pPr>
            <a:r>
              <a:rPr lang="en-US" sz="1200" dirty="0">
                <a:solidFill>
                  <a:srgbClr val="00B050"/>
                </a:solidFill>
              </a:rPr>
              <a:t>Thanks for coming </a:t>
            </a:r>
            <a:r>
              <a:rPr lang="en-US" sz="1200" dirty="0">
                <a:solidFill>
                  <a:schemeClr val="tx1"/>
                </a:solidFill>
              </a:rPr>
              <a:t>and </a:t>
            </a:r>
            <a:r>
              <a:rPr lang="en-US" sz="1200" dirty="0">
                <a:solidFill>
                  <a:srgbClr val="00B050"/>
                </a:solidFill>
              </a:rPr>
              <a:t>captioning your</a:t>
            </a:r>
            <a:r>
              <a:rPr lang="en-US" sz="1200" dirty="0">
                <a:solidFill>
                  <a:schemeClr val="tx1"/>
                </a:solidFill>
              </a:rPr>
              <a:t> videos.</a:t>
            </a:r>
          </a:p>
        </p:txBody>
      </p:sp>
      <p:sp>
        <p:nvSpPr>
          <p:cNvPr id="7" name="Текст 2">
            <a:extLst>
              <a:ext uri="{FF2B5EF4-FFF2-40B4-BE49-F238E27FC236}">
                <a16:creationId xmlns:a16="http://schemas.microsoft.com/office/drawing/2014/main" id="{1C6B93D0-DF6D-3B6C-1575-4FBD9FE30073}"/>
              </a:ext>
            </a:extLst>
          </p:cNvPr>
          <p:cNvSpPr txBox="1">
            <a:spLocks/>
          </p:cNvSpPr>
          <p:nvPr/>
        </p:nvSpPr>
        <p:spPr>
          <a:xfrm>
            <a:off x="6371538" y="2587461"/>
            <a:ext cx="2708168" cy="123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Auto-captions: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5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00:00:22,89</a:t>
            </a:r>
            <a:r>
              <a:rPr lang="ru-RU" sz="1200" dirty="0">
                <a:solidFill>
                  <a:schemeClr val="tx1"/>
                </a:solidFill>
              </a:rPr>
              <a:t>4</a:t>
            </a:r>
            <a:r>
              <a:rPr lang="en-US" sz="1200" dirty="0">
                <a:solidFill>
                  <a:schemeClr val="tx1"/>
                </a:solidFill>
              </a:rPr>
              <a:t> --&gt; 00:00:26,6</a:t>
            </a:r>
            <a:r>
              <a:rPr lang="ru-RU" sz="1200" dirty="0">
                <a:solidFill>
                  <a:schemeClr val="tx1"/>
                </a:solidFill>
              </a:rPr>
              <a:t>09</a:t>
            </a: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rgbClr val="FF0000"/>
                </a:solidFill>
              </a:rPr>
              <a:t>That is the culling </a:t>
            </a:r>
            <a:r>
              <a:rPr lang="en-US" sz="1200" dirty="0">
                <a:solidFill>
                  <a:schemeClr val="tx1"/>
                </a:solidFill>
              </a:rPr>
              <a:t>and </a:t>
            </a:r>
            <a:r>
              <a:rPr lang="en-US" sz="1200" dirty="0">
                <a:solidFill>
                  <a:srgbClr val="FF0000"/>
                </a:solidFill>
              </a:rPr>
              <a:t>Captain America </a:t>
            </a:r>
            <a:r>
              <a:rPr lang="en-US" sz="1200" dirty="0">
                <a:solidFill>
                  <a:schemeClr val="tx1"/>
                </a:solidFill>
              </a:rPr>
              <a:t>Videos.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90C156-DFD2-8100-4B2A-79BD877E4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6323"/>
            <a:ext cx="3555761" cy="1394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4AAA853-751F-8EC1-1650-A4BDEF5E35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1504"/>
          <a:stretch/>
        </p:blipFill>
        <p:spPr>
          <a:xfrm>
            <a:off x="1699709" y="3330304"/>
            <a:ext cx="1400679" cy="1291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23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3B309-9788-81E1-6DD1-2A5E91E83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1195" y="449871"/>
            <a:ext cx="4000501" cy="514351"/>
          </a:xfrm>
        </p:spPr>
        <p:txBody>
          <a:bodyPr/>
          <a:lstStyle/>
          <a:p>
            <a:r>
              <a:rPr lang="ru-RU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Ценностное предложение</a:t>
            </a:r>
          </a:p>
        </p:txBody>
      </p:sp>
      <p:sp>
        <p:nvSpPr>
          <p:cNvPr id="4" name="Google Shape;113;p4">
            <a:extLst>
              <a:ext uri="{FF2B5EF4-FFF2-40B4-BE49-F238E27FC236}">
                <a16:creationId xmlns:a16="http://schemas.microsoft.com/office/drawing/2014/main" id="{8CE98239-D358-22D8-B1CD-D2F93A555DDE}"/>
              </a:ext>
            </a:extLst>
          </p:cNvPr>
          <p:cNvSpPr txBox="1"/>
          <p:nvPr/>
        </p:nvSpPr>
        <p:spPr>
          <a:xfrm>
            <a:off x="8428892" y="4714875"/>
            <a:ext cx="57280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C2E674E-D0A1-CE78-167B-3B865769BD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405" y="1078706"/>
            <a:ext cx="7214817" cy="3614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5896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67269-65BB-6C70-35EB-7A757E318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888" y="427431"/>
            <a:ext cx="4007644" cy="578645"/>
          </a:xfrm>
        </p:spPr>
        <p:txBody>
          <a:bodyPr/>
          <a:lstStyle/>
          <a:p>
            <a:r>
              <a:rPr lang="ru-RU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Существующие решения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EC646CC9-1F03-A6C4-4FF8-E09D8E783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014345"/>
              </p:ext>
            </p:extLst>
          </p:nvPr>
        </p:nvGraphicFramePr>
        <p:xfrm>
          <a:off x="428625" y="1273810"/>
          <a:ext cx="8393905" cy="3112453"/>
        </p:xfrm>
        <a:graphic>
          <a:graphicData uri="http://schemas.openxmlformats.org/drawingml/2006/table">
            <a:tbl>
              <a:tblPr firstRow="1" firstCol="1">
                <a:tableStyleId>{D7AC3CCA-C797-4891-BE02-D94E43425B78}</a:tableStyleId>
              </a:tblPr>
              <a:tblGrid>
                <a:gridCol w="2928938">
                  <a:extLst>
                    <a:ext uri="{9D8B030D-6E8A-4147-A177-3AD203B41FA5}">
                      <a16:colId xmlns:a16="http://schemas.microsoft.com/office/drawing/2014/main" val="1064220960"/>
                    </a:ext>
                  </a:extLst>
                </a:gridCol>
                <a:gridCol w="1935956">
                  <a:extLst>
                    <a:ext uri="{9D8B030D-6E8A-4147-A177-3AD203B41FA5}">
                      <a16:colId xmlns:a16="http://schemas.microsoft.com/office/drawing/2014/main" val="165643392"/>
                    </a:ext>
                  </a:extLst>
                </a:gridCol>
                <a:gridCol w="1042987">
                  <a:extLst>
                    <a:ext uri="{9D8B030D-6E8A-4147-A177-3AD203B41FA5}">
                      <a16:colId xmlns:a16="http://schemas.microsoft.com/office/drawing/2014/main" val="3931906437"/>
                    </a:ext>
                  </a:extLst>
                </a:gridCol>
                <a:gridCol w="1243013">
                  <a:extLst>
                    <a:ext uri="{9D8B030D-6E8A-4147-A177-3AD203B41FA5}">
                      <a16:colId xmlns:a16="http://schemas.microsoft.com/office/drawing/2014/main" val="3825728590"/>
                    </a:ext>
                  </a:extLst>
                </a:gridCol>
                <a:gridCol w="1243011">
                  <a:extLst>
                    <a:ext uri="{9D8B030D-6E8A-4147-A177-3AD203B41FA5}">
                      <a16:colId xmlns:a16="http://schemas.microsoft.com/office/drawing/2014/main" val="3578471942"/>
                    </a:ext>
                  </a:extLst>
                </a:gridCol>
              </a:tblGrid>
              <a:tr h="369253">
                <a:tc>
                  <a:txBody>
                    <a:bodyPr/>
                    <a:lstStyle/>
                    <a:p>
                      <a:pPr algn="ctr"/>
                      <a:endParaRPr lang="ru-RU" sz="120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YouTube </a:t>
                      </a:r>
                      <a:r>
                        <a:rPr lang="ru-RU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субтитры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VEED</a:t>
                      </a:r>
                      <a:endParaRPr lang="ru-RU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Descript</a:t>
                      </a:r>
                      <a:endParaRPr lang="ru-RU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Kapwing</a:t>
                      </a:r>
                      <a:endParaRPr lang="ru-RU" b="0" dirty="0">
                        <a:latin typeface="Roboto" panose="02000000000000000000" pitchFamily="2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1262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Пунктуация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1207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Мультиплатформенность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494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Доступность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7660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Отсутствие водяных знаков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0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Корректный перенос смысла содержания 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-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0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+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48500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DC55009-78F3-6D51-B9A9-29962419FE3E}"/>
              </a:ext>
            </a:extLst>
          </p:cNvPr>
          <p:cNvSpPr txBox="1"/>
          <p:nvPr/>
        </p:nvSpPr>
        <p:spPr>
          <a:xfrm>
            <a:off x="428625" y="1343025"/>
            <a:ext cx="9124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Критерии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A306C4-B994-86E6-B046-61719D6B532D}"/>
              </a:ext>
            </a:extLst>
          </p:cNvPr>
          <p:cNvSpPr txBox="1"/>
          <p:nvPr/>
        </p:nvSpPr>
        <p:spPr>
          <a:xfrm>
            <a:off x="2185988" y="1273810"/>
            <a:ext cx="1764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Инструменты</a:t>
            </a:r>
          </a:p>
        </p:txBody>
      </p:sp>
      <p:sp>
        <p:nvSpPr>
          <p:cNvPr id="14" name="Google Shape;113;p4">
            <a:extLst>
              <a:ext uri="{FF2B5EF4-FFF2-40B4-BE49-F238E27FC236}">
                <a16:creationId xmlns:a16="http://schemas.microsoft.com/office/drawing/2014/main" id="{0DB24C37-AAE0-BE96-A853-89A3BF87D135}"/>
              </a:ext>
            </a:extLst>
          </p:cNvPr>
          <p:cNvSpPr txBox="1"/>
          <p:nvPr/>
        </p:nvSpPr>
        <p:spPr>
          <a:xfrm>
            <a:off x="8428892" y="4714875"/>
            <a:ext cx="57280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722954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97546-9372-CD8A-C9BC-0F31B2B15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856" y="400050"/>
            <a:ext cx="4579144" cy="613172"/>
          </a:xfrm>
        </p:spPr>
        <p:txBody>
          <a:bodyPr/>
          <a:lstStyle/>
          <a:p>
            <a:r>
              <a:rPr lang="ru-RU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Модели и методы решения</a:t>
            </a:r>
          </a:p>
        </p:txBody>
      </p:sp>
      <p:sp>
        <p:nvSpPr>
          <p:cNvPr id="4" name="Google Shape;113;p4">
            <a:extLst>
              <a:ext uri="{FF2B5EF4-FFF2-40B4-BE49-F238E27FC236}">
                <a16:creationId xmlns:a16="http://schemas.microsoft.com/office/drawing/2014/main" id="{761EBCCB-ADB4-0D80-6867-24F61413EC2D}"/>
              </a:ext>
            </a:extLst>
          </p:cNvPr>
          <p:cNvSpPr txBox="1"/>
          <p:nvPr/>
        </p:nvSpPr>
        <p:spPr>
          <a:xfrm>
            <a:off x="8428892" y="4714875"/>
            <a:ext cx="57280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EB56AD02-C362-55A7-B174-9BBF82203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3750" y="1166532"/>
            <a:ext cx="3919619" cy="32983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Используется 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LSTM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-модель (Длинная цепь элементов краткосрочной памяти) с предварительной обработкой аудиоряда (фильтрация частот)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Набор данных для обучения формируется из библиотек песен и отрывков из сериалов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</a:t>
            </a: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фильмов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  <a:endParaRPr lang="ru-RU" sz="1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BD0A44-305D-37FD-38DE-EBBC76E2A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3237" y="1166532"/>
            <a:ext cx="4848459" cy="2769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854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3609740F-D162-33E7-66FF-C5A93788064D}"/>
              </a:ext>
            </a:extLst>
          </p:cNvPr>
          <p:cNvSpPr/>
          <p:nvPr/>
        </p:nvSpPr>
        <p:spPr>
          <a:xfrm>
            <a:off x="4357068" y="3698170"/>
            <a:ext cx="2942997" cy="90655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2F6E961-A0C6-DCC5-C5AB-F75BDC4AB61C}"/>
              </a:ext>
            </a:extLst>
          </p:cNvPr>
          <p:cNvSpPr/>
          <p:nvPr/>
        </p:nvSpPr>
        <p:spPr>
          <a:xfrm>
            <a:off x="1582820" y="3698169"/>
            <a:ext cx="1960479" cy="9065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83C4E3-E647-88F7-03B4-382F0B2B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1424" y="387399"/>
            <a:ext cx="3265426" cy="656034"/>
          </a:xfrm>
        </p:spPr>
        <p:txBody>
          <a:bodyPr/>
          <a:lstStyle/>
          <a:p>
            <a:r>
              <a:rPr lang="ru-RU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Архитектура модели</a:t>
            </a:r>
          </a:p>
        </p:txBody>
      </p:sp>
      <p:sp>
        <p:nvSpPr>
          <p:cNvPr id="4" name="Google Shape;113;p4">
            <a:extLst>
              <a:ext uri="{FF2B5EF4-FFF2-40B4-BE49-F238E27FC236}">
                <a16:creationId xmlns:a16="http://schemas.microsoft.com/office/drawing/2014/main" id="{45BED479-8ED8-C337-D765-5A05CC10C46C}"/>
              </a:ext>
            </a:extLst>
          </p:cNvPr>
          <p:cNvSpPr txBox="1"/>
          <p:nvPr/>
        </p:nvSpPr>
        <p:spPr>
          <a:xfrm>
            <a:off x="8428892" y="4702971"/>
            <a:ext cx="657958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8/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148" name="Picture 4" descr="Picture background">
            <a:extLst>
              <a:ext uri="{FF2B5EF4-FFF2-40B4-BE49-F238E27FC236}">
                <a16:creationId xmlns:a16="http://schemas.microsoft.com/office/drawing/2014/main" id="{8DDAF58B-D2B6-CF55-B820-D08137E64D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365" y="3800060"/>
            <a:ext cx="619279" cy="619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oogle Shape;129;p19">
            <a:extLst>
              <a:ext uri="{FF2B5EF4-FFF2-40B4-BE49-F238E27FC236}">
                <a16:creationId xmlns:a16="http://schemas.microsoft.com/office/drawing/2014/main" id="{E4E34E0C-CA65-A784-FBE9-D4BBDB27FEA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1616" y="3850589"/>
            <a:ext cx="523303" cy="539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26;p19">
            <a:extLst>
              <a:ext uri="{FF2B5EF4-FFF2-40B4-BE49-F238E27FC236}">
                <a16:creationId xmlns:a16="http://schemas.microsoft.com/office/drawing/2014/main" id="{EDFB012E-C038-2CD2-2B18-C01B4485349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1428" y="3855398"/>
            <a:ext cx="523303" cy="539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146744-D5B0-9C94-F025-439C18E10B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554092" y="3912440"/>
            <a:ext cx="1927852" cy="47801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C592B95-013B-E09E-1B87-F4B3585CE9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6300" y="1083795"/>
            <a:ext cx="73914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445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477535-9B16-1B61-E033-596F8B93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923" y="440651"/>
            <a:ext cx="4420077" cy="570309"/>
          </a:xfrm>
        </p:spPr>
        <p:txBody>
          <a:bodyPr/>
          <a:lstStyle/>
          <a:p>
            <a:r>
              <a:rPr lang="ru-RU" sz="24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Функция ошибки модели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9E0E34-4C7C-2E75-390B-1B338EFEF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3843337"/>
            <a:ext cx="2758440" cy="1428751"/>
          </a:xfrm>
        </p:spPr>
        <p:txBody>
          <a:bodyPr/>
          <a:lstStyle/>
          <a:p>
            <a:pPr>
              <a:buFont typeface="Roboto" panose="02000000000000000000" pitchFamily="2" charset="0"/>
              <a:buChar char="ꟷ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Неверный контекст из-за ошибок пунктуации </a:t>
            </a:r>
          </a:p>
          <a:p>
            <a:pPr marL="114300" indent="0">
              <a:buNone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- 15 баллов)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ru-RU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ru-RU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ru-RU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Google Shape;113;p4">
            <a:extLst>
              <a:ext uri="{FF2B5EF4-FFF2-40B4-BE49-F238E27FC236}">
                <a16:creationId xmlns:a16="http://schemas.microsoft.com/office/drawing/2014/main" id="{35528832-7804-0544-D6A3-8E9100FABA44}"/>
              </a:ext>
            </a:extLst>
          </p:cNvPr>
          <p:cNvSpPr txBox="1"/>
          <p:nvPr/>
        </p:nvSpPr>
        <p:spPr>
          <a:xfrm>
            <a:off x="8428892" y="4714875"/>
            <a:ext cx="572804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9/</a:t>
            </a:r>
            <a:r>
              <a:rPr lang="en-US" sz="14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400" b="0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Текст 2">
            <a:extLst>
              <a:ext uri="{FF2B5EF4-FFF2-40B4-BE49-F238E27FC236}">
                <a16:creationId xmlns:a16="http://schemas.microsoft.com/office/drawing/2014/main" id="{29B7CF81-8F64-D76D-6759-195F3880F680}"/>
              </a:ext>
            </a:extLst>
          </p:cNvPr>
          <p:cNvSpPr txBox="1">
            <a:spLocks/>
          </p:cNvSpPr>
          <p:nvPr/>
        </p:nvSpPr>
        <p:spPr>
          <a:xfrm>
            <a:off x="2716449" y="3797832"/>
            <a:ext cx="2945130" cy="105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Roboto" panose="02000000000000000000" pitchFamily="2" charset="0"/>
              <a:buChar char="ꟷ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Ошибка времени начала или времени окончания </a:t>
            </a:r>
          </a:p>
          <a:p>
            <a:pPr marL="114300" indent="0">
              <a:buNone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(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0.1 * 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разница во времени) баллов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A076EB6E-87FC-B38E-E864-66A58D561241}"/>
              </a:ext>
            </a:extLst>
          </p:cNvPr>
          <p:cNvSpPr txBox="1">
            <a:spLocks/>
          </p:cNvSpPr>
          <p:nvPr/>
        </p:nvSpPr>
        <p:spPr>
          <a:xfrm>
            <a:off x="5829299" y="3797831"/>
            <a:ext cx="3009900" cy="1050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Roboto" panose="02000000000000000000" pitchFamily="2" charset="0"/>
              <a:buChar char="ꟷ"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Неверное распознавание слов </a:t>
            </a:r>
          </a:p>
          <a:p>
            <a:pPr marL="114300" indent="0">
              <a:buNone/>
            </a:pP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 - 10</a:t>
            </a: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..20</a:t>
            </a:r>
            <a:r>
              <a:rPr lang="ru-RU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баллов в зависимости от близости контекста)</a:t>
            </a:r>
          </a:p>
          <a:p>
            <a:endParaRPr lang="ru-RU" sz="1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Текст 2">
            <a:extLst>
              <a:ext uri="{FF2B5EF4-FFF2-40B4-BE49-F238E27FC236}">
                <a16:creationId xmlns:a16="http://schemas.microsoft.com/office/drawing/2014/main" id="{347EE28A-682C-1282-472A-C7D4132A15DA}"/>
              </a:ext>
            </a:extLst>
          </p:cNvPr>
          <p:cNvSpPr txBox="1">
            <a:spLocks/>
          </p:cNvSpPr>
          <p:nvPr/>
        </p:nvSpPr>
        <p:spPr>
          <a:xfrm>
            <a:off x="157716" y="1135857"/>
            <a:ext cx="2509284" cy="123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Spoken audio:</a:t>
            </a:r>
          </a:p>
          <a:p>
            <a:pPr marL="114300" indent="0">
              <a:buNone/>
            </a:pPr>
            <a:r>
              <a:rPr lang="ru-RU" sz="1200" dirty="0">
                <a:solidFill>
                  <a:schemeClr val="tx1"/>
                </a:solidFill>
              </a:rPr>
              <a:t>174</a:t>
            </a:r>
            <a:endParaRPr lang="en-US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00:07:39,000 --&gt; 00:07:41,878</a:t>
            </a:r>
            <a:endParaRPr lang="ru-RU" sz="1200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Let’s eat</a:t>
            </a:r>
            <a:r>
              <a:rPr lang="en-US" sz="1200" dirty="0">
                <a:solidFill>
                  <a:srgbClr val="00B050"/>
                </a:solidFill>
              </a:rPr>
              <a:t>,</a:t>
            </a:r>
            <a:r>
              <a:rPr lang="en-US" sz="1200" dirty="0">
                <a:solidFill>
                  <a:schemeClr val="tx1"/>
                </a:solidFill>
              </a:rPr>
              <a:t> Grandma.</a:t>
            </a:r>
          </a:p>
        </p:txBody>
      </p:sp>
      <p:sp>
        <p:nvSpPr>
          <p:cNvPr id="11" name="Текст 2">
            <a:extLst>
              <a:ext uri="{FF2B5EF4-FFF2-40B4-BE49-F238E27FC236}">
                <a16:creationId xmlns:a16="http://schemas.microsoft.com/office/drawing/2014/main" id="{ACF78D93-C16D-CC1D-BF9B-77605F160910}"/>
              </a:ext>
            </a:extLst>
          </p:cNvPr>
          <p:cNvSpPr txBox="1">
            <a:spLocks/>
          </p:cNvSpPr>
          <p:nvPr/>
        </p:nvSpPr>
        <p:spPr>
          <a:xfrm>
            <a:off x="157716" y="2558886"/>
            <a:ext cx="2509284" cy="123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Auto-captions: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174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00:07:39,000 --&gt; 00:07:41,87</a:t>
            </a:r>
            <a:r>
              <a:rPr lang="ru-RU" sz="1200" dirty="0">
                <a:solidFill>
                  <a:schemeClr val="tx1"/>
                </a:solidFill>
              </a:rPr>
              <a:t>7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Let’s eat</a:t>
            </a:r>
            <a:r>
              <a:rPr lang="ru-RU" sz="1200" dirty="0">
                <a:solidFill>
                  <a:srgbClr val="FF0000"/>
                </a:solidFill>
                <a:highlight>
                  <a:srgbClr val="FF0000"/>
                </a:highlight>
              </a:rPr>
              <a:t> 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Grandma.</a:t>
            </a:r>
          </a:p>
        </p:txBody>
      </p:sp>
      <p:sp>
        <p:nvSpPr>
          <p:cNvPr id="12" name="Текст 2">
            <a:extLst>
              <a:ext uri="{FF2B5EF4-FFF2-40B4-BE49-F238E27FC236}">
                <a16:creationId xmlns:a16="http://schemas.microsoft.com/office/drawing/2014/main" id="{868FF8BB-BCB0-D3BD-B8C9-F8BBB092B2E7}"/>
              </a:ext>
            </a:extLst>
          </p:cNvPr>
          <p:cNvSpPr txBox="1">
            <a:spLocks/>
          </p:cNvSpPr>
          <p:nvPr/>
        </p:nvSpPr>
        <p:spPr>
          <a:xfrm>
            <a:off x="3018232" y="1135857"/>
            <a:ext cx="2509284" cy="123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Spoken audio: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34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00:01:37,</a:t>
            </a:r>
            <a:r>
              <a:rPr lang="en-US" sz="1200" dirty="0">
                <a:solidFill>
                  <a:srgbClr val="00B050"/>
                </a:solidFill>
              </a:rPr>
              <a:t>2</a:t>
            </a:r>
            <a:r>
              <a:rPr lang="en-US" sz="1200" dirty="0">
                <a:solidFill>
                  <a:schemeClr val="tx1"/>
                </a:solidFill>
              </a:rPr>
              <a:t>79 --&gt; 00:01:41,480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investment, I'm going to have to invest.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0EA1F8CE-6BBB-172D-2CC7-9D6D98CBDBB2}"/>
              </a:ext>
            </a:extLst>
          </p:cNvPr>
          <p:cNvSpPr txBox="1">
            <a:spLocks/>
          </p:cNvSpPr>
          <p:nvPr/>
        </p:nvSpPr>
        <p:spPr>
          <a:xfrm>
            <a:off x="3018232" y="2558886"/>
            <a:ext cx="2509284" cy="123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Auto-captions: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34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00:01:37,</a:t>
            </a:r>
            <a:r>
              <a:rPr lang="en-US" sz="1200" dirty="0">
                <a:solidFill>
                  <a:srgbClr val="FF0000"/>
                </a:solidFill>
              </a:rPr>
              <a:t>5</a:t>
            </a:r>
            <a:r>
              <a:rPr lang="en-US" sz="1200" dirty="0">
                <a:solidFill>
                  <a:schemeClr val="tx1"/>
                </a:solidFill>
              </a:rPr>
              <a:t>79 --&gt; 00:01:41,480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investment, I'm going to have to invest.</a:t>
            </a:r>
          </a:p>
        </p:txBody>
      </p:sp>
      <p:sp>
        <p:nvSpPr>
          <p:cNvPr id="14" name="Текст 2">
            <a:extLst>
              <a:ext uri="{FF2B5EF4-FFF2-40B4-BE49-F238E27FC236}">
                <a16:creationId xmlns:a16="http://schemas.microsoft.com/office/drawing/2014/main" id="{F9FB5F60-C0B9-5938-9A8E-26E9FDF84719}"/>
              </a:ext>
            </a:extLst>
          </p:cNvPr>
          <p:cNvSpPr txBox="1">
            <a:spLocks/>
          </p:cNvSpPr>
          <p:nvPr/>
        </p:nvSpPr>
        <p:spPr>
          <a:xfrm>
            <a:off x="5829299" y="1135857"/>
            <a:ext cx="2651128" cy="123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Spoken audio: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393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00:18:37,283 --&gt; 00:18:39,285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You got me begging you for </a:t>
            </a:r>
            <a:r>
              <a:rPr lang="en-US" sz="1200" dirty="0">
                <a:solidFill>
                  <a:srgbClr val="00B050"/>
                </a:solidFill>
              </a:rPr>
              <a:t>mercy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9AA7CCA7-2C74-2A96-823F-A37B0F8145F1}"/>
              </a:ext>
            </a:extLst>
          </p:cNvPr>
          <p:cNvSpPr txBox="1">
            <a:spLocks/>
          </p:cNvSpPr>
          <p:nvPr/>
        </p:nvSpPr>
        <p:spPr>
          <a:xfrm>
            <a:off x="5829298" y="2558886"/>
            <a:ext cx="2651127" cy="12389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Auto-captions: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393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00:18:37,283 --&gt; 00:18:39,285</a:t>
            </a:r>
          </a:p>
          <a:p>
            <a:pPr marL="114300" indent="0">
              <a:buNone/>
            </a:pPr>
            <a:r>
              <a:rPr lang="en-US" sz="1200" dirty="0">
                <a:solidFill>
                  <a:schemeClr val="tx1"/>
                </a:solidFill>
              </a:rPr>
              <a:t>You got me begging you for </a:t>
            </a:r>
            <a:r>
              <a:rPr lang="en-US" sz="1200" dirty="0">
                <a:solidFill>
                  <a:srgbClr val="FF0000"/>
                </a:solidFill>
              </a:rPr>
              <a:t>birdseed</a:t>
            </a:r>
            <a:r>
              <a:rPr lang="en-US" sz="12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58799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664</Words>
  <Application>Microsoft Office PowerPoint</Application>
  <PresentationFormat>Экран (16:9)</PresentationFormat>
  <Paragraphs>168</Paragraphs>
  <Slides>13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Calibri</vt:lpstr>
      <vt:lpstr>Arial</vt:lpstr>
      <vt:lpstr>Roboto</vt:lpstr>
      <vt:lpstr>Тема Office</vt:lpstr>
      <vt:lpstr>ИТОГОВАЯ АТТЕСТАЦИОННАЯ РАБОТА на тему</vt:lpstr>
      <vt:lpstr>ЦЕЛЬ И ЗАДАЧИ</vt:lpstr>
      <vt:lpstr>Объект и предмет исследования</vt:lpstr>
      <vt:lpstr>Актуальность</vt:lpstr>
      <vt:lpstr>Ценностное предложение</vt:lpstr>
      <vt:lpstr>Существующие решения</vt:lpstr>
      <vt:lpstr>Модели и методы решения</vt:lpstr>
      <vt:lpstr>Архитектура модели</vt:lpstr>
      <vt:lpstr>Функция ошибки модели</vt:lpstr>
      <vt:lpstr>Результаты</vt:lpstr>
      <vt:lpstr>ЗАКЛЮЧЕНИЕ</vt:lpstr>
      <vt:lpstr>Презентация PowerPoint</vt:lpstr>
      <vt:lpstr>Приложение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ИТОГОВАЯ АТТЕСТАЦИОННАЯ РАБОТА на тему</dc:title>
  <cp:lastModifiedBy>Улви Севханов</cp:lastModifiedBy>
  <cp:revision>93</cp:revision>
  <dcterms:modified xsi:type="dcterms:W3CDTF">2024-05-06T13:24:12Z</dcterms:modified>
</cp:coreProperties>
</file>