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BBCC-6F51-4BCD-9070-B1FA6C1C97F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20F1B8D-9B09-4FB2-8E58-0662CCD21F61}">
      <dgm:prSet/>
      <dgm:spPr/>
      <dgm:t>
        <a:bodyPr/>
        <a:lstStyle/>
        <a:p>
          <a:r>
            <a:rPr lang="en-US" b="1"/>
            <a:t>Accuracy</a:t>
          </a:r>
          <a:r>
            <a:rPr lang="en-US"/>
            <a:t> is the ratio of correctly predicted instances to the total instances.</a:t>
          </a:r>
        </a:p>
      </dgm:t>
    </dgm:pt>
    <dgm:pt modelId="{419A1580-947A-4B6A-9D49-511B29BD5EF8}" type="parTrans" cxnId="{EACE708D-4CAE-474E-BA7D-50CE7D378772}">
      <dgm:prSet/>
      <dgm:spPr/>
      <dgm:t>
        <a:bodyPr/>
        <a:lstStyle/>
        <a:p>
          <a:endParaRPr lang="en-US"/>
        </a:p>
      </dgm:t>
    </dgm:pt>
    <dgm:pt modelId="{23BB6F72-8D05-47D7-A876-AFE69895521C}" type="sibTrans" cxnId="{EACE708D-4CAE-474E-BA7D-50CE7D378772}">
      <dgm:prSet/>
      <dgm:spPr/>
      <dgm:t>
        <a:bodyPr/>
        <a:lstStyle/>
        <a:p>
          <a:endParaRPr lang="en-US"/>
        </a:p>
      </dgm:t>
    </dgm:pt>
    <dgm:pt modelId="{A1540612-98F3-4A9E-B4F4-1E8874D46D8D}">
      <dgm:prSet/>
      <dgm:spPr/>
      <dgm:t>
        <a:bodyPr/>
        <a:lstStyle/>
        <a:p>
          <a:r>
            <a:rPr lang="en-US" b="1"/>
            <a:t>Precision</a:t>
          </a:r>
          <a:r>
            <a:rPr lang="en-US"/>
            <a:t>, also known as positive predictive value, measures the ratio of correctly predicted positive observations to the total predicted positives.</a:t>
          </a:r>
        </a:p>
      </dgm:t>
    </dgm:pt>
    <dgm:pt modelId="{F8D56333-D941-4C70-9BC7-8363518CE011}" type="parTrans" cxnId="{AA71D6FC-ED22-4DA1-8D48-9B75B5509221}">
      <dgm:prSet/>
      <dgm:spPr/>
      <dgm:t>
        <a:bodyPr/>
        <a:lstStyle/>
        <a:p>
          <a:endParaRPr lang="en-US"/>
        </a:p>
      </dgm:t>
    </dgm:pt>
    <dgm:pt modelId="{D09758F5-17EC-49BB-9A8C-84534F55A485}" type="sibTrans" cxnId="{AA71D6FC-ED22-4DA1-8D48-9B75B5509221}">
      <dgm:prSet/>
      <dgm:spPr/>
      <dgm:t>
        <a:bodyPr/>
        <a:lstStyle/>
        <a:p>
          <a:endParaRPr lang="en-US"/>
        </a:p>
      </dgm:t>
    </dgm:pt>
    <dgm:pt modelId="{D9954ADF-C8AB-480C-AC16-FE78EA5BEC30}">
      <dgm:prSet/>
      <dgm:spPr/>
      <dgm:t>
        <a:bodyPr/>
        <a:lstStyle/>
        <a:p>
          <a:r>
            <a:rPr lang="en-US" b="1"/>
            <a:t>Recall</a:t>
          </a:r>
          <a:r>
            <a:rPr lang="en-US"/>
            <a:t>, also known as sensitivity or true positive rate, measures the ratio of correctly predicted positive observations to all the observations in the actual class.</a:t>
          </a:r>
        </a:p>
      </dgm:t>
    </dgm:pt>
    <dgm:pt modelId="{3F30A5AE-9E28-454A-AB8F-6477CECF794C}" type="parTrans" cxnId="{B5244168-15A4-4E1B-B3D8-99E02361BDA8}">
      <dgm:prSet/>
      <dgm:spPr/>
      <dgm:t>
        <a:bodyPr/>
        <a:lstStyle/>
        <a:p>
          <a:endParaRPr lang="en-US"/>
        </a:p>
      </dgm:t>
    </dgm:pt>
    <dgm:pt modelId="{BDE34E32-5F5C-4C10-9489-62BD72135CC1}" type="sibTrans" cxnId="{B5244168-15A4-4E1B-B3D8-99E02361BDA8}">
      <dgm:prSet/>
      <dgm:spPr/>
      <dgm:t>
        <a:bodyPr/>
        <a:lstStyle/>
        <a:p>
          <a:endParaRPr lang="en-US"/>
        </a:p>
      </dgm:t>
    </dgm:pt>
    <dgm:pt modelId="{C1327ADA-4EEA-4B8C-B993-4ED57995AFDC}">
      <dgm:prSet/>
      <dgm:spPr/>
      <dgm:t>
        <a:bodyPr/>
        <a:lstStyle/>
        <a:p>
          <a:r>
            <a:rPr lang="en-US" b="1"/>
            <a:t>F1 Score</a:t>
          </a:r>
          <a:r>
            <a:rPr lang="en-US"/>
            <a:t> is the weighted average of Precision and Recall. It tries to find the balance between precision and recall.</a:t>
          </a:r>
        </a:p>
      </dgm:t>
    </dgm:pt>
    <dgm:pt modelId="{239B1269-2188-476A-9B11-F0D162D2E44A}" type="parTrans" cxnId="{EEB42DF8-BA2D-4DF8-875C-3A73A92D0009}">
      <dgm:prSet/>
      <dgm:spPr/>
      <dgm:t>
        <a:bodyPr/>
        <a:lstStyle/>
        <a:p>
          <a:endParaRPr lang="en-US"/>
        </a:p>
      </dgm:t>
    </dgm:pt>
    <dgm:pt modelId="{B48F384B-A11F-44EA-9CAB-9B773A2FDEC8}" type="sibTrans" cxnId="{EEB42DF8-BA2D-4DF8-875C-3A73A92D0009}">
      <dgm:prSet/>
      <dgm:spPr/>
      <dgm:t>
        <a:bodyPr/>
        <a:lstStyle/>
        <a:p>
          <a:endParaRPr lang="en-US"/>
        </a:p>
      </dgm:t>
    </dgm:pt>
    <dgm:pt modelId="{CC219749-8A42-40A1-8CFD-4CEA0C41E605}">
      <dgm:prSet/>
      <dgm:spPr/>
      <dgm:t>
        <a:bodyPr/>
        <a:lstStyle/>
        <a:p>
          <a:r>
            <a:rPr lang="en-US" b="1"/>
            <a:t>Roc-Auc score </a:t>
          </a:r>
          <a:r>
            <a:rPr lang="en-US"/>
            <a:t>demonstrates how well model distinguishes classes</a:t>
          </a:r>
        </a:p>
      </dgm:t>
    </dgm:pt>
    <dgm:pt modelId="{8A79BB29-20C2-47CB-85BE-94EC522C84C8}" type="parTrans" cxnId="{ADFB60DE-F308-4AA9-835E-E47BFAF3D5BA}">
      <dgm:prSet/>
      <dgm:spPr/>
      <dgm:t>
        <a:bodyPr/>
        <a:lstStyle/>
        <a:p>
          <a:endParaRPr lang="en-US"/>
        </a:p>
      </dgm:t>
    </dgm:pt>
    <dgm:pt modelId="{1B0DB40F-F52D-4115-800B-8F9ED06D06D5}" type="sibTrans" cxnId="{ADFB60DE-F308-4AA9-835E-E47BFAF3D5BA}">
      <dgm:prSet/>
      <dgm:spPr/>
      <dgm:t>
        <a:bodyPr/>
        <a:lstStyle/>
        <a:p>
          <a:endParaRPr lang="en-US"/>
        </a:p>
      </dgm:t>
    </dgm:pt>
    <dgm:pt modelId="{2831C14B-620C-4EF9-8193-43C438491E89}" type="pres">
      <dgm:prSet presAssocID="{FBA9BBCC-6F51-4BCD-9070-B1FA6C1C97FD}" presName="diagram" presStyleCnt="0">
        <dgm:presLayoutVars>
          <dgm:dir/>
          <dgm:resizeHandles val="exact"/>
        </dgm:presLayoutVars>
      </dgm:prSet>
      <dgm:spPr/>
    </dgm:pt>
    <dgm:pt modelId="{6DED89B8-8EEB-405E-8CDC-988D6BCE30FD}" type="pres">
      <dgm:prSet presAssocID="{720F1B8D-9B09-4FB2-8E58-0662CCD21F61}" presName="node" presStyleLbl="node1" presStyleIdx="0" presStyleCnt="5">
        <dgm:presLayoutVars>
          <dgm:bulletEnabled val="1"/>
        </dgm:presLayoutVars>
      </dgm:prSet>
      <dgm:spPr/>
    </dgm:pt>
    <dgm:pt modelId="{5772DB27-FB63-41CF-8382-DF3D3B48B717}" type="pres">
      <dgm:prSet presAssocID="{23BB6F72-8D05-47D7-A876-AFE69895521C}" presName="sibTrans" presStyleCnt="0"/>
      <dgm:spPr/>
    </dgm:pt>
    <dgm:pt modelId="{D55BE094-C5E9-47CC-A5FE-4652960626EC}" type="pres">
      <dgm:prSet presAssocID="{A1540612-98F3-4A9E-B4F4-1E8874D46D8D}" presName="node" presStyleLbl="node1" presStyleIdx="1" presStyleCnt="5">
        <dgm:presLayoutVars>
          <dgm:bulletEnabled val="1"/>
        </dgm:presLayoutVars>
      </dgm:prSet>
      <dgm:spPr/>
    </dgm:pt>
    <dgm:pt modelId="{59B2F00F-146F-4068-A4B7-65745C15FBCF}" type="pres">
      <dgm:prSet presAssocID="{D09758F5-17EC-49BB-9A8C-84534F55A485}" presName="sibTrans" presStyleCnt="0"/>
      <dgm:spPr/>
    </dgm:pt>
    <dgm:pt modelId="{FFC40AB1-09FB-42B6-83FF-11227E9C1E8A}" type="pres">
      <dgm:prSet presAssocID="{D9954ADF-C8AB-480C-AC16-FE78EA5BEC30}" presName="node" presStyleLbl="node1" presStyleIdx="2" presStyleCnt="5">
        <dgm:presLayoutVars>
          <dgm:bulletEnabled val="1"/>
        </dgm:presLayoutVars>
      </dgm:prSet>
      <dgm:spPr/>
    </dgm:pt>
    <dgm:pt modelId="{7F38E4CB-3375-4DB6-B8B8-AA88D6036EF6}" type="pres">
      <dgm:prSet presAssocID="{BDE34E32-5F5C-4C10-9489-62BD72135CC1}" presName="sibTrans" presStyleCnt="0"/>
      <dgm:spPr/>
    </dgm:pt>
    <dgm:pt modelId="{98A67A26-904F-49FF-B742-B4799AF9B815}" type="pres">
      <dgm:prSet presAssocID="{C1327ADA-4EEA-4B8C-B993-4ED57995AFDC}" presName="node" presStyleLbl="node1" presStyleIdx="3" presStyleCnt="5">
        <dgm:presLayoutVars>
          <dgm:bulletEnabled val="1"/>
        </dgm:presLayoutVars>
      </dgm:prSet>
      <dgm:spPr/>
    </dgm:pt>
    <dgm:pt modelId="{2ECACE40-7296-4489-8DA3-E2BE5A9BCD01}" type="pres">
      <dgm:prSet presAssocID="{B48F384B-A11F-44EA-9CAB-9B773A2FDEC8}" presName="sibTrans" presStyleCnt="0"/>
      <dgm:spPr/>
    </dgm:pt>
    <dgm:pt modelId="{715279C0-00AE-4423-A26C-B9532E3C6C65}" type="pres">
      <dgm:prSet presAssocID="{CC219749-8A42-40A1-8CFD-4CEA0C41E605}" presName="node" presStyleLbl="node1" presStyleIdx="4" presStyleCnt="5">
        <dgm:presLayoutVars>
          <dgm:bulletEnabled val="1"/>
        </dgm:presLayoutVars>
      </dgm:prSet>
      <dgm:spPr/>
    </dgm:pt>
  </dgm:ptLst>
  <dgm:cxnLst>
    <dgm:cxn modelId="{B5244168-15A4-4E1B-B3D8-99E02361BDA8}" srcId="{FBA9BBCC-6F51-4BCD-9070-B1FA6C1C97FD}" destId="{D9954ADF-C8AB-480C-AC16-FE78EA5BEC30}" srcOrd="2" destOrd="0" parTransId="{3F30A5AE-9E28-454A-AB8F-6477CECF794C}" sibTransId="{BDE34E32-5F5C-4C10-9489-62BD72135CC1}"/>
    <dgm:cxn modelId="{1A326E75-FBB6-472C-8AE7-703FE237854F}" type="presOf" srcId="{CC219749-8A42-40A1-8CFD-4CEA0C41E605}" destId="{715279C0-00AE-4423-A26C-B9532E3C6C65}" srcOrd="0" destOrd="0" presId="urn:microsoft.com/office/officeart/2005/8/layout/default"/>
    <dgm:cxn modelId="{EACE708D-4CAE-474E-BA7D-50CE7D378772}" srcId="{FBA9BBCC-6F51-4BCD-9070-B1FA6C1C97FD}" destId="{720F1B8D-9B09-4FB2-8E58-0662CCD21F61}" srcOrd="0" destOrd="0" parTransId="{419A1580-947A-4B6A-9D49-511B29BD5EF8}" sibTransId="{23BB6F72-8D05-47D7-A876-AFE69895521C}"/>
    <dgm:cxn modelId="{6A40C19D-AF2F-4253-9CFF-5624F1B3E9DC}" type="presOf" srcId="{C1327ADA-4EEA-4B8C-B993-4ED57995AFDC}" destId="{98A67A26-904F-49FF-B742-B4799AF9B815}" srcOrd="0" destOrd="0" presId="urn:microsoft.com/office/officeart/2005/8/layout/default"/>
    <dgm:cxn modelId="{71CFC1B7-22B4-4353-9E79-65E16DE43ACF}" type="presOf" srcId="{D9954ADF-C8AB-480C-AC16-FE78EA5BEC30}" destId="{FFC40AB1-09FB-42B6-83FF-11227E9C1E8A}" srcOrd="0" destOrd="0" presId="urn:microsoft.com/office/officeart/2005/8/layout/default"/>
    <dgm:cxn modelId="{58C348BC-1A11-4677-AF48-8340F9ABDD56}" type="presOf" srcId="{A1540612-98F3-4A9E-B4F4-1E8874D46D8D}" destId="{D55BE094-C5E9-47CC-A5FE-4652960626EC}" srcOrd="0" destOrd="0" presId="urn:microsoft.com/office/officeart/2005/8/layout/default"/>
    <dgm:cxn modelId="{EC5DF7BD-34DE-47E5-B331-E1D33A6B469C}" type="presOf" srcId="{FBA9BBCC-6F51-4BCD-9070-B1FA6C1C97FD}" destId="{2831C14B-620C-4EF9-8193-43C438491E89}" srcOrd="0" destOrd="0" presId="urn:microsoft.com/office/officeart/2005/8/layout/default"/>
    <dgm:cxn modelId="{D56EACC5-12CD-4467-8C6D-505582C5F604}" type="presOf" srcId="{720F1B8D-9B09-4FB2-8E58-0662CCD21F61}" destId="{6DED89B8-8EEB-405E-8CDC-988D6BCE30FD}" srcOrd="0" destOrd="0" presId="urn:microsoft.com/office/officeart/2005/8/layout/default"/>
    <dgm:cxn modelId="{ADFB60DE-F308-4AA9-835E-E47BFAF3D5BA}" srcId="{FBA9BBCC-6F51-4BCD-9070-B1FA6C1C97FD}" destId="{CC219749-8A42-40A1-8CFD-4CEA0C41E605}" srcOrd="4" destOrd="0" parTransId="{8A79BB29-20C2-47CB-85BE-94EC522C84C8}" sibTransId="{1B0DB40F-F52D-4115-800B-8F9ED06D06D5}"/>
    <dgm:cxn modelId="{EEB42DF8-BA2D-4DF8-875C-3A73A92D0009}" srcId="{FBA9BBCC-6F51-4BCD-9070-B1FA6C1C97FD}" destId="{C1327ADA-4EEA-4B8C-B993-4ED57995AFDC}" srcOrd="3" destOrd="0" parTransId="{239B1269-2188-476A-9B11-F0D162D2E44A}" sibTransId="{B48F384B-A11F-44EA-9CAB-9B773A2FDEC8}"/>
    <dgm:cxn modelId="{AA71D6FC-ED22-4DA1-8D48-9B75B5509221}" srcId="{FBA9BBCC-6F51-4BCD-9070-B1FA6C1C97FD}" destId="{A1540612-98F3-4A9E-B4F4-1E8874D46D8D}" srcOrd="1" destOrd="0" parTransId="{F8D56333-D941-4C70-9BC7-8363518CE011}" sibTransId="{D09758F5-17EC-49BB-9A8C-84534F55A485}"/>
    <dgm:cxn modelId="{A8D0D7BE-93E5-4D92-B8B0-4894FA31DC98}" type="presParOf" srcId="{2831C14B-620C-4EF9-8193-43C438491E89}" destId="{6DED89B8-8EEB-405E-8CDC-988D6BCE30FD}" srcOrd="0" destOrd="0" presId="urn:microsoft.com/office/officeart/2005/8/layout/default"/>
    <dgm:cxn modelId="{1CB63E59-634B-4533-8CEB-0F5B5332DBED}" type="presParOf" srcId="{2831C14B-620C-4EF9-8193-43C438491E89}" destId="{5772DB27-FB63-41CF-8382-DF3D3B48B717}" srcOrd="1" destOrd="0" presId="urn:microsoft.com/office/officeart/2005/8/layout/default"/>
    <dgm:cxn modelId="{6192F0F6-2AB5-4B94-A0F3-E866E991D873}" type="presParOf" srcId="{2831C14B-620C-4EF9-8193-43C438491E89}" destId="{D55BE094-C5E9-47CC-A5FE-4652960626EC}" srcOrd="2" destOrd="0" presId="urn:microsoft.com/office/officeart/2005/8/layout/default"/>
    <dgm:cxn modelId="{ECDDD8EA-A51B-497D-B44C-940D70C09E82}" type="presParOf" srcId="{2831C14B-620C-4EF9-8193-43C438491E89}" destId="{59B2F00F-146F-4068-A4B7-65745C15FBCF}" srcOrd="3" destOrd="0" presId="urn:microsoft.com/office/officeart/2005/8/layout/default"/>
    <dgm:cxn modelId="{3C83F44F-EF6B-402F-BE24-BC1E12F208E0}" type="presParOf" srcId="{2831C14B-620C-4EF9-8193-43C438491E89}" destId="{FFC40AB1-09FB-42B6-83FF-11227E9C1E8A}" srcOrd="4" destOrd="0" presId="urn:microsoft.com/office/officeart/2005/8/layout/default"/>
    <dgm:cxn modelId="{35C0C95D-D3DC-4ABD-9ED9-C877EB398A9C}" type="presParOf" srcId="{2831C14B-620C-4EF9-8193-43C438491E89}" destId="{7F38E4CB-3375-4DB6-B8B8-AA88D6036EF6}" srcOrd="5" destOrd="0" presId="urn:microsoft.com/office/officeart/2005/8/layout/default"/>
    <dgm:cxn modelId="{DEAF7D1E-EB0A-4B34-B0FB-4F172D280933}" type="presParOf" srcId="{2831C14B-620C-4EF9-8193-43C438491E89}" destId="{98A67A26-904F-49FF-B742-B4799AF9B815}" srcOrd="6" destOrd="0" presId="urn:microsoft.com/office/officeart/2005/8/layout/default"/>
    <dgm:cxn modelId="{76298B38-8850-411B-BD4A-F3383285E373}" type="presParOf" srcId="{2831C14B-620C-4EF9-8193-43C438491E89}" destId="{2ECACE40-7296-4489-8DA3-E2BE5A9BCD01}" srcOrd="7" destOrd="0" presId="urn:microsoft.com/office/officeart/2005/8/layout/default"/>
    <dgm:cxn modelId="{23D79325-FD48-4059-A208-CB5A29D62122}" type="presParOf" srcId="{2831C14B-620C-4EF9-8193-43C438491E89}" destId="{715279C0-00AE-4423-A26C-B9532E3C6C6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D89B8-8EEB-405E-8CDC-988D6BCE30FD}">
      <dsp:nvSpPr>
        <dsp:cNvPr id="0" name=""/>
        <dsp:cNvSpPr/>
      </dsp:nvSpPr>
      <dsp:spPr>
        <a:xfrm>
          <a:off x="0" y="42780"/>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Accuracy</a:t>
          </a:r>
          <a:r>
            <a:rPr lang="en-US" sz="1800" kern="1200"/>
            <a:t> is the ratio of correctly predicted instances to the total instances.</a:t>
          </a:r>
        </a:p>
      </dsp:txBody>
      <dsp:txXfrm>
        <a:off x="0" y="42780"/>
        <a:ext cx="3286125" cy="1971675"/>
      </dsp:txXfrm>
    </dsp:sp>
    <dsp:sp modelId="{D55BE094-C5E9-47CC-A5FE-4652960626EC}">
      <dsp:nvSpPr>
        <dsp:cNvPr id="0" name=""/>
        <dsp:cNvSpPr/>
      </dsp:nvSpPr>
      <dsp:spPr>
        <a:xfrm>
          <a:off x="3614737" y="42780"/>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Precision</a:t>
          </a:r>
          <a:r>
            <a:rPr lang="en-US" sz="1800" kern="1200"/>
            <a:t>, also known as positive predictive value, measures the ratio of correctly predicted positive observations to the total predicted positives.</a:t>
          </a:r>
        </a:p>
      </dsp:txBody>
      <dsp:txXfrm>
        <a:off x="3614737" y="42780"/>
        <a:ext cx="3286125" cy="1971675"/>
      </dsp:txXfrm>
    </dsp:sp>
    <dsp:sp modelId="{FFC40AB1-09FB-42B6-83FF-11227E9C1E8A}">
      <dsp:nvSpPr>
        <dsp:cNvPr id="0" name=""/>
        <dsp:cNvSpPr/>
      </dsp:nvSpPr>
      <dsp:spPr>
        <a:xfrm>
          <a:off x="7229475" y="42780"/>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Recall</a:t>
          </a:r>
          <a:r>
            <a:rPr lang="en-US" sz="1800" kern="1200"/>
            <a:t>, also known as sensitivity or true positive rate, measures the ratio of correctly predicted positive observations to all the observations in the actual class.</a:t>
          </a:r>
        </a:p>
      </dsp:txBody>
      <dsp:txXfrm>
        <a:off x="7229475" y="42780"/>
        <a:ext cx="3286125" cy="1971675"/>
      </dsp:txXfrm>
    </dsp:sp>
    <dsp:sp modelId="{98A67A26-904F-49FF-B742-B4799AF9B815}">
      <dsp:nvSpPr>
        <dsp:cNvPr id="0" name=""/>
        <dsp:cNvSpPr/>
      </dsp:nvSpPr>
      <dsp:spPr>
        <a:xfrm>
          <a:off x="1807368" y="2343068"/>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F1 Score</a:t>
          </a:r>
          <a:r>
            <a:rPr lang="en-US" sz="1800" kern="1200"/>
            <a:t> is the weighted average of Precision and Recall. It tries to find the balance between precision and recall.</a:t>
          </a:r>
        </a:p>
      </dsp:txBody>
      <dsp:txXfrm>
        <a:off x="1807368" y="2343068"/>
        <a:ext cx="3286125" cy="1971675"/>
      </dsp:txXfrm>
    </dsp:sp>
    <dsp:sp modelId="{715279C0-00AE-4423-A26C-B9532E3C6C65}">
      <dsp:nvSpPr>
        <dsp:cNvPr id="0" name=""/>
        <dsp:cNvSpPr/>
      </dsp:nvSpPr>
      <dsp:spPr>
        <a:xfrm>
          <a:off x="5422106" y="2343068"/>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Roc-Auc score </a:t>
          </a:r>
          <a:r>
            <a:rPr lang="en-US" sz="1800" kern="1200"/>
            <a:t>demonstrates how well model distinguishes classes</a:t>
          </a:r>
        </a:p>
      </dsp:txBody>
      <dsp:txXfrm>
        <a:off x="5422106" y="2343068"/>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6/18/2024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22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041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838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523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01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543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7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790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831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79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586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7734086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66" r:id="rId7"/>
    <p:sldLayoutId id="2147483867" r:id="rId8"/>
    <p:sldLayoutId id="2147483868" r:id="rId9"/>
    <p:sldLayoutId id="2147483869" r:id="rId10"/>
    <p:sldLayoutId id="21474838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op view of wood desk with the plant, white keyboard, coffee in a white mug, notebook, and pen">
            <a:extLst>
              <a:ext uri="{FF2B5EF4-FFF2-40B4-BE49-F238E27FC236}">
                <a16:creationId xmlns:a16="http://schemas.microsoft.com/office/drawing/2014/main" id="{21A67486-CD63-2CDB-1168-078B08F874AE}"/>
              </a:ext>
            </a:extLst>
          </p:cNvPr>
          <p:cNvPicPr>
            <a:picLocks noChangeAspect="1"/>
          </p:cNvPicPr>
          <p:nvPr/>
        </p:nvPicPr>
        <p:blipFill rotWithShape="1">
          <a:blip r:embed="rId2">
            <a:alphaModFix amt="60000"/>
          </a:blip>
          <a:srcRect t="1474" b="15501"/>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83844D-FF38-A135-935C-1C01B583AC76}"/>
              </a:ext>
            </a:extLst>
          </p:cNvPr>
          <p:cNvSpPr>
            <a:spLocks noGrp="1"/>
          </p:cNvSpPr>
          <p:nvPr>
            <p:ph type="ctrTitle"/>
          </p:nvPr>
        </p:nvSpPr>
        <p:spPr>
          <a:xfrm>
            <a:off x="1804988" y="1442172"/>
            <a:ext cx="8582025" cy="2177328"/>
          </a:xfrm>
        </p:spPr>
        <p:txBody>
          <a:bodyPr anchor="ctr">
            <a:normAutofit/>
          </a:bodyPr>
          <a:lstStyle/>
          <a:p>
            <a:pPr algn="ctr"/>
            <a:r>
              <a:rPr lang="en-US" sz="6000" dirty="0" err="1"/>
              <a:t>Fastag</a:t>
            </a:r>
            <a:r>
              <a:rPr lang="en-US" sz="6000" dirty="0"/>
              <a:t> Fraud Detection</a:t>
            </a:r>
          </a:p>
        </p:txBody>
      </p:sp>
      <p:sp>
        <p:nvSpPr>
          <p:cNvPr id="22" name="Rectangle: Rounded Corners 2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C7F87C33-E5BA-EE14-C804-539B6185BC84}"/>
              </a:ext>
            </a:extLst>
          </p:cNvPr>
          <p:cNvSpPr>
            <a:spLocks noGrp="1"/>
          </p:cNvSpPr>
          <p:nvPr>
            <p:ph type="subTitle" idx="1"/>
          </p:nvPr>
        </p:nvSpPr>
        <p:spPr>
          <a:xfrm>
            <a:off x="2566988" y="3962400"/>
            <a:ext cx="7058025" cy="581025"/>
          </a:xfrm>
        </p:spPr>
        <p:txBody>
          <a:bodyPr anchor="ctr">
            <a:normAutofit fontScale="25000" lnSpcReduction="20000"/>
          </a:bodyPr>
          <a:lstStyle/>
          <a:p>
            <a:pPr algn="ctr"/>
            <a:endParaRPr lang="en-US" dirty="0"/>
          </a:p>
          <a:p>
            <a:pPr algn="ctr"/>
            <a:r>
              <a:rPr lang="en-US" sz="6400" dirty="0"/>
              <a:t>By </a:t>
            </a:r>
            <a:r>
              <a:rPr lang="en-US" sz="6400" dirty="0" err="1"/>
              <a:t>Ulviyya</a:t>
            </a:r>
            <a:r>
              <a:rPr lang="en-US" sz="6400" dirty="0"/>
              <a:t> </a:t>
            </a:r>
            <a:r>
              <a:rPr lang="en-US" sz="6400" dirty="0" err="1"/>
              <a:t>Ismayilzada</a:t>
            </a:r>
            <a:endParaRPr lang="en-US" sz="6400" dirty="0"/>
          </a:p>
        </p:txBody>
      </p:sp>
    </p:spTree>
    <p:extLst>
      <p:ext uri="{BB962C8B-B14F-4D97-AF65-F5344CB8AC3E}">
        <p14:creationId xmlns:p14="http://schemas.microsoft.com/office/powerpoint/2010/main" val="1382067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1B052-37AC-70A7-8C60-7EBC59CE1241}"/>
              </a:ext>
            </a:extLst>
          </p:cNvPr>
          <p:cNvSpPr>
            <a:spLocks noGrp="1"/>
          </p:cNvSpPr>
          <p:nvPr>
            <p:ph type="title"/>
          </p:nvPr>
        </p:nvSpPr>
        <p:spPr>
          <a:xfrm>
            <a:off x="841248" y="256032"/>
            <a:ext cx="10506456" cy="1014984"/>
          </a:xfrm>
        </p:spPr>
        <p:txBody>
          <a:bodyPr anchor="b">
            <a:normAutofit/>
          </a:bodyPr>
          <a:lstStyle/>
          <a:p>
            <a:r>
              <a:rPr lang="en-US" dirty="0"/>
              <a:t>Evaluation metrics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9239D42-9DE9-18FB-CD45-8C7CCD11B010}"/>
              </a:ext>
            </a:extLst>
          </p:cNvPr>
          <p:cNvGraphicFramePr>
            <a:graphicFrameLocks noGrp="1"/>
          </p:cNvGraphicFramePr>
          <p:nvPr>
            <p:ph idx="1"/>
            <p:extLst>
              <p:ext uri="{D42A27DB-BD31-4B8C-83A1-F6EECF244321}">
                <p14:modId xmlns:p14="http://schemas.microsoft.com/office/powerpoint/2010/main" val="815050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723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D504B3E-2155-480C-A1E5-DBFD02C5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75F3BC-EBEB-C6CF-B0B3-2C1C26A4C897}"/>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3200" dirty="0"/>
              <a:t>Model evaluation</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6C61E4E8-0779-5BDB-5957-E3A2C4250638}"/>
              </a:ext>
            </a:extLst>
          </p:cNvPr>
          <p:cNvSpPr>
            <a:spLocks noGrp="1"/>
          </p:cNvSpPr>
          <p:nvPr>
            <p:ph idx="1"/>
          </p:nvPr>
        </p:nvSpPr>
        <p:spPr>
          <a:xfrm>
            <a:off x="5349240" y="586822"/>
            <a:ext cx="6007608" cy="1645920"/>
          </a:xfrm>
        </p:spPr>
        <p:txBody>
          <a:bodyPr anchor="ctr">
            <a:normAutofit/>
          </a:bodyPr>
          <a:lstStyle/>
          <a:p>
            <a:r>
              <a:rPr lang="en-US" sz="1600" dirty="0"/>
              <a:t>The model achieved a ROC-AUC score of 99%, indicating that it effectively distinguishes between the target classes. Moreover, metrics such as accuracy, precision, and recall support the model's superior performance.</a:t>
            </a:r>
            <a:endParaRPr lang="en-US" sz="2400" dirty="0"/>
          </a:p>
        </p:txBody>
      </p:sp>
      <p:pic>
        <p:nvPicPr>
          <p:cNvPr id="22" name="Picture 21">
            <a:extLst>
              <a:ext uri="{FF2B5EF4-FFF2-40B4-BE49-F238E27FC236}">
                <a16:creationId xmlns:a16="http://schemas.microsoft.com/office/drawing/2014/main" id="{974E2B1E-3980-2670-B5AF-E399B46445A3}"/>
              </a:ext>
            </a:extLst>
          </p:cNvPr>
          <p:cNvPicPr>
            <a:picLocks noChangeAspect="1"/>
          </p:cNvPicPr>
          <p:nvPr/>
        </p:nvPicPr>
        <p:blipFill>
          <a:blip r:embed="rId2"/>
          <a:stretch>
            <a:fillRect/>
          </a:stretch>
        </p:blipFill>
        <p:spPr>
          <a:xfrm>
            <a:off x="7059568" y="2454439"/>
            <a:ext cx="4467710" cy="4084763"/>
          </a:xfrm>
          <a:prstGeom prst="rect">
            <a:avLst/>
          </a:prstGeom>
        </p:spPr>
      </p:pic>
      <p:pic>
        <p:nvPicPr>
          <p:cNvPr id="24" name="Picture 23">
            <a:extLst>
              <a:ext uri="{FF2B5EF4-FFF2-40B4-BE49-F238E27FC236}">
                <a16:creationId xmlns:a16="http://schemas.microsoft.com/office/drawing/2014/main" id="{FCDB06BA-D762-AA0F-DFDF-232EC53BAB13}"/>
              </a:ext>
            </a:extLst>
          </p:cNvPr>
          <p:cNvPicPr>
            <a:picLocks noChangeAspect="1"/>
          </p:cNvPicPr>
          <p:nvPr/>
        </p:nvPicPr>
        <p:blipFill>
          <a:blip r:embed="rId3"/>
          <a:stretch>
            <a:fillRect/>
          </a:stretch>
        </p:blipFill>
        <p:spPr>
          <a:xfrm>
            <a:off x="78996" y="2831812"/>
            <a:ext cx="6315850" cy="2968450"/>
          </a:xfrm>
          <a:prstGeom prst="rect">
            <a:avLst/>
          </a:prstGeom>
        </p:spPr>
      </p:pic>
    </p:spTree>
    <p:extLst>
      <p:ext uri="{BB962C8B-B14F-4D97-AF65-F5344CB8AC3E}">
        <p14:creationId xmlns:p14="http://schemas.microsoft.com/office/powerpoint/2010/main" val="158663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7D9D12-832C-1578-3B7D-E86751B7891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Model Deployment</a:t>
            </a:r>
          </a:p>
        </p:txBody>
      </p:sp>
      <p:sp>
        <p:nvSpPr>
          <p:cNvPr id="33" name="Rectangle: Rounded Corners 3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1" name="Content Placeholder 10">
            <a:extLst>
              <a:ext uri="{FF2B5EF4-FFF2-40B4-BE49-F238E27FC236}">
                <a16:creationId xmlns:a16="http://schemas.microsoft.com/office/drawing/2014/main" id="{135B50DE-A9DF-ADAB-2E3E-24CDFDC3D107}"/>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Well performed model saved and deployed</a:t>
            </a:r>
          </a:p>
        </p:txBody>
      </p:sp>
      <p:pic>
        <p:nvPicPr>
          <p:cNvPr id="5" name="Content Placeholder 4">
            <a:extLst>
              <a:ext uri="{FF2B5EF4-FFF2-40B4-BE49-F238E27FC236}">
                <a16:creationId xmlns:a16="http://schemas.microsoft.com/office/drawing/2014/main" id="{42900688-3F6B-7C00-FE57-48AF148CA90F}"/>
              </a:ext>
            </a:extLst>
          </p:cNvPr>
          <p:cNvPicPr>
            <a:picLocks noChangeAspect="1"/>
          </p:cNvPicPr>
          <p:nvPr/>
        </p:nvPicPr>
        <p:blipFill>
          <a:blip r:embed="rId2"/>
          <a:stretch>
            <a:fillRect/>
          </a:stretch>
        </p:blipFill>
        <p:spPr>
          <a:xfrm>
            <a:off x="6456840" y="2206151"/>
            <a:ext cx="5156508" cy="2629817"/>
          </a:xfrm>
          <a:prstGeom prst="rect">
            <a:avLst/>
          </a:prstGeom>
        </p:spPr>
      </p:pic>
      <p:pic>
        <p:nvPicPr>
          <p:cNvPr id="7" name="Picture 6">
            <a:extLst>
              <a:ext uri="{FF2B5EF4-FFF2-40B4-BE49-F238E27FC236}">
                <a16:creationId xmlns:a16="http://schemas.microsoft.com/office/drawing/2014/main" id="{35A9A455-666B-5A6E-91DC-B4B5A654E5A9}"/>
              </a:ext>
            </a:extLst>
          </p:cNvPr>
          <p:cNvPicPr>
            <a:picLocks noChangeAspect="1"/>
          </p:cNvPicPr>
          <p:nvPr/>
        </p:nvPicPr>
        <p:blipFill>
          <a:blip r:embed="rId3"/>
          <a:stretch>
            <a:fillRect/>
          </a:stretch>
        </p:blipFill>
        <p:spPr>
          <a:xfrm>
            <a:off x="2974557" y="4927848"/>
            <a:ext cx="5013528" cy="1767267"/>
          </a:xfrm>
          <a:prstGeom prst="rect">
            <a:avLst/>
          </a:prstGeom>
        </p:spPr>
      </p:pic>
      <p:pic>
        <p:nvPicPr>
          <p:cNvPr id="9" name="Picture 8">
            <a:extLst>
              <a:ext uri="{FF2B5EF4-FFF2-40B4-BE49-F238E27FC236}">
                <a16:creationId xmlns:a16="http://schemas.microsoft.com/office/drawing/2014/main" id="{C157DEFC-81C6-4A0A-1A56-8803E5849DD1}"/>
              </a:ext>
            </a:extLst>
          </p:cNvPr>
          <p:cNvPicPr>
            <a:picLocks noChangeAspect="1"/>
          </p:cNvPicPr>
          <p:nvPr/>
        </p:nvPicPr>
        <p:blipFill>
          <a:blip r:embed="rId4"/>
          <a:stretch>
            <a:fillRect/>
          </a:stretch>
        </p:blipFill>
        <p:spPr>
          <a:xfrm>
            <a:off x="51955" y="2450784"/>
            <a:ext cx="5531166" cy="1839113"/>
          </a:xfrm>
          <a:prstGeom prst="rect">
            <a:avLst/>
          </a:prstGeom>
        </p:spPr>
      </p:pic>
    </p:spTree>
    <p:extLst>
      <p:ext uri="{BB962C8B-B14F-4D97-AF65-F5344CB8AC3E}">
        <p14:creationId xmlns:p14="http://schemas.microsoft.com/office/powerpoint/2010/main" val="294554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CC6C9531-0D8A-4F88-61BA-2D66D73CF6D2}"/>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5B797-75E1-6EE6-3EA1-08222B07372F}"/>
              </a:ext>
            </a:extLst>
          </p:cNvPr>
          <p:cNvSpPr>
            <a:spLocks noGrp="1"/>
          </p:cNvSpPr>
          <p:nvPr>
            <p:ph type="title"/>
          </p:nvPr>
        </p:nvSpPr>
        <p:spPr>
          <a:xfrm>
            <a:off x="371094" y="1161288"/>
            <a:ext cx="3438144" cy="1124712"/>
          </a:xfrm>
        </p:spPr>
        <p:txBody>
          <a:bodyPr anchor="b">
            <a:normAutofit/>
          </a:bodyPr>
          <a:lstStyle/>
          <a:p>
            <a:r>
              <a:rPr lang="en-US" sz="2800"/>
              <a:t>Conclusion</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5360AA-2E14-8639-8D84-3E2DE6BBF0A7}"/>
              </a:ext>
            </a:extLst>
          </p:cNvPr>
          <p:cNvSpPr>
            <a:spLocks noGrp="1"/>
          </p:cNvSpPr>
          <p:nvPr>
            <p:ph idx="1"/>
          </p:nvPr>
        </p:nvSpPr>
        <p:spPr>
          <a:xfrm>
            <a:off x="371094" y="2718054"/>
            <a:ext cx="3438906" cy="3207258"/>
          </a:xfrm>
        </p:spPr>
        <p:txBody>
          <a:bodyPr anchor="t">
            <a:normAutofit/>
          </a:bodyPr>
          <a:lstStyle/>
          <a:p>
            <a:r>
              <a:rPr lang="en-US" sz="1700"/>
              <a:t>After working on our dataset, we have developed a model that performs well. Our model effectively identifies fraud, making it a scalable and efficient Fastag fraud detection system. This system helps minimize financial losses and ensures the security of digital toll transactions.</a:t>
            </a:r>
          </a:p>
        </p:txBody>
      </p:sp>
    </p:spTree>
    <p:extLst>
      <p:ext uri="{BB962C8B-B14F-4D97-AF65-F5344CB8AC3E}">
        <p14:creationId xmlns:p14="http://schemas.microsoft.com/office/powerpoint/2010/main" val="203419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C4B29-BD84-72F3-2BC4-DF44D263466D}"/>
              </a:ext>
            </a:extLst>
          </p:cNvPr>
          <p:cNvSpPr>
            <a:spLocks noGrp="1"/>
          </p:cNvSpPr>
          <p:nvPr>
            <p:ph type="title"/>
          </p:nvPr>
        </p:nvSpPr>
        <p:spPr>
          <a:xfrm>
            <a:off x="411480" y="987552"/>
            <a:ext cx="4485861" cy="1088136"/>
          </a:xfrm>
        </p:spPr>
        <p:txBody>
          <a:bodyPr anchor="b">
            <a:normAutofit/>
          </a:bodyPr>
          <a:lstStyle/>
          <a:p>
            <a:r>
              <a:rPr lang="en-US" sz="3400"/>
              <a:t>Our Target</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E590528-87ED-976C-AF8B-7B7F11B7600D}"/>
              </a:ext>
            </a:extLst>
          </p:cNvPr>
          <p:cNvSpPr>
            <a:spLocks noGrp="1"/>
          </p:cNvSpPr>
          <p:nvPr>
            <p:ph idx="1"/>
          </p:nvPr>
        </p:nvSpPr>
        <p:spPr>
          <a:xfrm>
            <a:off x="411479" y="2688336"/>
            <a:ext cx="4498848" cy="3584448"/>
          </a:xfrm>
        </p:spPr>
        <p:txBody>
          <a:bodyPr anchor="t">
            <a:normAutofit/>
          </a:bodyPr>
          <a:lstStyle/>
          <a:p>
            <a:pPr>
              <a:lnSpc>
                <a:spcPct val="100000"/>
              </a:lnSpc>
            </a:pPr>
            <a:r>
              <a:rPr lang="en-US" sz="1700" dirty="0"/>
              <a:t>This  project focuses on leveraging machine learning classification techniques to develop an effective fraud detection system for </a:t>
            </a:r>
            <a:r>
              <a:rPr lang="en-US" sz="1700" dirty="0" err="1"/>
              <a:t>Fastag</a:t>
            </a:r>
            <a:r>
              <a:rPr lang="en-US" sz="1700" dirty="0"/>
              <a:t> transactions. The dataset comprises key features such as transaction details, vehicle information, geographical location, and transaction amounts. The goal is to create a robust model that can accurately identify instances of fraudulent activity, ensuring the integrity and security of </a:t>
            </a:r>
            <a:r>
              <a:rPr lang="en-US" sz="1700" dirty="0" err="1"/>
              <a:t>Fastag</a:t>
            </a:r>
            <a:r>
              <a:rPr lang="en-US" sz="1700" dirty="0"/>
              <a:t> transactions.</a:t>
            </a:r>
          </a:p>
        </p:txBody>
      </p:sp>
      <p:pic>
        <p:nvPicPr>
          <p:cNvPr id="5" name="Picture 4" descr="Padlock on computer motherboard">
            <a:extLst>
              <a:ext uri="{FF2B5EF4-FFF2-40B4-BE49-F238E27FC236}">
                <a16:creationId xmlns:a16="http://schemas.microsoft.com/office/drawing/2014/main" id="{61A0B374-C7C1-0B35-FDB4-B954A8AEB702}"/>
              </a:ext>
            </a:extLst>
          </p:cNvPr>
          <p:cNvPicPr>
            <a:picLocks noChangeAspect="1"/>
          </p:cNvPicPr>
          <p:nvPr/>
        </p:nvPicPr>
        <p:blipFill rotWithShape="1">
          <a:blip r:embed="rId2"/>
          <a:srcRect l="4821" r="28175"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40294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5552-B144-1970-7FAA-D757C34B3C64}"/>
              </a:ext>
            </a:extLst>
          </p:cNvPr>
          <p:cNvSpPr>
            <a:spLocks noGrp="1"/>
          </p:cNvSpPr>
          <p:nvPr>
            <p:ph type="title"/>
          </p:nvPr>
        </p:nvSpPr>
        <p:spPr>
          <a:xfrm>
            <a:off x="711200" y="726071"/>
            <a:ext cx="10572496" cy="1246661"/>
          </a:xfrm>
        </p:spPr>
        <p:txBody>
          <a:bodyPr>
            <a:normAutofit fontScale="90000"/>
          </a:bodyPr>
          <a:lstStyle/>
          <a:p>
            <a:r>
              <a:rPr lang="en-US" dirty="0"/>
              <a:t>EDA</a:t>
            </a:r>
            <a:br>
              <a:rPr lang="en-US" dirty="0"/>
            </a:br>
            <a:r>
              <a:rPr lang="en-US" sz="2200" dirty="0"/>
              <a:t>Firstly, we explored the dataset to understand the distribution of features and the prevalence of fraud indicators. The dataset contains 5000 rows and 13 columns. NAN values were only present in the '</a:t>
            </a:r>
            <a:r>
              <a:rPr lang="en-US" sz="2200" dirty="0" err="1"/>
              <a:t>fastagid</a:t>
            </a:r>
            <a:r>
              <a:rPr lang="en-US" sz="2200" dirty="0"/>
              <a:t>' column, and we checked whether these NAN values held any meaningful significance for the dataset</a:t>
            </a:r>
            <a:br>
              <a:rPr lang="en-US" sz="2200" dirty="0"/>
            </a:br>
            <a:endParaRPr lang="en-US" sz="2200" dirty="0"/>
          </a:p>
        </p:txBody>
      </p:sp>
      <p:pic>
        <p:nvPicPr>
          <p:cNvPr id="7" name="Content Placeholder 6" descr="A screenshot of a computer&#10;&#10;Description automatically generated">
            <a:extLst>
              <a:ext uri="{FF2B5EF4-FFF2-40B4-BE49-F238E27FC236}">
                <a16:creationId xmlns:a16="http://schemas.microsoft.com/office/drawing/2014/main" id="{8FE19DA9-8266-6545-D7A9-F7735BF98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728" y="2428653"/>
            <a:ext cx="3785972" cy="3694112"/>
          </a:xfrm>
        </p:spPr>
      </p:pic>
      <p:pic>
        <p:nvPicPr>
          <p:cNvPr id="9" name="Picture 8" descr="A screenshot of a computer&#10;&#10;Description automatically generated">
            <a:extLst>
              <a:ext uri="{FF2B5EF4-FFF2-40B4-BE49-F238E27FC236}">
                <a16:creationId xmlns:a16="http://schemas.microsoft.com/office/drawing/2014/main" id="{3AB9C74A-61EA-B233-9355-9371792BA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072" y="2221833"/>
            <a:ext cx="4886353" cy="4071961"/>
          </a:xfrm>
          <a:prstGeom prst="rect">
            <a:avLst/>
          </a:prstGeom>
        </p:spPr>
      </p:pic>
    </p:spTree>
    <p:extLst>
      <p:ext uri="{BB962C8B-B14F-4D97-AF65-F5344CB8AC3E}">
        <p14:creationId xmlns:p14="http://schemas.microsoft.com/office/powerpoint/2010/main" val="42778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8680D7-F6AA-4BE4-53ED-DC9EB1F43567}"/>
              </a:ext>
            </a:extLst>
          </p:cNvPr>
          <p:cNvSpPr>
            <a:spLocks noGrp="1"/>
          </p:cNvSpPr>
          <p:nvPr>
            <p:ph type="title"/>
          </p:nvPr>
        </p:nvSpPr>
        <p:spPr>
          <a:xfrm>
            <a:off x="1626117" y="-215552"/>
            <a:ext cx="8514080" cy="1644102"/>
          </a:xfrm>
        </p:spPr>
        <p:txBody>
          <a:bodyPr vert="horz" lIns="91440" tIns="45720" rIns="91440" bIns="45720" rtlCol="0" anchor="ctr">
            <a:noAutofit/>
          </a:bodyPr>
          <a:lstStyle/>
          <a:p>
            <a:pPr algn="ctr"/>
            <a:r>
              <a:rPr lang="en-US" sz="2000" dirty="0"/>
              <a:t>EDA</a:t>
            </a:r>
            <a:br>
              <a:rPr lang="en-US" sz="2000" dirty="0"/>
            </a:br>
            <a:r>
              <a:rPr lang="en-US" sz="2000" dirty="0"/>
              <a:t>There were no duplicated rows in our dataset. Additionally, we checked the value counts of features for insights. We discovered an imbalance in our target variable, with one class comprising over 80% of the data.</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a:extLst>
              <a:ext uri="{FF2B5EF4-FFF2-40B4-BE49-F238E27FC236}">
                <a16:creationId xmlns:a16="http://schemas.microsoft.com/office/drawing/2014/main" id="{A61628A6-6172-85E6-7AB3-A2B509B91B1F}"/>
              </a:ext>
            </a:extLst>
          </p:cNvPr>
          <p:cNvPicPr>
            <a:picLocks noGrp="1" noChangeAspect="1"/>
          </p:cNvPicPr>
          <p:nvPr>
            <p:ph idx="1"/>
          </p:nvPr>
        </p:nvPicPr>
        <p:blipFill>
          <a:blip r:embed="rId2"/>
          <a:stretch>
            <a:fillRect/>
          </a:stretch>
        </p:blipFill>
        <p:spPr>
          <a:xfrm>
            <a:off x="1094924" y="2186679"/>
            <a:ext cx="2776372" cy="4096512"/>
          </a:xfrm>
          <a:prstGeom prst="rect">
            <a:avLst/>
          </a:prstGeom>
        </p:spPr>
      </p:pic>
      <p:pic>
        <p:nvPicPr>
          <p:cNvPr id="6" name="Picture 5">
            <a:extLst>
              <a:ext uri="{FF2B5EF4-FFF2-40B4-BE49-F238E27FC236}">
                <a16:creationId xmlns:a16="http://schemas.microsoft.com/office/drawing/2014/main" id="{236CE362-17FE-87F9-0785-B0F3A17D96FA}"/>
              </a:ext>
            </a:extLst>
          </p:cNvPr>
          <p:cNvPicPr>
            <a:picLocks noChangeAspect="1"/>
          </p:cNvPicPr>
          <p:nvPr/>
        </p:nvPicPr>
        <p:blipFill>
          <a:blip r:embed="rId3"/>
          <a:stretch>
            <a:fillRect/>
          </a:stretch>
        </p:blipFill>
        <p:spPr>
          <a:xfrm>
            <a:off x="5233584" y="2544041"/>
            <a:ext cx="5596128" cy="3041573"/>
          </a:xfrm>
          <a:prstGeom prst="rect">
            <a:avLst/>
          </a:prstGeom>
        </p:spPr>
      </p:pic>
    </p:spTree>
    <p:extLst>
      <p:ext uri="{BB962C8B-B14F-4D97-AF65-F5344CB8AC3E}">
        <p14:creationId xmlns:p14="http://schemas.microsoft.com/office/powerpoint/2010/main" val="137459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9DA181-43ED-D0AB-8017-6A74CEAB71E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EDA</a:t>
            </a:r>
            <a:br>
              <a:rPr lang="en-US" sz="2800"/>
            </a:br>
            <a:r>
              <a:rPr lang="en-US" sz="2800"/>
              <a:t>Correlation between features  were defined</a:t>
            </a:r>
          </a:p>
        </p:txBody>
      </p:sp>
      <p:sp>
        <p:nvSpPr>
          <p:cNvPr id="20" name="Rectangle: Rounded Corners 1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Picture 6">
            <a:extLst>
              <a:ext uri="{FF2B5EF4-FFF2-40B4-BE49-F238E27FC236}">
                <a16:creationId xmlns:a16="http://schemas.microsoft.com/office/drawing/2014/main" id="{03CD06D9-5BDE-C1B6-5D56-9C6ECEDB625E}"/>
              </a:ext>
            </a:extLst>
          </p:cNvPr>
          <p:cNvPicPr>
            <a:picLocks noChangeAspect="1"/>
          </p:cNvPicPr>
          <p:nvPr/>
        </p:nvPicPr>
        <p:blipFill>
          <a:blip r:embed="rId2"/>
          <a:stretch>
            <a:fillRect/>
          </a:stretch>
        </p:blipFill>
        <p:spPr>
          <a:xfrm>
            <a:off x="605587" y="2139484"/>
            <a:ext cx="5156098" cy="4096512"/>
          </a:xfrm>
          <a:prstGeom prst="rect">
            <a:avLst/>
          </a:prstGeom>
        </p:spPr>
      </p:pic>
      <p:pic>
        <p:nvPicPr>
          <p:cNvPr id="5" name="Content Placeholder 4">
            <a:extLst>
              <a:ext uri="{FF2B5EF4-FFF2-40B4-BE49-F238E27FC236}">
                <a16:creationId xmlns:a16="http://schemas.microsoft.com/office/drawing/2014/main" id="{D8CC82FF-9428-FF3D-01AC-EF0DFA208DE8}"/>
              </a:ext>
            </a:extLst>
          </p:cNvPr>
          <p:cNvPicPr>
            <a:picLocks noGrp="1" noChangeAspect="1"/>
          </p:cNvPicPr>
          <p:nvPr>
            <p:ph idx="1"/>
          </p:nvPr>
        </p:nvPicPr>
        <p:blipFill>
          <a:blip r:embed="rId3"/>
          <a:stretch>
            <a:fillRect/>
          </a:stretch>
        </p:blipFill>
        <p:spPr>
          <a:xfrm>
            <a:off x="6210302" y="3264379"/>
            <a:ext cx="5596128" cy="1846721"/>
          </a:xfrm>
          <a:prstGeom prst="rect">
            <a:avLst/>
          </a:prstGeom>
        </p:spPr>
      </p:pic>
    </p:spTree>
    <p:extLst>
      <p:ext uri="{BB962C8B-B14F-4D97-AF65-F5344CB8AC3E}">
        <p14:creationId xmlns:p14="http://schemas.microsoft.com/office/powerpoint/2010/main" val="86247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FF96D-F243-127F-EF18-B389DDBB5DC6}"/>
              </a:ext>
            </a:extLst>
          </p:cNvPr>
          <p:cNvSpPr>
            <a:spLocks noGrp="1"/>
          </p:cNvSpPr>
          <p:nvPr>
            <p:ph type="title"/>
          </p:nvPr>
        </p:nvSpPr>
        <p:spPr>
          <a:xfrm>
            <a:off x="1051560" y="4440602"/>
            <a:ext cx="3538728" cy="1645920"/>
          </a:xfrm>
        </p:spPr>
        <p:txBody>
          <a:bodyPr vert="horz" lIns="91440" tIns="45720" rIns="91440" bIns="45720" rtlCol="0">
            <a:normAutofit/>
          </a:bodyPr>
          <a:lstStyle/>
          <a:p>
            <a:r>
              <a:rPr lang="en-US" sz="2000"/>
              <a:t>EDA </a:t>
            </a:r>
            <a:br>
              <a:rPr lang="en-US" sz="2000"/>
            </a:br>
            <a:r>
              <a:rPr lang="en-US" sz="2000"/>
              <a:t>Distribution of some features, relations between features were checked by using different visualizations</a:t>
            </a:r>
          </a:p>
        </p:txBody>
      </p:sp>
      <p:pic>
        <p:nvPicPr>
          <p:cNvPr id="13" name="Picture 12">
            <a:extLst>
              <a:ext uri="{FF2B5EF4-FFF2-40B4-BE49-F238E27FC236}">
                <a16:creationId xmlns:a16="http://schemas.microsoft.com/office/drawing/2014/main" id="{4048C5BE-BF41-79F4-B0FB-5FAC823CA818}"/>
              </a:ext>
            </a:extLst>
          </p:cNvPr>
          <p:cNvPicPr>
            <a:picLocks noChangeAspect="1"/>
          </p:cNvPicPr>
          <p:nvPr/>
        </p:nvPicPr>
        <p:blipFill rotWithShape="1">
          <a:blip r:embed="rId2"/>
          <a:srcRect t="2024"/>
          <a:stretch/>
        </p:blipFill>
        <p:spPr>
          <a:xfrm>
            <a:off x="4" y="10"/>
            <a:ext cx="4884383" cy="3995918"/>
          </a:xfrm>
          <a:prstGeom prst="rect">
            <a:avLst/>
          </a:prstGeom>
        </p:spPr>
      </p:pic>
      <p:pic>
        <p:nvPicPr>
          <p:cNvPr id="17" name="Picture 16">
            <a:extLst>
              <a:ext uri="{FF2B5EF4-FFF2-40B4-BE49-F238E27FC236}">
                <a16:creationId xmlns:a16="http://schemas.microsoft.com/office/drawing/2014/main" id="{4A7A54FB-8A30-B227-27CE-5961597ED951}"/>
              </a:ext>
            </a:extLst>
          </p:cNvPr>
          <p:cNvPicPr>
            <a:picLocks noChangeAspect="1"/>
          </p:cNvPicPr>
          <p:nvPr/>
        </p:nvPicPr>
        <p:blipFill rotWithShape="1">
          <a:blip r:embed="rId3"/>
          <a:srcRect l="10008" r="2273" b="1"/>
          <a:stretch/>
        </p:blipFill>
        <p:spPr>
          <a:xfrm>
            <a:off x="5074879" y="10"/>
            <a:ext cx="7117118" cy="3995918"/>
          </a:xfrm>
          <a:prstGeom prst="rect">
            <a:avLst/>
          </a:prstGeom>
        </p:spPr>
      </p:pic>
      <p:sp>
        <p:nvSpPr>
          <p:cNvPr id="54" name="Rectangle 53">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93794C86-7426-A9BA-BC08-3FDA09F90A85}"/>
              </a:ext>
            </a:extLst>
          </p:cNvPr>
          <p:cNvSpPr>
            <a:spLocks noGrp="1"/>
          </p:cNvSpPr>
          <p:nvPr>
            <p:ph idx="1"/>
          </p:nvPr>
        </p:nvSpPr>
        <p:spPr>
          <a:xfrm>
            <a:off x="5349240" y="4440602"/>
            <a:ext cx="6007608" cy="1645920"/>
          </a:xfrm>
        </p:spPr>
        <p:txBody>
          <a:bodyPr anchor="ctr">
            <a:normAutofit/>
          </a:bodyPr>
          <a:lstStyle/>
          <a:p>
            <a:endParaRPr lang="en-US" sz="1800" dirty="0"/>
          </a:p>
        </p:txBody>
      </p:sp>
    </p:spTree>
    <p:extLst>
      <p:ext uri="{BB962C8B-B14F-4D97-AF65-F5344CB8AC3E}">
        <p14:creationId xmlns:p14="http://schemas.microsoft.com/office/powerpoint/2010/main" val="7084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8C63-77EA-0902-D43C-B4FCB6920B8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99E9CDB-4B18-AA1B-A0CA-61DB083BA99E}"/>
              </a:ext>
            </a:extLst>
          </p:cNvPr>
          <p:cNvSpPr>
            <a:spLocks noGrp="1"/>
          </p:cNvSpPr>
          <p:nvPr>
            <p:ph idx="1"/>
          </p:nvPr>
        </p:nvSpPr>
        <p:spPr>
          <a:xfrm>
            <a:off x="613744" y="1921933"/>
            <a:ext cx="6574456" cy="3843867"/>
          </a:xfrm>
        </p:spPr>
        <p:txBody>
          <a:bodyPr/>
          <a:lstStyle/>
          <a:p>
            <a:r>
              <a:rPr lang="en-US" dirty="0"/>
              <a:t>Within this stage some new features such as date, day, month, </a:t>
            </a:r>
            <a:r>
              <a:rPr lang="en-US" dirty="0" err="1"/>
              <a:t>fastag</a:t>
            </a:r>
            <a:r>
              <a:rPr lang="en-US" dirty="0"/>
              <a:t>, part of day were created from existed features, some features found less insightful and dropped</a:t>
            </a:r>
          </a:p>
        </p:txBody>
      </p:sp>
      <p:pic>
        <p:nvPicPr>
          <p:cNvPr id="5" name="Picture 4">
            <a:extLst>
              <a:ext uri="{FF2B5EF4-FFF2-40B4-BE49-F238E27FC236}">
                <a16:creationId xmlns:a16="http://schemas.microsoft.com/office/drawing/2014/main" id="{C1D85540-D819-B625-6E7E-9433D6D6B6CF}"/>
              </a:ext>
            </a:extLst>
          </p:cNvPr>
          <p:cNvPicPr>
            <a:picLocks noChangeAspect="1"/>
          </p:cNvPicPr>
          <p:nvPr/>
        </p:nvPicPr>
        <p:blipFill>
          <a:blip r:embed="rId2"/>
          <a:stretch>
            <a:fillRect/>
          </a:stretch>
        </p:blipFill>
        <p:spPr>
          <a:xfrm>
            <a:off x="474308" y="4320847"/>
            <a:ext cx="11450648" cy="523948"/>
          </a:xfrm>
          <a:prstGeom prst="rect">
            <a:avLst/>
          </a:prstGeom>
        </p:spPr>
      </p:pic>
      <p:pic>
        <p:nvPicPr>
          <p:cNvPr id="7" name="Picture 6">
            <a:extLst>
              <a:ext uri="{FF2B5EF4-FFF2-40B4-BE49-F238E27FC236}">
                <a16:creationId xmlns:a16="http://schemas.microsoft.com/office/drawing/2014/main" id="{D99755D7-BD74-EBA9-CB3A-D7734AD28816}"/>
              </a:ext>
            </a:extLst>
          </p:cNvPr>
          <p:cNvPicPr>
            <a:picLocks noChangeAspect="1"/>
          </p:cNvPicPr>
          <p:nvPr/>
        </p:nvPicPr>
        <p:blipFill>
          <a:blip r:embed="rId3"/>
          <a:stretch>
            <a:fillRect/>
          </a:stretch>
        </p:blipFill>
        <p:spPr>
          <a:xfrm>
            <a:off x="7606758" y="5056990"/>
            <a:ext cx="4229562" cy="1612896"/>
          </a:xfrm>
          <a:prstGeom prst="rect">
            <a:avLst/>
          </a:prstGeom>
        </p:spPr>
      </p:pic>
      <p:pic>
        <p:nvPicPr>
          <p:cNvPr id="9" name="Picture 8">
            <a:extLst>
              <a:ext uri="{FF2B5EF4-FFF2-40B4-BE49-F238E27FC236}">
                <a16:creationId xmlns:a16="http://schemas.microsoft.com/office/drawing/2014/main" id="{FAD7D432-588E-2BDC-788E-EE41B58E796E}"/>
              </a:ext>
            </a:extLst>
          </p:cNvPr>
          <p:cNvPicPr>
            <a:picLocks noChangeAspect="1"/>
          </p:cNvPicPr>
          <p:nvPr/>
        </p:nvPicPr>
        <p:blipFill>
          <a:blip r:embed="rId4"/>
          <a:stretch>
            <a:fillRect/>
          </a:stretch>
        </p:blipFill>
        <p:spPr>
          <a:xfrm>
            <a:off x="7420324" y="218626"/>
            <a:ext cx="4415996" cy="3782790"/>
          </a:xfrm>
          <a:prstGeom prst="rect">
            <a:avLst/>
          </a:prstGeom>
        </p:spPr>
      </p:pic>
    </p:spTree>
    <p:extLst>
      <p:ext uri="{BB962C8B-B14F-4D97-AF65-F5344CB8AC3E}">
        <p14:creationId xmlns:p14="http://schemas.microsoft.com/office/powerpoint/2010/main" val="420397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139C40-7FD6-3140-E53A-F481C4362F66}"/>
              </a:ext>
            </a:extLst>
          </p:cNvPr>
          <p:cNvSpPr>
            <a:spLocks noGrp="1"/>
          </p:cNvSpPr>
          <p:nvPr>
            <p:ph type="title"/>
          </p:nvPr>
        </p:nvSpPr>
        <p:spPr>
          <a:xfrm>
            <a:off x="371094" y="1161288"/>
            <a:ext cx="3438144" cy="1239012"/>
          </a:xfrm>
        </p:spPr>
        <p:txBody>
          <a:bodyPr anchor="ctr">
            <a:normAutofit/>
          </a:bodyPr>
          <a:lstStyle/>
          <a:p>
            <a:r>
              <a:rPr lang="en-US" sz="2800"/>
              <a:t>Data Preprocessing</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951245-2F7D-232C-9032-0C5E72FEAAA7}"/>
              </a:ext>
            </a:extLst>
          </p:cNvPr>
          <p:cNvSpPr>
            <a:spLocks noGrp="1"/>
          </p:cNvSpPr>
          <p:nvPr>
            <p:ph idx="1"/>
          </p:nvPr>
        </p:nvSpPr>
        <p:spPr>
          <a:xfrm>
            <a:off x="371094" y="2718054"/>
            <a:ext cx="3438906" cy="3207258"/>
          </a:xfrm>
        </p:spPr>
        <p:txBody>
          <a:bodyPr anchor="t">
            <a:normAutofit fontScale="92500" lnSpcReduction="10000"/>
          </a:bodyPr>
          <a:lstStyle/>
          <a:p>
            <a:r>
              <a:rPr lang="en-US" sz="1700" dirty="0"/>
              <a:t>In this stage, missing values were checked, data was scaled using the Min-Max scaler, and categorical features were encoded appropriately. For avoiding overfitting model validating with validation data.  Furthermore, the imbalance in the target variable was addressed using the Synthetic Minority Oversampling Technique (SMOTE)</a:t>
            </a:r>
          </a:p>
        </p:txBody>
      </p:sp>
      <p:pic>
        <p:nvPicPr>
          <p:cNvPr id="5" name="Picture 4">
            <a:extLst>
              <a:ext uri="{FF2B5EF4-FFF2-40B4-BE49-F238E27FC236}">
                <a16:creationId xmlns:a16="http://schemas.microsoft.com/office/drawing/2014/main" id="{741DA182-237B-9837-21A5-D190353E1EDE}"/>
              </a:ext>
            </a:extLst>
          </p:cNvPr>
          <p:cNvPicPr>
            <a:picLocks noChangeAspect="1"/>
          </p:cNvPicPr>
          <p:nvPr/>
        </p:nvPicPr>
        <p:blipFill>
          <a:blip r:embed="rId2"/>
          <a:stretch>
            <a:fillRect/>
          </a:stretch>
        </p:blipFill>
        <p:spPr>
          <a:xfrm>
            <a:off x="4874099" y="588435"/>
            <a:ext cx="6922008" cy="2007381"/>
          </a:xfrm>
          <a:prstGeom prst="rect">
            <a:avLst/>
          </a:prstGeom>
        </p:spPr>
      </p:pic>
      <p:pic>
        <p:nvPicPr>
          <p:cNvPr id="9" name="Picture 8">
            <a:extLst>
              <a:ext uri="{FF2B5EF4-FFF2-40B4-BE49-F238E27FC236}">
                <a16:creationId xmlns:a16="http://schemas.microsoft.com/office/drawing/2014/main" id="{CD5DA5C4-6DD7-DBCD-50DF-7005C07C7A27}"/>
              </a:ext>
            </a:extLst>
          </p:cNvPr>
          <p:cNvPicPr>
            <a:picLocks noChangeAspect="1"/>
          </p:cNvPicPr>
          <p:nvPr/>
        </p:nvPicPr>
        <p:blipFill>
          <a:blip r:embed="rId3"/>
          <a:stretch>
            <a:fillRect/>
          </a:stretch>
        </p:blipFill>
        <p:spPr>
          <a:xfrm>
            <a:off x="4455672" y="2829045"/>
            <a:ext cx="7775436" cy="1758140"/>
          </a:xfrm>
          <a:prstGeom prst="rect">
            <a:avLst/>
          </a:prstGeom>
        </p:spPr>
      </p:pic>
    </p:spTree>
    <p:extLst>
      <p:ext uri="{BB962C8B-B14F-4D97-AF65-F5344CB8AC3E}">
        <p14:creationId xmlns:p14="http://schemas.microsoft.com/office/powerpoint/2010/main" val="29962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94B97-CEF1-D50D-5078-1DD35ACBA4FE}"/>
              </a:ext>
            </a:extLst>
          </p:cNvPr>
          <p:cNvSpPr>
            <a:spLocks noGrp="1"/>
          </p:cNvSpPr>
          <p:nvPr>
            <p:ph type="title"/>
          </p:nvPr>
        </p:nvSpPr>
        <p:spPr>
          <a:xfrm>
            <a:off x="7255564" y="834888"/>
            <a:ext cx="4314645" cy="1268958"/>
          </a:xfrm>
        </p:spPr>
        <p:txBody>
          <a:bodyPr anchor="b">
            <a:normAutofit/>
          </a:bodyPr>
          <a:lstStyle/>
          <a:p>
            <a:r>
              <a:rPr lang="en-US" sz="3200"/>
              <a:t>Model development</a:t>
            </a:r>
          </a:p>
        </p:txBody>
      </p:sp>
      <p:pic>
        <p:nvPicPr>
          <p:cNvPr id="5" name="Picture 4" descr="Light bulb on yellow background with sketched light beams and cord">
            <a:extLst>
              <a:ext uri="{FF2B5EF4-FFF2-40B4-BE49-F238E27FC236}">
                <a16:creationId xmlns:a16="http://schemas.microsoft.com/office/drawing/2014/main" id="{CD119AA8-AFDD-A98A-4DFB-64F05A5B78E9}"/>
              </a:ext>
            </a:extLst>
          </p:cNvPr>
          <p:cNvPicPr>
            <a:picLocks noChangeAspect="1"/>
          </p:cNvPicPr>
          <p:nvPr/>
        </p:nvPicPr>
        <p:blipFill rotWithShape="1">
          <a:blip r:embed="rId2"/>
          <a:srcRect l="39760"/>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6AA218-2509-C9ED-3C37-9ED0083A8734}"/>
              </a:ext>
            </a:extLst>
          </p:cNvPr>
          <p:cNvSpPr>
            <a:spLocks noGrp="1"/>
          </p:cNvSpPr>
          <p:nvPr>
            <p:ph idx="1"/>
          </p:nvPr>
        </p:nvSpPr>
        <p:spPr>
          <a:xfrm>
            <a:off x="7255563" y="2557587"/>
            <a:ext cx="4314645" cy="3717317"/>
          </a:xfrm>
        </p:spPr>
        <p:txBody>
          <a:bodyPr anchor="t">
            <a:normAutofit/>
          </a:bodyPr>
          <a:lstStyle/>
          <a:p>
            <a:pPr>
              <a:lnSpc>
                <a:spcPct val="100000"/>
              </a:lnSpc>
            </a:pPr>
            <a:r>
              <a:rPr lang="en-US" sz="1700" dirty="0"/>
              <a:t>As we know ,we need to predict there is fraud or not we had classification problem. So, we built a machine learning classification model to predict and detect </a:t>
            </a:r>
            <a:r>
              <a:rPr lang="en-US" sz="1700" dirty="0" err="1"/>
              <a:t>Fastag</a:t>
            </a:r>
            <a:r>
              <a:rPr lang="en-US" sz="1700" dirty="0"/>
              <a:t> transaction fraud. Random Forest and Decision tree classification models were used. To achieve better results, </a:t>
            </a:r>
            <a:r>
              <a:rPr lang="en-US" sz="1700" dirty="0" err="1"/>
              <a:t>GridSearchCV</a:t>
            </a:r>
            <a:r>
              <a:rPr lang="en-US" sz="1700" dirty="0"/>
              <a:t> was employed for hyperparameter tuning. Additionally, to ensure there was no overfitting, the model's performance was evaluated using cross validation . </a:t>
            </a:r>
          </a:p>
        </p:txBody>
      </p:sp>
    </p:spTree>
    <p:extLst>
      <p:ext uri="{BB962C8B-B14F-4D97-AF65-F5344CB8AC3E}">
        <p14:creationId xmlns:p14="http://schemas.microsoft.com/office/powerpoint/2010/main" val="415657833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Organic</Template>
  <TotalTime>348</TotalTime>
  <Words>551</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AccentBoxVTI</vt:lpstr>
      <vt:lpstr>Fastag Fraud Detection</vt:lpstr>
      <vt:lpstr>Our Target</vt:lpstr>
      <vt:lpstr>EDA Firstly, we explored the dataset to understand the distribution of features and the prevalence of fraud indicators. The dataset contains 5000 rows and 13 columns. NAN values were only present in the 'fastagid' column, and we checked whether these NAN values held any meaningful significance for the dataset </vt:lpstr>
      <vt:lpstr>EDA There were no duplicated rows in our dataset. Additionally, we checked the value counts of features for insights. We discovered an imbalance in our target variable, with one class comprising over 80% of the data.</vt:lpstr>
      <vt:lpstr>EDA Correlation between features  were defined</vt:lpstr>
      <vt:lpstr>EDA  Distribution of some features, relations between features were checked by using different visualizations</vt:lpstr>
      <vt:lpstr>Feature Engineering</vt:lpstr>
      <vt:lpstr>Data Preprocessing</vt:lpstr>
      <vt:lpstr>Model development</vt:lpstr>
      <vt:lpstr>Evaluation metrics</vt:lpstr>
      <vt:lpstr>Model evaluation</vt:lpstr>
      <vt:lpstr>Model 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Ulviyyə İsmayilzadə</dc:creator>
  <cp:lastModifiedBy>Ulviyyə İsmayilzadə</cp:lastModifiedBy>
  <cp:revision>4</cp:revision>
  <dcterms:created xsi:type="dcterms:W3CDTF">2024-06-18T12:19:45Z</dcterms:created>
  <dcterms:modified xsi:type="dcterms:W3CDTF">2024-06-18T18:07:48Z</dcterms:modified>
</cp:coreProperties>
</file>