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5" r:id="rId5"/>
    <p:sldId id="266" r:id="rId6"/>
    <p:sldId id="258" r:id="rId7"/>
    <p:sldId id="259" r:id="rId8"/>
    <p:sldId id="261" r:id="rId9"/>
    <p:sldId id="262" r:id="rId10"/>
    <p:sldId id="267"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90" d="100"/>
          <a:sy n="90" d="100"/>
        </p:scale>
        <p:origin x="1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349298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338986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7568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2723103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8588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2649464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2947008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365953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41040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0951-3F32-4783-9FE3-C368BBBC48B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12530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70951-3F32-4783-9FE3-C368BBBC48B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8389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70951-3F32-4783-9FE3-C368BBBC48B7}"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1101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70951-3F32-4783-9FE3-C368BBBC48B7}"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301197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70951-3F32-4783-9FE3-C368BBBC48B7}"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145136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70951-3F32-4783-9FE3-C368BBBC48B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212732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70951-3F32-4783-9FE3-C368BBBC48B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1326D-839F-4057-977B-9950D5049C59}" type="slidenum">
              <a:rPr lang="en-US" smtClean="0"/>
              <a:t>‹#›</a:t>
            </a:fld>
            <a:endParaRPr lang="en-US"/>
          </a:p>
        </p:txBody>
      </p:sp>
    </p:spTree>
    <p:extLst>
      <p:ext uri="{BB962C8B-B14F-4D97-AF65-F5344CB8AC3E}">
        <p14:creationId xmlns:p14="http://schemas.microsoft.com/office/powerpoint/2010/main" val="418491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870951-3F32-4783-9FE3-C368BBBC48B7}" type="datetimeFigureOut">
              <a:rPr lang="en-US" smtClean="0"/>
              <a:t>6/12/2024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71326D-839F-4057-977B-9950D5049C59}" type="slidenum">
              <a:rPr lang="en-US" smtClean="0"/>
              <a:t>‹#›</a:t>
            </a:fld>
            <a:endParaRPr lang="en-US"/>
          </a:p>
        </p:txBody>
      </p:sp>
    </p:spTree>
    <p:extLst>
      <p:ext uri="{BB962C8B-B14F-4D97-AF65-F5344CB8AC3E}">
        <p14:creationId xmlns:p14="http://schemas.microsoft.com/office/powerpoint/2010/main" val="236006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Calculator, pen, compass, money and a paper with graphs printed on it">
            <a:extLst>
              <a:ext uri="{FF2B5EF4-FFF2-40B4-BE49-F238E27FC236}">
                <a16:creationId xmlns:a16="http://schemas.microsoft.com/office/drawing/2014/main" id="{6439E81C-3283-9204-2E74-FB7A9D79B1FF}"/>
              </a:ext>
            </a:extLst>
          </p:cNvPr>
          <p:cNvPicPr>
            <a:picLocks noChangeAspect="1"/>
          </p:cNvPicPr>
          <p:nvPr/>
        </p:nvPicPr>
        <p:blipFill rotWithShape="1">
          <a:blip r:embed="rId2"/>
          <a:srcRect l="21504" r="8896"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6E105E4-A490-B02A-9A6F-B2024181DA67}"/>
              </a:ext>
            </a:extLst>
          </p:cNvPr>
          <p:cNvSpPr>
            <a:spLocks noGrp="1"/>
          </p:cNvSpPr>
          <p:nvPr>
            <p:ph type="ctrTitle"/>
          </p:nvPr>
        </p:nvSpPr>
        <p:spPr>
          <a:xfrm>
            <a:off x="668867" y="1678666"/>
            <a:ext cx="4088190" cy="2369093"/>
          </a:xfrm>
        </p:spPr>
        <p:txBody>
          <a:bodyPr>
            <a:normAutofit/>
          </a:bodyPr>
          <a:lstStyle/>
          <a:p>
            <a:r>
              <a:rPr lang="en-US" sz="4800"/>
              <a:t>Salary Prediction</a:t>
            </a:r>
          </a:p>
        </p:txBody>
      </p:sp>
      <p:sp>
        <p:nvSpPr>
          <p:cNvPr id="3" name="Subtitle 2">
            <a:extLst>
              <a:ext uri="{FF2B5EF4-FFF2-40B4-BE49-F238E27FC236}">
                <a16:creationId xmlns:a16="http://schemas.microsoft.com/office/drawing/2014/main" id="{CF79BC34-F0A7-1B59-4071-E599E2982208}"/>
              </a:ext>
            </a:extLst>
          </p:cNvPr>
          <p:cNvSpPr>
            <a:spLocks noGrp="1"/>
          </p:cNvSpPr>
          <p:nvPr>
            <p:ph type="subTitle" idx="1"/>
          </p:nvPr>
        </p:nvSpPr>
        <p:spPr>
          <a:xfrm>
            <a:off x="677335" y="4050831"/>
            <a:ext cx="4079721" cy="1096901"/>
          </a:xfrm>
        </p:spPr>
        <p:txBody>
          <a:bodyPr>
            <a:normAutofit/>
          </a:bodyPr>
          <a:lstStyle/>
          <a:p>
            <a:r>
              <a:rPr lang="en-US" sz="1600"/>
              <a:t>By Ms.Ulviyya Ismayilzada</a:t>
            </a:r>
          </a:p>
        </p:txBody>
      </p:sp>
      <p:cxnSp>
        <p:nvCxnSpPr>
          <p:cNvPr id="28" name="Straight Connector 27">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253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1997-F469-5F85-15BD-68B893B6A242}"/>
              </a:ext>
            </a:extLst>
          </p:cNvPr>
          <p:cNvSpPr>
            <a:spLocks noGrp="1"/>
          </p:cNvSpPr>
          <p:nvPr>
            <p:ph type="title"/>
          </p:nvPr>
        </p:nvSpPr>
        <p:spPr>
          <a:xfrm>
            <a:off x="677334" y="609600"/>
            <a:ext cx="8596668" cy="1320800"/>
          </a:xfrm>
        </p:spPr>
        <p:txBody>
          <a:bodyPr>
            <a:normAutofit/>
          </a:bodyPr>
          <a:lstStyle/>
          <a:p>
            <a:r>
              <a:rPr lang="en-US" dirty="0"/>
              <a:t>Ridge Regression model got below mentioned metrics</a:t>
            </a:r>
          </a:p>
        </p:txBody>
      </p:sp>
      <p:sp>
        <p:nvSpPr>
          <p:cNvPr id="17" name="Content Placeholder 14">
            <a:extLst>
              <a:ext uri="{FF2B5EF4-FFF2-40B4-BE49-F238E27FC236}">
                <a16:creationId xmlns:a16="http://schemas.microsoft.com/office/drawing/2014/main" id="{C98D056A-F7EE-9E94-A56A-3CD41743D636}"/>
              </a:ext>
            </a:extLst>
          </p:cNvPr>
          <p:cNvSpPr>
            <a:spLocks noGrp="1"/>
          </p:cNvSpPr>
          <p:nvPr>
            <p:ph idx="1"/>
          </p:nvPr>
        </p:nvSpPr>
        <p:spPr>
          <a:xfrm>
            <a:off x="677332" y="2160589"/>
            <a:ext cx="4410718" cy="3880773"/>
          </a:xfrm>
        </p:spPr>
        <p:txBody>
          <a:bodyPr>
            <a:normAutofit/>
          </a:bodyPr>
          <a:lstStyle/>
          <a:p>
            <a:r>
              <a:rPr lang="en-US" dirty="0"/>
              <a:t>Here implemented Grid Search CV for hyper tuning parameter of Ridge. After defining best alpha rate for model, model experimented with it. Got 95% R2 score , and 0.06 Mean Absolute percentage error which means model performs well</a:t>
            </a:r>
          </a:p>
        </p:txBody>
      </p:sp>
      <p:pic>
        <p:nvPicPr>
          <p:cNvPr id="9" name="Picture 8">
            <a:extLst>
              <a:ext uri="{FF2B5EF4-FFF2-40B4-BE49-F238E27FC236}">
                <a16:creationId xmlns:a16="http://schemas.microsoft.com/office/drawing/2014/main" id="{66A2BCF5-402C-A69F-5E63-A7509A500457}"/>
              </a:ext>
            </a:extLst>
          </p:cNvPr>
          <p:cNvPicPr>
            <a:picLocks noChangeAspect="1"/>
          </p:cNvPicPr>
          <p:nvPr/>
        </p:nvPicPr>
        <p:blipFill>
          <a:blip r:embed="rId2"/>
          <a:stretch>
            <a:fillRect/>
          </a:stretch>
        </p:blipFill>
        <p:spPr>
          <a:xfrm>
            <a:off x="6724642" y="1068361"/>
            <a:ext cx="3729998" cy="3085478"/>
          </a:xfrm>
          <a:prstGeom prst="rect">
            <a:avLst/>
          </a:prstGeom>
        </p:spPr>
      </p:pic>
      <p:pic>
        <p:nvPicPr>
          <p:cNvPr id="11" name="Content Placeholder 10">
            <a:extLst>
              <a:ext uri="{FF2B5EF4-FFF2-40B4-BE49-F238E27FC236}">
                <a16:creationId xmlns:a16="http://schemas.microsoft.com/office/drawing/2014/main" id="{B9E2BD3B-787F-88B6-15E1-666516E32C25}"/>
              </a:ext>
            </a:extLst>
          </p:cNvPr>
          <p:cNvPicPr>
            <a:picLocks noChangeAspect="1"/>
          </p:cNvPicPr>
          <p:nvPr/>
        </p:nvPicPr>
        <p:blipFill>
          <a:blip r:embed="rId3"/>
          <a:stretch>
            <a:fillRect/>
          </a:stretch>
        </p:blipFill>
        <p:spPr>
          <a:xfrm>
            <a:off x="5324072" y="4299731"/>
            <a:ext cx="5811288" cy="2440740"/>
          </a:xfrm>
          <a:prstGeom prst="rect">
            <a:avLst/>
          </a:prstGeom>
        </p:spPr>
      </p:pic>
    </p:spTree>
    <p:extLst>
      <p:ext uri="{BB962C8B-B14F-4D97-AF65-F5344CB8AC3E}">
        <p14:creationId xmlns:p14="http://schemas.microsoft.com/office/powerpoint/2010/main" val="180490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0410-4E43-6B6A-C574-7E70B61C31C3}"/>
              </a:ext>
            </a:extLst>
          </p:cNvPr>
          <p:cNvSpPr>
            <a:spLocks noGrp="1"/>
          </p:cNvSpPr>
          <p:nvPr>
            <p:ph type="title"/>
          </p:nvPr>
        </p:nvSpPr>
        <p:spPr>
          <a:xfrm>
            <a:off x="677334" y="609600"/>
            <a:ext cx="8596668" cy="1320800"/>
          </a:xfrm>
        </p:spPr>
        <p:txBody>
          <a:bodyPr>
            <a:normAutofit/>
          </a:bodyPr>
          <a:lstStyle/>
          <a:p>
            <a:r>
              <a:rPr lang="en-US" dirty="0"/>
              <a:t>Model Deployment:</a:t>
            </a:r>
          </a:p>
        </p:txBody>
      </p:sp>
      <p:sp>
        <p:nvSpPr>
          <p:cNvPr id="3" name="Content Placeholder 2">
            <a:extLst>
              <a:ext uri="{FF2B5EF4-FFF2-40B4-BE49-F238E27FC236}">
                <a16:creationId xmlns:a16="http://schemas.microsoft.com/office/drawing/2014/main" id="{06900F78-0BF3-92A7-3C74-23C5104FA02C}"/>
              </a:ext>
            </a:extLst>
          </p:cNvPr>
          <p:cNvSpPr>
            <a:spLocks noGrp="1"/>
          </p:cNvSpPr>
          <p:nvPr>
            <p:ph idx="1"/>
          </p:nvPr>
        </p:nvSpPr>
        <p:spPr>
          <a:xfrm>
            <a:off x="677332" y="2160589"/>
            <a:ext cx="4410718" cy="3880773"/>
          </a:xfrm>
        </p:spPr>
        <p:txBody>
          <a:bodyPr>
            <a:normAutofit/>
          </a:bodyPr>
          <a:lstStyle/>
          <a:p>
            <a:r>
              <a:rPr lang="en-US" dirty="0"/>
              <a:t>In this stage the model which had better result on evaluation metrics than other models are saved and deployed by using FASTAPI.</a:t>
            </a:r>
          </a:p>
        </p:txBody>
      </p:sp>
      <p:pic>
        <p:nvPicPr>
          <p:cNvPr id="5" name="Picture 4">
            <a:extLst>
              <a:ext uri="{FF2B5EF4-FFF2-40B4-BE49-F238E27FC236}">
                <a16:creationId xmlns:a16="http://schemas.microsoft.com/office/drawing/2014/main" id="{80514732-393F-97E6-8D75-9DFDCD902D1E}"/>
              </a:ext>
            </a:extLst>
          </p:cNvPr>
          <p:cNvPicPr>
            <a:picLocks noChangeAspect="1"/>
          </p:cNvPicPr>
          <p:nvPr/>
        </p:nvPicPr>
        <p:blipFill>
          <a:blip r:embed="rId2"/>
          <a:stretch>
            <a:fillRect/>
          </a:stretch>
        </p:blipFill>
        <p:spPr>
          <a:xfrm>
            <a:off x="4975668" y="2275684"/>
            <a:ext cx="5319306" cy="4428324"/>
          </a:xfrm>
          <a:prstGeom prst="rect">
            <a:avLst/>
          </a:prstGeom>
        </p:spPr>
      </p:pic>
      <p:pic>
        <p:nvPicPr>
          <p:cNvPr id="7" name="Picture 6">
            <a:extLst>
              <a:ext uri="{FF2B5EF4-FFF2-40B4-BE49-F238E27FC236}">
                <a16:creationId xmlns:a16="http://schemas.microsoft.com/office/drawing/2014/main" id="{D723DCA4-851B-9C5D-B11C-F3F4DE2090DD}"/>
              </a:ext>
            </a:extLst>
          </p:cNvPr>
          <p:cNvPicPr>
            <a:picLocks noChangeAspect="1"/>
          </p:cNvPicPr>
          <p:nvPr/>
        </p:nvPicPr>
        <p:blipFill>
          <a:blip r:embed="rId3"/>
          <a:stretch>
            <a:fillRect/>
          </a:stretch>
        </p:blipFill>
        <p:spPr>
          <a:xfrm>
            <a:off x="4620690" y="269061"/>
            <a:ext cx="4439688" cy="1718886"/>
          </a:xfrm>
          <a:prstGeom prst="rect">
            <a:avLst/>
          </a:prstGeom>
        </p:spPr>
      </p:pic>
    </p:spTree>
    <p:extLst>
      <p:ext uri="{BB962C8B-B14F-4D97-AF65-F5344CB8AC3E}">
        <p14:creationId xmlns:p14="http://schemas.microsoft.com/office/powerpoint/2010/main" val="408985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6C6C6D95-644F-725A-AE74-178FF8EF1454}"/>
              </a:ext>
            </a:extLst>
          </p:cNvPr>
          <p:cNvPicPr>
            <a:picLocks noChangeAspect="1"/>
          </p:cNvPicPr>
          <p:nvPr/>
        </p:nvPicPr>
        <p:blipFill rotWithShape="1">
          <a:blip r:embed="rId2"/>
          <a:srcRect l="3511" r="1938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C9E0BBA-5467-18EE-B700-46AFED225101}"/>
              </a:ext>
            </a:extLst>
          </p:cNvPr>
          <p:cNvSpPr>
            <a:spLocks noGrp="1"/>
          </p:cNvSpPr>
          <p:nvPr>
            <p:ph type="title"/>
          </p:nvPr>
        </p:nvSpPr>
        <p:spPr>
          <a:xfrm>
            <a:off x="677333" y="609600"/>
            <a:ext cx="3851123" cy="13208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3AD73BBC-3F0B-CC09-7591-B6BC6AD191D7}"/>
              </a:ext>
            </a:extLst>
          </p:cNvPr>
          <p:cNvSpPr>
            <a:spLocks noGrp="1"/>
          </p:cNvSpPr>
          <p:nvPr>
            <p:ph idx="1"/>
          </p:nvPr>
        </p:nvSpPr>
        <p:spPr>
          <a:xfrm>
            <a:off x="677334" y="2160589"/>
            <a:ext cx="3851122" cy="3880773"/>
          </a:xfrm>
        </p:spPr>
        <p:txBody>
          <a:bodyPr>
            <a:normAutofit/>
          </a:bodyPr>
          <a:lstStyle/>
          <a:p>
            <a:pPr>
              <a:lnSpc>
                <a:spcPct val="90000"/>
              </a:lnSpc>
            </a:pPr>
            <a:r>
              <a:rPr lang="en-US" sz="1400"/>
              <a:t>Generally, the analysis of the dataset demonstrated that there are valuable features in our dataset, but for more accurate predictions, we will need additional features. It would be beneficial to gather some new features. Additionally, the better-performing models were Linear Regression, Ridge Regression, and Random Forest Regressor.</a:t>
            </a:r>
          </a:p>
          <a:p>
            <a:pPr>
              <a:lnSpc>
                <a:spcPct val="90000"/>
              </a:lnSpc>
            </a:pPr>
            <a:r>
              <a:rPr lang="en-US" sz="1400"/>
              <a:t>Due to the added cross-validation of modeling, we ensured that there is no overfitting, and adding new unseen data to the model cannot significantly affect the model’s results. The parameters of the Ridge Regression were optimized using Grid Search, which improved performance. The  better resulted model were saved and deployed.</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6617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378E-A8EB-D703-2377-DB2884E10F60}"/>
              </a:ext>
            </a:extLst>
          </p:cNvPr>
          <p:cNvSpPr>
            <a:spLocks noGrp="1"/>
          </p:cNvSpPr>
          <p:nvPr>
            <p:ph type="title"/>
          </p:nvPr>
        </p:nvSpPr>
        <p:spPr/>
        <p:txBody>
          <a:bodyPr/>
          <a:lstStyle/>
          <a:p>
            <a:r>
              <a:rPr lang="en-US" dirty="0"/>
              <a:t>Our target</a:t>
            </a:r>
          </a:p>
        </p:txBody>
      </p:sp>
      <p:sp>
        <p:nvSpPr>
          <p:cNvPr id="3" name="Content Placeholder 2">
            <a:extLst>
              <a:ext uri="{FF2B5EF4-FFF2-40B4-BE49-F238E27FC236}">
                <a16:creationId xmlns:a16="http://schemas.microsoft.com/office/drawing/2014/main" id="{87CA68E8-868C-7860-F3E1-8805D8362C4A}"/>
              </a:ext>
            </a:extLst>
          </p:cNvPr>
          <p:cNvSpPr>
            <a:spLocks noGrp="1"/>
          </p:cNvSpPr>
          <p:nvPr>
            <p:ph idx="1"/>
          </p:nvPr>
        </p:nvSpPr>
        <p:spPr/>
        <p:txBody>
          <a:bodyPr/>
          <a:lstStyle/>
          <a:p>
            <a:r>
              <a:rPr lang="en-US" dirty="0"/>
              <a:t>In this project we are focused on predicting the salaries of data professionals by diving into the world of regression problem, analyzing data, feature engineering, modeling and developing model for getting well-performed model.</a:t>
            </a:r>
          </a:p>
        </p:txBody>
      </p:sp>
      <p:pic>
        <p:nvPicPr>
          <p:cNvPr id="5" name="Picture 4">
            <a:extLst>
              <a:ext uri="{FF2B5EF4-FFF2-40B4-BE49-F238E27FC236}">
                <a16:creationId xmlns:a16="http://schemas.microsoft.com/office/drawing/2014/main" id="{495F55F5-F661-E786-C408-5006C6B7C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654" y="3640935"/>
            <a:ext cx="5502876" cy="2292865"/>
          </a:xfrm>
          <a:prstGeom prst="rect">
            <a:avLst/>
          </a:prstGeom>
        </p:spPr>
      </p:pic>
    </p:spTree>
    <p:extLst>
      <p:ext uri="{BB962C8B-B14F-4D97-AF65-F5344CB8AC3E}">
        <p14:creationId xmlns:p14="http://schemas.microsoft.com/office/powerpoint/2010/main" val="154679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191-B52F-EBA0-2325-71B69A832C4C}"/>
              </a:ext>
            </a:extLst>
          </p:cNvPr>
          <p:cNvSpPr>
            <a:spLocks noGrp="1"/>
          </p:cNvSpPr>
          <p:nvPr>
            <p:ph type="title"/>
          </p:nvPr>
        </p:nvSpPr>
        <p:spPr>
          <a:xfrm>
            <a:off x="675065" y="609600"/>
            <a:ext cx="2930518" cy="1320800"/>
          </a:xfrm>
        </p:spPr>
        <p:txBody>
          <a:bodyPr anchor="ctr">
            <a:normAutofit/>
          </a:bodyPr>
          <a:lstStyle/>
          <a:p>
            <a:r>
              <a:rPr lang="en-US" dirty="0"/>
              <a:t>EDA:</a:t>
            </a:r>
          </a:p>
        </p:txBody>
      </p:sp>
      <p:sp>
        <p:nvSpPr>
          <p:cNvPr id="3" name="Content Placeholder 2">
            <a:extLst>
              <a:ext uri="{FF2B5EF4-FFF2-40B4-BE49-F238E27FC236}">
                <a16:creationId xmlns:a16="http://schemas.microsoft.com/office/drawing/2014/main" id="{08488CD9-8714-0839-8494-523969E2CCB1}"/>
              </a:ext>
            </a:extLst>
          </p:cNvPr>
          <p:cNvSpPr>
            <a:spLocks noGrp="1"/>
          </p:cNvSpPr>
          <p:nvPr>
            <p:ph idx="1"/>
          </p:nvPr>
        </p:nvSpPr>
        <p:spPr>
          <a:xfrm>
            <a:off x="671361" y="2160589"/>
            <a:ext cx="2930517" cy="3880773"/>
          </a:xfrm>
        </p:spPr>
        <p:txBody>
          <a:bodyPr>
            <a:normAutofit/>
          </a:bodyPr>
          <a:lstStyle/>
          <a:p>
            <a:r>
              <a:rPr lang="en-US" dirty="0"/>
              <a:t>Within Exploratory Data Analysis  we unveiled valuable insights about data professionals' salaries. For this we involved data visualization, </a:t>
            </a:r>
            <a:r>
              <a:rPr lang="en-US" dirty="0" err="1"/>
              <a:t>summary,statistics</a:t>
            </a:r>
            <a:r>
              <a:rPr lang="en-US" dirty="0"/>
              <a:t>, and identifying patterns in the data.</a:t>
            </a:r>
          </a:p>
        </p:txBody>
      </p:sp>
      <p:pic>
        <p:nvPicPr>
          <p:cNvPr id="7" name="Picture 6">
            <a:extLst>
              <a:ext uri="{FF2B5EF4-FFF2-40B4-BE49-F238E27FC236}">
                <a16:creationId xmlns:a16="http://schemas.microsoft.com/office/drawing/2014/main" id="{00010C32-EFED-12E7-C838-65D4A8700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37" y="880453"/>
            <a:ext cx="5421162" cy="2060041"/>
          </a:xfrm>
          <a:prstGeom prst="rect">
            <a:avLst/>
          </a:prstGeom>
        </p:spPr>
      </p:pic>
      <p:pic>
        <p:nvPicPr>
          <p:cNvPr id="5" name="Picture 4">
            <a:extLst>
              <a:ext uri="{FF2B5EF4-FFF2-40B4-BE49-F238E27FC236}">
                <a16:creationId xmlns:a16="http://schemas.microsoft.com/office/drawing/2014/main" id="{1930C9A9-ED3D-0345-46D5-9BD95F50D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578" y="3439020"/>
            <a:ext cx="5204682" cy="2602341"/>
          </a:xfrm>
          <a:prstGeom prst="rect">
            <a:avLst/>
          </a:prstGeom>
        </p:spPr>
      </p:pic>
    </p:spTree>
    <p:extLst>
      <p:ext uri="{BB962C8B-B14F-4D97-AF65-F5344CB8AC3E}">
        <p14:creationId xmlns:p14="http://schemas.microsoft.com/office/powerpoint/2010/main" val="67596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153B-C2D2-2DDE-4126-242F31C0732C}"/>
              </a:ext>
            </a:extLst>
          </p:cNvPr>
          <p:cNvSpPr>
            <a:spLocks noGrp="1"/>
          </p:cNvSpPr>
          <p:nvPr>
            <p:ph type="title"/>
          </p:nvPr>
        </p:nvSpPr>
        <p:spPr>
          <a:xfrm>
            <a:off x="644082" y="185650"/>
            <a:ext cx="8915553" cy="1759527"/>
          </a:xfrm>
        </p:spPr>
        <p:txBody>
          <a:bodyPr>
            <a:normAutofit fontScale="90000"/>
          </a:bodyPr>
          <a:lstStyle/>
          <a:p>
            <a:r>
              <a:rPr lang="en-US" sz="4000" dirty="0"/>
              <a:t>EDA:</a:t>
            </a:r>
            <a:br>
              <a:rPr lang="en-US" sz="1800" dirty="0">
                <a:solidFill>
                  <a:schemeClr val="tx1">
                    <a:lumMod val="75000"/>
                    <a:lumOff val="25000"/>
                  </a:schemeClr>
                </a:solidFill>
                <a:latin typeface="+mn-lt"/>
                <a:cs typeface="Times New Roman" panose="02020603050405020304" pitchFamily="18" charset="0"/>
              </a:rPr>
            </a:br>
            <a:r>
              <a:rPr lang="az-Latn-AZ" sz="1800" dirty="0">
                <a:solidFill>
                  <a:schemeClr val="tx1">
                    <a:lumMod val="75000"/>
                    <a:lumOff val="25000"/>
                  </a:schemeClr>
                </a:solidFill>
                <a:latin typeface="+mn-lt"/>
                <a:cs typeface="Times New Roman" panose="02020603050405020304" pitchFamily="18" charset="0"/>
              </a:rPr>
              <a:t>Our dataset contains </a:t>
            </a:r>
            <a:r>
              <a:rPr lang="en-US" sz="1800" b="0" i="0" dirty="0">
                <a:solidFill>
                  <a:schemeClr val="tx1">
                    <a:lumMod val="75000"/>
                    <a:lumOff val="25000"/>
                  </a:schemeClr>
                </a:solidFill>
                <a:effectLst/>
                <a:highlight>
                  <a:srgbClr val="FFFFFF"/>
                </a:highlight>
                <a:latin typeface="+mn-lt"/>
                <a:cs typeface="Times New Roman" panose="02020603050405020304" pitchFamily="18" charset="0"/>
              </a:rPr>
              <a:t>2639 rows × 13 columns</a:t>
            </a:r>
            <a:r>
              <a:rPr lang="az-Latn-AZ" sz="1800" dirty="0">
                <a:solidFill>
                  <a:schemeClr val="tx1">
                    <a:lumMod val="75000"/>
                    <a:lumOff val="25000"/>
                  </a:schemeClr>
                </a:solidFill>
                <a:highlight>
                  <a:srgbClr val="FFFFFF"/>
                </a:highlight>
                <a:latin typeface="+mn-lt"/>
                <a:cs typeface="Times New Roman" panose="02020603050405020304" pitchFamily="18" charset="0"/>
              </a:rPr>
              <a:t>. </a:t>
            </a:r>
            <a:r>
              <a:rPr lang="en-US" sz="1800" dirty="0">
                <a:solidFill>
                  <a:schemeClr val="tx1">
                    <a:lumMod val="75000"/>
                    <a:lumOff val="25000"/>
                  </a:schemeClr>
                </a:solidFill>
                <a:highlight>
                  <a:srgbClr val="FFFFFF"/>
                </a:highlight>
                <a:latin typeface="+mn-lt"/>
                <a:cs typeface="Times New Roman" panose="02020603050405020304" pitchFamily="18" charset="0"/>
              </a:rPr>
              <a:t>Data types of data are object, float and integers. Totally in the dataset there was 161 duplicated data and removed them. Additionally, </a:t>
            </a:r>
            <a:r>
              <a:rPr lang="en-US" sz="2000" dirty="0">
                <a:solidFill>
                  <a:schemeClr val="tx1">
                    <a:lumMod val="75000"/>
                    <a:lumOff val="25000"/>
                  </a:schemeClr>
                </a:solidFill>
                <a:highlight>
                  <a:srgbClr val="FFFFFF"/>
                </a:highlight>
                <a:latin typeface="+mn-lt"/>
                <a:cs typeface="Times New Roman" panose="02020603050405020304" pitchFamily="18" charset="0"/>
              </a:rPr>
              <a:t>there</a:t>
            </a:r>
            <a:r>
              <a:rPr lang="en-US" sz="1800" dirty="0">
                <a:solidFill>
                  <a:schemeClr val="tx1">
                    <a:lumMod val="75000"/>
                    <a:lumOff val="25000"/>
                  </a:schemeClr>
                </a:solidFill>
                <a:highlight>
                  <a:srgbClr val="FFFFFF"/>
                </a:highlight>
                <a:latin typeface="+mn-lt"/>
                <a:cs typeface="Times New Roman" panose="02020603050405020304" pitchFamily="18" charset="0"/>
              </a:rPr>
              <a:t> was 12 missing value. Due to our target is to give  salary prediction for data professionals checking value counts of designation can be good insight</a:t>
            </a:r>
            <a:endParaRPr lang="en-US" sz="1800" dirty="0">
              <a:solidFill>
                <a:schemeClr val="tx1">
                  <a:lumMod val="75000"/>
                  <a:lumOff val="25000"/>
                </a:schemeClr>
              </a:solidFill>
              <a:latin typeface="+mn-lt"/>
              <a:cs typeface="Times New Roman" panose="02020603050405020304" pitchFamily="18" charset="0"/>
            </a:endParaRPr>
          </a:p>
        </p:txBody>
      </p:sp>
      <p:pic>
        <p:nvPicPr>
          <p:cNvPr id="5" name="Content Placeholder 4">
            <a:extLst>
              <a:ext uri="{FF2B5EF4-FFF2-40B4-BE49-F238E27FC236}">
                <a16:creationId xmlns:a16="http://schemas.microsoft.com/office/drawing/2014/main" id="{64106FFC-87FA-780B-E74E-3DEFB1BCF361}"/>
              </a:ext>
            </a:extLst>
          </p:cNvPr>
          <p:cNvPicPr>
            <a:picLocks noGrp="1" noChangeAspect="1"/>
          </p:cNvPicPr>
          <p:nvPr>
            <p:ph idx="1"/>
          </p:nvPr>
        </p:nvPicPr>
        <p:blipFill>
          <a:blip r:embed="rId2"/>
          <a:stretch>
            <a:fillRect/>
          </a:stretch>
        </p:blipFill>
        <p:spPr>
          <a:xfrm>
            <a:off x="329513" y="2028782"/>
            <a:ext cx="4759667" cy="4479110"/>
          </a:xfrm>
        </p:spPr>
      </p:pic>
      <p:pic>
        <p:nvPicPr>
          <p:cNvPr id="7" name="Picture 6">
            <a:extLst>
              <a:ext uri="{FF2B5EF4-FFF2-40B4-BE49-F238E27FC236}">
                <a16:creationId xmlns:a16="http://schemas.microsoft.com/office/drawing/2014/main" id="{5716415B-ABFF-470B-57EB-61112786B4BF}"/>
              </a:ext>
            </a:extLst>
          </p:cNvPr>
          <p:cNvPicPr>
            <a:picLocks noChangeAspect="1"/>
          </p:cNvPicPr>
          <p:nvPr/>
        </p:nvPicPr>
        <p:blipFill>
          <a:blip r:embed="rId3"/>
          <a:stretch>
            <a:fillRect/>
          </a:stretch>
        </p:blipFill>
        <p:spPr>
          <a:xfrm>
            <a:off x="5406490" y="2136277"/>
            <a:ext cx="3958428" cy="3646684"/>
          </a:xfrm>
          <a:prstGeom prst="rect">
            <a:avLst/>
          </a:prstGeom>
        </p:spPr>
      </p:pic>
    </p:spTree>
    <p:extLst>
      <p:ext uri="{BB962C8B-B14F-4D97-AF65-F5344CB8AC3E}">
        <p14:creationId xmlns:p14="http://schemas.microsoft.com/office/powerpoint/2010/main" val="55045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2474-B4E6-5F73-6BF7-8FDE9FEDEF96}"/>
              </a:ext>
            </a:extLst>
          </p:cNvPr>
          <p:cNvSpPr>
            <a:spLocks noGrp="1"/>
          </p:cNvSpPr>
          <p:nvPr>
            <p:ph type="title"/>
          </p:nvPr>
        </p:nvSpPr>
        <p:spPr>
          <a:xfrm>
            <a:off x="652395" y="370890"/>
            <a:ext cx="8596668" cy="1563594"/>
          </a:xfrm>
        </p:spPr>
        <p:txBody>
          <a:bodyPr>
            <a:noAutofit/>
          </a:bodyPr>
          <a:lstStyle/>
          <a:p>
            <a:r>
              <a:rPr lang="en-US" dirty="0"/>
              <a:t>EDA:</a:t>
            </a:r>
            <a:br>
              <a:rPr lang="en-US" sz="1800" dirty="0">
                <a:solidFill>
                  <a:schemeClr val="tx1">
                    <a:lumMod val="75000"/>
                    <a:lumOff val="25000"/>
                  </a:schemeClr>
                </a:solidFill>
                <a:latin typeface="+mn-lt"/>
              </a:rPr>
            </a:br>
            <a:r>
              <a:rPr lang="en-US" sz="1800" dirty="0">
                <a:solidFill>
                  <a:schemeClr val="tx1">
                    <a:lumMod val="75000"/>
                    <a:lumOff val="25000"/>
                  </a:schemeClr>
                </a:solidFill>
                <a:latin typeface="+mn-lt"/>
              </a:rPr>
              <a:t>Age distribution demonstrate that main age group of data professionals is over 20 and below 30.</a:t>
            </a:r>
            <a:br>
              <a:rPr lang="en-US" sz="1800" dirty="0">
                <a:solidFill>
                  <a:schemeClr val="tx1">
                    <a:lumMod val="75000"/>
                    <a:lumOff val="25000"/>
                  </a:schemeClr>
                </a:solidFill>
                <a:latin typeface="+mn-lt"/>
              </a:rPr>
            </a:br>
            <a:r>
              <a:rPr lang="en-US" sz="1800" dirty="0">
                <a:solidFill>
                  <a:schemeClr val="tx1">
                    <a:lumMod val="75000"/>
                    <a:lumOff val="25000"/>
                  </a:schemeClr>
                </a:solidFill>
                <a:latin typeface="+mn-lt"/>
              </a:rPr>
              <a:t>Additionally, by visualize correlation between features such as salary and designation, experience, salary and sex we can find that experience plays crucial role in salary</a:t>
            </a:r>
          </a:p>
        </p:txBody>
      </p:sp>
      <p:pic>
        <p:nvPicPr>
          <p:cNvPr id="5" name="Content Placeholder 4">
            <a:extLst>
              <a:ext uri="{FF2B5EF4-FFF2-40B4-BE49-F238E27FC236}">
                <a16:creationId xmlns:a16="http://schemas.microsoft.com/office/drawing/2014/main" id="{4C66B1EC-9095-652B-3D88-229AA7211243}"/>
              </a:ext>
            </a:extLst>
          </p:cNvPr>
          <p:cNvPicPr>
            <a:picLocks noGrp="1" noChangeAspect="1"/>
          </p:cNvPicPr>
          <p:nvPr>
            <p:ph idx="1"/>
          </p:nvPr>
        </p:nvPicPr>
        <p:blipFill>
          <a:blip r:embed="rId2"/>
          <a:stretch>
            <a:fillRect/>
          </a:stretch>
        </p:blipFill>
        <p:spPr>
          <a:xfrm>
            <a:off x="319603" y="3120109"/>
            <a:ext cx="3676318" cy="3367001"/>
          </a:xfrm>
        </p:spPr>
      </p:pic>
      <p:pic>
        <p:nvPicPr>
          <p:cNvPr id="7" name="Picture 6">
            <a:extLst>
              <a:ext uri="{FF2B5EF4-FFF2-40B4-BE49-F238E27FC236}">
                <a16:creationId xmlns:a16="http://schemas.microsoft.com/office/drawing/2014/main" id="{A44D792C-0E84-546A-E0CD-E577D746DB2C}"/>
              </a:ext>
            </a:extLst>
          </p:cNvPr>
          <p:cNvPicPr>
            <a:picLocks noChangeAspect="1"/>
          </p:cNvPicPr>
          <p:nvPr/>
        </p:nvPicPr>
        <p:blipFill>
          <a:blip r:embed="rId3"/>
          <a:stretch>
            <a:fillRect/>
          </a:stretch>
        </p:blipFill>
        <p:spPr>
          <a:xfrm>
            <a:off x="8659990" y="3199800"/>
            <a:ext cx="3676319" cy="3064624"/>
          </a:xfrm>
          <a:prstGeom prst="rect">
            <a:avLst/>
          </a:prstGeom>
        </p:spPr>
      </p:pic>
      <p:pic>
        <p:nvPicPr>
          <p:cNvPr id="9" name="Picture 8">
            <a:extLst>
              <a:ext uri="{FF2B5EF4-FFF2-40B4-BE49-F238E27FC236}">
                <a16:creationId xmlns:a16="http://schemas.microsoft.com/office/drawing/2014/main" id="{C2CDAFC9-E3B3-FC17-8132-3B7F54E5E6FA}"/>
              </a:ext>
            </a:extLst>
          </p:cNvPr>
          <p:cNvPicPr>
            <a:picLocks noChangeAspect="1"/>
          </p:cNvPicPr>
          <p:nvPr/>
        </p:nvPicPr>
        <p:blipFill>
          <a:blip r:embed="rId4"/>
          <a:stretch>
            <a:fillRect/>
          </a:stretch>
        </p:blipFill>
        <p:spPr>
          <a:xfrm>
            <a:off x="3995921" y="3199800"/>
            <a:ext cx="4594466" cy="3447434"/>
          </a:xfrm>
          <a:prstGeom prst="rect">
            <a:avLst/>
          </a:prstGeom>
        </p:spPr>
      </p:pic>
    </p:spTree>
    <p:extLst>
      <p:ext uri="{BB962C8B-B14F-4D97-AF65-F5344CB8AC3E}">
        <p14:creationId xmlns:p14="http://schemas.microsoft.com/office/powerpoint/2010/main" val="252399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867D62-3F6F-AED3-51FF-5B1C6E2F32B2}"/>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Feature Engineering:</a:t>
            </a:r>
          </a:p>
        </p:txBody>
      </p:sp>
      <p:pic>
        <p:nvPicPr>
          <p:cNvPr id="5" name="Picture 4">
            <a:extLst>
              <a:ext uri="{FF2B5EF4-FFF2-40B4-BE49-F238E27FC236}">
                <a16:creationId xmlns:a16="http://schemas.microsoft.com/office/drawing/2014/main" id="{77FACFA2-7212-E711-D49D-D359AF3F4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2166967"/>
            <a:ext cx="3856774" cy="2612964"/>
          </a:xfrm>
          <a:prstGeom prst="rect">
            <a:avLst/>
          </a:prstGeom>
        </p:spPr>
      </p:pic>
      <p:sp>
        <p:nvSpPr>
          <p:cNvPr id="3" name="Content Placeholder 2">
            <a:extLst>
              <a:ext uri="{FF2B5EF4-FFF2-40B4-BE49-F238E27FC236}">
                <a16:creationId xmlns:a16="http://schemas.microsoft.com/office/drawing/2014/main" id="{206A249F-3A6A-3ED1-F1B9-15DFADC3A338}"/>
              </a:ext>
            </a:extLst>
          </p:cNvPr>
          <p:cNvSpPr>
            <a:spLocks noGrp="1"/>
          </p:cNvSpPr>
          <p:nvPr>
            <p:ph idx="1"/>
          </p:nvPr>
        </p:nvSpPr>
        <p:spPr>
          <a:xfrm>
            <a:off x="7181725" y="2837329"/>
            <a:ext cx="4512988" cy="3317938"/>
          </a:xfrm>
        </p:spPr>
        <p:txBody>
          <a:bodyPr anchor="t">
            <a:normAutofit/>
          </a:bodyPr>
          <a:lstStyle/>
          <a:p>
            <a:pPr>
              <a:lnSpc>
                <a:spcPct val="90000"/>
              </a:lnSpc>
            </a:pPr>
            <a:r>
              <a:rPr lang="en-US" dirty="0">
                <a:solidFill>
                  <a:srgbClr val="FFFFFF"/>
                </a:solidFill>
              </a:rPr>
              <a:t>In our dataset, there is a feature as ‘date of joining the company’. However, this feature alone cannot provide special insights. By using this feature, we can calculate the experience in the company and add this value to the result of past work experience. This will give us the total experience of the workers, which will be a strong feature for predicting salary. Furthermore, some features, such as ID, are deleted at this stage.</a:t>
            </a:r>
          </a:p>
        </p:txBody>
      </p:sp>
    </p:spTree>
    <p:extLst>
      <p:ext uri="{BB962C8B-B14F-4D97-AF65-F5344CB8AC3E}">
        <p14:creationId xmlns:p14="http://schemas.microsoft.com/office/powerpoint/2010/main" val="374888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777774F-9847-CC02-446E-2D6E22846358}"/>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Data Preprocessing:</a:t>
            </a:r>
          </a:p>
        </p:txBody>
      </p:sp>
      <p:sp>
        <p:nvSpPr>
          <p:cNvPr id="3" name="Content Placeholder 2">
            <a:extLst>
              <a:ext uri="{FF2B5EF4-FFF2-40B4-BE49-F238E27FC236}">
                <a16:creationId xmlns:a16="http://schemas.microsoft.com/office/drawing/2014/main" id="{9917354A-FD7B-7C15-2BCC-1AD088F94E56}"/>
              </a:ext>
            </a:extLst>
          </p:cNvPr>
          <p:cNvSpPr>
            <a:spLocks noGrp="1"/>
          </p:cNvSpPr>
          <p:nvPr>
            <p:ph idx="1"/>
          </p:nvPr>
        </p:nvSpPr>
        <p:spPr>
          <a:xfrm>
            <a:off x="673754" y="2160590"/>
            <a:ext cx="3973943" cy="3440110"/>
          </a:xfrm>
        </p:spPr>
        <p:txBody>
          <a:bodyPr>
            <a:normAutofit/>
          </a:bodyPr>
          <a:lstStyle/>
          <a:p>
            <a:r>
              <a:rPr lang="en-US" sz="1700" dirty="0">
                <a:solidFill>
                  <a:schemeClr val="bg1"/>
                </a:solidFill>
              </a:rPr>
              <a:t>In this stage we prepare  our data for model training. This includes handling missing values, encoding categorical variables, and scaling or normalizing features as needed.</a:t>
            </a:r>
          </a:p>
          <a:p>
            <a:r>
              <a:rPr lang="en-US" sz="1700" dirty="0">
                <a:solidFill>
                  <a:schemeClr val="bg1"/>
                </a:solidFill>
              </a:rPr>
              <a:t>Firstly, due to amount of our missing values is lower comparison with shape of dataset we can remove them without handling. Additionally, for this stage we have used pipeline for handling scaling and encoding.  </a:t>
            </a:r>
          </a:p>
        </p:txBody>
      </p:sp>
      <p:pic>
        <p:nvPicPr>
          <p:cNvPr id="5" name="Picture 4">
            <a:extLst>
              <a:ext uri="{FF2B5EF4-FFF2-40B4-BE49-F238E27FC236}">
                <a16:creationId xmlns:a16="http://schemas.microsoft.com/office/drawing/2014/main" id="{39007403-C974-9F3C-2E4D-1A108F5BF7BE}"/>
              </a:ext>
            </a:extLst>
          </p:cNvPr>
          <p:cNvPicPr>
            <a:picLocks noChangeAspect="1"/>
          </p:cNvPicPr>
          <p:nvPr/>
        </p:nvPicPr>
        <p:blipFill>
          <a:blip r:embed="rId2"/>
          <a:stretch>
            <a:fillRect/>
          </a:stretch>
        </p:blipFill>
        <p:spPr>
          <a:xfrm>
            <a:off x="6096001" y="1191750"/>
            <a:ext cx="5143500" cy="446198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5648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D7F9114-04F7-BD7F-C6B5-EEFFF6CBFE99}"/>
              </a:ext>
            </a:extLst>
          </p:cNvPr>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Machine Learning Model Development: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3971F8-8088-907A-6EC1-DB1320AF73AA}"/>
              </a:ext>
            </a:extLst>
          </p:cNvPr>
          <p:cNvSpPr>
            <a:spLocks noGrp="1"/>
          </p:cNvSpPr>
          <p:nvPr>
            <p:ph idx="1"/>
          </p:nvPr>
        </p:nvSpPr>
        <p:spPr>
          <a:xfrm>
            <a:off x="6116084" y="609601"/>
            <a:ext cx="5511296" cy="5175624"/>
          </a:xfrm>
        </p:spPr>
        <p:txBody>
          <a:bodyPr anchor="ctr">
            <a:normAutofit/>
          </a:bodyPr>
          <a:lstStyle/>
          <a:p>
            <a:r>
              <a:rPr lang="en-US" dirty="0">
                <a:solidFill>
                  <a:srgbClr val="FFFFFF"/>
                </a:solidFill>
              </a:rPr>
              <a:t>As we know, we needed to predict continuous data, which means we would need regression models. Firstly, we used a train-test split for dividing the dataset. Additionally, we experimented with different algorithms such as Linear Regression, Decision Trees, Random Forests, and Gradient Boosting. To avoid overfitting, cross-validation was used for all models. Furthermore, </a:t>
            </a:r>
            <a:r>
              <a:rPr lang="en-US" dirty="0" err="1">
                <a:solidFill>
                  <a:srgbClr val="FFFFFF"/>
                </a:solidFill>
              </a:rPr>
              <a:t>GridSearchCV</a:t>
            </a:r>
            <a:r>
              <a:rPr lang="en-US" dirty="0">
                <a:solidFill>
                  <a:srgbClr val="FFFFFF"/>
                </a:solidFill>
              </a:rPr>
              <a:t> was implemented for hyperparameter tuning to find the best parameters.</a:t>
            </a:r>
          </a:p>
        </p:txBody>
      </p:sp>
    </p:spTree>
    <p:extLst>
      <p:ext uri="{BB962C8B-B14F-4D97-AF65-F5344CB8AC3E}">
        <p14:creationId xmlns:p14="http://schemas.microsoft.com/office/powerpoint/2010/main" val="16077102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A799-14EB-04F4-58D1-C225221E23C0}"/>
              </a:ext>
            </a:extLst>
          </p:cNvPr>
          <p:cNvSpPr>
            <a:spLocks noGrp="1"/>
          </p:cNvSpPr>
          <p:nvPr>
            <p:ph type="title"/>
          </p:nvPr>
        </p:nvSpPr>
        <p:spPr>
          <a:xfrm>
            <a:off x="2849562" y="609600"/>
            <a:ext cx="6424440" cy="1320800"/>
          </a:xfrm>
        </p:spPr>
        <p:txBody>
          <a:bodyPr>
            <a:normAutofit/>
          </a:bodyPr>
          <a:lstStyle/>
          <a:p>
            <a:r>
              <a:rPr lang="en-US" dirty="0"/>
              <a:t> Model Evaluation:</a:t>
            </a:r>
          </a:p>
        </p:txBody>
      </p:sp>
      <p:pic>
        <p:nvPicPr>
          <p:cNvPr id="5" name="Picture 4" descr="Formulae written on a blackboard">
            <a:extLst>
              <a:ext uri="{FF2B5EF4-FFF2-40B4-BE49-F238E27FC236}">
                <a16:creationId xmlns:a16="http://schemas.microsoft.com/office/drawing/2014/main" id="{9275A499-D837-A632-EC47-6FE0DBE58705}"/>
              </a:ext>
            </a:extLst>
          </p:cNvPr>
          <p:cNvPicPr>
            <a:picLocks noChangeAspect="1"/>
          </p:cNvPicPr>
          <p:nvPr/>
        </p:nvPicPr>
        <p:blipFill rotWithShape="1">
          <a:blip r:embed="rId2"/>
          <a:srcRect l="38170" r="3525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363741D-A9DC-5694-080B-06D49A9342D7}"/>
              </a:ext>
            </a:extLst>
          </p:cNvPr>
          <p:cNvSpPr>
            <a:spLocks noGrp="1"/>
          </p:cNvSpPr>
          <p:nvPr>
            <p:ph idx="1"/>
          </p:nvPr>
        </p:nvSpPr>
        <p:spPr>
          <a:xfrm>
            <a:off x="2849562" y="2160589"/>
            <a:ext cx="6424440" cy="3880773"/>
          </a:xfrm>
        </p:spPr>
        <p:txBody>
          <a:bodyPr>
            <a:normAutofit/>
          </a:bodyPr>
          <a:lstStyle/>
          <a:p>
            <a:pPr>
              <a:lnSpc>
                <a:spcPct val="90000"/>
              </a:lnSpc>
            </a:pPr>
            <a:r>
              <a:rPr lang="en-US" sz="1400"/>
              <a:t>Mentioned models were evaluated by using evaluation metrics such as Mean Absolute Error (MAE), Mean Squared Error (MSE), Root Mean Squared Error (RMSE), Mean Absolute Percentage Error and R-squared (R2) score.</a:t>
            </a:r>
          </a:p>
          <a:p>
            <a:pPr>
              <a:lnSpc>
                <a:spcPct val="90000"/>
              </a:lnSpc>
            </a:pPr>
            <a:r>
              <a:rPr lang="en-US" sz="1400" b="1"/>
              <a:t>Mean Absolute Error (MAE)</a:t>
            </a:r>
            <a:r>
              <a:rPr lang="en-US" sz="1400"/>
              <a:t>: The average of the absolute differences between predicted and actual values.</a:t>
            </a:r>
          </a:p>
          <a:p>
            <a:pPr>
              <a:lnSpc>
                <a:spcPct val="90000"/>
              </a:lnSpc>
            </a:pPr>
            <a:r>
              <a:rPr lang="en-US" sz="1400" b="1"/>
              <a:t>Mean Squared Error (MSE)</a:t>
            </a:r>
            <a:r>
              <a:rPr lang="en-US" sz="1400"/>
              <a:t>: The average of the squared differences between predicted and actual values.</a:t>
            </a:r>
          </a:p>
          <a:p>
            <a:pPr>
              <a:lnSpc>
                <a:spcPct val="90000"/>
              </a:lnSpc>
            </a:pPr>
            <a:r>
              <a:rPr lang="en-US" sz="1400" b="1"/>
              <a:t>Root Mean Squared Error (RMSE)</a:t>
            </a:r>
            <a:r>
              <a:rPr lang="en-US" sz="1400"/>
              <a:t>: The square root of the average of the squared differences between predicted and actual values.</a:t>
            </a:r>
          </a:p>
          <a:p>
            <a:pPr>
              <a:lnSpc>
                <a:spcPct val="90000"/>
              </a:lnSpc>
            </a:pPr>
            <a:r>
              <a:rPr lang="en-US" sz="1400" b="1"/>
              <a:t>Mean Absolute Percentage Error (MAPE)</a:t>
            </a:r>
            <a:r>
              <a:rPr lang="en-US" sz="1400"/>
              <a:t>: The average of the absolute percentage differences between predicted and actual values.</a:t>
            </a:r>
          </a:p>
          <a:p>
            <a:pPr>
              <a:lnSpc>
                <a:spcPct val="90000"/>
              </a:lnSpc>
            </a:pPr>
            <a:r>
              <a:rPr lang="en-US" sz="1400" b="1"/>
              <a:t>R-squared (R²) Score</a:t>
            </a:r>
            <a:r>
              <a:rPr lang="en-US" sz="1400"/>
              <a:t>: A statistical measure of how well the regression predictions approximate the real data points. Values range from 0 to 1, with 1 indicating perfect prediction.</a:t>
            </a:r>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p:txBody>
      </p:sp>
    </p:spTree>
    <p:extLst>
      <p:ext uri="{BB962C8B-B14F-4D97-AF65-F5344CB8AC3E}">
        <p14:creationId xmlns:p14="http://schemas.microsoft.com/office/powerpoint/2010/main" val="3927859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329</TotalTime>
  <Words>783</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Salary Prediction</vt:lpstr>
      <vt:lpstr>Our target</vt:lpstr>
      <vt:lpstr>EDA:</vt:lpstr>
      <vt:lpstr>EDA: Our dataset contains 2639 rows × 13 columns. Data types of data are object, float and integers. Totally in the dataset there was 161 duplicated data and removed them. Additionally, there was 12 missing value. Due to our target is to give  salary prediction for data professionals checking value counts of designation can be good insight</vt:lpstr>
      <vt:lpstr>EDA: Age distribution demonstrate that main age group of data professionals is over 20 and below 30. Additionally, by visualize correlation between features such as salary and designation, experience, salary and sex we can find that experience plays crucial role in salary</vt:lpstr>
      <vt:lpstr>Feature Engineering:</vt:lpstr>
      <vt:lpstr>Data Preprocessing:</vt:lpstr>
      <vt:lpstr>Machine Learning Model Development:</vt:lpstr>
      <vt:lpstr> Model Evaluation:</vt:lpstr>
      <vt:lpstr>Ridge Regression model got below mentioned metrics</vt:lpstr>
      <vt:lpstr>Model 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Ulviyyə İsmayilzadə</dc:creator>
  <cp:lastModifiedBy>Ulviyyə İsmayilzadə</cp:lastModifiedBy>
  <cp:revision>12</cp:revision>
  <dcterms:created xsi:type="dcterms:W3CDTF">2024-06-11T21:01:28Z</dcterms:created>
  <dcterms:modified xsi:type="dcterms:W3CDTF">2024-06-12T12:18:05Z</dcterms:modified>
</cp:coreProperties>
</file>