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c94c36c03_0_4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7c94c36c0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www.youtube.com/watch?v=lyZQPjUT5B4&amp;t=108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2083" y="343850"/>
            <a:ext cx="8520600" cy="2052600"/>
          </a:xfrm>
          <a:prstGeom prst="rect">
            <a:avLst/>
          </a:prstGeom>
        </p:spPr>
        <p:txBody>
          <a:bodyPr anchorCtr="0" anchor="b" bIns="91425" lIns="91425" spcFirstLastPara="1" rIns="91425" wrap="square" tIns="91425">
            <a:normAutofit/>
          </a:bodyPr>
          <a:lstStyle/>
          <a:p>
            <a:pPr indent="0" lvl="0" marL="0" rtl="0" algn="ctr">
              <a:lnSpc>
                <a:spcPct val="130434"/>
              </a:lnSpc>
              <a:spcBef>
                <a:spcPts val="1400"/>
              </a:spcBef>
              <a:spcAft>
                <a:spcPts val="0"/>
              </a:spcAft>
              <a:buNone/>
            </a:pPr>
            <a:r>
              <a:rPr b="1" lang="en" sz="3900">
                <a:solidFill>
                  <a:srgbClr val="292929"/>
                </a:solidFill>
                <a:highlight>
                  <a:srgbClr val="FFFFFF"/>
                </a:highlight>
              </a:rPr>
              <a:t>Bubble Sort Algoritm</a:t>
            </a:r>
            <a:endParaRPr b="1" sz="3900">
              <a:solidFill>
                <a:srgbClr val="292929"/>
              </a:solidFill>
              <a:highlight>
                <a:srgbClr val="FFFFFF"/>
              </a:highlight>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231375" y="1779150"/>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lnSpc>
                <a:spcPct val="91304"/>
              </a:lnSpc>
              <a:spcBef>
                <a:spcPts val="7200"/>
              </a:spcBef>
              <a:spcAft>
                <a:spcPts val="0"/>
              </a:spcAft>
              <a:buNone/>
            </a:pPr>
            <a:r>
              <a:rPr b="1" lang="en" sz="3540">
                <a:solidFill>
                  <a:srgbClr val="292929"/>
                </a:solidFill>
                <a:highlight>
                  <a:srgbClr val="FFFFFF"/>
                </a:highlight>
              </a:rPr>
              <a:t>Qabarcıqlı Sıralama</a:t>
            </a:r>
            <a:endParaRPr b="1" sz="3540">
              <a:solidFill>
                <a:srgbClr val="292929"/>
              </a:solidFill>
              <a:highlight>
                <a:srgbClr val="FFFFFF"/>
              </a:highlight>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09959" y="2175400"/>
            <a:ext cx="5173317" cy="5143500"/>
          </a:xfrm>
          <a:prstGeom prst="rect">
            <a:avLst/>
          </a:prstGeom>
          <a:noFill/>
          <a:ln>
            <a:noFill/>
          </a:ln>
        </p:spPr>
      </p:pic>
      <p:pic>
        <p:nvPicPr>
          <p:cNvPr id="57" name="Google Shape;57;p13"/>
          <p:cNvPicPr preferRelativeResize="0"/>
          <p:nvPr/>
        </p:nvPicPr>
        <p:blipFill>
          <a:blip r:embed="rId3">
            <a:alphaModFix/>
          </a:blip>
          <a:stretch>
            <a:fillRect/>
          </a:stretch>
        </p:blipFill>
        <p:spPr>
          <a:xfrm>
            <a:off x="4340941" y="2071150"/>
            <a:ext cx="5173317"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651008" y="60275"/>
            <a:ext cx="7711485"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60725" y="331525"/>
            <a:ext cx="6540000" cy="389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Merriweather"/>
                <a:ea typeface="Merriweather"/>
                <a:cs typeface="Merriweather"/>
                <a:sym typeface="Merriweather"/>
              </a:rPr>
              <a:t>Bubble Sort nədir?</a:t>
            </a:r>
            <a:endParaRPr b="1" sz="25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Bubble sort ən sadə çeşidləmə alqoritmlərindən biridir. Bu müqayisəyə əsaslanan alqoritmdə siyahıdakı hər bir element növbəti elementlə müqayisə edilir. Birinci elementin dəyəri ikinci elementin dəyərindən böyükdürsə, iki element dəyişdirilir. Sonra ikinci və üçüncü elementlərin dəyərləri müqayisə edilir. İkinci elementin dəyəri üçüncü elementin dəyərindən böyükdürsə, bu iki element dəyişdirilir və bu proses bütün siyahı sıralanana (</a:t>
            </a:r>
            <a:r>
              <a:rPr b="1" lang="en" sz="1800">
                <a:solidFill>
                  <a:srgbClr val="292929"/>
                </a:solidFill>
                <a:highlight>
                  <a:srgbClr val="FFFFFF"/>
                </a:highlight>
                <a:latin typeface="Merriweather"/>
                <a:ea typeface="Merriweather"/>
                <a:cs typeface="Merriweather"/>
                <a:sym typeface="Merriweather"/>
              </a:rPr>
              <a:t>azalandan-artana</a:t>
            </a:r>
            <a:r>
              <a:rPr lang="en" sz="1800">
                <a:solidFill>
                  <a:srgbClr val="292929"/>
                </a:solidFill>
                <a:highlight>
                  <a:srgbClr val="FFFFFF"/>
                </a:highlight>
                <a:latin typeface="Merriweather"/>
                <a:ea typeface="Merriweather"/>
                <a:cs typeface="Merriweather"/>
                <a:sym typeface="Merriweather"/>
              </a:rPr>
              <a:t> doğru</a:t>
            </a:r>
            <a:r>
              <a:rPr lang="en" sz="1800">
                <a:latin typeface="Merriweather"/>
                <a:ea typeface="Merriweather"/>
                <a:cs typeface="Merriweather"/>
                <a:sym typeface="Merriweather"/>
              </a:rPr>
              <a:t>) qədər davam edir.</a:t>
            </a:r>
            <a:endParaRPr sz="1800">
              <a:latin typeface="Merriweather"/>
              <a:ea typeface="Merriweather"/>
              <a:cs typeface="Merriweather"/>
              <a:sym typeface="Merriweather"/>
            </a:endParaRPr>
          </a:p>
        </p:txBody>
      </p:sp>
      <p:pic>
        <p:nvPicPr>
          <p:cNvPr id="68" name="Google Shape;68;p15"/>
          <p:cNvPicPr preferRelativeResize="0"/>
          <p:nvPr/>
        </p:nvPicPr>
        <p:blipFill>
          <a:blip r:embed="rId3">
            <a:alphaModFix/>
          </a:blip>
          <a:stretch>
            <a:fillRect/>
          </a:stretch>
        </p:blipFill>
        <p:spPr>
          <a:xfrm>
            <a:off x="6883250" y="697213"/>
            <a:ext cx="2138475" cy="34878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0" y="331525"/>
            <a:ext cx="45306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Merriweather"/>
                <a:ea typeface="Merriweather"/>
                <a:cs typeface="Merriweather"/>
                <a:sym typeface="Merriweather"/>
              </a:rPr>
              <a:t>Bubble Sort Alqoritmi Necə İşləyir?</a:t>
            </a:r>
            <a:endParaRPr b="1" sz="1700">
              <a:solidFill>
                <a:schemeClr val="dk1"/>
              </a:solidFill>
              <a:latin typeface="Merriweather"/>
              <a:ea typeface="Merriweather"/>
              <a:cs typeface="Merriweather"/>
              <a:sym typeface="Merriweather"/>
            </a:endParaRPr>
          </a:p>
          <a:p>
            <a:pPr indent="0" lvl="0" marL="0" rtl="0" algn="ctr">
              <a:spcBef>
                <a:spcPts val="0"/>
              </a:spcBef>
              <a:spcAft>
                <a:spcPts val="0"/>
              </a:spcAft>
              <a:buNone/>
            </a:pPr>
            <a:r>
              <a:t/>
            </a:r>
            <a:endParaRPr sz="1600">
              <a:solidFill>
                <a:srgbClr val="292929"/>
              </a:solidFill>
              <a:highlight>
                <a:srgbClr val="FFFFFF"/>
              </a:highlight>
              <a:latin typeface="Merriweather"/>
              <a:ea typeface="Merriweather"/>
              <a:cs typeface="Merriweather"/>
              <a:sym typeface="Merriweather"/>
            </a:endParaRPr>
          </a:p>
          <a:p>
            <a:pPr indent="0" lvl="0" marL="0" rtl="0" algn="ctr">
              <a:spcBef>
                <a:spcPts val="0"/>
              </a:spcBef>
              <a:spcAft>
                <a:spcPts val="0"/>
              </a:spcAft>
              <a:buNone/>
            </a:pPr>
            <a:r>
              <a:rPr lang="en" sz="1800">
                <a:solidFill>
                  <a:srgbClr val="292929"/>
                </a:solidFill>
                <a:highlight>
                  <a:srgbClr val="FFFFFF"/>
                </a:highlight>
                <a:latin typeface="Merriweather"/>
                <a:ea typeface="Merriweather"/>
                <a:cs typeface="Merriweather"/>
                <a:sym typeface="Merriweather"/>
              </a:rPr>
              <a:t>Fərz eləyin ki, proqramınızda qarışığ elementlər olan massiv vardır.</a:t>
            </a:r>
            <a:endParaRPr sz="1800"/>
          </a:p>
        </p:txBody>
      </p:sp>
      <p:pic>
        <p:nvPicPr>
          <p:cNvPr id="74" name="Google Shape;74;p16"/>
          <p:cNvPicPr preferRelativeResize="0"/>
          <p:nvPr/>
        </p:nvPicPr>
        <p:blipFill>
          <a:blip r:embed="rId3">
            <a:alphaModFix/>
          </a:blip>
          <a:stretch>
            <a:fillRect/>
          </a:stretch>
        </p:blipFill>
        <p:spPr>
          <a:xfrm>
            <a:off x="5085550" y="418650"/>
            <a:ext cx="3473549" cy="573100"/>
          </a:xfrm>
          <a:prstGeom prst="rect">
            <a:avLst/>
          </a:prstGeom>
          <a:noFill/>
          <a:ln>
            <a:noFill/>
          </a:ln>
        </p:spPr>
      </p:pic>
      <p:sp>
        <p:nvSpPr>
          <p:cNvPr id="75" name="Google Shape;75;p16"/>
          <p:cNvSpPr txBox="1"/>
          <p:nvPr/>
        </p:nvSpPr>
        <p:spPr>
          <a:xfrm>
            <a:off x="22500" y="1826675"/>
            <a:ext cx="44856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Merriweather"/>
                <a:ea typeface="Merriweather"/>
                <a:cs typeface="Merriweather"/>
                <a:sym typeface="Merriweather"/>
              </a:rPr>
              <a:t>1)İlk öncə massivin ilk elementi götürülür və o götürülən ilk element özündən sonrakı element ilə müqayisə prosesinə girir.</a:t>
            </a:r>
            <a:endParaRPr sz="1800">
              <a:solidFill>
                <a:schemeClr val="dk1"/>
              </a:solidFill>
              <a:latin typeface="Merriweather"/>
              <a:ea typeface="Merriweather"/>
              <a:cs typeface="Merriweather"/>
              <a:sym typeface="Merriweather"/>
            </a:endParaRPr>
          </a:p>
          <a:p>
            <a:pPr indent="0" lvl="0" marL="0" rtl="0" algn="ctr">
              <a:spcBef>
                <a:spcPts val="0"/>
              </a:spcBef>
              <a:spcAft>
                <a:spcPts val="0"/>
              </a:spcAft>
              <a:buNone/>
            </a:pPr>
            <a:r>
              <a:t/>
            </a:r>
            <a:endParaRPr sz="1800">
              <a:solidFill>
                <a:schemeClr val="dk1"/>
              </a:solidFill>
              <a:latin typeface="Merriweather"/>
              <a:ea typeface="Merriweather"/>
              <a:cs typeface="Merriweather"/>
              <a:sym typeface="Merriweather"/>
            </a:endParaRPr>
          </a:p>
          <a:p>
            <a:pPr indent="0" lvl="0" marL="0" rtl="0" algn="ctr">
              <a:spcBef>
                <a:spcPts val="0"/>
              </a:spcBef>
              <a:spcAft>
                <a:spcPts val="0"/>
              </a:spcAft>
              <a:buNone/>
            </a:pPr>
            <a:r>
              <a:rPr lang="en" sz="1800">
                <a:solidFill>
                  <a:schemeClr val="dk1"/>
                </a:solidFill>
                <a:latin typeface="Merriweather"/>
                <a:ea typeface="Merriweather"/>
                <a:cs typeface="Merriweather"/>
                <a:sym typeface="Merriweather"/>
              </a:rPr>
              <a:t>2) Əgər götürülən massivin birinci elementi, özündən sonrakı elementdən böyükdürsə, o zaman birinci elementlə, ikinci elementin yerləri dəyişdirilir.</a:t>
            </a:r>
            <a:endParaRPr sz="1800">
              <a:solidFill>
                <a:schemeClr val="dk1"/>
              </a:solidFill>
              <a:latin typeface="Merriweather"/>
              <a:ea typeface="Merriweather"/>
              <a:cs typeface="Merriweather"/>
              <a:sym typeface="Merriweather"/>
            </a:endParaRPr>
          </a:p>
        </p:txBody>
      </p:sp>
      <p:pic>
        <p:nvPicPr>
          <p:cNvPr id="76" name="Google Shape;76;p16"/>
          <p:cNvPicPr preferRelativeResize="0"/>
          <p:nvPr/>
        </p:nvPicPr>
        <p:blipFill>
          <a:blip r:embed="rId4">
            <a:alphaModFix/>
          </a:blip>
          <a:stretch>
            <a:fillRect/>
          </a:stretch>
        </p:blipFill>
        <p:spPr>
          <a:xfrm>
            <a:off x="4790050" y="1910500"/>
            <a:ext cx="4223349" cy="206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0" y="522375"/>
            <a:ext cx="4460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erriweather"/>
                <a:ea typeface="Merriweather"/>
                <a:cs typeface="Merriweather"/>
                <a:sym typeface="Merriweather"/>
              </a:rPr>
              <a:t>3)Daha sonra, növbəti element ilə bir sonrakı element arasında müqayisə prosesi gedir.</a:t>
            </a:r>
            <a:endParaRPr sz="1800">
              <a:latin typeface="Merriweather"/>
              <a:ea typeface="Merriweather"/>
              <a:cs typeface="Merriweather"/>
              <a:sym typeface="Merriweather"/>
            </a:endParaRPr>
          </a:p>
        </p:txBody>
      </p:sp>
      <p:pic>
        <p:nvPicPr>
          <p:cNvPr id="82" name="Google Shape;82;p17"/>
          <p:cNvPicPr preferRelativeResize="0"/>
          <p:nvPr/>
        </p:nvPicPr>
        <p:blipFill>
          <a:blip r:embed="rId3">
            <a:alphaModFix/>
          </a:blip>
          <a:stretch>
            <a:fillRect/>
          </a:stretch>
        </p:blipFill>
        <p:spPr>
          <a:xfrm>
            <a:off x="4702600" y="584375"/>
            <a:ext cx="4290448" cy="3494275"/>
          </a:xfrm>
          <a:prstGeom prst="rect">
            <a:avLst/>
          </a:prstGeom>
          <a:noFill/>
          <a:ln>
            <a:noFill/>
          </a:ln>
        </p:spPr>
      </p:pic>
      <p:sp>
        <p:nvSpPr>
          <p:cNvPr id="83" name="Google Shape;83;p17"/>
          <p:cNvSpPr txBox="1"/>
          <p:nvPr/>
        </p:nvSpPr>
        <p:spPr>
          <a:xfrm>
            <a:off x="120600" y="1958950"/>
            <a:ext cx="43398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erriweather"/>
                <a:ea typeface="Merriweather"/>
                <a:cs typeface="Merriweather"/>
                <a:sym typeface="Merriweather"/>
              </a:rPr>
              <a:t>Bu proses ardıcıl şəkildə bu şəkildə müqayisə oluna-oluna taki 7 ən son xanaya yerləşdirilənə qədər proses davam etdirilir. 7-nin ən son xanaya yerləşdirilməsinə səbəb, bizim sıralamanın azalandan-artana doğru olmasıdır.</a:t>
            </a:r>
            <a:endParaRPr sz="18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291375" y="594425"/>
            <a:ext cx="5495100" cy="334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Merriweather"/>
                <a:ea typeface="Merriweather"/>
                <a:cs typeface="Merriweather"/>
                <a:sym typeface="Merriweather"/>
              </a:rPr>
              <a:t>Burada nə baş verdi? </a:t>
            </a:r>
            <a:endParaRPr b="1" sz="25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rPr lang="en" sz="1800">
                <a:latin typeface="Merriweather"/>
                <a:ea typeface="Merriweather"/>
                <a:cs typeface="Merriweather"/>
                <a:sym typeface="Merriweather"/>
              </a:rPr>
              <a:t>Biz hər dəfəsində massivin elementini götürüb özündən sonrakı elementlə hər dəfə müqayisə edərək götürdüyümüz həmən o elementi massivin sonuncu xanasına aparmış olduq. Bir dəfə massiv üzərində gəzişmək ilə. Biz artıq bilirik ki, massivimizin ən böyük elementi massivin ən sonuncu indeksində yerləşir, yəni n-1 də.</a:t>
            </a:r>
            <a:endParaRPr sz="1800">
              <a:latin typeface="Merriweather"/>
              <a:ea typeface="Merriweather"/>
              <a:cs typeface="Merriweather"/>
              <a:sym typeface="Merriweather"/>
            </a:endParaRPr>
          </a:p>
        </p:txBody>
      </p:sp>
      <p:pic>
        <p:nvPicPr>
          <p:cNvPr id="89" name="Google Shape;89;p18"/>
          <p:cNvPicPr preferRelativeResize="0"/>
          <p:nvPr/>
        </p:nvPicPr>
        <p:blipFill>
          <a:blip r:embed="rId3">
            <a:alphaModFix/>
          </a:blip>
          <a:stretch>
            <a:fillRect/>
          </a:stretch>
        </p:blipFill>
        <p:spPr>
          <a:xfrm>
            <a:off x="6451125" y="594425"/>
            <a:ext cx="2560575" cy="404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51925" y="0"/>
            <a:ext cx="5143500" cy="5143500"/>
          </a:xfrm>
          <a:prstGeom prst="rect">
            <a:avLst/>
          </a:prstGeom>
          <a:noFill/>
          <a:ln>
            <a:noFill/>
          </a:ln>
        </p:spPr>
      </p:pic>
      <p:sp>
        <p:nvSpPr>
          <p:cNvPr id="95" name="Google Shape;95;p19"/>
          <p:cNvSpPr txBox="1"/>
          <p:nvPr/>
        </p:nvSpPr>
        <p:spPr>
          <a:xfrm>
            <a:off x="5284150" y="3091325"/>
            <a:ext cx="369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hlinkClick r:id="rId4"/>
              </a:rPr>
              <a:t>https://www.youtube.com/watch?v=lyZQPjUT5B4&amp;t=108s</a:t>
            </a:r>
            <a:endParaRPr sz="1800"/>
          </a:p>
        </p:txBody>
      </p:sp>
      <p:sp>
        <p:nvSpPr>
          <p:cNvPr id="96" name="Google Shape;96;p19"/>
          <p:cNvSpPr txBox="1"/>
          <p:nvPr/>
        </p:nvSpPr>
        <p:spPr>
          <a:xfrm>
            <a:off x="5396875" y="803650"/>
            <a:ext cx="3696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Merriweather"/>
                <a:ea typeface="Merriweather"/>
                <a:cs typeface="Merriweather"/>
                <a:sym typeface="Merriweather"/>
              </a:rPr>
              <a:t>Do you understand?</a:t>
            </a:r>
            <a:endParaRPr sz="2000">
              <a:latin typeface="Merriweather"/>
              <a:ea typeface="Merriweather"/>
              <a:cs typeface="Merriweather"/>
              <a:sym typeface="Merriweather"/>
            </a:endParaRPr>
          </a:p>
          <a:p>
            <a:pPr indent="0" lvl="0" marL="0" rtl="0" algn="l">
              <a:spcBef>
                <a:spcPts val="0"/>
              </a:spcBef>
              <a:spcAft>
                <a:spcPts val="0"/>
              </a:spcAft>
              <a:buNone/>
            </a:pPr>
            <a:r>
              <a:t/>
            </a:r>
            <a:endParaRPr sz="1700">
              <a:latin typeface="Merriweather"/>
              <a:ea typeface="Merriweather"/>
              <a:cs typeface="Merriweather"/>
              <a:sym typeface="Merriweather"/>
            </a:endParaRPr>
          </a:p>
          <a:p>
            <a:pPr indent="0" lvl="0" marL="0" rtl="0" algn="l">
              <a:spcBef>
                <a:spcPts val="0"/>
              </a:spcBef>
              <a:spcAft>
                <a:spcPts val="0"/>
              </a:spcAft>
              <a:buNone/>
            </a:pPr>
            <a:r>
              <a:rPr lang="en" sz="1700">
                <a:latin typeface="Merriweather"/>
                <a:ea typeface="Merriweather"/>
                <a:cs typeface="Merriweather"/>
                <a:sym typeface="Merriweather"/>
              </a:rPr>
              <a:t>Don't worry if you don't understand. See the link below</a:t>
            </a:r>
            <a:endParaRPr sz="17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