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8" r:id="rId3"/>
    <p:sldId id="257" r:id="rId4"/>
    <p:sldId id="259" r:id="rId5"/>
    <p:sldId id="260" r:id="rId6"/>
    <p:sldId id="261" r:id="rId7"/>
    <p:sldId id="267" r:id="rId8"/>
    <p:sldId id="262" r:id="rId9"/>
    <p:sldId id="263" r:id="rId10"/>
    <p:sldId id="268" r:id="rId11"/>
    <p:sldId id="264" r:id="rId12"/>
    <p:sldId id="269" r:id="rId13"/>
    <p:sldId id="265" r:id="rId14"/>
    <p:sldId id="270" r:id="rId15"/>
    <p:sldId id="266" r:id="rId16"/>
    <p:sldId id="271" r:id="rId17"/>
    <p:sldId id="278" r:id="rId18"/>
    <p:sldId id="272" r:id="rId19"/>
    <p:sldId id="273" r:id="rId20"/>
    <p:sldId id="274" r:id="rId21"/>
    <p:sldId id="279"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6"/>
  </p:normalViewPr>
  <p:slideViewPr>
    <p:cSldViewPr snapToGrid="0" snapToObjects="1">
      <p:cViewPr varScale="1">
        <p:scale>
          <a:sx n="95" d="100"/>
          <a:sy n="95"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48147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211305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124300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43901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198350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131789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77212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199293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90008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85395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F85A000-3DDA-5344-8712-F8A5C712A95B}" type="datetimeFigureOut">
              <a:rPr kumimoji="1" lang="zh-CN" altLang="en-US" smtClean="0"/>
              <a:t>2018/11/16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7649759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5A000-3DDA-5344-8712-F8A5C712A95B}" type="datetimeFigureOut">
              <a:rPr kumimoji="1" lang="zh-CN" altLang="en-US" smtClean="0"/>
              <a:t>2018/11/16</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AA353-6F6C-324E-9E50-E158DC55267D}" type="slidenum">
              <a:rPr kumimoji="1" lang="zh-CN" altLang="en-US" smtClean="0"/>
              <a:t>‹#›</a:t>
            </a:fld>
            <a:endParaRPr kumimoji="1" lang="zh-CN" altLang="en-US"/>
          </a:p>
        </p:txBody>
      </p:sp>
    </p:spTree>
    <p:extLst>
      <p:ext uri="{BB962C8B-B14F-4D97-AF65-F5344CB8AC3E}">
        <p14:creationId xmlns:p14="http://schemas.microsoft.com/office/powerpoint/2010/main" val="19534248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jpg"/><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 Id="rId3"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43526" y="640392"/>
            <a:ext cx="9144000" cy="2479675"/>
          </a:xfrm>
          <a:solidFill>
            <a:schemeClr val="tx1"/>
          </a:solidFill>
        </p:spPr>
        <p:txBody>
          <a:bodyPr>
            <a:normAutofit fontScale="90000"/>
          </a:bodyPr>
          <a:lstStyle/>
          <a:p>
            <a:r>
              <a:rPr lang="en-US" altLang="zh-CN" sz="3100" b="1" dirty="0" smtClean="0">
                <a:latin typeface="Times New Roman" charset="0"/>
                <a:ea typeface="Times New Roman" charset="0"/>
                <a:cs typeface="Times New Roman" charset="0"/>
              </a:rPr>
              <a:t/>
            </a:r>
            <a:br>
              <a:rPr lang="en-US" altLang="zh-CN" sz="3100" b="1" dirty="0" smtClean="0">
                <a:latin typeface="Times New Roman" charset="0"/>
                <a:ea typeface="Times New Roman" charset="0"/>
                <a:cs typeface="Times New Roman" charset="0"/>
              </a:rPr>
            </a:br>
            <a:r>
              <a:rPr lang="en-US" altLang="zh-CN" sz="3100" b="1" dirty="0" smtClean="0">
                <a:solidFill>
                  <a:schemeClr val="bg1"/>
                </a:solidFill>
                <a:latin typeface="Times New Roman" charset="0"/>
                <a:ea typeface="Times New Roman" charset="0"/>
                <a:cs typeface="Times New Roman" charset="0"/>
              </a:rPr>
              <a:t>CE887-7-AU </a:t>
            </a:r>
            <a:r>
              <a:rPr lang="en-US" altLang="zh-CN" sz="3100" b="1" dirty="0">
                <a:solidFill>
                  <a:schemeClr val="bg1"/>
                </a:solidFill>
                <a:latin typeface="Times New Roman" charset="0"/>
                <a:ea typeface="Times New Roman" charset="0"/>
                <a:cs typeface="Times New Roman" charset="0"/>
              </a:rPr>
              <a:t>: Natural Language Engineering</a:t>
            </a:r>
            <a:br>
              <a:rPr lang="en-US" altLang="zh-CN" sz="3100" b="1" dirty="0">
                <a:solidFill>
                  <a:schemeClr val="bg1"/>
                </a:solidFill>
                <a:latin typeface="Times New Roman" charset="0"/>
                <a:ea typeface="Times New Roman" charset="0"/>
                <a:cs typeface="Times New Roman" charset="0"/>
              </a:rPr>
            </a:br>
            <a:r>
              <a:rPr lang="en-US" altLang="zh-CN" sz="3100" b="1" dirty="0" smtClean="0">
                <a:solidFill>
                  <a:schemeClr val="bg1"/>
                </a:solidFill>
                <a:latin typeface="Times New Roman" charset="0"/>
                <a:ea typeface="Times New Roman" charset="0"/>
                <a:cs typeface="Times New Roman" charset="0"/>
              </a:rPr>
              <a:t/>
            </a:r>
            <a:br>
              <a:rPr lang="en-US" altLang="zh-CN" sz="3100" b="1" dirty="0" smtClean="0">
                <a:solidFill>
                  <a:schemeClr val="bg1"/>
                </a:solidFill>
                <a:latin typeface="Times New Roman" charset="0"/>
                <a:ea typeface="Times New Roman" charset="0"/>
                <a:cs typeface="Times New Roman" charset="0"/>
              </a:rPr>
            </a:br>
            <a:r>
              <a:rPr lang="en-US" altLang="zh-CN" sz="3100" b="1" dirty="0" smtClean="0">
                <a:solidFill>
                  <a:schemeClr val="bg1"/>
                </a:solidFill>
                <a:latin typeface="Times New Roman" charset="0"/>
                <a:ea typeface="Times New Roman" charset="0"/>
                <a:cs typeface="Times New Roman" charset="0"/>
              </a:rPr>
              <a:t>Assignment1 report </a:t>
            </a:r>
            <a:br>
              <a:rPr lang="en-US" altLang="zh-CN" sz="3100" b="1" dirty="0" smtClean="0">
                <a:solidFill>
                  <a:schemeClr val="bg1"/>
                </a:solidFill>
                <a:latin typeface="Times New Roman" charset="0"/>
                <a:ea typeface="Times New Roman" charset="0"/>
                <a:cs typeface="Times New Roman" charset="0"/>
              </a:rPr>
            </a:br>
            <a:r>
              <a:rPr lang="en-US" altLang="zh-CN" sz="3100" b="1" dirty="0" smtClean="0">
                <a:solidFill>
                  <a:schemeClr val="bg1"/>
                </a:solidFill>
                <a:latin typeface="Times New Roman" charset="0"/>
                <a:ea typeface="Times New Roman" charset="0"/>
                <a:cs typeface="Times New Roman" charset="0"/>
              </a:rPr>
              <a:t/>
            </a:r>
            <a:br>
              <a:rPr lang="en-US" altLang="zh-CN" sz="3100" b="1" dirty="0" smtClean="0">
                <a:solidFill>
                  <a:schemeClr val="bg1"/>
                </a:solidFill>
                <a:latin typeface="Times New Roman" charset="0"/>
                <a:ea typeface="Times New Roman" charset="0"/>
                <a:cs typeface="Times New Roman" charset="0"/>
              </a:rPr>
            </a:br>
            <a:r>
              <a:rPr lang="en-US" altLang="zh-CN" sz="2800" b="1" dirty="0">
                <a:solidFill>
                  <a:schemeClr val="bg1"/>
                </a:solidFill>
              </a:rPr>
              <a:t/>
            </a:r>
            <a:br>
              <a:rPr lang="en-US" altLang="zh-CN" sz="2800" b="1" dirty="0">
                <a:solidFill>
                  <a:schemeClr val="bg1"/>
                </a:solidFill>
              </a:rPr>
            </a:br>
            <a:endParaRPr kumimoji="1" lang="zh-CN" altLang="en-US" sz="2800" dirty="0">
              <a:solidFill>
                <a:schemeClr val="bg1"/>
              </a:solidFill>
            </a:endParaRPr>
          </a:p>
        </p:txBody>
      </p:sp>
      <p:sp>
        <p:nvSpPr>
          <p:cNvPr id="3" name="副标题 2"/>
          <p:cNvSpPr>
            <a:spLocks noGrp="1"/>
          </p:cNvSpPr>
          <p:nvPr>
            <p:ph type="subTitle" idx="1"/>
          </p:nvPr>
        </p:nvSpPr>
        <p:spPr>
          <a:xfrm>
            <a:off x="1343526" y="5013979"/>
            <a:ext cx="9144000" cy="1655762"/>
          </a:xfrm>
          <a:solidFill>
            <a:schemeClr val="tx1"/>
          </a:solidFill>
        </p:spPr>
        <p:txBody>
          <a:bodyPr>
            <a:normAutofit fontScale="92500" lnSpcReduction="20000"/>
          </a:bodyPr>
          <a:lstStyle/>
          <a:p>
            <a:endParaRPr lang="en-US" altLang="zh-CN" sz="2800" b="1" dirty="0" smtClean="0"/>
          </a:p>
          <a:p>
            <a:r>
              <a:rPr lang="en-US" altLang="zh-CN" sz="2800" b="1" dirty="0" smtClean="0">
                <a:solidFill>
                  <a:schemeClr val="bg1"/>
                </a:solidFill>
              </a:rPr>
              <a:t>Name: Yaowei Lyu</a:t>
            </a:r>
            <a:endParaRPr kumimoji="1" lang="en-US" altLang="zh-CN" sz="2800" dirty="0" smtClean="0">
              <a:solidFill>
                <a:schemeClr val="bg1"/>
              </a:solidFill>
            </a:endParaRPr>
          </a:p>
          <a:p>
            <a:r>
              <a:rPr kumimoji="1" lang="en-US" altLang="zh-CN" sz="2800" dirty="0" smtClean="0">
                <a:solidFill>
                  <a:schemeClr val="bg1"/>
                </a:solidFill>
              </a:rPr>
              <a:t>LYUYA32506</a:t>
            </a:r>
          </a:p>
          <a:p>
            <a:r>
              <a:rPr kumimoji="1" lang="en-US" altLang="zh-CN" sz="2800" dirty="0" smtClean="0">
                <a:solidFill>
                  <a:schemeClr val="bg1"/>
                </a:solidFill>
              </a:rPr>
              <a:t>MSc Big Data and Text </a:t>
            </a:r>
            <a:r>
              <a:rPr lang="en-US" altLang="zh-CN" sz="2800" dirty="0" smtClean="0">
                <a:solidFill>
                  <a:schemeClr val="bg1"/>
                </a:solidFill>
              </a:rPr>
              <a:t>Analytics </a:t>
            </a:r>
            <a:r>
              <a:rPr lang="en-US" altLang="zh-CN" sz="2800" dirty="0">
                <a:solidFill>
                  <a:schemeClr val="bg1"/>
                </a:solidFill>
              </a:rPr>
              <a:t>(MSC)</a:t>
            </a:r>
            <a:endParaRPr kumimoji="1" lang="zh-CN" altLang="en-US" sz="2800" dirty="0">
              <a:solidFill>
                <a:schemeClr val="bg1"/>
              </a:solidFill>
            </a:endParaRPr>
          </a:p>
        </p:txBody>
      </p:sp>
    </p:spTree>
    <p:extLst>
      <p:ext uri="{BB962C8B-B14F-4D97-AF65-F5344CB8AC3E}">
        <p14:creationId xmlns:p14="http://schemas.microsoft.com/office/powerpoint/2010/main" val="590869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3</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444695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754" y="349623"/>
            <a:ext cx="3832411" cy="369332"/>
          </a:xfrm>
          <a:prstGeom prst="rect">
            <a:avLst/>
          </a:prstGeom>
          <a:noFill/>
        </p:spPr>
        <p:txBody>
          <a:bodyPr wrap="square" rtlCol="0">
            <a:spAutoFit/>
          </a:bodyPr>
          <a:lstStyle/>
          <a:p>
            <a:r>
              <a:rPr kumimoji="1" lang="en-US" altLang="zh-CN" dirty="0" smtClean="0"/>
              <a:t>Question 3</a:t>
            </a:r>
            <a:endParaRPr kumimoji="1" lang="zh-CN" altLang="en-US" dirty="0"/>
          </a:p>
        </p:txBody>
      </p:sp>
      <p:sp>
        <p:nvSpPr>
          <p:cNvPr id="3" name="文本框 2"/>
          <p:cNvSpPr txBox="1"/>
          <p:nvPr/>
        </p:nvSpPr>
        <p:spPr>
          <a:xfrm>
            <a:off x="995082" y="718955"/>
            <a:ext cx="3281083" cy="369332"/>
          </a:xfrm>
          <a:prstGeom prst="rect">
            <a:avLst/>
          </a:prstGeom>
          <a:noFill/>
        </p:spPr>
        <p:txBody>
          <a:bodyPr wrap="square" rtlCol="0">
            <a:spAutoFit/>
          </a:bodyPr>
          <a:lstStyle/>
          <a:p>
            <a:r>
              <a:rPr kumimoji="1" lang="en-US" altLang="zh-CN" dirty="0" smtClean="0"/>
              <a:t>Regular expression</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8" y="1358153"/>
            <a:ext cx="11940988" cy="403412"/>
          </a:xfrm>
          <a:prstGeom prst="rect">
            <a:avLst/>
          </a:prstGeom>
        </p:spPr>
      </p:pic>
      <p:sp>
        <p:nvSpPr>
          <p:cNvPr id="5" name="文本框 4"/>
          <p:cNvSpPr txBox="1"/>
          <p:nvPr/>
        </p:nvSpPr>
        <p:spPr>
          <a:xfrm>
            <a:off x="995082" y="2609655"/>
            <a:ext cx="2622177" cy="369332"/>
          </a:xfrm>
          <a:prstGeom prst="rect">
            <a:avLst/>
          </a:prstGeom>
          <a:noFill/>
        </p:spPr>
        <p:txBody>
          <a:bodyPr wrap="square" rtlCol="0">
            <a:spAutoFit/>
          </a:bodyPr>
          <a:lstStyle/>
          <a:p>
            <a:r>
              <a:rPr kumimoji="1" lang="en-US" altLang="zh-CN" dirty="0" smtClean="0"/>
              <a:t>Get the text from </a:t>
            </a:r>
            <a:r>
              <a:rPr kumimoji="1" lang="en-US" altLang="zh-CN" dirty="0" err="1" smtClean="0"/>
              <a:t>url</a:t>
            </a:r>
            <a:r>
              <a:rPr kumimoji="1" lang="en-US" altLang="zh-CN" dirty="0" smtClean="0"/>
              <a:t> </a:t>
            </a: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082" y="3169285"/>
            <a:ext cx="9103659" cy="1737185"/>
          </a:xfrm>
          <a:prstGeom prst="rect">
            <a:avLst/>
          </a:prstGeom>
        </p:spPr>
      </p:pic>
    </p:spTree>
    <p:extLst>
      <p:ext uri="{BB962C8B-B14F-4D97-AF65-F5344CB8AC3E}">
        <p14:creationId xmlns:p14="http://schemas.microsoft.com/office/powerpoint/2010/main" val="33988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4</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90721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34" y="1196788"/>
            <a:ext cx="9641541" cy="2702859"/>
          </a:xfrm>
          <a:prstGeom prst="rect">
            <a:avLst/>
          </a:prstGeom>
        </p:spPr>
      </p:pic>
      <p:sp>
        <p:nvSpPr>
          <p:cNvPr id="3" name="文本框 2"/>
          <p:cNvSpPr txBox="1"/>
          <p:nvPr/>
        </p:nvSpPr>
        <p:spPr>
          <a:xfrm>
            <a:off x="874059" y="443753"/>
            <a:ext cx="3375212" cy="369332"/>
          </a:xfrm>
          <a:prstGeom prst="rect">
            <a:avLst/>
          </a:prstGeom>
          <a:noFill/>
        </p:spPr>
        <p:txBody>
          <a:bodyPr wrap="square" rtlCol="0">
            <a:spAutoFit/>
          </a:bodyPr>
          <a:lstStyle/>
          <a:p>
            <a:r>
              <a:rPr kumimoji="1" lang="en-US" altLang="zh-CN" dirty="0" smtClean="0"/>
              <a:t>  </a:t>
            </a:r>
            <a:r>
              <a:rPr kumimoji="1" lang="en-US" altLang="zh-CN" dirty="0"/>
              <a:t>·</a:t>
            </a:r>
            <a:r>
              <a:rPr kumimoji="1" lang="en-US" altLang="zh-CN" dirty="0" smtClean="0"/>
              <a:t>  FSA</a:t>
            </a:r>
            <a:endParaRPr kumimoji="1" lang="zh-CN" altLang="en-US" dirty="0"/>
          </a:p>
        </p:txBody>
      </p:sp>
    </p:spTree>
    <p:extLst>
      <p:ext uri="{BB962C8B-B14F-4D97-AF65-F5344CB8AC3E}">
        <p14:creationId xmlns:p14="http://schemas.microsoft.com/office/powerpoint/2010/main" val="866862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6321" y="779928"/>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5</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77368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94" y="974450"/>
            <a:ext cx="8731517" cy="1136647"/>
          </a:xfrm>
          <a:prstGeom prst="rect">
            <a:avLst/>
          </a:prstGeom>
        </p:spPr>
      </p:pic>
      <p:sp>
        <p:nvSpPr>
          <p:cNvPr id="3" name="文本框 2"/>
          <p:cNvSpPr txBox="1"/>
          <p:nvPr/>
        </p:nvSpPr>
        <p:spPr>
          <a:xfrm>
            <a:off x="663494" y="484094"/>
            <a:ext cx="5513294" cy="369332"/>
          </a:xfrm>
          <a:prstGeom prst="rect">
            <a:avLst/>
          </a:prstGeom>
          <a:noFill/>
        </p:spPr>
        <p:txBody>
          <a:bodyPr wrap="square" rtlCol="0">
            <a:spAutoFit/>
          </a:bodyPr>
          <a:lstStyle/>
          <a:p>
            <a:r>
              <a:rPr kumimoji="1" lang="en-US" altLang="zh-CN" dirty="0" smtClean="0"/>
              <a:t>Open file and get the initial data</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4" y="2693893"/>
            <a:ext cx="5800165" cy="2900083"/>
          </a:xfrm>
          <a:prstGeom prst="rect">
            <a:avLst/>
          </a:prstGeom>
        </p:spPr>
      </p:pic>
      <p:sp>
        <p:nvSpPr>
          <p:cNvPr id="5" name="文本框 4"/>
          <p:cNvSpPr txBox="1"/>
          <p:nvPr/>
        </p:nvSpPr>
        <p:spPr>
          <a:xfrm>
            <a:off x="6463659" y="2908258"/>
            <a:ext cx="4787153" cy="923330"/>
          </a:xfrm>
          <a:prstGeom prst="rect">
            <a:avLst/>
          </a:prstGeom>
          <a:noFill/>
        </p:spPr>
        <p:txBody>
          <a:bodyPr wrap="square" rtlCol="0">
            <a:spAutoFit/>
          </a:bodyPr>
          <a:lstStyle/>
          <a:p>
            <a:r>
              <a:rPr kumimoji="1" lang="en-US" altLang="zh-CN" dirty="0" smtClean="0"/>
              <a:t>Clear the data ,remove &lt;s&gt; and &lt;/s&gt;,then tokenize the sentence, get the count of  ‘a’ , ’c’ and ‘UNK’, then compute the possibility</a:t>
            </a:r>
            <a:endParaRPr kumimoji="1"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623" y="4679868"/>
            <a:ext cx="5183841" cy="555843"/>
          </a:xfrm>
          <a:prstGeom prst="rect">
            <a:avLst/>
          </a:prstGeom>
        </p:spPr>
      </p:pic>
    </p:spTree>
    <p:extLst>
      <p:ext uri="{BB962C8B-B14F-4D97-AF65-F5344CB8AC3E}">
        <p14:creationId xmlns:p14="http://schemas.microsoft.com/office/powerpoint/2010/main" val="1500188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5" y="1455824"/>
            <a:ext cx="7162800" cy="1744577"/>
          </a:xfrm>
          <a:prstGeom prst="rect">
            <a:avLst/>
          </a:prstGeom>
        </p:spPr>
      </p:pic>
      <p:sp>
        <p:nvSpPr>
          <p:cNvPr id="3" name="文本框 2"/>
          <p:cNvSpPr txBox="1"/>
          <p:nvPr/>
        </p:nvSpPr>
        <p:spPr>
          <a:xfrm>
            <a:off x="448235" y="147918"/>
            <a:ext cx="4930589" cy="1200329"/>
          </a:xfrm>
          <a:prstGeom prst="rect">
            <a:avLst/>
          </a:prstGeom>
          <a:noFill/>
        </p:spPr>
        <p:txBody>
          <a:bodyPr wrap="square" rtlCol="0">
            <a:spAutoFit/>
          </a:bodyPr>
          <a:lstStyle/>
          <a:p>
            <a:r>
              <a:rPr kumimoji="1" lang="en-US" altLang="zh-CN" dirty="0" smtClean="0"/>
              <a:t>After finish unsmoothing, we need to smoothing, we need to input the N(tokens),V(vocabulary number),and String(which one do you want to smooth),return the possibility</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35" y="3952635"/>
            <a:ext cx="6248400" cy="1316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35" y="6021188"/>
            <a:ext cx="8314764" cy="364340"/>
          </a:xfrm>
          <a:prstGeom prst="rect">
            <a:avLst/>
          </a:prstGeom>
        </p:spPr>
      </p:pic>
      <p:sp>
        <p:nvSpPr>
          <p:cNvPr id="6" name="文本框 5"/>
          <p:cNvSpPr txBox="1"/>
          <p:nvPr/>
        </p:nvSpPr>
        <p:spPr>
          <a:xfrm>
            <a:off x="448235" y="3307978"/>
            <a:ext cx="4634753" cy="369332"/>
          </a:xfrm>
          <a:prstGeom prst="rect">
            <a:avLst/>
          </a:prstGeom>
          <a:noFill/>
        </p:spPr>
        <p:txBody>
          <a:bodyPr wrap="square" rtlCol="0">
            <a:spAutoFit/>
          </a:bodyPr>
          <a:lstStyle/>
          <a:p>
            <a:r>
              <a:rPr kumimoji="1" lang="en-US" altLang="zh-CN" dirty="0" smtClean="0"/>
              <a:t>Compute the possibility of  a, c and UNK  </a:t>
            </a:r>
            <a:endParaRPr kumimoji="1" lang="zh-CN" altLang="en-US" dirty="0"/>
          </a:p>
        </p:txBody>
      </p:sp>
      <p:sp>
        <p:nvSpPr>
          <p:cNvPr id="7" name="文本框 6"/>
          <p:cNvSpPr txBox="1"/>
          <p:nvPr/>
        </p:nvSpPr>
        <p:spPr>
          <a:xfrm>
            <a:off x="6696635" y="703589"/>
            <a:ext cx="3818965" cy="369332"/>
          </a:xfrm>
          <a:prstGeom prst="rect">
            <a:avLst/>
          </a:prstGeom>
          <a:noFill/>
        </p:spPr>
        <p:txBody>
          <a:bodyPr wrap="square" rtlCol="0">
            <a:spAutoFit/>
          </a:bodyPr>
          <a:lstStyle/>
          <a:p>
            <a:r>
              <a:rPr kumimoji="1" lang="en-US" altLang="zh-CN" dirty="0" smtClean="0"/>
              <a:t>P=(count(</a:t>
            </a:r>
            <a:r>
              <a:rPr kumimoji="1" lang="en-US" altLang="zh-CN" dirty="0" err="1" smtClean="0"/>
              <a:t>str</a:t>
            </a:r>
            <a:r>
              <a:rPr kumimoji="1" lang="en-US" altLang="zh-CN" dirty="0" smtClean="0"/>
              <a:t>)+1)/(count(N)+count(V))</a:t>
            </a:r>
            <a:endParaRPr kumimoji="1" lang="zh-CN" altLang="en-US" dirty="0"/>
          </a:p>
        </p:txBody>
      </p:sp>
    </p:spTree>
    <p:extLst>
      <p:ext uri="{BB962C8B-B14F-4D97-AF65-F5344CB8AC3E}">
        <p14:creationId xmlns:p14="http://schemas.microsoft.com/office/powerpoint/2010/main" val="1643711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6</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7200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51" y="1765693"/>
            <a:ext cx="6479067" cy="2737224"/>
          </a:xfrm>
          <a:prstGeom prst="rect">
            <a:avLst/>
          </a:prstGeom>
        </p:spPr>
      </p:pic>
      <p:sp>
        <p:nvSpPr>
          <p:cNvPr id="3" name="文本框 2"/>
          <p:cNvSpPr txBox="1"/>
          <p:nvPr/>
        </p:nvSpPr>
        <p:spPr>
          <a:xfrm>
            <a:off x="779929" y="161365"/>
            <a:ext cx="5284695" cy="1477328"/>
          </a:xfrm>
          <a:prstGeom prst="rect">
            <a:avLst/>
          </a:prstGeom>
          <a:noFill/>
        </p:spPr>
        <p:txBody>
          <a:bodyPr wrap="square" rtlCol="0">
            <a:spAutoFit/>
          </a:bodyPr>
          <a:lstStyle/>
          <a:p>
            <a:r>
              <a:rPr kumimoji="1" lang="en-US" altLang="zh-CN" dirty="0" smtClean="0"/>
              <a:t>Compute the possibility of P(</a:t>
            </a:r>
            <a:r>
              <a:rPr kumimoji="1" lang="en-US" altLang="zh-CN" dirty="0" err="1" smtClean="0"/>
              <a:t>a|b</a:t>
            </a:r>
            <a:r>
              <a:rPr kumimoji="1" lang="en-US" altLang="zh-CN" dirty="0" smtClean="0"/>
              <a:t>),first we need to remove the blank from the text and get the count of b</a:t>
            </a:r>
          </a:p>
          <a:p>
            <a:r>
              <a:rPr kumimoji="1" lang="en-US" altLang="zh-CN" dirty="0" smtClean="0"/>
              <a:t>Create a loop the get each letter in the sentence, if a[</a:t>
            </a:r>
            <a:r>
              <a:rPr kumimoji="1" lang="en-US" altLang="zh-CN" dirty="0" err="1" smtClean="0"/>
              <a:t>i</a:t>
            </a:r>
            <a:r>
              <a:rPr kumimoji="1" lang="en-US" altLang="zh-CN" dirty="0" smtClean="0"/>
              <a:t>]=str1 and a[i+1] = str2 ,we add 1 to the count number which is count(</a:t>
            </a:r>
            <a:r>
              <a:rPr kumimoji="1" lang="en-US" altLang="zh-CN" dirty="0" err="1" smtClean="0"/>
              <a:t>a,b</a:t>
            </a:r>
            <a:r>
              <a:rPr kumimoji="1" lang="en-US" altLang="zh-CN" dirty="0" smtClean="0"/>
              <a:t>)</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29" y="5256591"/>
            <a:ext cx="8641977" cy="925926"/>
          </a:xfrm>
          <a:prstGeom prst="rect">
            <a:avLst/>
          </a:prstGeom>
        </p:spPr>
      </p:pic>
      <p:sp>
        <p:nvSpPr>
          <p:cNvPr id="5" name="文本框 4"/>
          <p:cNvSpPr txBox="1"/>
          <p:nvPr/>
        </p:nvSpPr>
        <p:spPr>
          <a:xfrm>
            <a:off x="1129553" y="4760259"/>
            <a:ext cx="6104965" cy="369332"/>
          </a:xfrm>
          <a:prstGeom prst="rect">
            <a:avLst/>
          </a:prstGeom>
          <a:noFill/>
        </p:spPr>
        <p:txBody>
          <a:bodyPr wrap="square" rtlCol="0">
            <a:spAutoFit/>
          </a:bodyPr>
          <a:lstStyle/>
          <a:p>
            <a:r>
              <a:rPr kumimoji="1" lang="en-US" altLang="zh-CN" dirty="0" smtClean="0"/>
              <a:t>Compute the possibility of </a:t>
            </a:r>
            <a:r>
              <a:rPr kumimoji="1" lang="en-US" altLang="zh-CN" dirty="0" err="1" smtClean="0"/>
              <a:t>b|a</a:t>
            </a:r>
            <a:r>
              <a:rPr kumimoji="1" lang="en-US" altLang="zh-CN" dirty="0" smtClean="0"/>
              <a:t> UNK|&lt;s&gt; and UNK|UNK</a:t>
            </a:r>
            <a:endParaRPr kumimoji="1" lang="zh-CN" altLang="en-US" dirty="0"/>
          </a:p>
        </p:txBody>
      </p:sp>
    </p:spTree>
    <p:extLst>
      <p:ext uri="{BB962C8B-B14F-4D97-AF65-F5344CB8AC3E}">
        <p14:creationId xmlns:p14="http://schemas.microsoft.com/office/powerpoint/2010/main" val="1269948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201706"/>
            <a:ext cx="3872753" cy="646331"/>
          </a:xfrm>
          <a:prstGeom prst="rect">
            <a:avLst/>
          </a:prstGeom>
          <a:noFill/>
        </p:spPr>
        <p:txBody>
          <a:bodyPr wrap="square" rtlCol="0">
            <a:spAutoFit/>
          </a:bodyPr>
          <a:lstStyle/>
          <a:p>
            <a:r>
              <a:rPr kumimoji="1" lang="en-US" altLang="zh-CN" dirty="0" smtClean="0"/>
              <a:t>Result</a:t>
            </a:r>
          </a:p>
          <a:p>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7" y="848037"/>
            <a:ext cx="7619999" cy="497964"/>
          </a:xfrm>
          <a:prstGeom prst="rect">
            <a:avLst/>
          </a:prstGeom>
        </p:spPr>
      </p:pic>
      <p:sp>
        <p:nvSpPr>
          <p:cNvPr id="4" name="文本框 3"/>
          <p:cNvSpPr txBox="1"/>
          <p:nvPr/>
        </p:nvSpPr>
        <p:spPr>
          <a:xfrm>
            <a:off x="605117" y="2178424"/>
            <a:ext cx="4787153" cy="923330"/>
          </a:xfrm>
          <a:prstGeom prst="rect">
            <a:avLst/>
          </a:prstGeom>
          <a:noFill/>
        </p:spPr>
        <p:txBody>
          <a:bodyPr wrap="square" rtlCol="0">
            <a:spAutoFit/>
          </a:bodyPr>
          <a:lstStyle/>
          <a:p>
            <a:r>
              <a:rPr kumimoji="1" lang="en-US" altLang="zh-CN" dirty="0" smtClean="0"/>
              <a:t>We also need smoothing the data of </a:t>
            </a:r>
            <a:r>
              <a:rPr kumimoji="1" lang="en-US" altLang="zh-CN" dirty="0" err="1" smtClean="0"/>
              <a:t>biagram</a:t>
            </a:r>
            <a:r>
              <a:rPr kumimoji="1" lang="en-US" altLang="zh-CN" dirty="0" smtClean="0"/>
              <a:t>, it is quite same as unigram but  a little different from </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17" y="3447413"/>
            <a:ext cx="7391400" cy="2650806"/>
          </a:xfrm>
          <a:prstGeom prst="rect">
            <a:avLst/>
          </a:prstGeom>
        </p:spPr>
      </p:pic>
      <p:sp>
        <p:nvSpPr>
          <p:cNvPr id="6" name="文本框 5"/>
          <p:cNvSpPr txBox="1"/>
          <p:nvPr/>
        </p:nvSpPr>
        <p:spPr>
          <a:xfrm>
            <a:off x="6239435" y="2178424"/>
            <a:ext cx="4155141" cy="923330"/>
          </a:xfrm>
          <a:prstGeom prst="rect">
            <a:avLst/>
          </a:prstGeom>
          <a:noFill/>
        </p:spPr>
        <p:txBody>
          <a:bodyPr wrap="square" rtlCol="0">
            <a:spAutoFit/>
          </a:bodyPr>
          <a:lstStyle/>
          <a:p>
            <a:r>
              <a:rPr kumimoji="1" lang="en-US" altLang="zh-CN" dirty="0" smtClean="0"/>
              <a:t>P(</a:t>
            </a:r>
            <a:r>
              <a:rPr kumimoji="1" lang="en-US" altLang="zh-CN" dirty="0" err="1" smtClean="0"/>
              <a:t>b|a</a:t>
            </a:r>
            <a:r>
              <a:rPr kumimoji="1" lang="en-US" altLang="zh-CN" dirty="0" smtClean="0"/>
              <a:t>) = (count(</a:t>
            </a:r>
            <a:r>
              <a:rPr kumimoji="1" lang="en-US" altLang="zh-CN" dirty="0" err="1" smtClean="0"/>
              <a:t>a,b</a:t>
            </a:r>
            <a:r>
              <a:rPr kumimoji="1" lang="en-US" altLang="zh-CN" dirty="0" smtClean="0"/>
              <a:t>)+1)/(count(a)+</a:t>
            </a:r>
            <a:r>
              <a:rPr kumimoji="1" lang="en-US" altLang="zh-CN" dirty="0" err="1" smtClean="0"/>
              <a:t>len</a:t>
            </a:r>
            <a:r>
              <a:rPr kumimoji="1" lang="en-US" altLang="zh-CN" dirty="0" smtClean="0"/>
              <a:t>(</a:t>
            </a:r>
            <a:r>
              <a:rPr kumimoji="1" lang="en-US" altLang="zh-CN" dirty="0" smtClean="0"/>
              <a:t>vocabulary</a:t>
            </a:r>
            <a:r>
              <a:rPr kumimoji="1" lang="en-US" altLang="zh-CN" dirty="0" smtClean="0"/>
              <a:t>)+3)</a:t>
            </a:r>
            <a:endParaRPr kumimoji="1" lang="zh-CN" altLang="en-US" dirty="0"/>
          </a:p>
        </p:txBody>
      </p:sp>
    </p:spTree>
    <p:extLst>
      <p:ext uri="{BB962C8B-B14F-4D97-AF65-F5344CB8AC3E}">
        <p14:creationId xmlns:p14="http://schemas.microsoft.com/office/powerpoint/2010/main" val="2125352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1</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138047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2012" y="443753"/>
            <a:ext cx="3523129" cy="646331"/>
          </a:xfrm>
          <a:prstGeom prst="rect">
            <a:avLst/>
          </a:prstGeom>
          <a:noFill/>
        </p:spPr>
        <p:txBody>
          <a:bodyPr wrap="square" rtlCol="0">
            <a:spAutoFit/>
          </a:bodyPr>
          <a:lstStyle/>
          <a:p>
            <a:r>
              <a:rPr kumimoji="1" lang="en-US" altLang="zh-CN" dirty="0" smtClean="0"/>
              <a:t>Smoothing result</a:t>
            </a:r>
          </a:p>
          <a:p>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77" y="1250760"/>
            <a:ext cx="8552329" cy="512366"/>
          </a:xfrm>
          <a:prstGeom prst="rect">
            <a:avLst/>
          </a:prstGeom>
        </p:spPr>
      </p:pic>
    </p:spTree>
    <p:extLst>
      <p:ext uri="{BB962C8B-B14F-4D97-AF65-F5344CB8AC3E}">
        <p14:creationId xmlns:p14="http://schemas.microsoft.com/office/powerpoint/2010/main" val="1534406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7</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43934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28" y="1548711"/>
            <a:ext cx="6595035" cy="1287872"/>
          </a:xfrm>
          <a:prstGeom prst="rect">
            <a:avLst/>
          </a:prstGeom>
        </p:spPr>
      </p:pic>
      <p:sp>
        <p:nvSpPr>
          <p:cNvPr id="4" name="文本框 3"/>
          <p:cNvSpPr txBox="1"/>
          <p:nvPr/>
        </p:nvSpPr>
        <p:spPr>
          <a:xfrm>
            <a:off x="551328" y="430306"/>
            <a:ext cx="6266330" cy="923330"/>
          </a:xfrm>
          <a:prstGeom prst="rect">
            <a:avLst/>
          </a:prstGeom>
          <a:noFill/>
        </p:spPr>
        <p:txBody>
          <a:bodyPr wrap="square" rtlCol="0">
            <a:spAutoFit/>
          </a:bodyPr>
          <a:lstStyle/>
          <a:p>
            <a:r>
              <a:rPr kumimoji="1" lang="en-US" altLang="zh-CN" dirty="0" smtClean="0"/>
              <a:t>We need to  know possibility of </a:t>
            </a:r>
            <a:r>
              <a:rPr kumimoji="1" lang="en-US" altLang="zh-CN" dirty="0" err="1" smtClean="0"/>
              <a:t>a,b,c,UNK</a:t>
            </a:r>
            <a:r>
              <a:rPr kumimoji="1" lang="en-US" altLang="zh-CN" dirty="0" smtClean="0"/>
              <a:t> after smoothed</a:t>
            </a:r>
          </a:p>
          <a:p>
            <a:r>
              <a:rPr kumimoji="1" lang="en-US" altLang="zh-CN" dirty="0" smtClean="0"/>
              <a:t>P(</a:t>
            </a:r>
            <a:r>
              <a:rPr kumimoji="1" lang="en-US" altLang="zh-CN" dirty="0" err="1" smtClean="0"/>
              <a:t>abc</a:t>
            </a:r>
            <a:r>
              <a:rPr kumimoji="1" lang="en-US" altLang="zh-CN" dirty="0" smtClean="0"/>
              <a:t>) = P(a)*P(b)*P(C)  because the possibility of </a:t>
            </a:r>
            <a:r>
              <a:rPr kumimoji="1" lang="en-US" altLang="zh-CN" dirty="0" err="1" smtClean="0"/>
              <a:t>a,b</a:t>
            </a:r>
            <a:r>
              <a:rPr kumimoji="1" lang="en-US" altLang="zh-CN" dirty="0"/>
              <a:t> </a:t>
            </a:r>
            <a:r>
              <a:rPr kumimoji="1" lang="en-US" altLang="zh-CN" dirty="0" smtClean="0"/>
              <a:t>and c is </a:t>
            </a:r>
            <a:r>
              <a:rPr kumimoji="1" lang="en-US" altLang="zh-CN" dirty="0" err="1" smtClean="0"/>
              <a:t>indenpendent</a:t>
            </a: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28" y="4004948"/>
            <a:ext cx="9018495" cy="1950940"/>
          </a:xfrm>
          <a:prstGeom prst="rect">
            <a:avLst/>
          </a:prstGeom>
        </p:spPr>
      </p:pic>
      <p:sp>
        <p:nvSpPr>
          <p:cNvPr id="7" name="文本框 6"/>
          <p:cNvSpPr txBox="1"/>
          <p:nvPr/>
        </p:nvSpPr>
        <p:spPr>
          <a:xfrm>
            <a:off x="551328" y="3081618"/>
            <a:ext cx="7557247" cy="923330"/>
          </a:xfrm>
          <a:prstGeom prst="rect">
            <a:avLst/>
          </a:prstGeom>
          <a:noFill/>
        </p:spPr>
        <p:txBody>
          <a:bodyPr wrap="square" rtlCol="0">
            <a:spAutoFit/>
          </a:bodyPr>
          <a:lstStyle/>
          <a:p>
            <a:r>
              <a:rPr kumimoji="1" lang="en-US" altLang="zh-CN" dirty="0" smtClean="0"/>
              <a:t>It is same way to compute as unigram of P(</a:t>
            </a:r>
            <a:r>
              <a:rPr kumimoji="1" lang="en-US" altLang="zh-CN" dirty="0" err="1" smtClean="0"/>
              <a:t>abc</a:t>
            </a:r>
            <a:r>
              <a:rPr kumimoji="1" lang="en-US" altLang="zh-CN" dirty="0" smtClean="0"/>
              <a:t>) in </a:t>
            </a:r>
            <a:r>
              <a:rPr kumimoji="1" lang="en-US" altLang="zh-CN" dirty="0" err="1" smtClean="0"/>
              <a:t>biagram</a:t>
            </a:r>
            <a:endParaRPr kumimoji="1" lang="en-US" altLang="zh-CN" dirty="0" smtClean="0"/>
          </a:p>
          <a:p>
            <a:r>
              <a:rPr kumimoji="1" lang="en-US" altLang="zh-CN" dirty="0" smtClean="0"/>
              <a:t>P(</a:t>
            </a:r>
            <a:r>
              <a:rPr kumimoji="1" lang="en-US" altLang="zh-CN" dirty="0" err="1" smtClean="0"/>
              <a:t>abc</a:t>
            </a:r>
            <a:r>
              <a:rPr kumimoji="1" lang="en-US" altLang="zh-CN" dirty="0" smtClean="0"/>
              <a:t>) = P(a|&lt;s&gt;)*P(</a:t>
            </a:r>
            <a:r>
              <a:rPr kumimoji="1" lang="en-US" altLang="zh-CN" dirty="0" err="1" smtClean="0"/>
              <a:t>b|a</a:t>
            </a:r>
            <a:r>
              <a:rPr kumimoji="1" lang="en-US" altLang="zh-CN" dirty="0" smtClean="0"/>
              <a:t>)*P(</a:t>
            </a:r>
            <a:r>
              <a:rPr kumimoji="1" lang="en-US" altLang="zh-CN" dirty="0" err="1" smtClean="0"/>
              <a:t>c|b</a:t>
            </a:r>
            <a:r>
              <a:rPr kumimoji="1" lang="en-US" altLang="zh-CN" dirty="0" smtClean="0"/>
              <a:t>)*P(&lt;/s&gt;|c)</a:t>
            </a:r>
            <a:endParaRPr kumimoji="1" lang="en-US" altLang="zh-CN" dirty="0"/>
          </a:p>
          <a:p>
            <a:r>
              <a:rPr kumimoji="1" lang="en-US" altLang="zh-CN" dirty="0" smtClean="0"/>
              <a:t> </a:t>
            </a:r>
            <a:endParaRPr kumimoji="1" lang="zh-CN" altLang="en-US" dirty="0"/>
          </a:p>
        </p:txBody>
      </p:sp>
    </p:spTree>
    <p:extLst>
      <p:ext uri="{BB962C8B-B14F-4D97-AF65-F5344CB8AC3E}">
        <p14:creationId xmlns:p14="http://schemas.microsoft.com/office/powerpoint/2010/main" val="770172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165" y="510988"/>
            <a:ext cx="3509682" cy="646331"/>
          </a:xfrm>
          <a:prstGeom prst="rect">
            <a:avLst/>
          </a:prstGeom>
          <a:noFill/>
        </p:spPr>
        <p:txBody>
          <a:bodyPr wrap="square" rtlCol="0">
            <a:spAutoFit/>
          </a:bodyPr>
          <a:lstStyle/>
          <a:p>
            <a:r>
              <a:rPr kumimoji="1" lang="en-US" altLang="zh-CN" smtClean="0"/>
              <a:t>Result</a:t>
            </a:r>
          </a:p>
          <a:p>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65" y="1969191"/>
            <a:ext cx="9529482" cy="1248473"/>
          </a:xfrm>
          <a:prstGeom prst="rect">
            <a:avLst/>
          </a:prstGeom>
        </p:spPr>
      </p:pic>
    </p:spTree>
    <p:extLst>
      <p:ext uri="{BB962C8B-B14F-4D97-AF65-F5344CB8AC3E}">
        <p14:creationId xmlns:p14="http://schemas.microsoft.com/office/powerpoint/2010/main" val="95831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00" y="1185750"/>
            <a:ext cx="5800911" cy="1822539"/>
          </a:xfrm>
          <a:prstGeom prst="rect">
            <a:avLst/>
          </a:prstGeom>
        </p:spPr>
      </p:pic>
      <p:sp>
        <p:nvSpPr>
          <p:cNvPr id="6" name="文本框 5"/>
          <p:cNvSpPr txBox="1"/>
          <p:nvPr/>
        </p:nvSpPr>
        <p:spPr>
          <a:xfrm>
            <a:off x="438522" y="524613"/>
            <a:ext cx="5069541" cy="369332"/>
          </a:xfrm>
          <a:prstGeom prst="rect">
            <a:avLst/>
          </a:prstGeom>
          <a:noFill/>
        </p:spPr>
        <p:txBody>
          <a:bodyPr wrap="square" rtlCol="0">
            <a:spAutoFit/>
          </a:bodyPr>
          <a:lstStyle/>
          <a:p>
            <a:r>
              <a:rPr kumimoji="1" lang="en-US" altLang="zh-CN" dirty="0" smtClean="0"/>
              <a:t>Import</a:t>
            </a:r>
            <a:r>
              <a:rPr kumimoji="1" lang="zh-CN" altLang="en-US" dirty="0" smtClean="0"/>
              <a:t> </a:t>
            </a:r>
            <a:r>
              <a:rPr kumimoji="1" lang="en-US" altLang="zh-CN" dirty="0" smtClean="0"/>
              <a:t>packages</a:t>
            </a:r>
            <a:endParaRPr kumimoji="1"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00" y="4251762"/>
            <a:ext cx="6755653" cy="1398494"/>
          </a:xfrm>
          <a:prstGeom prst="rect">
            <a:avLst/>
          </a:prstGeom>
        </p:spPr>
      </p:pic>
      <p:sp>
        <p:nvSpPr>
          <p:cNvPr id="8" name="文本框 7"/>
          <p:cNvSpPr txBox="1"/>
          <p:nvPr/>
        </p:nvSpPr>
        <p:spPr>
          <a:xfrm>
            <a:off x="344391" y="3687599"/>
            <a:ext cx="6943913" cy="369332"/>
          </a:xfrm>
          <a:prstGeom prst="rect">
            <a:avLst/>
          </a:prstGeom>
          <a:noFill/>
        </p:spPr>
        <p:txBody>
          <a:bodyPr wrap="square" rtlCol="0">
            <a:spAutoFit/>
          </a:bodyPr>
          <a:lstStyle/>
          <a:p>
            <a:r>
              <a:rPr kumimoji="1" lang="en-US" altLang="zh-CN" dirty="0" smtClean="0"/>
              <a:t>Get the text from </a:t>
            </a:r>
            <a:r>
              <a:rPr kumimoji="1" lang="en-US" altLang="zh-CN" dirty="0" err="1" smtClean="0"/>
              <a:t>url</a:t>
            </a:r>
            <a:r>
              <a:rPr kumimoji="1" lang="en-US" altLang="zh-CN" dirty="0" smtClean="0"/>
              <a:t> by using </a:t>
            </a:r>
            <a:r>
              <a:rPr kumimoji="1" lang="en-US" altLang="zh-CN" dirty="0" err="1" smtClean="0"/>
              <a:t>BeautifulSoup</a:t>
            </a:r>
            <a:r>
              <a:rPr kumimoji="1" lang="en-US" altLang="zh-CN" dirty="0" smtClean="0"/>
              <a:t> function from bs4 packages</a:t>
            </a:r>
            <a:endParaRPr kumimoji="1" lang="zh-CN" altLang="en-US" dirty="0"/>
          </a:p>
        </p:txBody>
      </p:sp>
      <p:sp>
        <p:nvSpPr>
          <p:cNvPr id="9" name="文本框 8"/>
          <p:cNvSpPr txBox="1"/>
          <p:nvPr/>
        </p:nvSpPr>
        <p:spPr>
          <a:xfrm>
            <a:off x="7288304" y="5650256"/>
            <a:ext cx="4693023" cy="1200329"/>
          </a:xfrm>
          <a:prstGeom prst="rect">
            <a:avLst/>
          </a:prstGeom>
          <a:noFill/>
        </p:spPr>
        <p:txBody>
          <a:bodyPr wrap="square" rtlCol="0">
            <a:spAutoFit/>
          </a:bodyPr>
          <a:lstStyle/>
          <a:p>
            <a:r>
              <a:rPr kumimoji="1" lang="en-US" altLang="zh-CN" dirty="0" smtClean="0"/>
              <a:t>There is a function in </a:t>
            </a:r>
            <a:r>
              <a:rPr kumimoji="1" lang="en-US" altLang="zh-CN" dirty="0" err="1" smtClean="0"/>
              <a:t>BeautifulSoup</a:t>
            </a:r>
            <a:r>
              <a:rPr kumimoji="1" lang="en-US" altLang="zh-CN" dirty="0" smtClean="0"/>
              <a:t> is ‘</a:t>
            </a:r>
            <a:r>
              <a:rPr kumimoji="1" lang="en-US" altLang="zh-CN" dirty="0" err="1" smtClean="0"/>
              <a:t>find’,the</a:t>
            </a:r>
            <a:r>
              <a:rPr kumimoji="1" lang="en-US" altLang="zh-CN" dirty="0" smtClean="0"/>
              <a:t> ‘</a:t>
            </a:r>
            <a:r>
              <a:rPr kumimoji="1" lang="en-US" altLang="zh-CN" dirty="0" err="1" smtClean="0"/>
              <a:t>div’is</a:t>
            </a:r>
            <a:r>
              <a:rPr kumimoji="1" lang="en-US" altLang="zh-CN" dirty="0" smtClean="0"/>
              <a:t> the type of html and ‘class_’ is the name of ‘div’. After this we can obtain messages from </a:t>
            </a:r>
          </a:p>
          <a:p>
            <a:r>
              <a:rPr kumimoji="1" lang="en-US" altLang="zh-CN" dirty="0" smtClean="0"/>
              <a:t>Html value</a:t>
            </a:r>
            <a:endParaRPr kumimoji="1" lang="zh-CN" altLang="en-US" dirty="0"/>
          </a:p>
        </p:txBody>
      </p:sp>
    </p:spTree>
    <p:extLst>
      <p:ext uri="{BB962C8B-B14F-4D97-AF65-F5344CB8AC3E}">
        <p14:creationId xmlns:p14="http://schemas.microsoft.com/office/powerpoint/2010/main" val="357279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00" y="1215393"/>
            <a:ext cx="9143253" cy="1680982"/>
          </a:xfrm>
          <a:prstGeom prst="rect">
            <a:avLst/>
          </a:prstGeom>
        </p:spPr>
      </p:pic>
      <p:sp>
        <p:nvSpPr>
          <p:cNvPr id="3" name="文本框 2"/>
          <p:cNvSpPr txBox="1"/>
          <p:nvPr/>
        </p:nvSpPr>
        <p:spPr>
          <a:xfrm>
            <a:off x="1102657" y="319221"/>
            <a:ext cx="8754036" cy="923330"/>
          </a:xfrm>
          <a:prstGeom prst="rect">
            <a:avLst/>
          </a:prstGeom>
          <a:noFill/>
        </p:spPr>
        <p:txBody>
          <a:bodyPr wrap="square" rtlCol="0">
            <a:spAutoFit/>
          </a:bodyPr>
          <a:lstStyle/>
          <a:p>
            <a:r>
              <a:rPr kumimoji="1" lang="en-US" altLang="zh-CN" dirty="0" smtClean="0"/>
              <a:t>Get the tokens from the text from html, we need to notice that content is a list so we need to use get_text to get the text. Set(text_nopunct) can get the unique word of text, which is types of text</a:t>
            </a:r>
            <a:endParaRPr kumimoji="1" lang="zh-CN" altLang="en-US" dirty="0"/>
          </a:p>
        </p:txBody>
      </p:sp>
      <p:sp>
        <p:nvSpPr>
          <p:cNvPr id="4" name="文本框 3"/>
          <p:cNvSpPr txBox="1"/>
          <p:nvPr/>
        </p:nvSpPr>
        <p:spPr>
          <a:xfrm>
            <a:off x="1102657" y="3186953"/>
            <a:ext cx="2702858" cy="369332"/>
          </a:xfrm>
          <a:prstGeom prst="rect">
            <a:avLst/>
          </a:prstGeom>
          <a:noFill/>
        </p:spPr>
        <p:txBody>
          <a:bodyPr wrap="square" rtlCol="0">
            <a:spAutoFit/>
          </a:bodyPr>
          <a:lstStyle/>
          <a:p>
            <a:r>
              <a:rPr kumimoji="1" lang="en-US" altLang="zh-CN" dirty="0" smtClean="0"/>
              <a:t>Results is : </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00" y="3846863"/>
            <a:ext cx="7328649" cy="1259940"/>
          </a:xfrm>
          <a:prstGeom prst="rect">
            <a:avLst/>
          </a:prstGeom>
        </p:spPr>
      </p:pic>
    </p:spTree>
    <p:extLst>
      <p:ext uri="{BB962C8B-B14F-4D97-AF65-F5344CB8AC3E}">
        <p14:creationId xmlns:p14="http://schemas.microsoft.com/office/powerpoint/2010/main" val="267452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2012" y="282388"/>
            <a:ext cx="3240741" cy="461665"/>
          </a:xfrm>
          <a:prstGeom prst="rect">
            <a:avLst/>
          </a:prstGeom>
          <a:noFill/>
        </p:spPr>
        <p:txBody>
          <a:bodyPr wrap="square" rtlCol="0">
            <a:spAutoFit/>
          </a:bodyPr>
          <a:lstStyle/>
          <a:p>
            <a:r>
              <a:rPr kumimoji="1" lang="en-US" altLang="zh-CN" sz="2400" b="1" dirty="0" err="1" smtClean="0">
                <a:latin typeface="Times New Roman" charset="0"/>
                <a:ea typeface="Times New Roman" charset="0"/>
                <a:cs typeface="Times New Roman" charset="0"/>
              </a:rPr>
              <a:t>Lemmatizon</a:t>
            </a:r>
            <a:r>
              <a:rPr kumimoji="1" lang="en-US" altLang="zh-CN" sz="2400" b="1" dirty="0" smtClean="0">
                <a:latin typeface="Times New Roman" charset="0"/>
                <a:ea typeface="Times New Roman" charset="0"/>
                <a:cs typeface="Times New Roman" charset="0"/>
              </a:rPr>
              <a:t>:</a:t>
            </a:r>
            <a:endParaRPr kumimoji="1" lang="zh-CN" altLang="en-US" sz="2400" b="1" dirty="0">
              <a:latin typeface="Times New Roman" charset="0"/>
              <a:ea typeface="Times New Roman" charset="0"/>
              <a:cs typeface="Times New Roman" charset="0"/>
            </a:endParaRPr>
          </a:p>
        </p:txBody>
      </p:sp>
      <p:sp>
        <p:nvSpPr>
          <p:cNvPr id="3" name="文本框 2"/>
          <p:cNvSpPr txBox="1"/>
          <p:nvPr/>
        </p:nvSpPr>
        <p:spPr>
          <a:xfrm>
            <a:off x="1532965" y="847165"/>
            <a:ext cx="3751729" cy="369332"/>
          </a:xfrm>
          <a:prstGeom prst="rect">
            <a:avLst/>
          </a:prstGeom>
          <a:noFill/>
        </p:spPr>
        <p:txBody>
          <a:bodyPr wrap="square" rtlCol="0">
            <a:spAutoFit/>
          </a:bodyPr>
          <a:lstStyle/>
          <a:p>
            <a:r>
              <a:rPr kumimoji="1" lang="en-US" altLang="zh-CN" dirty="0" smtClean="0"/>
              <a:t>Get the tag of each word</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20" y="1216497"/>
            <a:ext cx="4214066" cy="2891403"/>
          </a:xfrm>
          <a:prstGeom prst="rect">
            <a:avLst/>
          </a:prstGeom>
        </p:spPr>
      </p:pic>
      <p:sp>
        <p:nvSpPr>
          <p:cNvPr id="5" name="文本框 4"/>
          <p:cNvSpPr txBox="1"/>
          <p:nvPr/>
        </p:nvSpPr>
        <p:spPr>
          <a:xfrm>
            <a:off x="6212541" y="1738868"/>
            <a:ext cx="4693023" cy="923330"/>
          </a:xfrm>
          <a:prstGeom prst="rect">
            <a:avLst/>
          </a:prstGeom>
          <a:noFill/>
        </p:spPr>
        <p:txBody>
          <a:bodyPr wrap="square" rtlCol="0">
            <a:spAutoFit/>
          </a:bodyPr>
          <a:lstStyle/>
          <a:p>
            <a:r>
              <a:rPr kumimoji="1" lang="en-US" altLang="zh-CN" dirty="0" smtClean="0"/>
              <a:t>By using own function get_wordnet_pos(),we need to input the tag of word and  we can search in wordnet and get the POS of text</a:t>
            </a: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720" y="4477232"/>
            <a:ext cx="5230906" cy="1259541"/>
          </a:xfrm>
          <a:prstGeom prst="rect">
            <a:avLst/>
          </a:prstGeom>
        </p:spPr>
      </p:pic>
      <p:sp>
        <p:nvSpPr>
          <p:cNvPr id="8" name="文本框 7"/>
          <p:cNvSpPr txBox="1"/>
          <p:nvPr/>
        </p:nvSpPr>
        <p:spPr>
          <a:xfrm>
            <a:off x="7153835" y="4783836"/>
            <a:ext cx="3859307" cy="646331"/>
          </a:xfrm>
          <a:prstGeom prst="rect">
            <a:avLst/>
          </a:prstGeom>
          <a:noFill/>
        </p:spPr>
        <p:txBody>
          <a:bodyPr wrap="square" rtlCol="0">
            <a:spAutoFit/>
          </a:bodyPr>
          <a:lstStyle/>
          <a:p>
            <a:r>
              <a:rPr kumimoji="1" lang="en-US" altLang="zh-CN" dirty="0" smtClean="0"/>
              <a:t>Lemmatize word by using nltk.WordNetLemmatizer()</a:t>
            </a:r>
            <a:endParaRPr kumimoji="1" lang="zh-CN" altLang="en-US" dirty="0"/>
          </a:p>
        </p:txBody>
      </p:sp>
    </p:spTree>
    <p:extLst>
      <p:ext uri="{BB962C8B-B14F-4D97-AF65-F5344CB8AC3E}">
        <p14:creationId xmlns:p14="http://schemas.microsoft.com/office/powerpoint/2010/main" val="453636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00" y="1641600"/>
            <a:ext cx="7759700" cy="1485900"/>
          </a:xfrm>
          <a:prstGeom prst="rect">
            <a:avLst/>
          </a:prstGeom>
        </p:spPr>
      </p:pic>
      <p:sp>
        <p:nvSpPr>
          <p:cNvPr id="3" name="文本框 2"/>
          <p:cNvSpPr txBox="1"/>
          <p:nvPr/>
        </p:nvSpPr>
        <p:spPr>
          <a:xfrm>
            <a:off x="1304365" y="914400"/>
            <a:ext cx="3482788" cy="369332"/>
          </a:xfrm>
          <a:prstGeom prst="rect">
            <a:avLst/>
          </a:prstGeom>
          <a:noFill/>
        </p:spPr>
        <p:txBody>
          <a:bodyPr wrap="square" rtlCol="0">
            <a:spAutoFit/>
          </a:bodyPr>
          <a:lstStyle/>
          <a:p>
            <a:r>
              <a:rPr kumimoji="1" lang="en-US" altLang="zh-CN" dirty="0" smtClean="0"/>
              <a:t>Get the result after lemmatization </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00" y="3882201"/>
            <a:ext cx="7864094" cy="1448063"/>
          </a:xfrm>
          <a:prstGeom prst="rect">
            <a:avLst/>
          </a:prstGeom>
        </p:spPr>
      </p:pic>
    </p:spTree>
    <p:extLst>
      <p:ext uri="{BB962C8B-B14F-4D97-AF65-F5344CB8AC3E}">
        <p14:creationId xmlns:p14="http://schemas.microsoft.com/office/powerpoint/2010/main" val="189017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380" y="578223"/>
            <a:ext cx="10515600" cy="2852737"/>
          </a:xfrm>
        </p:spPr>
        <p:txBody>
          <a:bodyPr>
            <a:normAutofit/>
          </a:bodyPr>
          <a:lstStyle/>
          <a:p>
            <a:pPr algn="ctr"/>
            <a:r>
              <a:rPr kumimoji="1" lang="en-US" altLang="zh-CN" sz="5400" dirty="0" smtClean="0">
                <a:solidFill>
                  <a:schemeClr val="bg1"/>
                </a:solidFill>
                <a:latin typeface="Times New Roman" charset="0"/>
                <a:ea typeface="Times New Roman" charset="0"/>
                <a:cs typeface="Times New Roman" charset="0"/>
              </a:rPr>
              <a:t>Question</a:t>
            </a:r>
            <a:r>
              <a:rPr kumimoji="1" lang="zh-CN" altLang="en-US" sz="5400" dirty="0" smtClean="0">
                <a:solidFill>
                  <a:schemeClr val="bg1"/>
                </a:solidFill>
                <a:latin typeface="Times New Roman" charset="0"/>
                <a:ea typeface="Times New Roman" charset="0"/>
                <a:cs typeface="Times New Roman" charset="0"/>
              </a:rPr>
              <a:t> </a:t>
            </a:r>
            <a:r>
              <a:rPr kumimoji="1" lang="en-US" altLang="zh-CN" sz="5400" dirty="0" smtClean="0">
                <a:solidFill>
                  <a:schemeClr val="bg1"/>
                </a:solidFill>
                <a:latin typeface="Times New Roman" charset="0"/>
                <a:ea typeface="Times New Roman" charset="0"/>
                <a:cs typeface="Times New Roman" charset="0"/>
              </a:rPr>
              <a:t>2</a:t>
            </a:r>
            <a:endParaRPr kumimoji="1" lang="zh-CN" altLang="en-US" sz="5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78977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706" y="2043953"/>
            <a:ext cx="4141694" cy="369332"/>
          </a:xfrm>
          <a:prstGeom prst="rect">
            <a:avLst/>
          </a:prstGeom>
          <a:noFill/>
        </p:spPr>
        <p:txBody>
          <a:bodyPr wrap="square" rtlCol="0">
            <a:spAutoFit/>
          </a:bodyPr>
          <a:lstStyle/>
          <a:p>
            <a:r>
              <a:rPr kumimoji="1" lang="en-US" altLang="zh-CN" dirty="0" smtClean="0"/>
              <a:t>Q2</a:t>
            </a:r>
            <a:r>
              <a:rPr kumimoji="1" lang="zh-CN" altLang="en-US" dirty="0" smtClean="0"/>
              <a:t>、</a:t>
            </a:r>
            <a:r>
              <a:rPr kumimoji="1" lang="en-US" altLang="zh-CN" dirty="0" smtClean="0"/>
              <a:t>Assign pos tag to each word</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3" y="2650947"/>
            <a:ext cx="4383740" cy="73771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236" y="618564"/>
            <a:ext cx="7445188" cy="5540189"/>
          </a:xfrm>
          <a:prstGeom prst="rect">
            <a:avLst/>
          </a:prstGeom>
        </p:spPr>
      </p:pic>
    </p:spTree>
    <p:extLst>
      <p:ext uri="{BB962C8B-B14F-4D97-AF65-F5344CB8AC3E}">
        <p14:creationId xmlns:p14="http://schemas.microsoft.com/office/powerpoint/2010/main" val="208097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99247"/>
            <a:ext cx="9144000" cy="5351929"/>
          </a:xfrm>
        </p:spPr>
        <p:txBody>
          <a:bodyPr>
            <a:normAutofit fontScale="90000"/>
          </a:bodyPr>
          <a:lstStyle/>
          <a:p>
            <a:pPr algn="l"/>
            <a:r>
              <a:rPr kumimoji="1" lang="en-US" altLang="zh-CN" sz="2200" dirty="0" smtClean="0">
                <a:solidFill>
                  <a:schemeClr val="accent1">
                    <a:lumMod val="60000"/>
                    <a:lumOff val="40000"/>
                  </a:schemeClr>
                </a:solidFill>
                <a:latin typeface="Times New Roman" charset="0"/>
                <a:ea typeface="Times New Roman" charset="0"/>
                <a:cs typeface="Times New Roman" charset="0"/>
              </a:rPr>
              <a:t/>
            </a:r>
            <a:br>
              <a:rPr kumimoji="1" lang="en-US" altLang="zh-CN" sz="2200" dirty="0" smtClean="0">
                <a:solidFill>
                  <a:schemeClr val="accent1">
                    <a:lumMod val="60000"/>
                    <a:lumOff val="40000"/>
                  </a:schemeClr>
                </a:solidFill>
                <a:latin typeface="Times New Roman" charset="0"/>
                <a:ea typeface="Times New Roman" charset="0"/>
                <a:cs typeface="Times New Roman" charset="0"/>
              </a:rPr>
            </a:br>
            <a:r>
              <a:rPr kumimoji="1" lang="en-US" altLang="zh-CN" sz="2200" dirty="0" smtClean="0">
                <a:latin typeface="Times New Roman" charset="0"/>
                <a:ea typeface="Times New Roman" charset="0"/>
                <a:cs typeface="Times New Roman" charset="0"/>
              </a:rPr>
              <a:t>Q2:</a:t>
            </a:r>
            <a:r>
              <a:rPr kumimoji="1" lang="en-US" altLang="zh-CN" sz="2200" dirty="0">
                <a:solidFill>
                  <a:schemeClr val="accent1">
                    <a:lumMod val="60000"/>
                    <a:lumOff val="40000"/>
                  </a:schemeClr>
                </a:solidFill>
                <a:latin typeface="Times New Roman" charset="0"/>
                <a:ea typeface="Times New Roman" charset="0"/>
                <a:cs typeface="Times New Roman" charset="0"/>
              </a:rPr>
              <a:t/>
            </a:r>
            <a:br>
              <a:rPr kumimoji="1" lang="en-US" altLang="zh-CN" sz="2200" dirty="0">
                <a:solidFill>
                  <a:schemeClr val="accent1">
                    <a:lumMod val="60000"/>
                    <a:lumOff val="40000"/>
                  </a:schemeClr>
                </a:solidFill>
                <a:latin typeface="Times New Roman" charset="0"/>
                <a:ea typeface="Times New Roman" charset="0"/>
                <a:cs typeface="Times New Roman" charset="0"/>
              </a:rPr>
            </a:br>
            <a:r>
              <a:rPr kumimoji="1" lang="en-US" altLang="zh-CN" sz="2200" dirty="0" smtClean="0">
                <a:solidFill>
                  <a:schemeClr val="accent1">
                    <a:lumMod val="60000"/>
                    <a:lumOff val="40000"/>
                  </a:schemeClr>
                </a:solidFill>
                <a:latin typeface="Times New Roman" charset="0"/>
                <a:ea typeface="Times New Roman" charset="0"/>
                <a:cs typeface="Times New Roman" charset="0"/>
              </a:rPr>
              <a:t/>
            </a:r>
            <a:br>
              <a:rPr kumimoji="1" lang="en-US" altLang="zh-CN" sz="2200" dirty="0" smtClean="0">
                <a:solidFill>
                  <a:schemeClr val="accent1">
                    <a:lumMod val="60000"/>
                    <a:lumOff val="40000"/>
                  </a:schemeClr>
                </a:solidFill>
                <a:latin typeface="Times New Roman" charset="0"/>
                <a:ea typeface="Times New Roman" charset="0"/>
                <a:cs typeface="Times New Roman" charset="0"/>
              </a:rPr>
            </a:br>
            <a:r>
              <a:rPr kumimoji="1" lang="en-US" altLang="zh-CN" sz="2200" dirty="0" smtClean="0">
                <a:solidFill>
                  <a:schemeClr val="accent1">
                    <a:lumMod val="60000"/>
                    <a:lumOff val="40000"/>
                  </a:schemeClr>
                </a:solidFill>
                <a:latin typeface="Times New Roman" charset="0"/>
                <a:ea typeface="Times New Roman" charset="0"/>
                <a:cs typeface="Times New Roman" charset="0"/>
              </a:rPr>
              <a:t>·</a:t>
            </a:r>
            <a:r>
              <a:rPr kumimoji="1" lang="en-US" altLang="zh-CN" sz="1800" dirty="0" smtClean="0">
                <a:solidFill>
                  <a:schemeClr val="accent1">
                    <a:lumMod val="60000"/>
                    <a:lumOff val="40000"/>
                  </a:schemeClr>
                </a:solidFill>
                <a:latin typeface="Times New Roman" charset="0"/>
                <a:ea typeface="Times New Roman" charset="0"/>
                <a:cs typeface="Times New Roman" charset="0"/>
              </a:rPr>
              <a:t>In the sentence “</a:t>
            </a:r>
            <a:r>
              <a:rPr kumimoji="1" lang="en-US" altLang="zh-CN" sz="1800" dirty="0" smtClean="0">
                <a:solidFill>
                  <a:schemeClr val="accent1">
                    <a:lumMod val="60000"/>
                    <a:lumOff val="40000"/>
                  </a:schemeClr>
                </a:solidFill>
              </a:rPr>
              <a:t>Acoustic </a:t>
            </a:r>
            <a:r>
              <a:rPr kumimoji="1" lang="en-US" altLang="zh-CN" sz="1800" dirty="0">
                <a:solidFill>
                  <a:schemeClr val="accent1">
                    <a:lumMod val="60000"/>
                    <a:lumOff val="40000"/>
                  </a:schemeClr>
                </a:solidFill>
              </a:rPr>
              <a:t>demos of the song, regarded as one of George Harrison’s best compositions, to be included in </a:t>
            </a:r>
            <a:r>
              <a:rPr kumimoji="1" lang="en-US" altLang="zh-CN" sz="1800" dirty="0" smtClean="0">
                <a:solidFill>
                  <a:schemeClr val="accent1">
                    <a:lumMod val="60000"/>
                    <a:lumOff val="40000"/>
                  </a:schemeClr>
                </a:solidFill>
              </a:rPr>
              <a:t>premastered </a:t>
            </a:r>
            <a:r>
              <a:rPr kumimoji="1" lang="en-US" altLang="zh-CN" sz="1800" dirty="0">
                <a:solidFill>
                  <a:schemeClr val="accent1">
                    <a:lumMod val="60000"/>
                    <a:lumOff val="40000"/>
                  </a:schemeClr>
                </a:solidFill>
              </a:rPr>
              <a:t>White Album </a:t>
            </a:r>
            <a:r>
              <a:rPr kumimoji="1" lang="en-US" altLang="zh-CN" sz="1800" dirty="0" smtClean="0">
                <a:solidFill>
                  <a:schemeClr val="accent1">
                    <a:lumMod val="60000"/>
                    <a:lumOff val="40000"/>
                  </a:schemeClr>
                </a:solidFill>
              </a:rPr>
              <a:t>set”: </a:t>
            </a:r>
            <a:r>
              <a:rPr kumimoji="1" lang="en-US" altLang="zh-CN" sz="1800" dirty="0">
                <a:solidFill>
                  <a:schemeClr val="accent1">
                    <a:lumMod val="60000"/>
                    <a:lumOff val="40000"/>
                  </a:schemeClr>
                </a:solidFill>
              </a:rPr>
              <a:t/>
            </a:r>
            <a:br>
              <a:rPr kumimoji="1" lang="en-US" altLang="zh-CN" sz="1800" dirty="0">
                <a:solidFill>
                  <a:schemeClr val="accent1">
                    <a:lumMod val="60000"/>
                    <a:lumOff val="40000"/>
                  </a:schemeClr>
                </a:solidFill>
              </a:rPr>
            </a:br>
            <a:r>
              <a:rPr kumimoji="1" lang="en-US" altLang="zh-CN" sz="1800" dirty="0"/>
              <a:t/>
            </a:r>
            <a:br>
              <a:rPr kumimoji="1" lang="en-US" altLang="zh-CN" sz="1800" dirty="0"/>
            </a:br>
            <a:r>
              <a:rPr kumimoji="1" lang="en-US" altLang="zh-CN" sz="1800" dirty="0" smtClean="0"/>
              <a:t/>
            </a:r>
            <a:br>
              <a:rPr kumimoji="1" lang="en-US" altLang="zh-CN" sz="1800" dirty="0" smtClean="0"/>
            </a:br>
            <a:r>
              <a:rPr kumimoji="1" lang="en-US" altLang="zh-CN" sz="1800" b="1" dirty="0" smtClean="0"/>
              <a:t>·    </a:t>
            </a:r>
            <a:r>
              <a:rPr kumimoji="1" lang="en-US" altLang="zh-CN" sz="1800" dirty="0" smtClean="0"/>
              <a:t>‘demos’(</a:t>
            </a:r>
            <a:r>
              <a:rPr kumimoji="1" lang="en-US" altLang="zh-CN" sz="1800" dirty="0"/>
              <a:t>NNS) was tagged with </a:t>
            </a:r>
            <a:r>
              <a:rPr kumimoji="1" lang="en-US" altLang="zh-CN" sz="1800" dirty="0" smtClean="0"/>
              <a:t>NN. This word might use the most popular pos </a:t>
            </a:r>
            <a:r>
              <a:rPr kumimoji="1" lang="en-US" altLang="zh-CN" sz="1800" dirty="0"/>
              <a:t/>
            </a:r>
            <a:br>
              <a:rPr kumimoji="1" lang="en-US" altLang="zh-CN" sz="1800" dirty="0"/>
            </a:br>
            <a:r>
              <a:rPr kumimoji="1" lang="en-US" altLang="zh-CN" sz="1800" b="1" dirty="0" smtClean="0"/>
              <a:t>·    </a:t>
            </a:r>
            <a:r>
              <a:rPr kumimoji="1" lang="en-US" altLang="zh-CN" sz="1800" dirty="0" smtClean="0"/>
              <a:t>‘regarded’(</a:t>
            </a:r>
            <a:r>
              <a:rPr kumimoji="1" lang="en-US" altLang="zh-CN" sz="1800" dirty="0"/>
              <a:t>VBN) was tagged with VBD. </a:t>
            </a:r>
            <a:r>
              <a:rPr kumimoji="1" lang="en-US" altLang="zh-CN" sz="1800" dirty="0" smtClean="0"/>
              <a:t>Because the punition ‘,’ is removing and it is hard to treat regarded       </a:t>
            </a:r>
            <a:br>
              <a:rPr kumimoji="1" lang="en-US" altLang="zh-CN" sz="1800" dirty="0" smtClean="0"/>
            </a:br>
            <a:r>
              <a:rPr kumimoji="1" lang="en-US" altLang="zh-CN" sz="1800" dirty="0" smtClean="0"/>
              <a:t>as VBD</a:t>
            </a:r>
            <a:r>
              <a:rPr kumimoji="1" lang="en-US" altLang="zh-CN" sz="1800" dirty="0"/>
              <a:t/>
            </a:r>
            <a:br>
              <a:rPr kumimoji="1" lang="en-US" altLang="zh-CN" sz="1800" dirty="0"/>
            </a:br>
            <a:r>
              <a:rPr kumimoji="1" lang="en-US" altLang="zh-CN" sz="1800" b="1" dirty="0"/>
              <a:t>·</a:t>
            </a:r>
            <a:r>
              <a:rPr kumimoji="1" lang="en-US" altLang="zh-CN" sz="1800" dirty="0" smtClean="0"/>
              <a:t>'set</a:t>
            </a:r>
            <a:r>
              <a:rPr kumimoji="1" lang="en-US" altLang="zh-CN" sz="1800" dirty="0"/>
              <a:t>'(NN) was tagged with VBN. </a:t>
            </a:r>
            <a:r>
              <a:rPr kumimoji="1" lang="en-US" altLang="zh-CN" sz="1800" dirty="0" smtClean="0"/>
              <a:t>Because ’\n’ is removed ,and set might comprise a another phrase with following words</a:t>
            </a:r>
            <a:br>
              <a:rPr kumimoji="1" lang="en-US" altLang="zh-CN" sz="1800" dirty="0" smtClean="0"/>
            </a:br>
            <a:r>
              <a:rPr kumimoji="1" lang="en-US" altLang="zh-CN" sz="1800" dirty="0"/>
              <a:t/>
            </a:r>
            <a:br>
              <a:rPr kumimoji="1" lang="en-US" altLang="zh-CN" sz="1800" dirty="0"/>
            </a:br>
            <a:r>
              <a:rPr kumimoji="1" lang="en-US" altLang="zh-CN" sz="1800" dirty="0" smtClean="0"/>
              <a:t/>
            </a:r>
            <a:br>
              <a:rPr kumimoji="1" lang="en-US" altLang="zh-CN" sz="1800" dirty="0" smtClean="0"/>
            </a:br>
            <a:r>
              <a:rPr kumimoji="1" lang="en-US" altLang="zh-CN" sz="1800" dirty="0" smtClean="0"/>
              <a:t/>
            </a:r>
            <a:br>
              <a:rPr kumimoji="1" lang="en-US" altLang="zh-CN" sz="1800" dirty="0" smtClean="0"/>
            </a:br>
            <a:r>
              <a:rPr kumimoji="1" lang="en-US" altLang="zh-CN" sz="1800" b="1" dirty="0" smtClean="0">
                <a:solidFill>
                  <a:schemeClr val="accent1">
                    <a:lumMod val="60000"/>
                    <a:lumOff val="40000"/>
                  </a:schemeClr>
                </a:solidFill>
              </a:rPr>
              <a:t>· </a:t>
            </a:r>
            <a:r>
              <a:rPr lang="en-US" altLang="zh-CN" sz="2000" dirty="0" smtClean="0">
                <a:solidFill>
                  <a:schemeClr val="accent1">
                    <a:lumMod val="60000"/>
                    <a:lumOff val="40000"/>
                  </a:schemeClr>
                </a:solidFill>
              </a:rPr>
              <a:t>In </a:t>
            </a:r>
            <a:r>
              <a:rPr lang="en-US" altLang="zh-CN" sz="2000" dirty="0">
                <a:solidFill>
                  <a:schemeClr val="accent1">
                    <a:lumMod val="60000"/>
                    <a:lumOff val="40000"/>
                  </a:schemeClr>
                </a:solidFill>
              </a:rPr>
              <a:t>the sentence 'Ringo Starr infamously .... didn’t want to eat spicy food, and left after two weeks.": </a:t>
            </a:r>
            <a:r>
              <a:rPr lang="en-US" altLang="zh-CN" sz="2000" dirty="0"/>
              <a:t/>
            </a:r>
            <a:br>
              <a:rPr lang="en-US" altLang="zh-CN" sz="2000" dirty="0"/>
            </a:br>
            <a:r>
              <a:rPr lang="en-US" altLang="zh-CN" sz="2000" dirty="0" smtClean="0"/>
              <a:t>'spicy</a:t>
            </a:r>
            <a:r>
              <a:rPr lang="en-US" altLang="zh-CN" sz="2000" dirty="0"/>
              <a:t>'(JJ) was tagged with </a:t>
            </a:r>
            <a:r>
              <a:rPr lang="en-US" altLang="zh-CN" sz="2000" dirty="0" smtClean="0"/>
              <a:t>NN. Because most of words end with </a:t>
            </a:r>
            <a:r>
              <a:rPr lang="mr-IN" altLang="zh-CN" sz="2000" dirty="0" smtClean="0"/>
              <a:t>–</a:t>
            </a:r>
            <a:r>
              <a:rPr lang="en-US" altLang="zh-CN" sz="2000" dirty="0" smtClean="0"/>
              <a:t>cy is noun.</a:t>
            </a:r>
            <a:br>
              <a:rPr lang="en-US" altLang="zh-CN" sz="2000" dirty="0" smtClean="0"/>
            </a:br>
            <a:r>
              <a:rPr lang="en-US" altLang="zh-CN" sz="2000" dirty="0"/>
              <a:t/>
            </a:r>
            <a:br>
              <a:rPr lang="en-US" altLang="zh-CN" sz="2000" dirty="0"/>
            </a:br>
            <a:r>
              <a:rPr lang="en-US" altLang="zh-CN" sz="2000" dirty="0" smtClean="0"/>
              <a:t/>
            </a:r>
            <a:br>
              <a:rPr lang="en-US" altLang="zh-CN" sz="2000" dirty="0" smtClean="0"/>
            </a:br>
            <a:endParaRPr kumimoji="1" lang="zh-CN" altLang="en-US" dirty="0"/>
          </a:p>
        </p:txBody>
      </p:sp>
    </p:spTree>
    <p:extLst>
      <p:ext uri="{BB962C8B-B14F-4D97-AF65-F5344CB8AC3E}">
        <p14:creationId xmlns:p14="http://schemas.microsoft.com/office/powerpoint/2010/main" val="689974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444</Words>
  <Application>Microsoft Macintosh PowerPoint</Application>
  <PresentationFormat>宽屏</PresentationFormat>
  <Paragraphs>47</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Calibri</vt:lpstr>
      <vt:lpstr>Calibri Light</vt:lpstr>
      <vt:lpstr>Mangal</vt:lpstr>
      <vt:lpstr>Times New Roman</vt:lpstr>
      <vt:lpstr>宋体</vt:lpstr>
      <vt:lpstr>Arial</vt:lpstr>
      <vt:lpstr>Office Theme</vt:lpstr>
      <vt:lpstr> CE887-7-AU : Natural Language Engineering  Assignment1 report    </vt:lpstr>
      <vt:lpstr>Question 1</vt:lpstr>
      <vt:lpstr>PowerPoint 演示文稿</vt:lpstr>
      <vt:lpstr>PowerPoint 演示文稿</vt:lpstr>
      <vt:lpstr>PowerPoint 演示文稿</vt:lpstr>
      <vt:lpstr>PowerPoint 演示文稿</vt:lpstr>
      <vt:lpstr>Question 2</vt:lpstr>
      <vt:lpstr>PowerPoint 演示文稿</vt:lpstr>
      <vt:lpstr> Q2:  ·In the sentence “Acoustic demos of the song, regarded as one of George Harrison’s best compositions, to be included in premastered White Album set”:    ·    ‘demos’(NNS) was tagged with NN. This word might use the most popular pos  ·    ‘regarded’(VBN) was tagged with VBD. Because the punition ‘,’ is removing and it is hard to treat regarded        as VBD ·'set'(NN) was tagged with VBN. Because ’\n’ is removed ,and set might comprise a another phrase with following words    · In the sentence 'Ringo Starr infamously .... didn’t want to eat spicy food, and left after two weeks.":  'spicy'(JJ) was tagged with NN. Because most of words end with –cy is noun.   </vt:lpstr>
      <vt:lpstr>Question 3</vt:lpstr>
      <vt:lpstr>PowerPoint 演示文稿</vt:lpstr>
      <vt:lpstr>Question 4</vt:lpstr>
      <vt:lpstr>PowerPoint 演示文稿</vt:lpstr>
      <vt:lpstr>Question 5</vt:lpstr>
      <vt:lpstr>PowerPoint 演示文稿</vt:lpstr>
      <vt:lpstr>PowerPoint 演示文稿</vt:lpstr>
      <vt:lpstr>Question 6</vt:lpstr>
      <vt:lpstr>PowerPoint 演示文稿</vt:lpstr>
      <vt:lpstr>PowerPoint 演示文稿</vt:lpstr>
      <vt:lpstr>PowerPoint 演示文稿</vt:lpstr>
      <vt:lpstr>Question 7</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CE887-7-AU : Natural Language Engineering  Assignment1 report     </dc:title>
  <dc:creator>Lyu, Yaowei</dc:creator>
  <cp:lastModifiedBy>Lyu, Yaowei</cp:lastModifiedBy>
  <cp:revision>16</cp:revision>
  <dcterms:created xsi:type="dcterms:W3CDTF">2018-11-16T00:47:46Z</dcterms:created>
  <dcterms:modified xsi:type="dcterms:W3CDTF">2018-11-16T09:35:12Z</dcterms:modified>
</cp:coreProperties>
</file>