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1"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p:restoredTop sz="96918"/>
  </p:normalViewPr>
  <p:slideViewPr>
    <p:cSldViewPr snapToGrid="0" snapToObjects="1">
      <p:cViewPr varScale="1">
        <p:scale>
          <a:sx n="143" d="100"/>
          <a:sy n="143" d="100"/>
        </p:scale>
        <p:origin x="20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3AAFA-2E4E-744B-AA26-28467049FA03}" type="datetimeFigureOut">
              <a:rPr lang="en-US" smtClean="0"/>
              <a:t>4/13/21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A28CC-B3F2-4348-B841-91D1D46B3A8C}" type="slidenum">
              <a:rPr lang="en-US" smtClean="0"/>
              <a:t>‹#›</a:t>
            </a:fld>
            <a:endParaRPr lang="en-US"/>
          </a:p>
        </p:txBody>
      </p:sp>
    </p:spTree>
    <p:extLst>
      <p:ext uri="{BB962C8B-B14F-4D97-AF65-F5344CB8AC3E}">
        <p14:creationId xmlns:p14="http://schemas.microsoft.com/office/powerpoint/2010/main" val="199617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A28CC-B3F2-4348-B841-91D1D46B3A8C}" type="slidenum">
              <a:rPr lang="en-US" smtClean="0"/>
              <a:t>1</a:t>
            </a:fld>
            <a:endParaRPr lang="en-US"/>
          </a:p>
        </p:txBody>
      </p:sp>
    </p:spTree>
    <p:extLst>
      <p:ext uri="{BB962C8B-B14F-4D97-AF65-F5344CB8AC3E}">
        <p14:creationId xmlns:p14="http://schemas.microsoft.com/office/powerpoint/2010/main" val="351014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predicting the price of </a:t>
            </a:r>
            <a:r>
              <a:rPr lang="en-US" dirty="0" err="1"/>
              <a:t>AirBnb</a:t>
            </a:r>
            <a:r>
              <a:rPr lang="en-US" dirty="0"/>
              <a:t>, I explore the data first, skimming it and categorize the variable based on the </a:t>
            </a:r>
            <a:r>
              <a:rPr lang="en-US" sz="1200" b="0" i="0" kern="1200" dirty="0">
                <a:solidFill>
                  <a:schemeClr val="tx1"/>
                </a:solidFill>
                <a:effectLst/>
                <a:latin typeface="+mn-lt"/>
                <a:ea typeface="+mn-ea"/>
                <a:cs typeface="+mn-cs"/>
              </a:rPr>
              <a:t>state of having something in common, put it into 7 groups…..</a:t>
            </a:r>
          </a:p>
          <a:p>
            <a:r>
              <a:rPr lang="en-US" sz="1200" b="0" i="0" kern="1200" dirty="0">
                <a:solidFill>
                  <a:schemeClr val="tx1"/>
                </a:solidFill>
                <a:effectLst/>
                <a:latin typeface="+mn-lt"/>
                <a:ea typeface="+mn-ea"/>
                <a:cs typeface="+mn-cs"/>
              </a:rPr>
              <a:t>Having a very basic view of the data, I found some of insignificant variable like….I mean It’s seem not affect the further analysis so I decided to ignore such kind of variables.</a:t>
            </a:r>
          </a:p>
          <a:p>
            <a:r>
              <a:rPr lang="en-US" sz="1200" b="0" i="0" kern="1200" dirty="0">
                <a:solidFill>
                  <a:schemeClr val="tx1"/>
                </a:solidFill>
                <a:effectLst/>
                <a:latin typeface="+mn-lt"/>
                <a:ea typeface="+mn-ea"/>
                <a:cs typeface="+mn-cs"/>
              </a:rPr>
              <a:t>Then, I also visualizing the data using </a:t>
            </a:r>
            <a:r>
              <a:rPr lang="en-US" sz="1200" b="0" i="0" kern="1200" dirty="0" err="1">
                <a:solidFill>
                  <a:schemeClr val="tx1"/>
                </a:solidFill>
                <a:effectLst/>
                <a:latin typeface="+mn-lt"/>
                <a:ea typeface="+mn-ea"/>
                <a:cs typeface="+mn-cs"/>
              </a:rPr>
              <a:t>ggplot</a:t>
            </a:r>
            <a:r>
              <a:rPr lang="en-US" sz="1200" b="0" i="0" kern="1200" dirty="0">
                <a:solidFill>
                  <a:schemeClr val="tx1"/>
                </a:solidFill>
                <a:effectLst/>
                <a:latin typeface="+mn-lt"/>
                <a:ea typeface="+mn-ea"/>
                <a:cs typeface="+mn-cs"/>
              </a:rPr>
              <a:t>  to find out the outliers of the price and compare it to the </a:t>
            </a:r>
            <a:r>
              <a:rPr lang="en-US" sz="1200" b="0" i="0" kern="1200" dirty="0" err="1">
                <a:solidFill>
                  <a:schemeClr val="tx1"/>
                </a:solidFill>
                <a:effectLst/>
                <a:latin typeface="+mn-lt"/>
                <a:ea typeface="+mn-ea"/>
                <a:cs typeface="+mn-cs"/>
              </a:rPr>
              <a:t>room_type</a:t>
            </a:r>
            <a:r>
              <a:rPr lang="en-US" sz="1200" b="0" i="0" kern="1200" dirty="0">
                <a:solidFill>
                  <a:schemeClr val="tx1"/>
                </a:solidFill>
                <a:effectLst/>
                <a:latin typeface="+mn-lt"/>
                <a:ea typeface="+mn-ea"/>
                <a:cs typeface="+mn-cs"/>
              </a:rPr>
              <a:t>, the outlier price in the range of  $300 to $1000, and for the room type of entire home/apt have the highest price. It makes sense.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go further into modelling, I perform data wrangling, cleaning and tidying including….the most challenging part in data cleaning would be for the character data type which have longer text like…summary, description, and amenities. At the first try, I assume that kind of variables would have insignificant effect on modelling, but when I found my RMSE stuck at the same level, even after I perform several linear regression using many variables combinations, I realize I need to do something with such kind of variables.</a:t>
            </a:r>
          </a:p>
          <a:p>
            <a:endParaRPr lang="en-US" dirty="0"/>
          </a:p>
        </p:txBody>
      </p:sp>
      <p:sp>
        <p:nvSpPr>
          <p:cNvPr id="4" name="Slide Number Placeholder 3"/>
          <p:cNvSpPr>
            <a:spLocks noGrp="1"/>
          </p:cNvSpPr>
          <p:nvPr>
            <p:ph type="sldNum" sz="quarter" idx="5"/>
          </p:nvPr>
        </p:nvSpPr>
        <p:spPr/>
        <p:txBody>
          <a:bodyPr/>
          <a:lstStyle/>
          <a:p>
            <a:fld id="{7A4A28CC-B3F2-4348-B841-91D1D46B3A8C}" type="slidenum">
              <a:rPr lang="en-US" smtClean="0"/>
              <a:t>2</a:t>
            </a:fld>
            <a:endParaRPr lang="en-US"/>
          </a:p>
        </p:txBody>
      </p:sp>
    </p:spTree>
    <p:extLst>
      <p:ext uri="{BB962C8B-B14F-4D97-AF65-F5344CB8AC3E}">
        <p14:creationId xmlns:p14="http://schemas.microsoft.com/office/powerpoint/2010/main" val="245524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data preparation are all set, I start to creating the models. I try several models, range from Linear Regression, Tree Models, tuning it and Boosting Models.</a:t>
            </a:r>
          </a:p>
          <a:p>
            <a:r>
              <a:rPr lang="en-US" dirty="0"/>
              <a:t>I spend more time in doing linear regression for every aforementioned descriptor groups and pick the significant variable which have lower p value, but the least RMSE stuck at ….</a:t>
            </a:r>
          </a:p>
          <a:p>
            <a:r>
              <a:rPr lang="en-US" dirty="0"/>
              <a:t>Try to get less RMSE, I do several feature selections technic: ….unfortunately some of that shows higher RMSE.</a:t>
            </a:r>
          </a:p>
          <a:p>
            <a:r>
              <a:rPr lang="en-US" dirty="0"/>
              <a:t>Move into the next effort, I build Tree Model. For simple and tree complex regression the RMSE is not even better, just with Advanced Tree show a considerable change in RMSE value, at </a:t>
            </a:r>
            <a:r>
              <a:rPr lang="en-US" sz="1200" dirty="0"/>
              <a:t>51.00288. But it’s not working in creating file for submission as so many price unpredicted, null values in the output file. I do not want to give up I try to apply random forest, tuning it again, forest with ranger, and cross validation boosting and </a:t>
            </a:r>
            <a:r>
              <a:rPr lang="en-US" sz="1200" dirty="0" err="1"/>
              <a:t>XGBoost</a:t>
            </a:r>
            <a:r>
              <a:rPr lang="en-US" sz="1200" dirty="0"/>
              <a:t>.</a:t>
            </a:r>
          </a:p>
          <a:p>
            <a:pPr marL="530352" lvl="1" indent="0">
              <a:buNone/>
            </a:pPr>
            <a:r>
              <a:rPr lang="en-US" sz="1200" dirty="0"/>
              <a:t>Finally, I try to figure it out, I go back to perform more complicated data cleaning, using regular expression function in </a:t>
            </a:r>
            <a:r>
              <a:rPr lang="en-US" sz="1200" dirty="0" err="1"/>
              <a:t>stringR</a:t>
            </a:r>
            <a:r>
              <a:rPr lang="en-US" sz="1200" dirty="0"/>
              <a:t>, I analyze the amenities that put in the long character data type, separate it to every kind of amenities provided by the landlord like </a:t>
            </a:r>
            <a:r>
              <a:rPr lang="en-US" sz="1200" dirty="0" err="1"/>
              <a:t>airconditioning</a:t>
            </a:r>
            <a:r>
              <a:rPr lang="en-US" sz="1200" dirty="0"/>
              <a:t>, TV, internet, </a:t>
            </a:r>
            <a:r>
              <a:rPr lang="en-US" sz="1200" dirty="0" err="1"/>
              <a:t>Wifi</a:t>
            </a:r>
            <a:r>
              <a:rPr lang="en-US" sz="1200" dirty="0"/>
              <a:t> </a:t>
            </a:r>
            <a:r>
              <a:rPr lang="en-US" sz="1200" dirty="0" err="1"/>
              <a:t>etc</a:t>
            </a:r>
            <a:r>
              <a:rPr lang="en-US" sz="1200" dirty="0"/>
              <a:t>….include several of it into the modelling and get a very significant change in my last RMSE value …..</a:t>
            </a:r>
            <a:r>
              <a:rPr lang="en-US" sz="3400" dirty="0">
                <a:solidFill>
                  <a:schemeClr val="bg1"/>
                </a:solidFill>
              </a:rPr>
              <a:t> ## predict test dataset :  RMSE 139.3448</a:t>
            </a:r>
          </a:p>
          <a:p>
            <a:endParaRPr lang="en-US" sz="1200" dirty="0"/>
          </a:p>
          <a:p>
            <a:endParaRPr lang="en-US" dirty="0"/>
          </a:p>
          <a:p>
            <a:r>
              <a:rPr lang="en-US" dirty="0"/>
              <a:t>  </a:t>
            </a:r>
          </a:p>
        </p:txBody>
      </p:sp>
      <p:sp>
        <p:nvSpPr>
          <p:cNvPr id="4" name="Slide Number Placeholder 3"/>
          <p:cNvSpPr>
            <a:spLocks noGrp="1"/>
          </p:cNvSpPr>
          <p:nvPr>
            <p:ph type="sldNum" sz="quarter" idx="5"/>
          </p:nvPr>
        </p:nvSpPr>
        <p:spPr/>
        <p:txBody>
          <a:bodyPr/>
          <a:lstStyle/>
          <a:p>
            <a:fld id="{7A4A28CC-B3F2-4348-B841-91D1D46B3A8C}" type="slidenum">
              <a:rPr lang="en-US" smtClean="0"/>
              <a:t>4</a:t>
            </a:fld>
            <a:endParaRPr lang="en-US"/>
          </a:p>
        </p:txBody>
      </p:sp>
    </p:spTree>
    <p:extLst>
      <p:ext uri="{BB962C8B-B14F-4D97-AF65-F5344CB8AC3E}">
        <p14:creationId xmlns:p14="http://schemas.microsoft.com/office/powerpoint/2010/main" val="408224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doing this project I get a better understanding of independent variables that related to the price. Before doing more effort data cleaning and deep dive in it, I assume that the most…..</a:t>
            </a:r>
          </a:p>
          <a:p>
            <a:r>
              <a:rPr lang="en-US" dirty="0"/>
              <a:t>After modelling, I found that review, rating, detail description on the listing website have a significant effect to gain more viewers and increase the popularity, that makes sense for this kind of business online.</a:t>
            </a:r>
          </a:p>
        </p:txBody>
      </p:sp>
      <p:sp>
        <p:nvSpPr>
          <p:cNvPr id="4" name="Slide Number Placeholder 3"/>
          <p:cNvSpPr>
            <a:spLocks noGrp="1"/>
          </p:cNvSpPr>
          <p:nvPr>
            <p:ph type="sldNum" sz="quarter" idx="5"/>
          </p:nvPr>
        </p:nvSpPr>
        <p:spPr/>
        <p:txBody>
          <a:bodyPr/>
          <a:lstStyle/>
          <a:p>
            <a:fld id="{7A4A28CC-B3F2-4348-B841-91D1D46B3A8C}" type="slidenum">
              <a:rPr lang="en-US" smtClean="0"/>
              <a:t>5</a:t>
            </a:fld>
            <a:endParaRPr lang="en-US"/>
          </a:p>
        </p:txBody>
      </p:sp>
    </p:spTree>
    <p:extLst>
      <p:ext uri="{BB962C8B-B14F-4D97-AF65-F5344CB8AC3E}">
        <p14:creationId xmlns:p14="http://schemas.microsoft.com/office/powerpoint/2010/main" val="3326012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4/13/21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4/13/21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4/13/21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4/13/21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4/13/21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18FC-0639-DC4D-AE0F-20046E3669DA}"/>
              </a:ext>
            </a:extLst>
          </p:cNvPr>
          <p:cNvSpPr>
            <a:spLocks noGrp="1"/>
          </p:cNvSpPr>
          <p:nvPr>
            <p:ph type="ctrTitle"/>
          </p:nvPr>
        </p:nvSpPr>
        <p:spPr/>
        <p:txBody>
          <a:bodyPr/>
          <a:lstStyle/>
          <a:p>
            <a:r>
              <a:rPr lang="en-US" sz="6000" dirty="0"/>
              <a:t>Kaggle Presentations</a:t>
            </a:r>
            <a:br>
              <a:rPr lang="en-US" sz="6000" dirty="0"/>
            </a:br>
            <a:endParaRPr lang="en-US" sz="6000" dirty="0"/>
          </a:p>
        </p:txBody>
      </p:sp>
      <p:sp>
        <p:nvSpPr>
          <p:cNvPr id="3" name="Subtitle 2">
            <a:extLst>
              <a:ext uri="{FF2B5EF4-FFF2-40B4-BE49-F238E27FC236}">
                <a16:creationId xmlns:a16="http://schemas.microsoft.com/office/drawing/2014/main" id="{D331FCD8-348E-AC4C-83E7-6C24DA3FEED8}"/>
              </a:ext>
            </a:extLst>
          </p:cNvPr>
          <p:cNvSpPr>
            <a:spLocks noGrp="1"/>
          </p:cNvSpPr>
          <p:nvPr>
            <p:ph type="subTitle" idx="1"/>
          </p:nvPr>
        </p:nvSpPr>
        <p:spPr/>
        <p:txBody>
          <a:bodyPr/>
          <a:lstStyle/>
          <a:p>
            <a:r>
              <a:rPr lang="en-US" sz="2800" dirty="0" err="1">
                <a:solidFill>
                  <a:srgbClr val="FF0000"/>
                </a:solidFill>
              </a:rPr>
              <a:t>AirBnB</a:t>
            </a:r>
            <a:r>
              <a:rPr lang="en-US" sz="2800" dirty="0">
                <a:solidFill>
                  <a:srgbClr val="FF0000"/>
                </a:solidFill>
              </a:rPr>
              <a:t> Price Prediction</a:t>
            </a:r>
          </a:p>
          <a:p>
            <a:r>
              <a:rPr lang="en-US" dirty="0"/>
              <a:t>By: </a:t>
            </a:r>
            <a:r>
              <a:rPr lang="en-US" dirty="0" err="1"/>
              <a:t>Romauli</a:t>
            </a:r>
            <a:r>
              <a:rPr lang="en-US" dirty="0"/>
              <a:t> </a:t>
            </a:r>
            <a:r>
              <a:rPr lang="en-US" dirty="0" err="1"/>
              <a:t>Butarbutar</a:t>
            </a:r>
            <a:endParaRPr lang="en-US" dirty="0"/>
          </a:p>
        </p:txBody>
      </p:sp>
    </p:spTree>
    <p:extLst>
      <p:ext uri="{BB962C8B-B14F-4D97-AF65-F5344CB8AC3E}">
        <p14:creationId xmlns:p14="http://schemas.microsoft.com/office/powerpoint/2010/main" val="3683017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D25C-E5A0-454F-BA01-C56EDA25CDFD}"/>
              </a:ext>
            </a:extLst>
          </p:cNvPr>
          <p:cNvSpPr>
            <a:spLocks noGrp="1"/>
          </p:cNvSpPr>
          <p:nvPr>
            <p:ph type="title"/>
          </p:nvPr>
        </p:nvSpPr>
        <p:spPr>
          <a:xfrm>
            <a:off x="1158766" y="394138"/>
            <a:ext cx="9601200" cy="919655"/>
          </a:xfrm>
        </p:spPr>
        <p:txBody>
          <a:bodyPr>
            <a:normAutofit fontScale="90000"/>
          </a:bodyPr>
          <a:lstStyle/>
          <a:p>
            <a:r>
              <a:rPr lang="en-US" dirty="0"/>
              <a:t>What I did right with the analysis</a:t>
            </a:r>
            <a:br>
              <a:rPr lang="en-US" dirty="0"/>
            </a:br>
            <a:endParaRPr lang="en-US" dirty="0"/>
          </a:p>
        </p:txBody>
      </p:sp>
      <p:sp>
        <p:nvSpPr>
          <p:cNvPr id="3" name="Content Placeholder 2">
            <a:extLst>
              <a:ext uri="{FF2B5EF4-FFF2-40B4-BE49-F238E27FC236}">
                <a16:creationId xmlns:a16="http://schemas.microsoft.com/office/drawing/2014/main" id="{D8C209DA-971D-D545-9BB2-04D8219AE402}"/>
              </a:ext>
            </a:extLst>
          </p:cNvPr>
          <p:cNvSpPr>
            <a:spLocks noGrp="1"/>
          </p:cNvSpPr>
          <p:nvPr>
            <p:ph idx="1"/>
          </p:nvPr>
        </p:nvSpPr>
        <p:spPr>
          <a:xfrm>
            <a:off x="1292087" y="1162878"/>
            <a:ext cx="9680713" cy="5458639"/>
          </a:xfrm>
        </p:spPr>
        <p:txBody>
          <a:bodyPr>
            <a:normAutofit lnSpcReduction="10000"/>
          </a:bodyPr>
          <a:lstStyle/>
          <a:p>
            <a:pPr marL="0" indent="0">
              <a:buNone/>
            </a:pPr>
            <a:r>
              <a:rPr lang="en-US" b="1" dirty="0"/>
              <a:t>Part 1 - The steps of data analysis</a:t>
            </a:r>
            <a:r>
              <a:rPr lang="en-US" dirty="0"/>
              <a:t>	</a:t>
            </a:r>
          </a:p>
          <a:p>
            <a:r>
              <a:rPr lang="en-US" dirty="0"/>
              <a:t>Data Category for better understanding</a:t>
            </a:r>
          </a:p>
          <a:p>
            <a:pPr lvl="1"/>
            <a:r>
              <a:rPr lang="en-US" dirty="0"/>
              <a:t>Listing/URL, Host, Location, Property, Price, Term of condition, Additional descriptors ** </a:t>
            </a:r>
          </a:p>
          <a:p>
            <a:pPr lvl="1"/>
            <a:r>
              <a:rPr lang="en-US" dirty="0"/>
              <a:t>Ignore insignificant variable: Null value, Id, Additional descriptor, Listing/URL descriptors **</a:t>
            </a:r>
          </a:p>
          <a:p>
            <a:pPr lvl="1"/>
            <a:r>
              <a:rPr lang="en-US" dirty="0"/>
              <a:t>Examine outliers by visualizing the data</a:t>
            </a:r>
          </a:p>
          <a:p>
            <a:r>
              <a:rPr lang="en-US" dirty="0"/>
              <a:t>Data Wrangling, Cleaning and Tidying</a:t>
            </a:r>
          </a:p>
          <a:p>
            <a:pPr lvl="1"/>
            <a:r>
              <a:rPr lang="en-US" dirty="0"/>
              <a:t>Reformat data, convert data type : date, character</a:t>
            </a:r>
          </a:p>
          <a:p>
            <a:pPr lvl="1"/>
            <a:r>
              <a:rPr lang="en-US" dirty="0"/>
              <a:t>Exclude data with </a:t>
            </a:r>
            <a:r>
              <a:rPr lang="en-US" dirty="0" err="1"/>
              <a:t>country_code</a:t>
            </a:r>
            <a:r>
              <a:rPr lang="en-US" dirty="0"/>
              <a:t> = ‘UY’ (for UK as most of the data for US)</a:t>
            </a:r>
          </a:p>
          <a:p>
            <a:pPr lvl="1"/>
            <a:r>
              <a:rPr lang="en-US" dirty="0"/>
              <a:t>Check blank data and impute missing value for both train and test</a:t>
            </a:r>
          </a:p>
          <a:p>
            <a:pPr lvl="1"/>
            <a:r>
              <a:rPr lang="en-US" dirty="0"/>
              <a:t>Word count for character data types e.g. summary, description</a:t>
            </a:r>
          </a:p>
          <a:p>
            <a:pPr lvl="1"/>
            <a:r>
              <a:rPr lang="en-US" dirty="0"/>
              <a:t>Check different types of amenities using Regular Expressions functions</a:t>
            </a:r>
          </a:p>
          <a:p>
            <a:pPr lvl="1"/>
            <a:r>
              <a:rPr lang="en-US" dirty="0"/>
              <a:t>Levelling multiple </a:t>
            </a:r>
            <a:r>
              <a:rPr lang="en-US" dirty="0" err="1"/>
              <a:t>factoral</a:t>
            </a:r>
            <a:r>
              <a:rPr lang="en-US" dirty="0"/>
              <a:t> variable and imputing the average price by group e.g. </a:t>
            </a:r>
            <a:r>
              <a:rPr lang="en-US" dirty="0" err="1"/>
              <a:t>neighbourhood_group_cleansed</a:t>
            </a:r>
            <a:endParaRPr lang="en-US" dirty="0"/>
          </a:p>
          <a:p>
            <a:pPr lvl="1"/>
            <a:endParaRPr lang="en-US" dirty="0"/>
          </a:p>
        </p:txBody>
      </p:sp>
    </p:spTree>
    <p:extLst>
      <p:ext uri="{BB962C8B-B14F-4D97-AF65-F5344CB8AC3E}">
        <p14:creationId xmlns:p14="http://schemas.microsoft.com/office/powerpoint/2010/main" val="92063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1FE9-EBBB-BC42-BF1E-4BD0E1DE2E8E}"/>
              </a:ext>
            </a:extLst>
          </p:cNvPr>
          <p:cNvSpPr>
            <a:spLocks noGrp="1"/>
          </p:cNvSpPr>
          <p:nvPr>
            <p:ph type="title"/>
          </p:nvPr>
        </p:nvSpPr>
        <p:spPr/>
        <p:txBody>
          <a:bodyPr/>
          <a:lstStyle/>
          <a:p>
            <a:r>
              <a:rPr lang="en-US" dirty="0"/>
              <a:t>Examine outliers by visualizing the data</a:t>
            </a:r>
            <a:br>
              <a:rPr lang="en-US" dirty="0"/>
            </a:br>
            <a:endParaRPr lang="en-US" dirty="0"/>
          </a:p>
        </p:txBody>
      </p:sp>
      <p:pic>
        <p:nvPicPr>
          <p:cNvPr id="4" name="Content Placeholder 3">
            <a:extLst>
              <a:ext uri="{FF2B5EF4-FFF2-40B4-BE49-F238E27FC236}">
                <a16:creationId xmlns:a16="http://schemas.microsoft.com/office/drawing/2014/main" id="{93FC76F3-C936-E841-801C-86E164C6D673}"/>
              </a:ext>
            </a:extLst>
          </p:cNvPr>
          <p:cNvPicPr>
            <a:picLocks noGrp="1" noChangeAspect="1"/>
          </p:cNvPicPr>
          <p:nvPr>
            <p:ph idx="1"/>
          </p:nvPr>
        </p:nvPicPr>
        <p:blipFill>
          <a:blip r:embed="rId2"/>
          <a:stretch>
            <a:fillRect/>
          </a:stretch>
        </p:blipFill>
        <p:spPr>
          <a:xfrm>
            <a:off x="750283" y="1638300"/>
            <a:ext cx="5784153" cy="3581400"/>
          </a:xfrm>
          <a:prstGeom prst="rect">
            <a:avLst/>
          </a:prstGeom>
        </p:spPr>
      </p:pic>
      <p:pic>
        <p:nvPicPr>
          <p:cNvPr id="5" name="Picture 4">
            <a:extLst>
              <a:ext uri="{FF2B5EF4-FFF2-40B4-BE49-F238E27FC236}">
                <a16:creationId xmlns:a16="http://schemas.microsoft.com/office/drawing/2014/main" id="{FF7265D5-2191-5341-A9DF-59626286B4D0}"/>
              </a:ext>
            </a:extLst>
          </p:cNvPr>
          <p:cNvPicPr>
            <a:picLocks noChangeAspect="1"/>
          </p:cNvPicPr>
          <p:nvPr/>
        </p:nvPicPr>
        <p:blipFill>
          <a:blip r:embed="rId3"/>
          <a:stretch>
            <a:fillRect/>
          </a:stretch>
        </p:blipFill>
        <p:spPr>
          <a:xfrm>
            <a:off x="6616022" y="2794000"/>
            <a:ext cx="5188627" cy="3581400"/>
          </a:xfrm>
          <a:prstGeom prst="rect">
            <a:avLst/>
          </a:prstGeom>
        </p:spPr>
      </p:pic>
    </p:spTree>
    <p:extLst>
      <p:ext uri="{BB962C8B-B14F-4D97-AF65-F5344CB8AC3E}">
        <p14:creationId xmlns:p14="http://schemas.microsoft.com/office/powerpoint/2010/main" val="78339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8911-021A-4D4E-A4E1-0259ECAEF48D}"/>
              </a:ext>
            </a:extLst>
          </p:cNvPr>
          <p:cNvSpPr>
            <a:spLocks noGrp="1"/>
          </p:cNvSpPr>
          <p:nvPr>
            <p:ph type="title"/>
          </p:nvPr>
        </p:nvSpPr>
        <p:spPr>
          <a:xfrm>
            <a:off x="1295400" y="362608"/>
            <a:ext cx="9601200" cy="1045778"/>
          </a:xfrm>
        </p:spPr>
        <p:txBody>
          <a:bodyPr>
            <a:normAutofit/>
          </a:bodyPr>
          <a:lstStyle/>
          <a:p>
            <a:r>
              <a:rPr lang="en-US" dirty="0"/>
              <a:t>What I did wrong with the analysis</a:t>
            </a:r>
          </a:p>
        </p:txBody>
      </p:sp>
      <p:sp>
        <p:nvSpPr>
          <p:cNvPr id="3" name="Content Placeholder 2">
            <a:extLst>
              <a:ext uri="{FF2B5EF4-FFF2-40B4-BE49-F238E27FC236}">
                <a16:creationId xmlns:a16="http://schemas.microsoft.com/office/drawing/2014/main" id="{C5BD2E32-52DF-ED4A-AA29-2561623B9BEB}"/>
              </a:ext>
            </a:extLst>
          </p:cNvPr>
          <p:cNvSpPr>
            <a:spLocks noGrp="1"/>
          </p:cNvSpPr>
          <p:nvPr>
            <p:ph idx="1"/>
          </p:nvPr>
        </p:nvSpPr>
        <p:spPr>
          <a:xfrm>
            <a:off x="1295400" y="1229359"/>
            <a:ext cx="8336280" cy="5266033"/>
          </a:xfrm>
        </p:spPr>
        <p:txBody>
          <a:bodyPr>
            <a:normAutofit fontScale="40000" lnSpcReduction="20000"/>
          </a:bodyPr>
          <a:lstStyle/>
          <a:p>
            <a:pPr marL="0" indent="0">
              <a:buNone/>
            </a:pPr>
            <a:r>
              <a:rPr lang="en-US" sz="4200" b="1" dirty="0"/>
              <a:t>Part 2 – Creating The Models</a:t>
            </a:r>
          </a:p>
          <a:p>
            <a:pPr>
              <a:buFont typeface="Wingdings" pitchFamily="2" charset="2"/>
              <a:buChar char="§"/>
            </a:pPr>
            <a:r>
              <a:rPr lang="en-US" sz="3400" b="1" dirty="0"/>
              <a:t>Linear Regression </a:t>
            </a:r>
            <a:r>
              <a:rPr lang="en-US" sz="3400" dirty="0"/>
              <a:t>per descriptor category, the least RSME is about 67.89162</a:t>
            </a:r>
          </a:p>
          <a:p>
            <a:pPr>
              <a:buFont typeface="Wingdings" pitchFamily="2" charset="2"/>
              <a:buChar char="§"/>
            </a:pPr>
            <a:r>
              <a:rPr lang="en-US" sz="3400" b="1" dirty="0"/>
              <a:t>Feature Selection </a:t>
            </a:r>
            <a:r>
              <a:rPr lang="en-US" sz="3400" dirty="0"/>
              <a:t>:</a:t>
            </a:r>
          </a:p>
          <a:p>
            <a:pPr marL="530352" lvl="1" indent="0">
              <a:buNone/>
            </a:pPr>
            <a:r>
              <a:rPr lang="en-US" sz="3400" dirty="0"/>
              <a:t>**</a:t>
            </a:r>
            <a:r>
              <a:rPr lang="en-US" sz="3400" dirty="0" err="1"/>
              <a:t>Corrplot</a:t>
            </a:r>
            <a:r>
              <a:rPr lang="en-US" sz="3400" dirty="0"/>
              <a:t>, Best Subset Selection, Forward and Hybrid Selection, the least RSME is about 67.90036</a:t>
            </a:r>
          </a:p>
          <a:p>
            <a:pPr marL="530352" lvl="1" indent="0">
              <a:buNone/>
            </a:pPr>
            <a:r>
              <a:rPr lang="en-US" sz="3400" dirty="0"/>
              <a:t>**After perform shrinkage, the least RSME  using Lasso method is about 68.38622,</a:t>
            </a:r>
          </a:p>
          <a:p>
            <a:pPr>
              <a:buFont typeface="Wingdings" pitchFamily="2" charset="2"/>
              <a:buChar char="§"/>
            </a:pPr>
            <a:r>
              <a:rPr lang="en-US" sz="3400" b="1" dirty="0"/>
              <a:t>Tree Model</a:t>
            </a:r>
          </a:p>
          <a:p>
            <a:pPr marL="530352" lvl="1" indent="0">
              <a:buNone/>
            </a:pPr>
            <a:r>
              <a:rPr lang="en-US" sz="3400" dirty="0"/>
              <a:t>**Simple Regression Tree, the least RSME  is about 72.12098</a:t>
            </a:r>
          </a:p>
          <a:p>
            <a:pPr marL="530352" lvl="1" indent="0">
              <a:buNone/>
            </a:pPr>
            <a:r>
              <a:rPr lang="en-US" sz="3400" dirty="0"/>
              <a:t>**Regression Tree Complex, the least RSME is about 69.49447,</a:t>
            </a:r>
          </a:p>
          <a:p>
            <a:pPr marL="530352" lvl="1" indent="0">
              <a:buNone/>
            </a:pPr>
            <a:r>
              <a:rPr lang="en-US" sz="3400" dirty="0"/>
              <a:t>**Advanced Tree, the least RSME is about 51.00288 : but with note for file submission is not working (errors)</a:t>
            </a:r>
          </a:p>
          <a:p>
            <a:pPr marL="530352" lvl="1" indent="0">
              <a:buNone/>
            </a:pPr>
            <a:r>
              <a:rPr lang="en-US" sz="3400" dirty="0"/>
              <a:t>**Tree with Tuning, using 5-fold cross-validation. The least RSME is about 64.24447.</a:t>
            </a:r>
          </a:p>
          <a:p>
            <a:pPr marL="530352" lvl="1" indent="0">
              <a:buNone/>
            </a:pPr>
            <a:r>
              <a:rPr lang="en-US" sz="3400" dirty="0"/>
              <a:t>**When I try to perform Random Forest, Tuned Random Forest, Forest with Ranger and Boosting with cross-validation and  Boosting with </a:t>
            </a:r>
            <a:r>
              <a:rPr lang="en-US" sz="3400" dirty="0" err="1"/>
              <a:t>XGBoost</a:t>
            </a:r>
            <a:r>
              <a:rPr lang="en-US" sz="3400" dirty="0"/>
              <a:t> it took so long time, so I decided to cut the process by terminating R.**</a:t>
            </a:r>
          </a:p>
          <a:p>
            <a:pPr marL="530352" lvl="1" indent="0">
              <a:buNone/>
            </a:pPr>
            <a:endParaRPr lang="en-US" sz="3400" dirty="0"/>
          </a:p>
          <a:p>
            <a:pPr>
              <a:buFont typeface="Wingdings" pitchFamily="2" charset="2"/>
              <a:buChar char="§"/>
            </a:pPr>
            <a:r>
              <a:rPr lang="en-US" sz="3400" b="1" dirty="0"/>
              <a:t>Final Boosting Models</a:t>
            </a:r>
          </a:p>
          <a:p>
            <a:pPr marL="530352" lvl="1" indent="0">
              <a:buNone/>
            </a:pPr>
            <a:r>
              <a:rPr lang="en-US" sz="3400" dirty="0"/>
              <a:t>After perform  Data Cleaning Complexity, and include some wordcount and amenities, this is my FINAL MODEL with BOOSTING METHOD.</a:t>
            </a:r>
          </a:p>
          <a:p>
            <a:pPr marL="530352" lvl="1" indent="0">
              <a:buNone/>
            </a:pPr>
            <a:r>
              <a:rPr lang="en-US" sz="3400" dirty="0"/>
              <a:t>## predict train dataset : RMSE 37.50427</a:t>
            </a:r>
          </a:p>
          <a:p>
            <a:pPr marL="530352" lvl="1" indent="0">
              <a:buNone/>
            </a:pPr>
            <a:r>
              <a:rPr lang="en-US" sz="3400" dirty="0"/>
              <a:t>ON PUBLIC LEADERBOARD: 58.71</a:t>
            </a:r>
          </a:p>
          <a:p>
            <a:pPr marL="530352" lvl="1" indent="0">
              <a:buNone/>
            </a:pPr>
            <a:r>
              <a:rPr lang="en-US" sz="3400" dirty="0"/>
              <a:t>ON PRIVATE LEADERBOARD :  62.57</a:t>
            </a:r>
          </a:p>
          <a:p>
            <a:endParaRPr lang="en-US" dirty="0"/>
          </a:p>
        </p:txBody>
      </p:sp>
      <p:graphicFrame>
        <p:nvGraphicFramePr>
          <p:cNvPr id="11" name="Table 11">
            <a:extLst>
              <a:ext uri="{FF2B5EF4-FFF2-40B4-BE49-F238E27FC236}">
                <a16:creationId xmlns:a16="http://schemas.microsoft.com/office/drawing/2014/main" id="{EE4821FF-0AF5-C943-BA4C-4CE3D3DD70B1}"/>
              </a:ext>
            </a:extLst>
          </p:cNvPr>
          <p:cNvGraphicFramePr>
            <a:graphicFrameLocks noGrp="1"/>
          </p:cNvGraphicFramePr>
          <p:nvPr>
            <p:extLst>
              <p:ext uri="{D42A27DB-BD31-4B8C-83A1-F6EECF244321}">
                <p14:modId xmlns:p14="http://schemas.microsoft.com/office/powerpoint/2010/main" val="2310269872"/>
              </p:ext>
            </p:extLst>
          </p:nvPr>
        </p:nvGraphicFramePr>
        <p:xfrm>
          <a:off x="9469120" y="1513578"/>
          <a:ext cx="2722880" cy="4362612"/>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492727899"/>
                    </a:ext>
                  </a:extLst>
                </a:gridCol>
                <a:gridCol w="985520">
                  <a:extLst>
                    <a:ext uri="{9D8B030D-6E8A-4147-A177-3AD203B41FA5}">
                      <a16:colId xmlns:a16="http://schemas.microsoft.com/office/drawing/2014/main" val="1745405694"/>
                    </a:ext>
                  </a:extLst>
                </a:gridCol>
              </a:tblGrid>
              <a:tr h="324012">
                <a:tc>
                  <a:txBody>
                    <a:bodyPr/>
                    <a:lstStyle/>
                    <a:p>
                      <a:r>
                        <a:rPr lang="en-US" sz="1100" b="1" dirty="0"/>
                        <a:t>Model</a:t>
                      </a:r>
                    </a:p>
                  </a:txBody>
                  <a:tcPr/>
                </a:tc>
                <a:tc>
                  <a:txBody>
                    <a:bodyPr/>
                    <a:lstStyle/>
                    <a:p>
                      <a:r>
                        <a:rPr lang="en-US" sz="1100" b="1" dirty="0"/>
                        <a:t>RMSE</a:t>
                      </a:r>
                    </a:p>
                  </a:txBody>
                  <a:tcPr/>
                </a:tc>
                <a:extLst>
                  <a:ext uri="{0D108BD9-81ED-4DB2-BD59-A6C34878D82A}">
                    <a16:rowId xmlns:a16="http://schemas.microsoft.com/office/drawing/2014/main" val="17491713"/>
                  </a:ext>
                </a:extLst>
              </a:tr>
              <a:tr h="324012">
                <a:tc>
                  <a:txBody>
                    <a:bodyPr/>
                    <a:lstStyle/>
                    <a:p>
                      <a:r>
                        <a:rPr lang="en-US" sz="1100" b="1" dirty="0"/>
                        <a:t>Linear Regression </a:t>
                      </a:r>
                    </a:p>
                  </a:txBody>
                  <a:tcPr/>
                </a:tc>
                <a:tc>
                  <a:txBody>
                    <a:bodyPr/>
                    <a:lstStyle/>
                    <a:p>
                      <a:r>
                        <a:rPr lang="en-US" sz="1100" b="1" dirty="0"/>
                        <a:t>67.89162</a:t>
                      </a:r>
                    </a:p>
                  </a:txBody>
                  <a:tcPr/>
                </a:tc>
                <a:extLst>
                  <a:ext uri="{0D108BD9-81ED-4DB2-BD59-A6C34878D82A}">
                    <a16:rowId xmlns:a16="http://schemas.microsoft.com/office/drawing/2014/main" val="4157641311"/>
                  </a:ext>
                </a:extLst>
              </a:tr>
              <a:tr h="1001868">
                <a:tc>
                  <a:txBody>
                    <a:bodyPr/>
                    <a:lstStyle/>
                    <a:p>
                      <a:r>
                        <a:rPr lang="en-US" sz="1100" b="1" dirty="0"/>
                        <a:t>Feature Selection </a:t>
                      </a:r>
                    </a:p>
                    <a:p>
                      <a:r>
                        <a:rPr lang="en-US" sz="1100" b="1" dirty="0"/>
                        <a:t>- </a:t>
                      </a:r>
                      <a:r>
                        <a:rPr lang="en-US" sz="1100" b="1" dirty="0" err="1"/>
                        <a:t>Corrplot</a:t>
                      </a:r>
                      <a:r>
                        <a:rPr lang="en-US" sz="1100" b="1" dirty="0"/>
                        <a:t>, Best Subset Selection, Forward and Hybrid Selection</a:t>
                      </a:r>
                    </a:p>
                    <a:p>
                      <a:r>
                        <a:rPr lang="en-US" sz="1100" b="1" dirty="0"/>
                        <a:t>- Lasso method </a:t>
                      </a:r>
                    </a:p>
                  </a:txBody>
                  <a:tcPr/>
                </a:tc>
                <a:tc>
                  <a:txBody>
                    <a:bodyPr/>
                    <a:lstStyle/>
                    <a:p>
                      <a:endParaRPr lang="en-US" sz="1100" b="1" dirty="0"/>
                    </a:p>
                    <a:p>
                      <a:r>
                        <a:rPr lang="en-US" sz="1100" b="1" dirty="0"/>
                        <a:t>67.90036</a:t>
                      </a:r>
                    </a:p>
                    <a:p>
                      <a:endParaRPr lang="en-US" sz="1100" b="1" dirty="0"/>
                    </a:p>
                    <a:p>
                      <a:r>
                        <a:rPr lang="en-US" sz="1100" b="1" dirty="0"/>
                        <a:t>68.38622</a:t>
                      </a:r>
                    </a:p>
                  </a:txBody>
                  <a:tcPr/>
                </a:tc>
                <a:extLst>
                  <a:ext uri="{0D108BD9-81ED-4DB2-BD59-A6C34878D82A}">
                    <a16:rowId xmlns:a16="http://schemas.microsoft.com/office/drawing/2014/main" val="2194550416"/>
                  </a:ext>
                </a:extLst>
              </a:tr>
              <a:tr h="1106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Tree Model</a:t>
                      </a:r>
                    </a:p>
                    <a:p>
                      <a:pPr marL="285750" indent="-285750">
                        <a:buFontTx/>
                        <a:buChar char="-"/>
                      </a:pPr>
                      <a:r>
                        <a:rPr lang="en-US" sz="1100" b="1" dirty="0"/>
                        <a:t>Simple Regression Tree</a:t>
                      </a:r>
                    </a:p>
                    <a:p>
                      <a:pPr marL="285750" indent="-285750">
                        <a:buFontTx/>
                        <a:buChar char="-"/>
                      </a:pPr>
                      <a:r>
                        <a:rPr lang="en-US" sz="1100" b="1" dirty="0"/>
                        <a:t>Regression Tree Complex</a:t>
                      </a:r>
                    </a:p>
                    <a:p>
                      <a:pPr marL="285750" indent="-285750">
                        <a:buFontTx/>
                        <a:buChar char="-"/>
                      </a:pPr>
                      <a:r>
                        <a:rPr lang="en-US" sz="1100" b="1" dirty="0"/>
                        <a:t>Advanced Tree</a:t>
                      </a:r>
                    </a:p>
                    <a:p>
                      <a:pPr marL="285750" indent="-285750">
                        <a:buFontTx/>
                        <a:buChar char="-"/>
                      </a:pPr>
                      <a:r>
                        <a:rPr lang="en-US" sz="1100" b="1" dirty="0"/>
                        <a:t>Tree with Tuning, 5-fold cross-validation</a:t>
                      </a:r>
                    </a:p>
                  </a:txBody>
                  <a:tcPr/>
                </a:tc>
                <a:tc>
                  <a:txBody>
                    <a:bodyPr/>
                    <a:lstStyle/>
                    <a:p>
                      <a:endParaRPr lang="en-US" sz="1100" b="1" dirty="0"/>
                    </a:p>
                    <a:p>
                      <a:r>
                        <a:rPr lang="en-US" sz="1100" b="1" dirty="0"/>
                        <a:t>72.12098</a:t>
                      </a:r>
                    </a:p>
                    <a:p>
                      <a:endParaRPr lang="en-US" sz="1100" b="1" dirty="0"/>
                    </a:p>
                    <a:p>
                      <a:r>
                        <a:rPr lang="en-US" sz="1100" b="1" dirty="0"/>
                        <a:t>69.49447</a:t>
                      </a:r>
                    </a:p>
                    <a:p>
                      <a:endParaRPr lang="en-US" sz="1100" b="1" dirty="0"/>
                    </a:p>
                    <a:p>
                      <a:r>
                        <a:rPr lang="en-US" sz="1100" b="1" dirty="0"/>
                        <a:t>51.00288</a:t>
                      </a:r>
                    </a:p>
                    <a:p>
                      <a:r>
                        <a:rPr lang="en-US" sz="1100" b="1" dirty="0"/>
                        <a:t>64.24447</a:t>
                      </a:r>
                    </a:p>
                  </a:txBody>
                  <a:tcPr/>
                </a:tc>
                <a:extLst>
                  <a:ext uri="{0D108BD9-81ED-4DB2-BD59-A6C34878D82A}">
                    <a16:rowId xmlns:a16="http://schemas.microsoft.com/office/drawing/2014/main" val="99159654"/>
                  </a:ext>
                </a:extLst>
              </a:tr>
              <a:tr h="324012">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100" b="1" dirty="0"/>
                        <a:t>Final Boosting Method</a:t>
                      </a:r>
                    </a:p>
                  </a:txBody>
                  <a:tcPr/>
                </a:tc>
                <a:tc>
                  <a:txBody>
                    <a:bodyPr/>
                    <a:lstStyle/>
                    <a:p>
                      <a:r>
                        <a:rPr lang="en-US" sz="1100" b="1" dirty="0"/>
                        <a:t>37.50427</a:t>
                      </a:r>
                    </a:p>
                  </a:txBody>
                  <a:tcPr/>
                </a:tc>
                <a:extLst>
                  <a:ext uri="{0D108BD9-81ED-4DB2-BD59-A6C34878D82A}">
                    <a16:rowId xmlns:a16="http://schemas.microsoft.com/office/drawing/2014/main" val="1062187219"/>
                  </a:ext>
                </a:extLst>
              </a:tr>
              <a:tr h="324012">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100" b="1" dirty="0"/>
                        <a:t>ON PUBLIC LEADERBOARD</a:t>
                      </a:r>
                    </a:p>
                  </a:txBody>
                  <a:tcPr/>
                </a:tc>
                <a:tc>
                  <a:txBody>
                    <a:bodyPr/>
                    <a:lstStyle/>
                    <a:p>
                      <a:r>
                        <a:rPr lang="en-US" sz="1100" b="1" dirty="0"/>
                        <a:t>58.71</a:t>
                      </a:r>
                    </a:p>
                  </a:txBody>
                  <a:tcPr/>
                </a:tc>
                <a:extLst>
                  <a:ext uri="{0D108BD9-81ED-4DB2-BD59-A6C34878D82A}">
                    <a16:rowId xmlns:a16="http://schemas.microsoft.com/office/drawing/2014/main" val="2352964938"/>
                  </a:ext>
                </a:extLst>
              </a:tr>
              <a:tr h="324012">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100" b="1" dirty="0"/>
                        <a:t>ON PRIVATE LEADERBOARD </a:t>
                      </a:r>
                    </a:p>
                  </a:txBody>
                  <a:tcPr/>
                </a:tc>
                <a:tc>
                  <a:txBody>
                    <a:bodyPr/>
                    <a:lstStyle/>
                    <a:p>
                      <a:r>
                        <a:rPr lang="en-US" sz="1100" b="1" dirty="0"/>
                        <a:t>62.57</a:t>
                      </a:r>
                    </a:p>
                  </a:txBody>
                  <a:tcPr/>
                </a:tc>
                <a:extLst>
                  <a:ext uri="{0D108BD9-81ED-4DB2-BD59-A6C34878D82A}">
                    <a16:rowId xmlns:a16="http://schemas.microsoft.com/office/drawing/2014/main" val="1010475915"/>
                  </a:ext>
                </a:extLst>
              </a:tr>
            </a:tbl>
          </a:graphicData>
        </a:graphic>
      </p:graphicFrame>
    </p:spTree>
    <p:extLst>
      <p:ext uri="{BB962C8B-B14F-4D97-AF65-F5344CB8AC3E}">
        <p14:creationId xmlns:p14="http://schemas.microsoft.com/office/powerpoint/2010/main" val="336411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BC92-85BE-F040-B52C-13F2916FF52E}"/>
              </a:ext>
            </a:extLst>
          </p:cNvPr>
          <p:cNvSpPr>
            <a:spLocks noGrp="1"/>
          </p:cNvSpPr>
          <p:nvPr>
            <p:ph type="title"/>
          </p:nvPr>
        </p:nvSpPr>
        <p:spPr>
          <a:xfrm>
            <a:off x="1371600" y="685800"/>
            <a:ext cx="9601200" cy="932793"/>
          </a:xfrm>
        </p:spPr>
        <p:txBody>
          <a:bodyPr>
            <a:normAutofit fontScale="90000"/>
          </a:bodyPr>
          <a:lstStyle/>
          <a:p>
            <a:r>
              <a:rPr lang="en-US" dirty="0"/>
              <a:t>Report Summarizing &amp; Lesson Learned</a:t>
            </a:r>
            <a:br>
              <a:rPr lang="en-US" dirty="0"/>
            </a:br>
            <a:endParaRPr lang="en-US" dirty="0"/>
          </a:p>
        </p:txBody>
      </p:sp>
      <p:sp>
        <p:nvSpPr>
          <p:cNvPr id="3" name="Content Placeholder 2">
            <a:extLst>
              <a:ext uri="{FF2B5EF4-FFF2-40B4-BE49-F238E27FC236}">
                <a16:creationId xmlns:a16="http://schemas.microsoft.com/office/drawing/2014/main" id="{F07CD3BC-7384-A541-B62E-F3967453FB1B}"/>
              </a:ext>
            </a:extLst>
          </p:cNvPr>
          <p:cNvSpPr>
            <a:spLocks noGrp="1"/>
          </p:cNvSpPr>
          <p:nvPr>
            <p:ph idx="1"/>
          </p:nvPr>
        </p:nvSpPr>
        <p:spPr>
          <a:xfrm>
            <a:off x="1371600" y="1618593"/>
            <a:ext cx="9601200" cy="4248807"/>
          </a:xfrm>
        </p:spPr>
        <p:txBody>
          <a:bodyPr>
            <a:normAutofit fontScale="85000" lnSpcReduction="10000"/>
          </a:bodyPr>
          <a:lstStyle/>
          <a:p>
            <a:r>
              <a:rPr lang="en-US" dirty="0"/>
              <a:t>The price of  Airbnb rental affected by room type </a:t>
            </a:r>
            <a:r>
              <a:rPr lang="en-US" dirty="0" err="1"/>
              <a:t>neighbourhood_group_cleansed</a:t>
            </a:r>
            <a:r>
              <a:rPr lang="en-US" dirty="0"/>
              <a:t>, amenities, </a:t>
            </a:r>
            <a:r>
              <a:rPr lang="en-US" dirty="0" err="1"/>
              <a:t>cleaning_fee,review</a:t>
            </a:r>
            <a:r>
              <a:rPr lang="en-US" dirty="0"/>
              <a:t>, rating etc. </a:t>
            </a:r>
          </a:p>
          <a:p>
            <a:r>
              <a:rPr lang="en-US" dirty="0"/>
              <a:t>Before doing a deep analysis : the most significant independent variable mainly LOCATION</a:t>
            </a:r>
          </a:p>
          <a:p>
            <a:r>
              <a:rPr lang="en-US" dirty="0"/>
              <a:t>After modelling : detail description of apartment </a:t>
            </a:r>
            <a:r>
              <a:rPr lang="en-US" dirty="0" err="1"/>
              <a:t>e.g</a:t>
            </a:r>
            <a:r>
              <a:rPr lang="en-US" dirty="0"/>
              <a:t> summary, rating, </a:t>
            </a:r>
            <a:r>
              <a:rPr lang="en-US" dirty="0" err="1"/>
              <a:t>neighborhood_overview</a:t>
            </a:r>
            <a:r>
              <a:rPr lang="en-US" dirty="0"/>
              <a:t> </a:t>
            </a:r>
            <a:r>
              <a:rPr lang="en-US" dirty="0" err="1"/>
              <a:t>etc</a:t>
            </a:r>
            <a:endParaRPr lang="en-US" dirty="0"/>
          </a:p>
          <a:p>
            <a:r>
              <a:rPr lang="en-US" dirty="0"/>
              <a:t>Suggestion : the detail description/ summary in the listing to gain more users and popularity.</a:t>
            </a:r>
          </a:p>
          <a:p>
            <a:r>
              <a:rPr lang="en-US" dirty="0"/>
              <a:t>The failed steps or missteps along the way</a:t>
            </a:r>
          </a:p>
          <a:p>
            <a:pPr lvl="1"/>
            <a:r>
              <a:rPr lang="en-US" dirty="0"/>
              <a:t>*So many errors for the first kick!</a:t>
            </a:r>
          </a:p>
          <a:p>
            <a:pPr lvl="1"/>
            <a:r>
              <a:rPr lang="en-US" dirty="0"/>
              <a:t>*Some of my models like </a:t>
            </a:r>
            <a:r>
              <a:rPr lang="en-US" dirty="0" err="1"/>
              <a:t>XGBoosting</a:t>
            </a:r>
            <a:r>
              <a:rPr lang="en-US" dirty="0"/>
              <a:t> Model, Tuning the Tree are not working and still confuse with the error.</a:t>
            </a:r>
          </a:p>
          <a:p>
            <a:pPr lvl="1"/>
            <a:r>
              <a:rPr lang="en-US" dirty="0"/>
              <a:t>*When I perform Dimension Reduction Technique, I found some errors that I decided to cut the process.</a:t>
            </a:r>
          </a:p>
          <a:p>
            <a:pPr lvl="1"/>
            <a:r>
              <a:rPr lang="en-US" dirty="0"/>
              <a:t>*Performing several technique of Forward selection and Hybrid selection would result insignificant difference, so I think we just need to choose one for time efficiency.</a:t>
            </a:r>
          </a:p>
        </p:txBody>
      </p:sp>
    </p:spTree>
    <p:extLst>
      <p:ext uri="{BB962C8B-B14F-4D97-AF65-F5344CB8AC3E}">
        <p14:creationId xmlns:p14="http://schemas.microsoft.com/office/powerpoint/2010/main" val="174105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39AC-7C71-BA4D-AB0D-25DDA4989A1C}"/>
              </a:ext>
            </a:extLst>
          </p:cNvPr>
          <p:cNvSpPr>
            <a:spLocks noGrp="1"/>
          </p:cNvSpPr>
          <p:nvPr>
            <p:ph type="title"/>
          </p:nvPr>
        </p:nvSpPr>
        <p:spPr/>
        <p:txBody>
          <a:bodyPr>
            <a:normAutofit fontScale="90000"/>
          </a:bodyPr>
          <a:lstStyle/>
          <a:p>
            <a:r>
              <a:rPr lang="en-US" dirty="0"/>
              <a:t>“It is through science that we prove. But it is through intuition that we discover” </a:t>
            </a:r>
            <a:br>
              <a:rPr lang="en-US" dirty="0"/>
            </a:br>
            <a:r>
              <a:rPr lang="en-US" dirty="0"/>
              <a:t>— Henri Poincare —</a:t>
            </a:r>
            <a:br>
              <a:rPr lang="en-US" dirty="0"/>
            </a:br>
            <a:endParaRPr lang="en-US" dirty="0"/>
          </a:p>
        </p:txBody>
      </p:sp>
      <p:sp>
        <p:nvSpPr>
          <p:cNvPr id="3" name="Content Placeholder 2">
            <a:extLst>
              <a:ext uri="{FF2B5EF4-FFF2-40B4-BE49-F238E27FC236}">
                <a16:creationId xmlns:a16="http://schemas.microsoft.com/office/drawing/2014/main" id="{DD37F52C-9573-654C-898F-3FAEC246E1C0}"/>
              </a:ext>
            </a:extLst>
          </p:cNvPr>
          <p:cNvSpPr>
            <a:spLocks noGrp="1"/>
          </p:cNvSpPr>
          <p:nvPr>
            <p:ph idx="1"/>
          </p:nvPr>
        </p:nvSpPr>
        <p:spPr>
          <a:xfrm>
            <a:off x="1371600" y="2806262"/>
            <a:ext cx="9601200" cy="3061138"/>
          </a:xfrm>
        </p:spPr>
        <p:txBody>
          <a:bodyPr/>
          <a:lstStyle/>
          <a:p>
            <a:r>
              <a:rPr lang="en-US" dirty="0"/>
              <a:t>More importantly, I realize that the level of complexity of the model and variables probably could lead to overfitting problem. </a:t>
            </a:r>
          </a:p>
          <a:p>
            <a:r>
              <a:rPr lang="en-US" dirty="0"/>
              <a:t>70% of the time is for data cleaning, wrangling </a:t>
            </a:r>
            <a:r>
              <a:rPr lang="en-US"/>
              <a:t>and tidying</a:t>
            </a:r>
            <a:endParaRPr lang="en-US" dirty="0"/>
          </a:p>
          <a:p>
            <a:r>
              <a:rPr lang="en-US" dirty="0"/>
              <a:t>It is important to use the common knowledge and use a good intuition how to logically select the relevant variables for a model, like the quotes.</a:t>
            </a:r>
          </a:p>
          <a:p>
            <a:endParaRPr lang="en-US" dirty="0"/>
          </a:p>
          <a:p>
            <a:endParaRPr lang="en-US" dirty="0"/>
          </a:p>
        </p:txBody>
      </p:sp>
    </p:spTree>
    <p:extLst>
      <p:ext uri="{BB962C8B-B14F-4D97-AF65-F5344CB8AC3E}">
        <p14:creationId xmlns:p14="http://schemas.microsoft.com/office/powerpoint/2010/main" val="319708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55C14-761C-EE47-BBEC-2C83C505E905}"/>
              </a:ext>
            </a:extLst>
          </p:cNvPr>
          <p:cNvSpPr>
            <a:spLocks noGrp="1"/>
          </p:cNvSpPr>
          <p:nvPr>
            <p:ph idx="1"/>
          </p:nvPr>
        </p:nvSpPr>
        <p:spPr>
          <a:xfrm>
            <a:off x="955040" y="721360"/>
            <a:ext cx="10017760" cy="5146040"/>
          </a:xfrm>
        </p:spPr>
        <p:txBody>
          <a:bodyPr>
            <a:normAutofit fontScale="70000" lnSpcReduction="20000"/>
          </a:bodyPr>
          <a:lstStyle/>
          <a:p>
            <a:r>
              <a:rPr lang="en-US" dirty="0" err="1"/>
              <a:t>boostModelFinal</a:t>
            </a:r>
            <a:r>
              <a:rPr lang="en-US" dirty="0"/>
              <a:t> = </a:t>
            </a:r>
            <a:r>
              <a:rPr lang="en-US" dirty="0" err="1"/>
              <a:t>gbm</a:t>
            </a:r>
            <a:r>
              <a:rPr lang="en-US" dirty="0"/>
              <a:t>(price ~ </a:t>
            </a:r>
            <a:r>
              <a:rPr lang="en-US" dirty="0" err="1"/>
              <a:t>meanPrice+meanPriceGC</a:t>
            </a:r>
            <a:r>
              <a:rPr lang="en-US" dirty="0"/>
              <a:t> + </a:t>
            </a:r>
            <a:r>
              <a:rPr lang="en-US" dirty="0" err="1"/>
              <a:t>level_nc</a:t>
            </a:r>
            <a:r>
              <a:rPr lang="en-US" dirty="0"/>
              <a:t> + bedrooms + </a:t>
            </a:r>
            <a:r>
              <a:rPr lang="en-US" dirty="0" err="1"/>
              <a:t>room_type</a:t>
            </a:r>
            <a:r>
              <a:rPr lang="en-US" dirty="0"/>
              <a:t> + </a:t>
            </a:r>
            <a:r>
              <a:rPr lang="en-US" dirty="0" err="1"/>
              <a:t>property_type</a:t>
            </a:r>
            <a:r>
              <a:rPr lang="en-US" dirty="0"/>
              <a:t> + bathrooms + beds </a:t>
            </a:r>
          </a:p>
          <a:p>
            <a:r>
              <a:rPr lang="en-US" dirty="0"/>
              <a:t>                      + accommodates + </a:t>
            </a:r>
            <a:r>
              <a:rPr lang="en-US" dirty="0" err="1"/>
              <a:t>cleaning_fee</a:t>
            </a:r>
            <a:r>
              <a:rPr lang="en-US" dirty="0"/>
              <a:t> + </a:t>
            </a:r>
            <a:r>
              <a:rPr lang="en-US" dirty="0" err="1"/>
              <a:t>monthly_price</a:t>
            </a:r>
            <a:r>
              <a:rPr lang="en-US" dirty="0"/>
              <a:t> + </a:t>
            </a:r>
            <a:r>
              <a:rPr lang="en-US" dirty="0" err="1"/>
              <a:t>security_deposit</a:t>
            </a:r>
            <a:r>
              <a:rPr lang="en-US" dirty="0"/>
              <a:t> + </a:t>
            </a:r>
            <a:r>
              <a:rPr lang="en-US" dirty="0" err="1"/>
              <a:t>minimum_nights</a:t>
            </a:r>
            <a:r>
              <a:rPr lang="en-US" dirty="0"/>
              <a:t> + </a:t>
            </a:r>
            <a:r>
              <a:rPr lang="en-US" dirty="0" err="1"/>
              <a:t>maximum_nights</a:t>
            </a:r>
            <a:r>
              <a:rPr lang="en-US" dirty="0"/>
              <a:t>  + </a:t>
            </a:r>
            <a:r>
              <a:rPr lang="en-US" dirty="0" err="1"/>
              <a:t>neighbourhood_group_cleansed</a:t>
            </a:r>
            <a:r>
              <a:rPr lang="en-US" dirty="0"/>
              <a:t> </a:t>
            </a:r>
          </a:p>
          <a:p>
            <a:r>
              <a:rPr lang="en-US" dirty="0"/>
              <a:t>                      + </a:t>
            </a:r>
            <a:r>
              <a:rPr lang="en-US" dirty="0" err="1"/>
              <a:t>host_is_superhost</a:t>
            </a:r>
            <a:r>
              <a:rPr lang="en-US" dirty="0"/>
              <a:t> + availability_30 + availability_60 + availability_90 + availability_365 </a:t>
            </a:r>
          </a:p>
          <a:p>
            <a:r>
              <a:rPr lang="en-US" dirty="0"/>
              <a:t>                      + </a:t>
            </a:r>
            <a:r>
              <a:rPr lang="en-US" dirty="0" err="1"/>
              <a:t>review_scores_rating</a:t>
            </a:r>
            <a:r>
              <a:rPr lang="en-US" dirty="0"/>
              <a:t> + </a:t>
            </a:r>
            <a:r>
              <a:rPr lang="en-US" dirty="0" err="1"/>
              <a:t>number_of_reviews</a:t>
            </a:r>
            <a:r>
              <a:rPr lang="en-US" dirty="0"/>
              <a:t> + </a:t>
            </a:r>
            <a:r>
              <a:rPr lang="en-US" dirty="0" err="1"/>
              <a:t>last_review_days</a:t>
            </a:r>
            <a:r>
              <a:rPr lang="en-US" dirty="0"/>
              <a:t> + </a:t>
            </a:r>
            <a:r>
              <a:rPr lang="en-US" dirty="0" err="1"/>
              <a:t>first_review_days</a:t>
            </a:r>
            <a:r>
              <a:rPr lang="en-US" dirty="0"/>
              <a:t> + </a:t>
            </a:r>
            <a:r>
              <a:rPr lang="en-US" dirty="0" err="1"/>
              <a:t>review_scores_cleanliness</a:t>
            </a:r>
            <a:r>
              <a:rPr lang="en-US" dirty="0"/>
              <a:t> + </a:t>
            </a:r>
            <a:r>
              <a:rPr lang="en-US" dirty="0" err="1"/>
              <a:t>review_scores_accuracy</a:t>
            </a:r>
            <a:endParaRPr lang="en-US" dirty="0"/>
          </a:p>
          <a:p>
            <a:r>
              <a:rPr lang="en-US" dirty="0"/>
              <a:t>                      + </a:t>
            </a:r>
            <a:r>
              <a:rPr lang="en-US" dirty="0" err="1"/>
              <a:t>wc_transit</a:t>
            </a:r>
            <a:r>
              <a:rPr lang="en-US" dirty="0"/>
              <a:t> + </a:t>
            </a:r>
            <a:r>
              <a:rPr lang="en-US" dirty="0" err="1"/>
              <a:t>wc_summary</a:t>
            </a:r>
            <a:r>
              <a:rPr lang="en-US" dirty="0"/>
              <a:t>+ </a:t>
            </a:r>
            <a:r>
              <a:rPr lang="en-US" dirty="0" err="1"/>
              <a:t>wc_description</a:t>
            </a:r>
            <a:r>
              <a:rPr lang="en-US" dirty="0"/>
              <a:t>+ </a:t>
            </a:r>
            <a:r>
              <a:rPr lang="en-US" dirty="0" err="1"/>
              <a:t>wc_host_about</a:t>
            </a:r>
            <a:r>
              <a:rPr lang="en-US" dirty="0"/>
              <a:t> + </a:t>
            </a:r>
            <a:r>
              <a:rPr lang="en-US" dirty="0" err="1"/>
              <a:t>wc_neighborhood_overview</a:t>
            </a:r>
            <a:r>
              <a:rPr lang="en-US" dirty="0"/>
              <a:t> #word count</a:t>
            </a:r>
          </a:p>
          <a:p>
            <a:r>
              <a:rPr lang="en-US" dirty="0"/>
              <a:t>                      + </a:t>
            </a:r>
            <a:r>
              <a:rPr lang="en-US" dirty="0" err="1"/>
              <a:t>host_listings_count</a:t>
            </a:r>
            <a:r>
              <a:rPr lang="en-US" dirty="0"/>
              <a:t> + </a:t>
            </a:r>
            <a:r>
              <a:rPr lang="en-US" dirty="0" err="1"/>
              <a:t>host_since_days</a:t>
            </a:r>
            <a:r>
              <a:rPr lang="en-US" dirty="0"/>
              <a:t> + </a:t>
            </a:r>
            <a:r>
              <a:rPr lang="en-US" dirty="0" err="1"/>
              <a:t>reviews_per_month</a:t>
            </a:r>
            <a:r>
              <a:rPr lang="en-US" dirty="0"/>
              <a:t> + </a:t>
            </a:r>
            <a:r>
              <a:rPr lang="en-US" dirty="0" err="1"/>
              <a:t>host_has_profile_pic</a:t>
            </a:r>
            <a:endParaRPr lang="en-US" dirty="0"/>
          </a:p>
          <a:p>
            <a:r>
              <a:rPr lang="en-US" dirty="0"/>
              <a:t>                      + </a:t>
            </a:r>
            <a:r>
              <a:rPr lang="en-US" dirty="0" err="1"/>
              <a:t>extra_people</a:t>
            </a:r>
            <a:r>
              <a:rPr lang="en-US" dirty="0"/>
              <a:t> + </a:t>
            </a:r>
            <a:r>
              <a:rPr lang="en-US" dirty="0" err="1"/>
              <a:t>guests_included</a:t>
            </a:r>
            <a:r>
              <a:rPr lang="en-US" dirty="0"/>
              <a:t> + </a:t>
            </a:r>
            <a:r>
              <a:rPr lang="en-US" dirty="0" err="1"/>
              <a:t>cancellation_policy</a:t>
            </a:r>
            <a:r>
              <a:rPr lang="en-US" dirty="0"/>
              <a:t> </a:t>
            </a:r>
          </a:p>
          <a:p>
            <a:r>
              <a:rPr lang="en-US" dirty="0"/>
              <a:t>                      + Airconditioning + Dryer + Elevator + </a:t>
            </a:r>
            <a:r>
              <a:rPr lang="en-US" dirty="0" err="1"/>
              <a:t>Familykidfriendly</a:t>
            </a:r>
            <a:r>
              <a:rPr lang="en-US" dirty="0"/>
              <a:t> + </a:t>
            </a:r>
            <a:r>
              <a:rPr lang="en-US" dirty="0" err="1"/>
              <a:t>Freestreetparking</a:t>
            </a:r>
            <a:r>
              <a:rPr lang="en-US" dirty="0"/>
              <a:t> #amenities</a:t>
            </a:r>
          </a:p>
          <a:p>
            <a:r>
              <a:rPr lang="en-US" dirty="0"/>
              <a:t>                      + Hairdryer + Iron + Oven + Refrigerator + Shampoo + </a:t>
            </a:r>
            <a:r>
              <a:rPr lang="en-US" dirty="0" err="1"/>
              <a:t>Selfcheckin</a:t>
            </a:r>
            <a:r>
              <a:rPr lang="en-US" dirty="0"/>
              <a:t>  #amenities</a:t>
            </a:r>
          </a:p>
          <a:p>
            <a:r>
              <a:rPr lang="en-US" dirty="0"/>
              <a:t>               ,data = train, distribution = "gaussian", </a:t>
            </a:r>
          </a:p>
          <a:p>
            <a:r>
              <a:rPr lang="en-US" dirty="0"/>
              <a:t>               </a:t>
            </a:r>
            <a:r>
              <a:rPr lang="en-US" dirty="0" err="1"/>
              <a:t>n.trees</a:t>
            </a:r>
            <a:r>
              <a:rPr lang="en-US" dirty="0"/>
              <a:t> = 30000,   </a:t>
            </a:r>
          </a:p>
          <a:p>
            <a:r>
              <a:rPr lang="en-US" dirty="0"/>
              <a:t>               </a:t>
            </a:r>
            <a:r>
              <a:rPr lang="en-US" dirty="0" err="1"/>
              <a:t>interaction.depth</a:t>
            </a:r>
            <a:r>
              <a:rPr lang="en-US" dirty="0"/>
              <a:t> = 5,</a:t>
            </a:r>
          </a:p>
          <a:p>
            <a:r>
              <a:rPr lang="en-US" dirty="0"/>
              <a:t>               shrinkage = 0.005,</a:t>
            </a:r>
          </a:p>
          <a:p>
            <a:r>
              <a:rPr lang="en-US" dirty="0"/>
              <a:t>               </a:t>
            </a:r>
            <a:r>
              <a:rPr lang="en-US" dirty="0" err="1"/>
              <a:t>n.minobsinnode</a:t>
            </a:r>
            <a:r>
              <a:rPr lang="en-US" dirty="0"/>
              <a:t> = 5)</a:t>
            </a:r>
          </a:p>
        </p:txBody>
      </p:sp>
    </p:spTree>
    <p:extLst>
      <p:ext uri="{BB962C8B-B14F-4D97-AF65-F5344CB8AC3E}">
        <p14:creationId xmlns:p14="http://schemas.microsoft.com/office/powerpoint/2010/main" val="131198803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252</TotalTime>
  <Words>1510</Words>
  <Application>Microsoft Macintosh PowerPoint</Application>
  <PresentationFormat>Widescreen</PresentationFormat>
  <Paragraphs>111</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Franklin Gothic Book</vt:lpstr>
      <vt:lpstr>Wingdings</vt:lpstr>
      <vt:lpstr>Crop</vt:lpstr>
      <vt:lpstr>Kaggle Presentations </vt:lpstr>
      <vt:lpstr>What I did right with the analysis </vt:lpstr>
      <vt:lpstr>Examine outliers by visualizing the data </vt:lpstr>
      <vt:lpstr>What I did wrong with the analysis</vt:lpstr>
      <vt:lpstr>Report Summarizing &amp; Lesson Learned </vt:lpstr>
      <vt:lpstr>“It is through science that we prove. But it is through intuition that we discover”  — Henri Poincare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Presentations </dc:title>
  <dc:creator>uly uly</dc:creator>
  <cp:lastModifiedBy>uly uly</cp:lastModifiedBy>
  <cp:revision>67</cp:revision>
  <dcterms:created xsi:type="dcterms:W3CDTF">2021-04-13T00:08:48Z</dcterms:created>
  <dcterms:modified xsi:type="dcterms:W3CDTF">2021-04-14T01:38:35Z</dcterms:modified>
</cp:coreProperties>
</file>