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9" r:id="rId4"/>
    <p:sldId id="260" r:id="rId5"/>
    <p:sldId id="261" r:id="rId6"/>
  </p:sldIdLst>
  <p:sldSz cx="9144000" cy="5143500" type="screen16x9"/>
  <p:notesSz cx="6858000" cy="9144000"/>
  <p:embeddedFontLst>
    <p:embeddedFont>
      <p:font typeface="Merriweather" panose="00000500000000000000" pitchFamily="2" charset="-52"/>
      <p:regular r:id="rId8"/>
      <p:bold r:id="rId9"/>
      <p:italic r:id="rId10"/>
      <p:boldItalic r:id="rId11"/>
    </p:embeddedFont>
    <p:embeddedFont>
      <p:font typeface="Roboto" panose="02000000000000000000" pitchFamily="2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6CEFA34-A167-4BDE-8D94-5CEFCAAC8E6C}">
  <a:tblStyle styleId="{C6CEFA34-A167-4BDE-8D94-5CEFCAAC8E6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8" d="100"/>
          <a:sy n="128" d="100"/>
        </p:scale>
        <p:origin x="63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a732584830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a732584830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a732584830_1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a732584830_1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a732584830_1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a732584830_1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a732584830_1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a732584830_1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avLst/>
            <a:gdLst/>
            <a:ahLst/>
            <a:cxnLst/>
            <a:rect l="l" t="t" r="r" b="b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>
            <a:spLocks noGrp="1"/>
          </p:cNvSpPr>
          <p:nvPr>
            <p:ph type="ctrTitle"/>
          </p:nvPr>
        </p:nvSpPr>
        <p:spPr>
          <a:xfrm>
            <a:off x="311700" y="666621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Классификация</a:t>
            </a:r>
            <a:r>
              <a:rPr lang="en-GB" dirty="0"/>
              <a:t> </a:t>
            </a:r>
            <a:r>
              <a:rPr lang="en-GB" dirty="0" err="1"/>
              <a:t>криптовалют</a:t>
            </a:r>
            <a:r>
              <a:rPr lang="ru-RU" dirty="0"/>
              <a:t>.</a:t>
            </a:r>
            <a:br>
              <a:rPr lang="ru-RU" dirty="0"/>
            </a:br>
            <a:r>
              <a:rPr lang="ru-RU" dirty="0"/>
              <a:t>Обзор литературы</a:t>
            </a:r>
            <a:endParaRPr dirty="0"/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1"/>
          </p:nvPr>
        </p:nvSpPr>
        <p:spPr>
          <a:xfrm>
            <a:off x="6659950" y="3472775"/>
            <a:ext cx="19752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-GB" sz="1679" dirty="0"/>
              <a:t>Анна Шмелева</a:t>
            </a:r>
            <a:endParaRPr lang="ru-RU" sz="1679" dirty="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ru-RU" sz="1679" dirty="0"/>
              <a:t>БЭАД 223</a:t>
            </a: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ru-RU" sz="1679" dirty="0"/>
              <a:t>НИУ ВШЭ</a:t>
            </a:r>
            <a:endParaRPr sz="1679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Общая структура литературного обзора</a:t>
            </a:r>
            <a:endParaRPr/>
          </a:p>
        </p:txBody>
      </p:sp>
      <p:sp>
        <p:nvSpPr>
          <p:cNvPr id="71" name="Google Shape;71;p14"/>
          <p:cNvSpPr txBox="1"/>
          <p:nvPr/>
        </p:nvSpPr>
        <p:spPr>
          <a:xfrm>
            <a:off x="5203200" y="1073350"/>
            <a:ext cx="39522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" name="Google Shape;73;p14"/>
          <p:cNvSpPr/>
          <p:nvPr/>
        </p:nvSpPr>
        <p:spPr>
          <a:xfrm>
            <a:off x="4623875" y="3543025"/>
            <a:ext cx="4300500" cy="6327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" name="Google Shape;74;p14"/>
          <p:cNvSpPr/>
          <p:nvPr/>
        </p:nvSpPr>
        <p:spPr>
          <a:xfrm>
            <a:off x="4623875" y="2240125"/>
            <a:ext cx="4300500" cy="6327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" name="Google Shape;75;p14"/>
          <p:cNvSpPr/>
          <p:nvPr/>
        </p:nvSpPr>
        <p:spPr>
          <a:xfrm>
            <a:off x="4623875" y="825550"/>
            <a:ext cx="4300500" cy="6327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" name="Google Shape;77;p14"/>
          <p:cNvSpPr txBox="1"/>
          <p:nvPr/>
        </p:nvSpPr>
        <p:spPr>
          <a:xfrm>
            <a:off x="5434762" y="942850"/>
            <a:ext cx="29073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Деление</a:t>
            </a:r>
            <a:r>
              <a:rPr lang="en-GB" sz="13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sz="13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на</a:t>
            </a:r>
            <a:r>
              <a:rPr lang="en-GB" sz="13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sz="13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монеты</a:t>
            </a:r>
            <a:r>
              <a:rPr lang="en-GB" sz="13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и </a:t>
            </a:r>
            <a:r>
              <a:rPr lang="en-GB" sz="13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токены</a:t>
            </a:r>
            <a:r>
              <a:rPr lang="en-GB" sz="13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300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" name="Google Shape;78;p14"/>
          <p:cNvSpPr txBox="1"/>
          <p:nvPr/>
        </p:nvSpPr>
        <p:spPr>
          <a:xfrm>
            <a:off x="5620775" y="3654700"/>
            <a:ext cx="23067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Разновидности</a:t>
            </a:r>
            <a:r>
              <a:rPr lang="en-GB" sz="13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sz="13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токенов</a:t>
            </a:r>
            <a:endParaRPr sz="13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4833575" y="2084686"/>
            <a:ext cx="38811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80;p14"/>
          <p:cNvSpPr txBox="1"/>
          <p:nvPr/>
        </p:nvSpPr>
        <p:spPr>
          <a:xfrm>
            <a:off x="5380025" y="2366086"/>
            <a:ext cx="2788200" cy="4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Виды</a:t>
            </a:r>
            <a:r>
              <a:rPr lang="en-GB" sz="13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sz="13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монет</a:t>
            </a:r>
            <a:r>
              <a:rPr lang="en-GB" sz="13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DeFi/</a:t>
            </a:r>
            <a:r>
              <a:rPr lang="en-GB" sz="13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CeFi</a:t>
            </a:r>
            <a:r>
              <a:rPr lang="en-GB" sz="13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sz="13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системы</a:t>
            </a:r>
            <a:endParaRPr sz="13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270"/>
              <a:t>Деление на монеты и токены </a:t>
            </a:r>
            <a:endParaRPr sz="227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2520"/>
          </a:p>
        </p:txBody>
      </p:sp>
      <p:graphicFrame>
        <p:nvGraphicFramePr>
          <p:cNvPr id="93" name="Google Shape;93;p16"/>
          <p:cNvGraphicFramePr/>
          <p:nvPr/>
        </p:nvGraphicFramePr>
        <p:xfrm>
          <a:off x="0" y="1302325"/>
          <a:ext cx="9144025" cy="2441485"/>
        </p:xfrm>
        <a:graphic>
          <a:graphicData uri="http://schemas.openxmlformats.org/drawingml/2006/table">
            <a:tbl>
              <a:tblPr>
                <a:noFill/>
                <a:tableStyleId>{C6CEFA34-A167-4BDE-8D94-5CEFCAAC8E6C}</a:tableStyleId>
              </a:tblPr>
              <a:tblGrid>
                <a:gridCol w="1262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9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6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45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0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Автор</a:t>
                      </a:r>
                      <a:endParaRPr sz="13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Название</a:t>
                      </a:r>
                      <a:endParaRPr sz="13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Год</a:t>
                      </a:r>
                      <a:endParaRPr sz="13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Краткое содержание</a:t>
                      </a:r>
                      <a:endParaRPr sz="13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1675">
                <a:tc>
                  <a:txBody>
                    <a:bodyPr/>
                    <a:lstStyle/>
                    <a:p>
                      <a:pPr marL="0" lvl="0" indent="-22860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SzPts val="1000"/>
                        <a:buFont typeface="Roboto"/>
                        <a:buNone/>
                      </a:pPr>
                      <a:r>
                        <a:rPr lang="en-GB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Mayukh Mukhopadhyay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80000" marR="91425" marT="91425" marB="91425"/>
                </a:tc>
                <a:tc>
                  <a:txBody>
                    <a:bodyPr/>
                    <a:lstStyle/>
                    <a:p>
                      <a:pPr marL="0" lvl="0" indent="-22860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SzPts val="1000"/>
                        <a:buFont typeface="Roboto"/>
                        <a:buNone/>
                      </a:pPr>
                      <a:r>
                        <a:rPr lang="en-GB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Ethereum Smart Contract Development: Build blockchain-based decentralized applications using solidity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2018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Основы блокчейна. Понятия хэш функции, деревья меркла, развилка, майнинг. 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Определение эфира и смарт контрактов, DApps и DAO, механизмы смарт контрактов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4875">
                <a:tc>
                  <a:txBody>
                    <a:bodyPr/>
                    <a:lstStyle/>
                    <a:p>
                      <a:pPr marL="0" lvl="0" indent="-22860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SzPts val="1000"/>
                        <a:buFont typeface="Roboto"/>
                        <a:buNone/>
                      </a:pPr>
                      <a:r>
                        <a:rPr lang="en-GB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Friedhelm Victor и Bianca Katharina Lu ̈ders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-22860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SzPts val="1000"/>
                        <a:buFont typeface="Roboto"/>
                        <a:buNone/>
                      </a:pPr>
                      <a:r>
                        <a:rPr lang="en-GB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Measuring ethereum- based erc20 token networks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2019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Развитие блокчейна, использование DeFi, эмиссии монет и токенов, преимущества токенов над монетами, смарт-контракты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/>
              <a:t>Виды монет, DeFi/CeFi системы</a:t>
            </a:r>
            <a:endParaRPr sz="2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99" name="Google Shape;99;p17"/>
          <p:cNvGraphicFramePr/>
          <p:nvPr>
            <p:extLst>
              <p:ext uri="{D42A27DB-BD31-4B8C-83A1-F6EECF244321}">
                <p14:modId xmlns:p14="http://schemas.microsoft.com/office/powerpoint/2010/main" val="399098602"/>
              </p:ext>
            </p:extLst>
          </p:nvPr>
        </p:nvGraphicFramePr>
        <p:xfrm>
          <a:off x="-25" y="1302350"/>
          <a:ext cx="9144000" cy="2467808"/>
        </p:xfrm>
        <a:graphic>
          <a:graphicData uri="http://schemas.openxmlformats.org/drawingml/2006/table">
            <a:tbl>
              <a:tblPr>
                <a:noFill/>
                <a:tableStyleId>{C6CEFA34-A167-4BDE-8D94-5CEFCAAC8E6C}</a:tableStyleId>
              </a:tblPr>
              <a:tblGrid>
                <a:gridCol w="1587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3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0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03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47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Автор</a:t>
                      </a:r>
                      <a:endParaRPr sz="13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Название</a:t>
                      </a:r>
                      <a:endParaRPr sz="13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Год</a:t>
                      </a:r>
                      <a:endParaRPr sz="13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Краткое содержание</a:t>
                      </a:r>
                      <a:endParaRPr sz="13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6275">
                <a:tc>
                  <a:txBody>
                    <a:bodyPr/>
                    <a:lstStyle/>
                    <a:p>
                      <a:pPr marL="0" lvl="0" indent="-22860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SzPts val="1000"/>
                        <a:buNone/>
                      </a:pPr>
                      <a:r>
                        <a:rPr lang="en-GB" sz="1000"/>
                        <a:t>Lennart Ante, Ingo Fiedler, Elias Strehle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-22860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SzPts val="1000"/>
                        <a:buNone/>
                      </a:pPr>
                      <a:r>
                        <a:rPr lang="en-GB" sz="1000"/>
                        <a:t>The influence of stablecoin issuances on cryptocurrency markets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2021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Что такое стейблкоины, их премимущества, как их выпуск влияет на рынки криптовалют (рассмотрено на примере эмиссий семи различных стейблкоинов за 2019-2020 годы) 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6275">
                <a:tc>
                  <a:txBody>
                    <a:bodyPr/>
                    <a:lstStyle/>
                    <a:p>
                      <a:pPr marL="0" lvl="0" indent="-22860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SzPts val="1000"/>
                        <a:buFont typeface="Roboto"/>
                        <a:buNone/>
                      </a:pPr>
                      <a:r>
                        <a:rPr lang="en-GB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Pavel Ciaian, Miroslava Rajcaniova и др.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-22860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SzPts val="1000"/>
                        <a:buFont typeface="Roboto"/>
                        <a:buNone/>
                      </a:pPr>
                      <a:r>
                        <a:rPr lang="en-GB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Virtual relationships: Short- and long-run evidence from BitCoin and altcoin markets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2018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Что</a:t>
                      </a:r>
                      <a:r>
                        <a:rPr lang="en-GB" sz="10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GB" sz="10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такое</a:t>
                      </a:r>
                      <a:r>
                        <a:rPr lang="en-GB" sz="10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GB" sz="10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альткоины</a:t>
                      </a:r>
                      <a:r>
                        <a:rPr lang="en-GB" sz="10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. </a:t>
                      </a:r>
                      <a:r>
                        <a:rPr lang="en-GB" sz="10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Анализ</a:t>
                      </a:r>
                      <a:r>
                        <a:rPr lang="en-GB" sz="10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и </a:t>
                      </a:r>
                      <a:r>
                        <a:rPr lang="en-GB" sz="10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подтверждение</a:t>
                      </a:r>
                      <a:r>
                        <a:rPr lang="en-GB" sz="10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-RU" sz="10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в</a:t>
                      </a:r>
                      <a:r>
                        <a:rPr lang="en-GB" sz="10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заимозависимости</a:t>
                      </a:r>
                      <a:r>
                        <a:rPr lang="en-GB" sz="10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GB" sz="10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рынков</a:t>
                      </a:r>
                      <a:r>
                        <a:rPr lang="en-GB" sz="10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GB" sz="10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альткоинов</a:t>
                      </a:r>
                      <a:r>
                        <a:rPr lang="en-GB" sz="10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и </a:t>
                      </a:r>
                      <a:r>
                        <a:rPr lang="en-GB" sz="10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биткоина</a:t>
                      </a:r>
                      <a:r>
                        <a:rPr lang="en-GB" sz="10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в </a:t>
                      </a:r>
                      <a:r>
                        <a:rPr lang="en-GB" sz="10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краткосрочном</a:t>
                      </a:r>
                      <a:r>
                        <a:rPr lang="en-GB" sz="10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и </a:t>
                      </a:r>
                      <a:r>
                        <a:rPr lang="en-GB" sz="10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долгосрочном</a:t>
                      </a:r>
                      <a:r>
                        <a:rPr lang="en-GB" sz="10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GB" sz="10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периодах</a:t>
                      </a:r>
                      <a:endParaRPr sz="10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6275">
                <a:tc>
                  <a:txBody>
                    <a:bodyPr/>
                    <a:lstStyle/>
                    <a:p>
                      <a:pPr marL="0" lvl="0" indent="-22860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SzPts val="1000"/>
                        <a:buFont typeface="Roboto"/>
                        <a:buNone/>
                      </a:pPr>
                      <a:r>
                        <a:rPr lang="en-GB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Kaihua Qin и др.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-22860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SzPts val="1000"/>
                        <a:buFont typeface="Roboto"/>
                        <a:buNone/>
                      </a:pPr>
                      <a:r>
                        <a:rPr lang="en-GB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CeFi vs. DeFi–Comparing Centralized to Decentralized Finance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2021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История</a:t>
                      </a:r>
                      <a:r>
                        <a:rPr lang="en-GB" sz="10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GB" sz="10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появления</a:t>
                      </a:r>
                      <a:r>
                        <a:rPr lang="en-GB" sz="10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GB" sz="10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обоих</a:t>
                      </a:r>
                      <a:r>
                        <a:rPr lang="en-GB" sz="10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GB" sz="10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финансовых</a:t>
                      </a:r>
                      <a:r>
                        <a:rPr lang="en-GB" sz="10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GB" sz="10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систем</a:t>
                      </a:r>
                      <a:r>
                        <a:rPr lang="en-GB" sz="10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, </a:t>
                      </a:r>
                      <a:r>
                        <a:rPr lang="en-GB" sz="10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анализ</a:t>
                      </a:r>
                      <a:r>
                        <a:rPr lang="en-GB" sz="10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GB" sz="10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различий</a:t>
                      </a:r>
                      <a:r>
                        <a:rPr lang="en-GB" sz="10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GB" sz="10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между</a:t>
                      </a:r>
                      <a:r>
                        <a:rPr lang="en-GB" sz="10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GB" sz="10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CeFi</a:t>
                      </a:r>
                      <a:r>
                        <a:rPr lang="en-GB" sz="10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и DeFi, </a:t>
                      </a:r>
                      <a:r>
                        <a:rPr lang="en-GB" sz="10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покрывающий</a:t>
                      </a:r>
                      <a:r>
                        <a:rPr lang="en-GB" sz="10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GB" sz="10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юридическую</a:t>
                      </a:r>
                      <a:r>
                        <a:rPr lang="en-GB" sz="10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и </a:t>
                      </a:r>
                      <a:r>
                        <a:rPr lang="en-GB" sz="10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экономическую</a:t>
                      </a:r>
                      <a:r>
                        <a:rPr lang="en-GB" sz="10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GB" sz="10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стороны</a:t>
                      </a:r>
                      <a:r>
                        <a:rPr lang="en-GB" sz="10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, а </a:t>
                      </a:r>
                      <a:r>
                        <a:rPr lang="en-GB" sz="10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также</a:t>
                      </a:r>
                      <a:r>
                        <a:rPr lang="en-GB" sz="10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GB" sz="10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вопросы</a:t>
                      </a:r>
                      <a:r>
                        <a:rPr lang="en-GB" sz="10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GB" sz="10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безопасности</a:t>
                      </a:r>
                      <a:r>
                        <a:rPr lang="en-GB" sz="10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и </a:t>
                      </a:r>
                      <a:r>
                        <a:rPr lang="en-GB" sz="10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сохранности</a:t>
                      </a:r>
                      <a:r>
                        <a:rPr lang="en-GB" sz="10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GB" sz="10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личных</a:t>
                      </a:r>
                      <a:r>
                        <a:rPr lang="en-GB" sz="10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GB" sz="10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данных</a:t>
                      </a:r>
                      <a:endParaRPr sz="10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/>
              <a:t>Разновидности токенов</a:t>
            </a:r>
            <a:endParaRPr sz="2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05" name="Google Shape;105;p18"/>
          <p:cNvGraphicFramePr/>
          <p:nvPr>
            <p:extLst>
              <p:ext uri="{D42A27DB-BD31-4B8C-83A1-F6EECF244321}">
                <p14:modId xmlns:p14="http://schemas.microsoft.com/office/powerpoint/2010/main" val="2676193116"/>
              </p:ext>
            </p:extLst>
          </p:nvPr>
        </p:nvGraphicFramePr>
        <p:xfrm>
          <a:off x="25" y="1275710"/>
          <a:ext cx="9143975" cy="3953298"/>
        </p:xfrm>
        <a:graphic>
          <a:graphicData uri="http://schemas.openxmlformats.org/drawingml/2006/table">
            <a:tbl>
              <a:tblPr>
                <a:noFill/>
                <a:tableStyleId>{C6CEFA34-A167-4BDE-8D94-5CEFCAAC8E6C}</a:tableStyleId>
              </a:tblPr>
              <a:tblGrid>
                <a:gridCol w="1154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3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1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43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949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Автор</a:t>
                      </a:r>
                      <a:endParaRPr sz="13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Название</a:t>
                      </a:r>
                      <a:endParaRPr sz="13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Год</a:t>
                      </a:r>
                      <a:endParaRPr sz="13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 b="1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Краткое</a:t>
                      </a:r>
                      <a:r>
                        <a:rPr lang="en-GB" sz="1300" b="1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GB" sz="1300" b="1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содержание</a:t>
                      </a:r>
                      <a:endParaRPr sz="1300" b="1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5757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GB" sz="900">
                          <a:latin typeface="Roboto"/>
                          <a:ea typeface="Roboto"/>
                          <a:cs typeface="Roboto"/>
                          <a:sym typeface="Roboto"/>
                        </a:rPr>
                        <a:t>Lennart Ante</a:t>
                      </a:r>
                      <a:endParaRPr sz="9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-22860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SzPts val="900"/>
                        <a:buFont typeface="Roboto"/>
                        <a:buNone/>
                      </a:pPr>
                      <a:r>
                        <a:rPr lang="en-GB" sz="9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The non-fungible token (NFT) market and its relationship with Bitcoin and Ethereum</a:t>
                      </a:r>
                      <a:endParaRPr sz="9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2022</a:t>
                      </a:r>
                      <a:endParaRPr sz="9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latin typeface="Roboto"/>
                          <a:ea typeface="Roboto"/>
                          <a:cs typeface="Roboto"/>
                          <a:sym typeface="Roboto"/>
                        </a:rPr>
                        <a:t>Что такое NFT, описание современного рынка NFT, связь между рынками NFT и криптовалют, потенциал развития рынка NFT и его возможное отделение от остальных криптовалют </a:t>
                      </a:r>
                      <a:endParaRPr sz="9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5757">
                <a:tc>
                  <a:txBody>
                    <a:bodyPr/>
                    <a:lstStyle/>
                    <a:p>
                      <a:pPr marL="0" lvl="0" indent="-22860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SzPts val="900"/>
                        <a:buFont typeface="Roboto"/>
                        <a:buNone/>
                      </a:pPr>
                      <a:r>
                        <a:rPr lang="en-GB" sz="9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Sabrina T Howell, Marina Niessner и David Yermack</a:t>
                      </a:r>
                      <a:endParaRPr sz="9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-22860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SzPts val="900"/>
                        <a:buFont typeface="Roboto"/>
                        <a:buNone/>
                      </a:pPr>
                      <a:r>
                        <a:rPr lang="en-GB" sz="900">
                          <a:latin typeface="Roboto"/>
                          <a:ea typeface="Roboto"/>
                          <a:cs typeface="Roboto"/>
                          <a:sym typeface="Roboto"/>
                        </a:rPr>
                        <a:t>Initial coin offerings: Financing growth with cryptocurrency token sales</a:t>
                      </a:r>
                      <a:endParaRPr sz="9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2020</a:t>
                      </a:r>
                      <a:endParaRPr sz="9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Первичное размещение монет, развитие рынка ICO, преимущества ICO над традиционными инструментами финансирования, типы цифровых активов, юридический статус токенов ICO, процесс проведения ICO, виды токенов</a:t>
                      </a:r>
                      <a:endParaRPr sz="9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37685">
                <a:tc>
                  <a:txBody>
                    <a:bodyPr/>
                    <a:lstStyle/>
                    <a:p>
                      <a:pPr marL="0" lvl="0" indent="-22860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SzPts val="900"/>
                        <a:buFont typeface="Roboto"/>
                        <a:buNone/>
                      </a:pPr>
                      <a:r>
                        <a:rPr lang="en-GB" sz="9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Daiane Rodrigues dos Santos, Tuany Esthefany Barcellos de Carvalho Silva и Marco Aure ́lio Sanfins</a:t>
                      </a:r>
                      <a:endParaRPr sz="9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-22860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SzPts val="900"/>
                        <a:buFont typeface="Roboto"/>
                        <a:buNone/>
                      </a:pPr>
                      <a:r>
                        <a:rPr lang="en-GB" sz="9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 Bibliometric Analysis of the Literature on Utility and Security Tokens</a:t>
                      </a:r>
                      <a:endParaRPr sz="9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2021</a:t>
                      </a:r>
                      <a:endParaRPr sz="9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latin typeface="Roboto"/>
                          <a:ea typeface="Roboto"/>
                          <a:cs typeface="Roboto"/>
                          <a:sym typeface="Roboto"/>
                        </a:rPr>
                        <a:t>Что такое токены, разновидности токенов, появление и развитие рынка криптовалют, security-токены и utility-токены, их первое появление и нынешнее использование в научной литературе</a:t>
                      </a:r>
                      <a:endParaRPr sz="9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75509">
                <a:tc>
                  <a:txBody>
                    <a:bodyPr/>
                    <a:lstStyle/>
                    <a:p>
                      <a:pPr marL="0" lvl="0" indent="-22860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SzPts val="900"/>
                        <a:buFont typeface="Roboto"/>
                        <a:buNone/>
                      </a:pPr>
                      <a:r>
                        <a:rPr lang="en-GB" sz="900">
                          <a:latin typeface="Roboto"/>
                          <a:ea typeface="Roboto"/>
                          <a:cs typeface="Roboto"/>
                          <a:sym typeface="Roboto"/>
                        </a:rPr>
                        <a:t>Michael Sockin и Wei Xiong</a:t>
                      </a:r>
                      <a:endParaRPr sz="9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-22860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SzPts val="900"/>
                        <a:buFont typeface="Roboto"/>
                        <a:buNone/>
                      </a:pPr>
                      <a:r>
                        <a:rPr lang="en-GB" sz="9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A model of cryptocurrencies</a:t>
                      </a:r>
                      <a:endParaRPr sz="9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2023</a:t>
                      </a:r>
                      <a:endParaRPr sz="9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Исследование</a:t>
                      </a:r>
                      <a:r>
                        <a:rPr lang="en-GB" sz="9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GB" sz="9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потенциальных</a:t>
                      </a:r>
                      <a:r>
                        <a:rPr lang="en-GB" sz="9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GB" sz="9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рисков</a:t>
                      </a:r>
                      <a:r>
                        <a:rPr lang="en-GB" sz="9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GB" sz="9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криптовалюты</a:t>
                      </a:r>
                      <a:r>
                        <a:rPr lang="en-GB" sz="9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. </a:t>
                      </a:r>
                      <a:r>
                        <a:rPr lang="en-GB" sz="9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Рассмотрение</a:t>
                      </a:r>
                      <a:r>
                        <a:rPr lang="en-GB" sz="9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GB" sz="9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влияния</a:t>
                      </a:r>
                      <a:r>
                        <a:rPr lang="en-GB" sz="9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GB" sz="9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настроения</a:t>
                      </a:r>
                      <a:r>
                        <a:rPr lang="en-GB" sz="9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GB" sz="9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пользователей</a:t>
                      </a:r>
                      <a:r>
                        <a:rPr lang="en-GB" sz="9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. </a:t>
                      </a:r>
                      <a:r>
                        <a:rPr lang="en-GB" sz="9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Создание</a:t>
                      </a:r>
                      <a:r>
                        <a:rPr lang="en-GB" sz="9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GB" sz="9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модели</a:t>
                      </a:r>
                      <a:r>
                        <a:rPr lang="en-GB" sz="9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, </a:t>
                      </a:r>
                      <a:r>
                        <a:rPr lang="en-GB" sz="9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которая</a:t>
                      </a:r>
                      <a:r>
                        <a:rPr lang="en-GB" sz="9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GB" sz="9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показывает</a:t>
                      </a:r>
                      <a:r>
                        <a:rPr lang="en-GB" sz="9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, </a:t>
                      </a:r>
                      <a:r>
                        <a:rPr lang="en-GB" sz="9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что</a:t>
                      </a:r>
                      <a:r>
                        <a:rPr lang="en-GB" sz="900" dirty="0">
                          <a:solidFill>
                            <a:srgbClr val="202124"/>
                          </a:solidFill>
                        </a:rPr>
                        <a:t> </a:t>
                      </a:r>
                      <a:r>
                        <a:rPr lang="en-GB" sz="900" dirty="0" err="1">
                          <a:solidFill>
                            <a:srgbClr val="202124"/>
                          </a:solidFill>
                        </a:rPr>
                        <a:t>возможность</a:t>
                      </a:r>
                      <a:r>
                        <a:rPr lang="en-GB" sz="900" dirty="0">
                          <a:solidFill>
                            <a:srgbClr val="202124"/>
                          </a:solidFill>
                        </a:rPr>
                        <a:t> </a:t>
                      </a:r>
                      <a:r>
                        <a:rPr lang="en-GB" sz="900" dirty="0" err="1">
                          <a:solidFill>
                            <a:srgbClr val="202124"/>
                          </a:solidFill>
                        </a:rPr>
                        <a:t>обратной</a:t>
                      </a:r>
                      <a:r>
                        <a:rPr lang="en-GB" sz="900" dirty="0">
                          <a:solidFill>
                            <a:srgbClr val="202124"/>
                          </a:solidFill>
                        </a:rPr>
                        <a:t> </a:t>
                      </a:r>
                      <a:r>
                        <a:rPr lang="en-GB" sz="900" dirty="0" err="1">
                          <a:solidFill>
                            <a:srgbClr val="202124"/>
                          </a:solidFill>
                        </a:rPr>
                        <a:t>торговли</a:t>
                      </a:r>
                      <a:r>
                        <a:rPr lang="en-GB" sz="900" dirty="0">
                          <a:solidFill>
                            <a:srgbClr val="202124"/>
                          </a:solidFill>
                        </a:rPr>
                        <a:t> </a:t>
                      </a:r>
                      <a:r>
                        <a:rPr lang="en-GB" sz="900" dirty="0" err="1">
                          <a:solidFill>
                            <a:srgbClr val="202124"/>
                          </a:solidFill>
                        </a:rPr>
                        <a:t>токенами</a:t>
                      </a:r>
                      <a:r>
                        <a:rPr lang="en-GB" sz="900" dirty="0">
                          <a:solidFill>
                            <a:srgbClr val="202124"/>
                          </a:solidFill>
                        </a:rPr>
                        <a:t> </a:t>
                      </a:r>
                      <a:r>
                        <a:rPr lang="en-GB" sz="900" dirty="0" err="1">
                          <a:solidFill>
                            <a:srgbClr val="202124"/>
                          </a:solidFill>
                        </a:rPr>
                        <a:t>снижает</a:t>
                      </a:r>
                      <a:r>
                        <a:rPr lang="en-GB" sz="900" dirty="0">
                          <a:solidFill>
                            <a:srgbClr val="202124"/>
                          </a:solidFill>
                        </a:rPr>
                        <a:t> </a:t>
                      </a:r>
                      <a:r>
                        <a:rPr lang="en-GB" sz="900" dirty="0" err="1">
                          <a:solidFill>
                            <a:srgbClr val="202124"/>
                          </a:solidFill>
                        </a:rPr>
                        <a:t>этот</a:t>
                      </a:r>
                      <a:r>
                        <a:rPr lang="en-GB" sz="900" dirty="0">
                          <a:solidFill>
                            <a:srgbClr val="202124"/>
                          </a:solidFill>
                        </a:rPr>
                        <a:t> </a:t>
                      </a:r>
                      <a:r>
                        <a:rPr lang="en-GB" sz="900" dirty="0" err="1">
                          <a:solidFill>
                            <a:srgbClr val="202124"/>
                          </a:solidFill>
                        </a:rPr>
                        <a:t>сбоя</a:t>
                      </a:r>
                      <a:r>
                        <a:rPr lang="en-GB" sz="900" dirty="0">
                          <a:solidFill>
                            <a:srgbClr val="202124"/>
                          </a:solidFill>
                        </a:rPr>
                        <a:t> </a:t>
                      </a:r>
                      <a:r>
                        <a:rPr lang="en-GB" sz="900" dirty="0" err="1">
                          <a:solidFill>
                            <a:srgbClr val="202124"/>
                          </a:solidFill>
                        </a:rPr>
                        <a:t>на</a:t>
                      </a:r>
                      <a:r>
                        <a:rPr lang="en-GB" sz="900" dirty="0">
                          <a:solidFill>
                            <a:srgbClr val="202124"/>
                          </a:solidFill>
                        </a:rPr>
                        <a:t> </a:t>
                      </a:r>
                      <a:r>
                        <a:rPr lang="en-GB" sz="900" dirty="0" err="1">
                          <a:solidFill>
                            <a:srgbClr val="202124"/>
                          </a:solidFill>
                        </a:rPr>
                        <a:t>более</a:t>
                      </a:r>
                      <a:r>
                        <a:rPr lang="en-GB" sz="900" dirty="0">
                          <a:solidFill>
                            <a:srgbClr val="202124"/>
                          </a:solidFill>
                        </a:rPr>
                        <a:t> </a:t>
                      </a:r>
                      <a:r>
                        <a:rPr lang="en-GB" sz="900" dirty="0" err="1">
                          <a:solidFill>
                            <a:srgbClr val="202124"/>
                          </a:solidFill>
                        </a:rPr>
                        <a:t>молодых</a:t>
                      </a:r>
                      <a:r>
                        <a:rPr lang="en-GB" sz="900" dirty="0">
                          <a:solidFill>
                            <a:srgbClr val="202124"/>
                          </a:solidFill>
                        </a:rPr>
                        <a:t> </a:t>
                      </a:r>
                      <a:r>
                        <a:rPr lang="en-GB" sz="900" dirty="0" err="1">
                          <a:solidFill>
                            <a:srgbClr val="202124"/>
                          </a:solidFill>
                        </a:rPr>
                        <a:t>платформах</a:t>
                      </a:r>
                      <a:r>
                        <a:rPr lang="en-GB" sz="900" dirty="0">
                          <a:solidFill>
                            <a:srgbClr val="202124"/>
                          </a:solidFill>
                        </a:rPr>
                        <a:t>, </a:t>
                      </a:r>
                      <a:r>
                        <a:rPr lang="en-GB" sz="900" dirty="0" err="1">
                          <a:solidFill>
                            <a:srgbClr val="202124"/>
                          </a:solidFill>
                        </a:rPr>
                        <a:t>используя</a:t>
                      </a:r>
                      <a:r>
                        <a:rPr lang="en-GB" sz="900" dirty="0">
                          <a:solidFill>
                            <a:srgbClr val="202124"/>
                          </a:solidFill>
                        </a:rPr>
                        <a:t> </a:t>
                      </a:r>
                      <a:r>
                        <a:rPr lang="en-GB" sz="900" dirty="0" err="1">
                          <a:solidFill>
                            <a:srgbClr val="202124"/>
                          </a:solidFill>
                        </a:rPr>
                        <a:t>оптимизм</a:t>
                      </a:r>
                      <a:r>
                        <a:rPr lang="en-GB" sz="900" dirty="0">
                          <a:solidFill>
                            <a:srgbClr val="202124"/>
                          </a:solidFill>
                        </a:rPr>
                        <a:t> </a:t>
                      </a:r>
                      <a:r>
                        <a:rPr lang="en-GB" sz="900" dirty="0" err="1">
                          <a:solidFill>
                            <a:srgbClr val="202124"/>
                          </a:solidFill>
                        </a:rPr>
                        <a:t>пользователей</a:t>
                      </a:r>
                      <a:r>
                        <a:rPr lang="en-GB" sz="900" dirty="0">
                          <a:solidFill>
                            <a:srgbClr val="202124"/>
                          </a:solidFill>
                        </a:rPr>
                        <a:t>, </a:t>
                      </a:r>
                      <a:r>
                        <a:rPr lang="en-GB" sz="900" dirty="0" err="1">
                          <a:solidFill>
                            <a:srgbClr val="202124"/>
                          </a:solidFill>
                        </a:rPr>
                        <a:t>но</a:t>
                      </a:r>
                      <a:r>
                        <a:rPr lang="en-GB" sz="900" dirty="0">
                          <a:solidFill>
                            <a:srgbClr val="202124"/>
                          </a:solidFill>
                        </a:rPr>
                        <a:t> </a:t>
                      </a:r>
                      <a:r>
                        <a:rPr lang="en-GB" sz="900" dirty="0" err="1">
                          <a:solidFill>
                            <a:srgbClr val="202124"/>
                          </a:solidFill>
                        </a:rPr>
                        <a:t>усугубляет</a:t>
                      </a:r>
                      <a:r>
                        <a:rPr lang="en-GB" sz="900" dirty="0">
                          <a:solidFill>
                            <a:srgbClr val="202124"/>
                          </a:solidFill>
                        </a:rPr>
                        <a:t> </a:t>
                      </a:r>
                      <a:r>
                        <a:rPr lang="en-GB" sz="900" dirty="0" err="1">
                          <a:solidFill>
                            <a:srgbClr val="202124"/>
                          </a:solidFill>
                        </a:rPr>
                        <a:t>эту</a:t>
                      </a:r>
                      <a:r>
                        <a:rPr lang="en-GB" sz="900" dirty="0">
                          <a:solidFill>
                            <a:srgbClr val="202124"/>
                          </a:solidFill>
                        </a:rPr>
                        <a:t> </a:t>
                      </a:r>
                      <a:r>
                        <a:rPr lang="en-GB" sz="900" dirty="0" err="1">
                          <a:solidFill>
                            <a:srgbClr val="202124"/>
                          </a:solidFill>
                        </a:rPr>
                        <a:t>хрупкость</a:t>
                      </a:r>
                      <a:r>
                        <a:rPr lang="en-GB" sz="900" dirty="0">
                          <a:solidFill>
                            <a:srgbClr val="202124"/>
                          </a:solidFill>
                        </a:rPr>
                        <a:t>, </a:t>
                      </a:r>
                      <a:r>
                        <a:rPr lang="en-GB" sz="900" dirty="0" err="1">
                          <a:solidFill>
                            <a:srgbClr val="202124"/>
                          </a:solidFill>
                        </a:rPr>
                        <a:t>когда</a:t>
                      </a:r>
                      <a:r>
                        <a:rPr lang="en-GB" sz="900" dirty="0">
                          <a:solidFill>
                            <a:srgbClr val="202124"/>
                          </a:solidFill>
                        </a:rPr>
                        <a:t> </a:t>
                      </a:r>
                      <a:r>
                        <a:rPr lang="en-GB" sz="900" dirty="0" err="1">
                          <a:solidFill>
                            <a:srgbClr val="202124"/>
                          </a:solidFill>
                        </a:rPr>
                        <a:t>спекулянты</a:t>
                      </a:r>
                      <a:r>
                        <a:rPr lang="en-GB" sz="900" dirty="0">
                          <a:solidFill>
                            <a:srgbClr val="202124"/>
                          </a:solidFill>
                        </a:rPr>
                        <a:t>, </a:t>
                      </a:r>
                      <a:r>
                        <a:rPr lang="en-GB" sz="900" dirty="0" err="1">
                          <a:solidFill>
                            <a:srgbClr val="202124"/>
                          </a:solidFill>
                        </a:rPr>
                        <a:t>торгующие</a:t>
                      </a:r>
                      <a:r>
                        <a:rPr lang="en-GB" sz="900" dirty="0">
                          <a:solidFill>
                            <a:srgbClr val="202124"/>
                          </a:solidFill>
                        </a:rPr>
                        <a:t> </a:t>
                      </a:r>
                      <a:r>
                        <a:rPr lang="en-GB" sz="900" dirty="0" err="1">
                          <a:solidFill>
                            <a:srgbClr val="202124"/>
                          </a:solidFill>
                        </a:rPr>
                        <a:t>сентиментально</a:t>
                      </a:r>
                      <a:r>
                        <a:rPr lang="en-GB" sz="900" dirty="0">
                          <a:solidFill>
                            <a:srgbClr val="202124"/>
                          </a:solidFill>
                        </a:rPr>
                        <a:t>, </a:t>
                      </a:r>
                      <a:r>
                        <a:rPr lang="en-GB" sz="900" dirty="0" err="1">
                          <a:solidFill>
                            <a:srgbClr val="202124"/>
                          </a:solidFill>
                        </a:rPr>
                        <a:t>вытесняют</a:t>
                      </a:r>
                      <a:r>
                        <a:rPr lang="en-GB" sz="900" dirty="0">
                          <a:solidFill>
                            <a:srgbClr val="202124"/>
                          </a:solidFill>
                        </a:rPr>
                        <a:t> </a:t>
                      </a:r>
                      <a:r>
                        <a:rPr lang="en-GB" sz="900" dirty="0" err="1">
                          <a:solidFill>
                            <a:srgbClr val="202124"/>
                          </a:solidFill>
                        </a:rPr>
                        <a:t>пользователей</a:t>
                      </a:r>
                      <a:r>
                        <a:rPr lang="en-GB" sz="900" dirty="0">
                          <a:solidFill>
                            <a:srgbClr val="202124"/>
                          </a:solidFill>
                        </a:rPr>
                        <a:t>.</a:t>
                      </a:r>
                      <a:endParaRPr sz="900" dirty="0">
                        <a:solidFill>
                          <a:srgbClr val="202124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462</Words>
  <Application>Microsoft Office PowerPoint</Application>
  <PresentationFormat>Экран (16:9)</PresentationFormat>
  <Paragraphs>60</Paragraphs>
  <Slides>5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Merriweather</vt:lpstr>
      <vt:lpstr>Roboto</vt:lpstr>
      <vt:lpstr>Paradigm</vt:lpstr>
      <vt:lpstr>Классификация криптовалют. Обзор литературы</vt:lpstr>
      <vt:lpstr>Общая структура литературного обзора</vt:lpstr>
      <vt:lpstr>Деление на монеты и токены  </vt:lpstr>
      <vt:lpstr>Виды монет, DeFi/CeFi системы </vt:lpstr>
      <vt:lpstr>Разновидности токенов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Классификация криптовалют. Обзор литературы</dc:title>
  <dc:creator>Anna Shmeleva</dc:creator>
  <cp:lastModifiedBy>Анна Шмелева</cp:lastModifiedBy>
  <cp:revision>1</cp:revision>
  <dcterms:modified xsi:type="dcterms:W3CDTF">2023-12-16T12:04:30Z</dcterms:modified>
</cp:coreProperties>
</file>