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DB9C3-624B-4C51-9D66-84E85C702169}" v="7" dt="2023-09-05T15:45:22.962"/>
    <p1510:client id="{9AD54DB9-FFD2-E51D-AC57-BDC266FA2C01}" v="808" dt="2023-09-05T16:01:55.017"/>
    <p1510:client id="{B79300F4-E2DE-E7CD-BCDC-B06966720268}" v="2" dt="2023-09-07T05:25:11.312"/>
    <p1510:client id="{BA48D683-7324-E0D2-084B-63BEF9CBE19E}" v="2" dt="2023-09-08T03:54:16.801"/>
    <p1510:client id="{EC6D713E-BF5C-D3D2-2B7A-4F7A18C5095F}" v="1139" dt="2023-09-06T11:32:06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F06909-DD2A-A71C-3714-E7A0A87204CF}"/>
              </a:ext>
            </a:extLst>
          </p:cNvPr>
          <p:cNvSpPr txBox="1"/>
          <p:nvPr/>
        </p:nvSpPr>
        <p:spPr>
          <a:xfrm>
            <a:off x="1284941" y="268941"/>
            <a:ext cx="98014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  <a:p>
            <a:endParaRPr lang="ru-RU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C1C01-94AD-F58C-EF76-72A214C80A57}"/>
              </a:ext>
            </a:extLst>
          </p:cNvPr>
          <p:cNvSpPr txBox="1"/>
          <p:nvPr/>
        </p:nvSpPr>
        <p:spPr>
          <a:xfrm>
            <a:off x="2335803" y="2644587"/>
            <a:ext cx="752039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dirty="0">
                <a:cs typeface="Calibri"/>
              </a:rPr>
              <a:t>База данных для онлайн </a:t>
            </a:r>
            <a:r>
              <a:rPr lang="en-US" sz="3200" dirty="0">
                <a:cs typeface="Calibri"/>
              </a:rPr>
              <a:t>IT</a:t>
            </a:r>
            <a:r>
              <a:rPr lang="ru-RU" sz="3200" dirty="0">
                <a:cs typeface="Calibri"/>
              </a:rPr>
              <a:t>-школы </a:t>
            </a:r>
            <a:r>
              <a:rPr lang="ru-RU" sz="3200" dirty="0">
                <a:solidFill>
                  <a:srgbClr val="000000"/>
                </a:solidFill>
                <a:ea typeface="+mn-lt"/>
                <a:cs typeface="+mn-lt"/>
              </a:rPr>
              <a:t>МДК.11.01 Технология разработки и защиты баз данных</a:t>
            </a:r>
            <a:endParaRPr lang="ru-RU" sz="3200" dirty="0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1AE9A-3078-2888-1356-B2E2C7AE6973}"/>
              </a:ext>
            </a:extLst>
          </p:cNvPr>
          <p:cNvSpPr txBox="1"/>
          <p:nvPr/>
        </p:nvSpPr>
        <p:spPr>
          <a:xfrm>
            <a:off x="7759451" y="5219450"/>
            <a:ext cx="41138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Носонова Ульяна Андреевна</a:t>
            </a:r>
          </a:p>
          <a:p>
            <a:r>
              <a:rPr lang="ru-RU" sz="2400" dirty="0">
                <a:cs typeface="Calibri"/>
              </a:rPr>
              <a:t>Группа 35ИС-21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DFB83-293C-1A68-E55F-8F4F1B2D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/>
                <a:cs typeface="Calibri Light"/>
              </a:rPr>
              <a:t>Цель с которой проектируется БД</a:t>
            </a:r>
            <a:endParaRPr lang="ru-RU"/>
          </a:p>
          <a:p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F97A73-AA33-FDAF-351E-22259FA4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b="0" i="0" dirty="0">
                <a:effectLst/>
                <a:latin typeface="Söhne"/>
              </a:rPr>
              <a:t>Создание эффективной и надежной базы данных для обеспечения оперативного управления учебными материалами, студентами, преподавателями и административной информацией в онлайн IT-школе, с целью обеспечения качественного образовательного процесса и удовлетворения потребностей всех участников образовательной среды.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440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165F4-E9D3-D48F-E380-50117C4D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 Light"/>
                <a:cs typeface="Calibri Light"/>
              </a:rPr>
              <a:t>Определение сущностей с приведением обоснования</a:t>
            </a:r>
            <a:endParaRPr lang="ru-RU" dirty="0"/>
          </a:p>
          <a:p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A6CAC-9148-873A-C7E3-93F9CB9F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ru-RU" dirty="0">
              <a:cs typeface="Calibri"/>
            </a:endParaRPr>
          </a:p>
          <a:p>
            <a:pPr algn="l"/>
            <a:r>
              <a:rPr lang="ru-RU" b="0" i="0" dirty="0">
                <a:effectLst/>
                <a:latin typeface="Söhne"/>
              </a:rPr>
              <a:t>Студент (</a:t>
            </a:r>
            <a:r>
              <a:rPr lang="ru-RU" b="0" i="0" dirty="0" err="1">
                <a:effectLst/>
                <a:latin typeface="Söhne"/>
              </a:rPr>
              <a:t>Student</a:t>
            </a:r>
            <a:r>
              <a:rPr lang="ru-RU" b="0" i="0" dirty="0">
                <a:effectLst/>
                <a:latin typeface="Söhne"/>
              </a:rPr>
              <a:t>) - первая и наиболее важная сущность в образовательной системе, так как студенты являются целью и основными участниками учебного процесса. Они записываются на курсы, посещают лекции и выполняют учебные задания.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Учитель (</a:t>
            </a:r>
            <a:r>
              <a:rPr lang="ru-RU" b="0" i="0" dirty="0" err="1">
                <a:effectLst/>
                <a:latin typeface="Söhne"/>
              </a:rPr>
              <a:t>Teacher</a:t>
            </a:r>
            <a:r>
              <a:rPr lang="ru-RU" b="0" i="0" dirty="0">
                <a:effectLst/>
                <a:latin typeface="Söhne"/>
              </a:rPr>
              <a:t>) - сущность, представляющая преподавателей, которые обеспечивают обучение студентов. Они проводят лекции, выставляют оценки и взаимодействуют с учащимися.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Курс (</a:t>
            </a:r>
            <a:r>
              <a:rPr lang="ru-RU" b="0" i="0" dirty="0" err="1">
                <a:effectLst/>
                <a:latin typeface="Söhne"/>
              </a:rPr>
              <a:t>Course</a:t>
            </a:r>
            <a:r>
              <a:rPr lang="ru-RU" b="0" i="0" dirty="0">
                <a:effectLst/>
                <a:latin typeface="Söhne"/>
              </a:rPr>
              <a:t>) - сущность, описывающая конкретные образовательные программы, которые предоставляются в учебном заведении. Курсы определяют содержание учебных материалов и структуру обучения.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Специальность (</a:t>
            </a:r>
            <a:r>
              <a:rPr lang="ru-RU" b="0" i="0" dirty="0" err="1">
                <a:effectLst/>
                <a:latin typeface="Söhne"/>
              </a:rPr>
              <a:t>Specialization</a:t>
            </a:r>
            <a:r>
              <a:rPr lang="ru-RU" b="0" i="0" dirty="0">
                <a:effectLst/>
                <a:latin typeface="Söhne"/>
              </a:rPr>
              <a:t>) - сущность, представляющая различные направления и области обучения, доступные студентам. Специальности определяют, какие курсы и лекции студенты могут выбрать для получения специализированного образования.</a:t>
            </a:r>
          </a:p>
          <a:p>
            <a:pPr algn="l"/>
            <a:r>
              <a:rPr lang="ru-RU" b="0" i="0" dirty="0">
                <a:effectLst/>
                <a:latin typeface="Söhne"/>
              </a:rPr>
              <a:t>Лекции (</a:t>
            </a:r>
            <a:r>
              <a:rPr lang="ru-RU" b="0" i="0" dirty="0" err="1">
                <a:effectLst/>
                <a:latin typeface="Söhne"/>
              </a:rPr>
              <a:t>Lectures</a:t>
            </a:r>
            <a:r>
              <a:rPr lang="ru-RU" b="0" i="0" dirty="0">
                <a:effectLst/>
                <a:latin typeface="Söhne"/>
              </a:rPr>
              <a:t>) - сущность, представляющая собой учебные занятия, на которых преподаватели предоставляют информацию и знания студентам. Лекции могут быть частью курсов и специализаций.</a:t>
            </a:r>
          </a:p>
        </p:txBody>
      </p:sp>
    </p:spTree>
    <p:extLst>
      <p:ext uri="{BB962C8B-B14F-4D97-AF65-F5344CB8AC3E}">
        <p14:creationId xmlns:p14="http://schemas.microsoft.com/office/powerpoint/2010/main" val="113132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E4415-3D99-AB48-67F2-1633A9FB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 Light"/>
                <a:cs typeface="Calibri Light"/>
              </a:rPr>
              <a:t>Определение полей для сущностей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7CB6D-DAAC-BFB8-B734-6EDC4D6BBCF5}"/>
              </a:ext>
            </a:extLst>
          </p:cNvPr>
          <p:cNvSpPr txBox="1"/>
          <p:nvPr/>
        </p:nvSpPr>
        <p:spPr>
          <a:xfrm>
            <a:off x="4675224" y="1806460"/>
            <a:ext cx="506760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ID</a:t>
            </a:r>
            <a:r>
              <a:rPr lang="ru-RU" dirty="0">
                <a:cs typeface="Calibri"/>
              </a:rPr>
              <a:t> - это </a:t>
            </a:r>
            <a:r>
              <a:rPr lang="ru-RU" dirty="0" err="1">
                <a:cs typeface="Calibri"/>
              </a:rPr>
              <a:t>объязательное</a:t>
            </a:r>
            <a:r>
              <a:rPr lang="ru-RU" dirty="0">
                <a:cs typeface="Calibri"/>
              </a:rPr>
              <a:t> поле которое есть у каждой таблицы, оно указывает уникальный номер объекта</a:t>
            </a:r>
          </a:p>
          <a:p>
            <a:r>
              <a:rPr lang="en-US" dirty="0" err="1">
                <a:cs typeface="Calibri"/>
              </a:rPr>
              <a:t>ID_specialization</a:t>
            </a:r>
            <a:r>
              <a:rPr lang="ru-RU" dirty="0">
                <a:cs typeface="Calibri"/>
              </a:rPr>
              <a:t> – </a:t>
            </a:r>
            <a:r>
              <a:rPr lang="en-US" dirty="0">
                <a:cs typeface="Calibri"/>
              </a:rPr>
              <a:t>id </a:t>
            </a:r>
            <a:r>
              <a:rPr lang="ru-RU" dirty="0">
                <a:cs typeface="Calibri"/>
              </a:rPr>
              <a:t>таблицы </a:t>
            </a:r>
            <a:r>
              <a:rPr lang="ru-RU" dirty="0" err="1">
                <a:cs typeface="Calibri"/>
              </a:rPr>
              <a:t>спициальности</a:t>
            </a:r>
            <a:endParaRPr lang="ru-RU" dirty="0">
              <a:cs typeface="Calibri"/>
            </a:endParaRPr>
          </a:p>
          <a:p>
            <a:r>
              <a:rPr lang="en-US" dirty="0">
                <a:cs typeface="Calibri"/>
              </a:rPr>
              <a:t>name</a:t>
            </a:r>
            <a:r>
              <a:rPr lang="ru-RU" dirty="0">
                <a:cs typeface="Calibri"/>
              </a:rPr>
              <a:t> - имя студента</a:t>
            </a:r>
          </a:p>
          <a:p>
            <a:r>
              <a:rPr lang="en-US" dirty="0">
                <a:cs typeface="Calibri"/>
              </a:rPr>
              <a:t>login</a:t>
            </a:r>
            <a:r>
              <a:rPr lang="ru-RU" dirty="0">
                <a:cs typeface="Calibri"/>
              </a:rPr>
              <a:t> - логин студента</a:t>
            </a:r>
          </a:p>
          <a:p>
            <a:r>
              <a:rPr lang="en-US" dirty="0">
                <a:cs typeface="Calibri"/>
              </a:rPr>
              <a:t>Password </a:t>
            </a:r>
            <a:r>
              <a:rPr lang="ru-RU" dirty="0">
                <a:cs typeface="Calibri"/>
              </a:rPr>
              <a:t>– пароль студента</a:t>
            </a:r>
          </a:p>
          <a:p>
            <a:r>
              <a:rPr lang="en-US" dirty="0">
                <a:cs typeface="Calibri"/>
              </a:rPr>
              <a:t>Mail </a:t>
            </a:r>
            <a:r>
              <a:rPr lang="ru-RU" dirty="0">
                <a:cs typeface="Calibri"/>
              </a:rPr>
              <a:t>– почта студента</a:t>
            </a:r>
          </a:p>
          <a:p>
            <a:r>
              <a:rPr lang="en-US" dirty="0">
                <a:cs typeface="Calibri"/>
              </a:rPr>
              <a:t>Telephone </a:t>
            </a:r>
            <a:r>
              <a:rPr lang="ru-RU" dirty="0">
                <a:cs typeface="Calibri"/>
              </a:rPr>
              <a:t>– телефон студента</a:t>
            </a:r>
          </a:p>
          <a:p>
            <a:r>
              <a:rPr lang="en-US" dirty="0">
                <a:cs typeface="Calibri"/>
              </a:rPr>
              <a:t>projects</a:t>
            </a:r>
            <a:r>
              <a:rPr lang="ru-RU" dirty="0">
                <a:cs typeface="Calibri"/>
              </a:rPr>
              <a:t> – возможные проекты студента</a:t>
            </a:r>
          </a:p>
          <a:p>
            <a:r>
              <a:rPr lang="en-US" dirty="0">
                <a:cs typeface="Calibri"/>
              </a:rPr>
              <a:t>Language – </a:t>
            </a:r>
            <a:r>
              <a:rPr lang="ru-RU" dirty="0">
                <a:cs typeface="Calibri"/>
              </a:rPr>
              <a:t>язык студента </a:t>
            </a:r>
          </a:p>
          <a:p>
            <a:r>
              <a:rPr lang="en-US" dirty="0">
                <a:cs typeface="Calibri"/>
              </a:rPr>
              <a:t>Diploma – </a:t>
            </a:r>
            <a:r>
              <a:rPr lang="ru-RU" dirty="0">
                <a:cs typeface="Calibri"/>
              </a:rPr>
              <a:t>возможные дипломы студента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AEB308-474E-48AC-B855-76F30D2A1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1400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DBEC89-7147-0DE0-0171-8FDF8D4C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460"/>
            <a:ext cx="3581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0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Объект 15" descr="Изображение выглядит как текст, диаграмма, План&#10;&#10;Автоматически созданное описание">
            <a:extLst>
              <a:ext uri="{FF2B5EF4-FFF2-40B4-BE49-F238E27FC236}">
                <a16:creationId xmlns:a16="http://schemas.microsoft.com/office/drawing/2014/main" id="{A40556FC-526C-3312-F7CE-5BD955C9F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24" y="-1"/>
            <a:ext cx="9967561" cy="7116097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D2DB5-96FB-EFDB-18C2-EDB57E54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67" y="497212"/>
            <a:ext cx="3690258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Calibri Light"/>
                <a:cs typeface="Calibri Light"/>
              </a:rPr>
              <a:t>Схема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30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C09A7-9584-95BF-073D-867AC19B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 Light"/>
                <a:cs typeface="Calibri Light"/>
              </a:rPr>
              <a:t>Итог проектирования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45900-937E-875B-AEDC-10E37759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При проектировании базы данных, был внимательно изучен курсовой проект старшекурсника и выделены основные сущности базы данных, проанализировав эти сущности, была составлена схема БД </a:t>
            </a:r>
          </a:p>
        </p:txBody>
      </p:sp>
    </p:spTree>
    <p:extLst>
      <p:ext uri="{BB962C8B-B14F-4D97-AF65-F5344CB8AC3E}">
        <p14:creationId xmlns:p14="http://schemas.microsoft.com/office/powerpoint/2010/main" val="36351695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309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Тема Office</vt:lpstr>
      <vt:lpstr>Презентация PowerPoint</vt:lpstr>
      <vt:lpstr>Цель с которой проектируется БД </vt:lpstr>
      <vt:lpstr>Определение сущностей с приведением обоснования </vt:lpstr>
      <vt:lpstr>Определение полей для сущностей</vt:lpstr>
      <vt:lpstr>Схема данных</vt:lpstr>
      <vt:lpstr>Итог проектирования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Ульяна Носонова</cp:lastModifiedBy>
  <cp:revision>228</cp:revision>
  <dcterms:created xsi:type="dcterms:W3CDTF">2023-09-05T15:41:04Z</dcterms:created>
  <dcterms:modified xsi:type="dcterms:W3CDTF">2023-09-21T20:31:44Z</dcterms:modified>
</cp:coreProperties>
</file>