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1" r:id="rId17"/>
    <p:sldId id="282" r:id="rId18"/>
    <p:sldId id="271" r:id="rId19"/>
    <p:sldId id="272" r:id="rId20"/>
    <p:sldId id="273" r:id="rId21"/>
    <p:sldId id="274" r:id="rId22"/>
    <p:sldId id="275" r:id="rId23"/>
    <p:sldId id="276" r:id="rId24"/>
    <p:sldId id="277" r:id="rId25"/>
    <p:sldId id="278" r:id="rId26"/>
    <p:sldId id="279" r:id="rId27"/>
    <p:sldId id="280"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L. Dockstader" initials="RLD" lastIdx="1" clrIdx="0">
    <p:extLst>
      <p:ext uri="{19B8F6BF-5375-455C-9EA6-DF929625EA0E}">
        <p15:presenceInfo xmlns:p15="http://schemas.microsoft.com/office/powerpoint/2012/main" userId="S-1-5-21-3447015195-1950866901-3728838214-11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376" autoAdjust="0"/>
  </p:normalViewPr>
  <p:slideViewPr>
    <p:cSldViewPr snapToGrid="0">
      <p:cViewPr varScale="1">
        <p:scale>
          <a:sx n="87" d="100"/>
          <a:sy n="87" d="100"/>
        </p:scale>
        <p:origin x="1452"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C830C-C7E0-4D80-87C5-E715AF8F88D2}" type="datetimeFigureOut">
              <a:rPr lang="en-US" smtClean="0"/>
              <a:t>7/21/2018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B115A-58B6-4E94-B4A0-A5F42D1F1D8D}" type="slidenum">
              <a:rPr lang="en-US" smtClean="0"/>
              <a:t>‹#›</a:t>
            </a:fld>
            <a:endParaRPr lang="en-US" dirty="0"/>
          </a:p>
        </p:txBody>
      </p:sp>
    </p:spTree>
    <p:extLst>
      <p:ext uri="{BB962C8B-B14F-4D97-AF65-F5344CB8AC3E}">
        <p14:creationId xmlns:p14="http://schemas.microsoft.com/office/powerpoint/2010/main" val="209374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everybody. My Name is Ryan Dockstader, with BJR Solutions Inc., and today we’re going to be going over the potential solutions that we have found for IQ Technology Solutions Inventory Management.</a:t>
            </a:r>
          </a:p>
        </p:txBody>
      </p:sp>
      <p:sp>
        <p:nvSpPr>
          <p:cNvPr id="4" name="Slide Number Placeholder 3"/>
          <p:cNvSpPr>
            <a:spLocks noGrp="1"/>
          </p:cNvSpPr>
          <p:nvPr>
            <p:ph type="sldNum" sz="quarter" idx="10"/>
          </p:nvPr>
        </p:nvSpPr>
        <p:spPr/>
        <p:txBody>
          <a:bodyPr/>
          <a:lstStyle/>
          <a:p>
            <a:fld id="{67DB115A-58B6-4E94-B4A0-A5F42D1F1D8D}" type="slidenum">
              <a:rPr lang="en-US" smtClean="0"/>
              <a:t>1</a:t>
            </a:fld>
            <a:endParaRPr lang="en-US" dirty="0"/>
          </a:p>
        </p:txBody>
      </p:sp>
    </p:spTree>
    <p:extLst>
      <p:ext uri="{BB962C8B-B14F-4D97-AF65-F5344CB8AC3E}">
        <p14:creationId xmlns:p14="http://schemas.microsoft.com/office/powerpoint/2010/main" val="1797152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got a few bigger pros here. We can implement this almost immediately, and it comes with an outside help and support system if there is something missing or wrong with the system. Granted, there are some big cons as well. It isn’t going to be exactly what we need, so it’s probably not going to follow the cycle that we determined earlier. It can be pretty expensive for a multi user shop, and any feature requests will be vetted by the company that produces the product and may never end up in the product.</a:t>
            </a:r>
          </a:p>
        </p:txBody>
      </p:sp>
      <p:sp>
        <p:nvSpPr>
          <p:cNvPr id="4" name="Slide Number Placeholder 3"/>
          <p:cNvSpPr>
            <a:spLocks noGrp="1"/>
          </p:cNvSpPr>
          <p:nvPr>
            <p:ph type="sldNum" sz="quarter" idx="10"/>
          </p:nvPr>
        </p:nvSpPr>
        <p:spPr/>
        <p:txBody>
          <a:bodyPr/>
          <a:lstStyle/>
          <a:p>
            <a:fld id="{67DB115A-58B6-4E94-B4A0-A5F42D1F1D8D}" type="slidenum">
              <a:rPr lang="en-US" smtClean="0"/>
              <a:t>10</a:t>
            </a:fld>
            <a:endParaRPr lang="en-US" dirty="0"/>
          </a:p>
        </p:txBody>
      </p:sp>
    </p:spTree>
    <p:extLst>
      <p:ext uri="{BB962C8B-B14F-4D97-AF65-F5344CB8AC3E}">
        <p14:creationId xmlns:p14="http://schemas.microsoft.com/office/powerpoint/2010/main" val="2852212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 here varies. We looked at three popular solutions, ranging anywhere from $1,200 per year for 1 user, up to $3,588 for an unknown amount of users.</a:t>
            </a:r>
          </a:p>
        </p:txBody>
      </p:sp>
      <p:sp>
        <p:nvSpPr>
          <p:cNvPr id="4" name="Slide Number Placeholder 3"/>
          <p:cNvSpPr>
            <a:spLocks noGrp="1"/>
          </p:cNvSpPr>
          <p:nvPr>
            <p:ph type="sldNum" sz="quarter" idx="10"/>
          </p:nvPr>
        </p:nvSpPr>
        <p:spPr/>
        <p:txBody>
          <a:bodyPr/>
          <a:lstStyle/>
          <a:p>
            <a:fld id="{67DB115A-58B6-4E94-B4A0-A5F42D1F1D8D}" type="slidenum">
              <a:rPr lang="en-US" smtClean="0"/>
              <a:t>11</a:t>
            </a:fld>
            <a:endParaRPr lang="en-US" dirty="0"/>
          </a:p>
        </p:txBody>
      </p:sp>
    </p:spTree>
    <p:extLst>
      <p:ext uri="{BB962C8B-B14F-4D97-AF65-F5344CB8AC3E}">
        <p14:creationId xmlns:p14="http://schemas.microsoft.com/office/powerpoint/2010/main" val="2548692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we’ll look at the homegrown solution. Since there is a little more to this one it required a bit more research.</a:t>
            </a:r>
          </a:p>
        </p:txBody>
      </p:sp>
      <p:sp>
        <p:nvSpPr>
          <p:cNvPr id="4" name="Slide Number Placeholder 3"/>
          <p:cNvSpPr>
            <a:spLocks noGrp="1"/>
          </p:cNvSpPr>
          <p:nvPr>
            <p:ph type="sldNum" sz="quarter" idx="10"/>
          </p:nvPr>
        </p:nvSpPr>
        <p:spPr/>
        <p:txBody>
          <a:bodyPr/>
          <a:lstStyle/>
          <a:p>
            <a:fld id="{67DB115A-58B6-4E94-B4A0-A5F42D1F1D8D}" type="slidenum">
              <a:rPr lang="en-US" smtClean="0"/>
              <a:t>12</a:t>
            </a:fld>
            <a:endParaRPr lang="en-US" dirty="0"/>
          </a:p>
        </p:txBody>
      </p:sp>
    </p:spTree>
    <p:extLst>
      <p:ext uri="{BB962C8B-B14F-4D97-AF65-F5344CB8AC3E}">
        <p14:creationId xmlns:p14="http://schemas.microsoft.com/office/powerpoint/2010/main" val="58974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huge pros here. It’d do exactly what we need it to. Features can be added or adjusted as we need them, since it’s controlled inside the shop. Items would be tracked exactly as needed. Meaning they’d follow the proposed cycle. Time would also be cut exponentially from the current solution, and time would likely be cut from a purchased solution as well. But it doesn’t come without cons. There isn’t any built in support, developers can be expensive, and this isn’t’ going to be an immediate solution.</a:t>
            </a:r>
          </a:p>
        </p:txBody>
      </p:sp>
      <p:sp>
        <p:nvSpPr>
          <p:cNvPr id="4" name="Slide Number Placeholder 3"/>
          <p:cNvSpPr>
            <a:spLocks noGrp="1"/>
          </p:cNvSpPr>
          <p:nvPr>
            <p:ph type="sldNum" sz="quarter" idx="10"/>
          </p:nvPr>
        </p:nvSpPr>
        <p:spPr/>
        <p:txBody>
          <a:bodyPr/>
          <a:lstStyle/>
          <a:p>
            <a:fld id="{67DB115A-58B6-4E94-B4A0-A5F42D1F1D8D}" type="slidenum">
              <a:rPr lang="en-US" smtClean="0"/>
              <a:t>13</a:t>
            </a:fld>
            <a:endParaRPr lang="en-US" dirty="0"/>
          </a:p>
        </p:txBody>
      </p:sp>
    </p:spTree>
    <p:extLst>
      <p:ext uri="{BB962C8B-B14F-4D97-AF65-F5344CB8AC3E}">
        <p14:creationId xmlns:p14="http://schemas.microsoft.com/office/powerpoint/2010/main" val="254724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options for hosting. You could self host it, or you could host it in the cloud. Pricing here works out to be about the same over about a 10 year period.</a:t>
            </a:r>
          </a:p>
        </p:txBody>
      </p:sp>
      <p:sp>
        <p:nvSpPr>
          <p:cNvPr id="4" name="Slide Number Placeholder 3"/>
          <p:cNvSpPr>
            <a:spLocks noGrp="1"/>
          </p:cNvSpPr>
          <p:nvPr>
            <p:ph type="sldNum" sz="quarter" idx="10"/>
          </p:nvPr>
        </p:nvSpPr>
        <p:spPr/>
        <p:txBody>
          <a:bodyPr/>
          <a:lstStyle/>
          <a:p>
            <a:fld id="{67DB115A-58B6-4E94-B4A0-A5F42D1F1D8D}" type="slidenum">
              <a:rPr lang="en-US" smtClean="0"/>
              <a:t>14</a:t>
            </a:fld>
            <a:endParaRPr lang="en-US" dirty="0"/>
          </a:p>
        </p:txBody>
      </p:sp>
    </p:spTree>
    <p:extLst>
      <p:ext uri="{BB962C8B-B14F-4D97-AF65-F5344CB8AC3E}">
        <p14:creationId xmlns:p14="http://schemas.microsoft.com/office/powerpoint/2010/main" val="574026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great development stacks out there. Up first is the LAMP stack. It’s the oldest, it’s free, and there are a lot of guides and tutorials on how to do this. Even to the point that there are several guide to coding an inventory management system like this one we’re looking to get.</a:t>
            </a:r>
          </a:p>
        </p:txBody>
      </p:sp>
      <p:sp>
        <p:nvSpPr>
          <p:cNvPr id="4" name="Slide Number Placeholder 3"/>
          <p:cNvSpPr>
            <a:spLocks noGrp="1"/>
          </p:cNvSpPr>
          <p:nvPr>
            <p:ph type="sldNum" sz="quarter" idx="10"/>
          </p:nvPr>
        </p:nvSpPr>
        <p:spPr/>
        <p:txBody>
          <a:bodyPr/>
          <a:lstStyle/>
          <a:p>
            <a:fld id="{67DB115A-58B6-4E94-B4A0-A5F42D1F1D8D}" type="slidenum">
              <a:rPr lang="en-US" smtClean="0"/>
              <a:t>15</a:t>
            </a:fld>
            <a:endParaRPr lang="en-US" dirty="0"/>
          </a:p>
        </p:txBody>
      </p:sp>
    </p:spTree>
    <p:extLst>
      <p:ext uri="{BB962C8B-B14F-4D97-AF65-F5344CB8AC3E}">
        <p14:creationId xmlns:p14="http://schemas.microsoft.com/office/powerpoint/2010/main" val="426676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next is the MEAN stack. It’s newer and a little more robust. This also runs on freeware. However there aren’t as many developers, so if we were to go that route it’d be a lot more expensive. There is also no guides about creating an inventory management system that we were able to find.</a:t>
            </a:r>
          </a:p>
        </p:txBody>
      </p:sp>
      <p:sp>
        <p:nvSpPr>
          <p:cNvPr id="4" name="Slide Number Placeholder 3"/>
          <p:cNvSpPr>
            <a:spLocks noGrp="1"/>
          </p:cNvSpPr>
          <p:nvPr>
            <p:ph type="sldNum" sz="quarter" idx="10"/>
          </p:nvPr>
        </p:nvSpPr>
        <p:spPr/>
        <p:txBody>
          <a:bodyPr/>
          <a:lstStyle/>
          <a:p>
            <a:fld id="{67DB115A-58B6-4E94-B4A0-A5F42D1F1D8D}" type="slidenum">
              <a:rPr lang="en-US" smtClean="0"/>
              <a:t>16</a:t>
            </a:fld>
            <a:endParaRPr lang="en-US" dirty="0"/>
          </a:p>
        </p:txBody>
      </p:sp>
    </p:spTree>
    <p:extLst>
      <p:ext uri="{BB962C8B-B14F-4D97-AF65-F5344CB8AC3E}">
        <p14:creationId xmlns:p14="http://schemas.microsoft.com/office/powerpoint/2010/main" val="1578530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final solution is the a stack that includes </a:t>
            </a:r>
            <a:r>
              <a:rPr lang="en-US" dirty="0" err="1"/>
              <a:t>ASP.Net</a:t>
            </a:r>
            <a:r>
              <a:rPr lang="en-US" dirty="0"/>
              <a:t> and React/Redux. It has a lot of similarities to the mean stack, but it’s coded in C# which is a very common language at this point. However, it only runs on a windows host, and there isn’t any free guides for this one either.</a:t>
            </a:r>
          </a:p>
          <a:p>
            <a:endParaRPr lang="en-US" dirty="0"/>
          </a:p>
        </p:txBody>
      </p:sp>
      <p:sp>
        <p:nvSpPr>
          <p:cNvPr id="4" name="Slide Number Placeholder 3"/>
          <p:cNvSpPr>
            <a:spLocks noGrp="1"/>
          </p:cNvSpPr>
          <p:nvPr>
            <p:ph type="sldNum" sz="quarter" idx="10"/>
          </p:nvPr>
        </p:nvSpPr>
        <p:spPr/>
        <p:txBody>
          <a:bodyPr/>
          <a:lstStyle/>
          <a:p>
            <a:fld id="{67DB115A-58B6-4E94-B4A0-A5F42D1F1D8D}" type="slidenum">
              <a:rPr lang="en-US" smtClean="0"/>
              <a:t>17</a:t>
            </a:fld>
            <a:endParaRPr lang="en-US" dirty="0"/>
          </a:p>
        </p:txBody>
      </p:sp>
    </p:spTree>
    <p:extLst>
      <p:ext uri="{BB962C8B-B14F-4D97-AF65-F5344CB8AC3E}">
        <p14:creationId xmlns:p14="http://schemas.microsoft.com/office/powerpoint/2010/main" val="2646280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wise, we’d be looking at these: (read from slide)</a:t>
            </a:r>
          </a:p>
        </p:txBody>
      </p:sp>
      <p:sp>
        <p:nvSpPr>
          <p:cNvPr id="4" name="Slide Number Placeholder 3"/>
          <p:cNvSpPr>
            <a:spLocks noGrp="1"/>
          </p:cNvSpPr>
          <p:nvPr>
            <p:ph type="sldNum" sz="quarter" idx="10"/>
          </p:nvPr>
        </p:nvSpPr>
        <p:spPr/>
        <p:txBody>
          <a:bodyPr/>
          <a:lstStyle/>
          <a:p>
            <a:fld id="{67DB115A-58B6-4E94-B4A0-A5F42D1F1D8D}" type="slidenum">
              <a:rPr lang="en-US" smtClean="0"/>
              <a:t>18</a:t>
            </a:fld>
            <a:endParaRPr lang="en-US" dirty="0"/>
          </a:p>
        </p:txBody>
      </p:sp>
    </p:spTree>
    <p:extLst>
      <p:ext uri="{BB962C8B-B14F-4D97-AF65-F5344CB8AC3E}">
        <p14:creationId xmlns:p14="http://schemas.microsoft.com/office/powerpoint/2010/main" val="2096003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timeline is pretty straight forward. Break it down into 6 sprints. The length of the sprint would be determined by the amount of developers available. </a:t>
            </a:r>
          </a:p>
        </p:txBody>
      </p:sp>
      <p:sp>
        <p:nvSpPr>
          <p:cNvPr id="4" name="Slide Number Placeholder 3"/>
          <p:cNvSpPr>
            <a:spLocks noGrp="1"/>
          </p:cNvSpPr>
          <p:nvPr>
            <p:ph type="sldNum" sz="quarter" idx="10"/>
          </p:nvPr>
        </p:nvSpPr>
        <p:spPr/>
        <p:txBody>
          <a:bodyPr/>
          <a:lstStyle/>
          <a:p>
            <a:fld id="{67DB115A-58B6-4E94-B4A0-A5F42D1F1D8D}" type="slidenum">
              <a:rPr lang="en-US" smtClean="0"/>
              <a:t>19</a:t>
            </a:fld>
            <a:endParaRPr lang="en-US" dirty="0"/>
          </a:p>
        </p:txBody>
      </p:sp>
    </p:spTree>
    <p:extLst>
      <p:ext uri="{BB962C8B-B14F-4D97-AF65-F5344CB8AC3E}">
        <p14:creationId xmlns:p14="http://schemas.microsoft.com/office/powerpoint/2010/main" val="43214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started I want to go over why we’re doing this presentation. Our purpose here is to insure improved employee efficiency and secure reliable client satisfaction. This project is going to affect all employees at IQ Solutions, and clients that have items in inventory at IQ Solutions. Currently IQ Solutions is lacking an inventory management and tracking system. Time is being wasted trying to locate packages that should be readily accessible. We’re looking to create a self-sustaining inventory system that would solve this problem and save time money and customer relations.</a:t>
            </a:r>
          </a:p>
        </p:txBody>
      </p:sp>
      <p:sp>
        <p:nvSpPr>
          <p:cNvPr id="4" name="Slide Number Placeholder 3"/>
          <p:cNvSpPr>
            <a:spLocks noGrp="1"/>
          </p:cNvSpPr>
          <p:nvPr>
            <p:ph type="sldNum" sz="quarter" idx="10"/>
          </p:nvPr>
        </p:nvSpPr>
        <p:spPr/>
        <p:txBody>
          <a:bodyPr/>
          <a:lstStyle/>
          <a:p>
            <a:fld id="{67DB115A-58B6-4E94-B4A0-A5F42D1F1D8D}" type="slidenum">
              <a:rPr lang="en-US" smtClean="0"/>
              <a:t>2</a:t>
            </a:fld>
            <a:endParaRPr lang="en-US" dirty="0"/>
          </a:p>
        </p:txBody>
      </p:sp>
    </p:spTree>
    <p:extLst>
      <p:ext uri="{BB962C8B-B14F-4D97-AF65-F5344CB8AC3E}">
        <p14:creationId xmlns:p14="http://schemas.microsoft.com/office/powerpoint/2010/main" val="3571251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finding a developer there are 3 primary options: use an existing developer, hire a freelancer, or hire a developer to be on staff.</a:t>
            </a:r>
          </a:p>
        </p:txBody>
      </p:sp>
      <p:sp>
        <p:nvSpPr>
          <p:cNvPr id="4" name="Slide Number Placeholder 3"/>
          <p:cNvSpPr>
            <a:spLocks noGrp="1"/>
          </p:cNvSpPr>
          <p:nvPr>
            <p:ph type="sldNum" sz="quarter" idx="10"/>
          </p:nvPr>
        </p:nvSpPr>
        <p:spPr/>
        <p:txBody>
          <a:bodyPr/>
          <a:lstStyle/>
          <a:p>
            <a:fld id="{67DB115A-58B6-4E94-B4A0-A5F42D1F1D8D}" type="slidenum">
              <a:rPr lang="en-US" smtClean="0"/>
              <a:t>20</a:t>
            </a:fld>
            <a:endParaRPr lang="en-US" dirty="0"/>
          </a:p>
        </p:txBody>
      </p:sp>
    </p:spTree>
    <p:extLst>
      <p:ext uri="{BB962C8B-B14F-4D97-AF65-F5344CB8AC3E}">
        <p14:creationId xmlns:p14="http://schemas.microsoft.com/office/powerpoint/2010/main" val="2121949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brings us to our rankings of these options, and the recommendations.</a:t>
            </a:r>
          </a:p>
        </p:txBody>
      </p:sp>
      <p:sp>
        <p:nvSpPr>
          <p:cNvPr id="4" name="Slide Number Placeholder 3"/>
          <p:cNvSpPr>
            <a:spLocks noGrp="1"/>
          </p:cNvSpPr>
          <p:nvPr>
            <p:ph type="sldNum" sz="quarter" idx="10"/>
          </p:nvPr>
        </p:nvSpPr>
        <p:spPr/>
        <p:txBody>
          <a:bodyPr/>
          <a:lstStyle/>
          <a:p>
            <a:fld id="{67DB115A-58B6-4E94-B4A0-A5F42D1F1D8D}" type="slidenum">
              <a:rPr lang="en-US" smtClean="0"/>
              <a:t>21</a:t>
            </a:fld>
            <a:endParaRPr lang="en-US" dirty="0"/>
          </a:p>
        </p:txBody>
      </p:sp>
    </p:spTree>
    <p:extLst>
      <p:ext uri="{BB962C8B-B14F-4D97-AF65-F5344CB8AC3E}">
        <p14:creationId xmlns:p14="http://schemas.microsoft.com/office/powerpoint/2010/main" val="2537308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put the DIY solution in the #1 slot, with buying an existing software solution following behind that one. In last is the current method.</a:t>
            </a:r>
          </a:p>
        </p:txBody>
      </p:sp>
      <p:sp>
        <p:nvSpPr>
          <p:cNvPr id="4" name="Slide Number Placeholder 3"/>
          <p:cNvSpPr>
            <a:spLocks noGrp="1"/>
          </p:cNvSpPr>
          <p:nvPr>
            <p:ph type="sldNum" sz="quarter" idx="10"/>
          </p:nvPr>
        </p:nvSpPr>
        <p:spPr/>
        <p:txBody>
          <a:bodyPr/>
          <a:lstStyle/>
          <a:p>
            <a:fld id="{67DB115A-58B6-4E94-B4A0-A5F42D1F1D8D}" type="slidenum">
              <a:rPr lang="en-US" smtClean="0"/>
              <a:t>22</a:t>
            </a:fld>
            <a:endParaRPr lang="en-US" dirty="0"/>
          </a:p>
        </p:txBody>
      </p:sp>
    </p:spTree>
    <p:extLst>
      <p:ext uri="{BB962C8B-B14F-4D97-AF65-F5344CB8AC3E}">
        <p14:creationId xmlns:p14="http://schemas.microsoft.com/office/powerpoint/2010/main" val="138214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hosting, we recommend AWS. It’s about the same cost and is a lot more future-proof then an in house business server would be. And if you want to add more features like having the site externally available, this will end up being cheaper in the end.</a:t>
            </a:r>
          </a:p>
        </p:txBody>
      </p:sp>
      <p:sp>
        <p:nvSpPr>
          <p:cNvPr id="4" name="Slide Number Placeholder 3"/>
          <p:cNvSpPr>
            <a:spLocks noGrp="1"/>
          </p:cNvSpPr>
          <p:nvPr>
            <p:ph type="sldNum" sz="quarter" idx="10"/>
          </p:nvPr>
        </p:nvSpPr>
        <p:spPr/>
        <p:txBody>
          <a:bodyPr/>
          <a:lstStyle/>
          <a:p>
            <a:fld id="{67DB115A-58B6-4E94-B4A0-A5F42D1F1D8D}" type="slidenum">
              <a:rPr lang="en-US" smtClean="0"/>
              <a:t>23</a:t>
            </a:fld>
            <a:endParaRPr lang="en-US" dirty="0"/>
          </a:p>
        </p:txBody>
      </p:sp>
    </p:spTree>
    <p:extLst>
      <p:ext uri="{BB962C8B-B14F-4D97-AF65-F5344CB8AC3E}">
        <p14:creationId xmlns:p14="http://schemas.microsoft.com/office/powerpoint/2010/main" val="1946215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development stack, we recommend the LAMP stack. It’s the most supported, and should be the easiest to launch from which will reduce the time to go live, and the cost associated with it.</a:t>
            </a:r>
          </a:p>
        </p:txBody>
      </p:sp>
      <p:sp>
        <p:nvSpPr>
          <p:cNvPr id="4" name="Slide Number Placeholder 3"/>
          <p:cNvSpPr>
            <a:spLocks noGrp="1"/>
          </p:cNvSpPr>
          <p:nvPr>
            <p:ph type="sldNum" sz="quarter" idx="10"/>
          </p:nvPr>
        </p:nvSpPr>
        <p:spPr/>
        <p:txBody>
          <a:bodyPr/>
          <a:lstStyle/>
          <a:p>
            <a:fld id="{67DB115A-58B6-4E94-B4A0-A5F42D1F1D8D}" type="slidenum">
              <a:rPr lang="en-US" smtClean="0"/>
              <a:t>24</a:t>
            </a:fld>
            <a:endParaRPr lang="en-US" dirty="0"/>
          </a:p>
        </p:txBody>
      </p:sp>
    </p:spTree>
    <p:extLst>
      <p:ext uri="{BB962C8B-B14F-4D97-AF65-F5344CB8AC3E}">
        <p14:creationId xmlns:p14="http://schemas.microsoft.com/office/powerpoint/2010/main" val="854203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initial feature set we recommend (read from slide)</a:t>
            </a:r>
          </a:p>
        </p:txBody>
      </p:sp>
      <p:sp>
        <p:nvSpPr>
          <p:cNvPr id="4" name="Slide Number Placeholder 3"/>
          <p:cNvSpPr>
            <a:spLocks noGrp="1"/>
          </p:cNvSpPr>
          <p:nvPr>
            <p:ph type="sldNum" sz="quarter" idx="10"/>
          </p:nvPr>
        </p:nvSpPr>
        <p:spPr/>
        <p:txBody>
          <a:bodyPr/>
          <a:lstStyle/>
          <a:p>
            <a:fld id="{67DB115A-58B6-4E94-B4A0-A5F42D1F1D8D}" type="slidenum">
              <a:rPr lang="en-US" smtClean="0"/>
              <a:t>25</a:t>
            </a:fld>
            <a:endParaRPr lang="en-US" dirty="0"/>
          </a:p>
        </p:txBody>
      </p:sp>
    </p:spTree>
    <p:extLst>
      <p:ext uri="{BB962C8B-B14F-4D97-AF65-F5344CB8AC3E}">
        <p14:creationId xmlns:p14="http://schemas.microsoft.com/office/powerpoint/2010/main" val="4254464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timeline we recommend is the one seen in the previous slide on timeline.</a:t>
            </a:r>
          </a:p>
        </p:txBody>
      </p:sp>
      <p:sp>
        <p:nvSpPr>
          <p:cNvPr id="4" name="Slide Number Placeholder 3"/>
          <p:cNvSpPr>
            <a:spLocks noGrp="1"/>
          </p:cNvSpPr>
          <p:nvPr>
            <p:ph type="sldNum" sz="quarter" idx="10"/>
          </p:nvPr>
        </p:nvSpPr>
        <p:spPr/>
        <p:txBody>
          <a:bodyPr/>
          <a:lstStyle/>
          <a:p>
            <a:fld id="{67DB115A-58B6-4E94-B4A0-A5F42D1F1D8D}" type="slidenum">
              <a:rPr lang="en-US" smtClean="0"/>
              <a:t>26</a:t>
            </a:fld>
            <a:endParaRPr lang="en-US" dirty="0"/>
          </a:p>
        </p:txBody>
      </p:sp>
    </p:spTree>
    <p:extLst>
      <p:ext uri="{BB962C8B-B14F-4D97-AF65-F5344CB8AC3E}">
        <p14:creationId xmlns:p14="http://schemas.microsoft.com/office/powerpoint/2010/main" val="2381303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developer we’d recommend mixing two of the solutions. Get a freelance developer that will give you the source code, and have an in house developer that can learn about the app and support and enhance it as necessary.</a:t>
            </a:r>
          </a:p>
        </p:txBody>
      </p:sp>
      <p:sp>
        <p:nvSpPr>
          <p:cNvPr id="4" name="Slide Number Placeholder 3"/>
          <p:cNvSpPr>
            <a:spLocks noGrp="1"/>
          </p:cNvSpPr>
          <p:nvPr>
            <p:ph type="sldNum" sz="quarter" idx="10"/>
          </p:nvPr>
        </p:nvSpPr>
        <p:spPr/>
        <p:txBody>
          <a:bodyPr/>
          <a:lstStyle/>
          <a:p>
            <a:fld id="{67DB115A-58B6-4E94-B4A0-A5F42D1F1D8D}" type="slidenum">
              <a:rPr lang="en-US" smtClean="0"/>
              <a:t>27</a:t>
            </a:fld>
            <a:endParaRPr lang="en-US" dirty="0"/>
          </a:p>
        </p:txBody>
      </p:sp>
    </p:spTree>
    <p:extLst>
      <p:ext uri="{BB962C8B-B14F-4D97-AF65-F5344CB8AC3E}">
        <p14:creationId xmlns:p14="http://schemas.microsoft.com/office/powerpoint/2010/main" val="178448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shows the Inventory cycle that we’re trying to achieve with this new inventory management solution.</a:t>
            </a:r>
          </a:p>
        </p:txBody>
      </p:sp>
      <p:sp>
        <p:nvSpPr>
          <p:cNvPr id="4" name="Slide Number Placeholder 3"/>
          <p:cNvSpPr>
            <a:spLocks noGrp="1"/>
          </p:cNvSpPr>
          <p:nvPr>
            <p:ph type="sldNum" sz="quarter" idx="10"/>
          </p:nvPr>
        </p:nvSpPr>
        <p:spPr/>
        <p:txBody>
          <a:bodyPr/>
          <a:lstStyle/>
          <a:p>
            <a:fld id="{67DB115A-58B6-4E94-B4A0-A5F42D1F1D8D}" type="slidenum">
              <a:rPr lang="en-US" smtClean="0"/>
              <a:t>3</a:t>
            </a:fld>
            <a:endParaRPr lang="en-US" dirty="0"/>
          </a:p>
        </p:txBody>
      </p:sp>
    </p:spTree>
    <p:extLst>
      <p:ext uri="{BB962C8B-B14F-4D97-AF65-F5344CB8AC3E}">
        <p14:creationId xmlns:p14="http://schemas.microsoft.com/office/powerpoint/2010/main" val="40776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methods that we used. We looked at three options, primarily. The first option is to continue with the current inventory system. 2</a:t>
            </a:r>
            <a:r>
              <a:rPr lang="en-US" baseline="30000" dirty="0"/>
              <a:t>nd</a:t>
            </a:r>
            <a:r>
              <a:rPr lang="en-US" dirty="0"/>
              <a:t>, we’re going to look at purchasing a pre built inventory management system. Last, we’ll look into building an inventory management solution in house. </a:t>
            </a:r>
          </a:p>
        </p:txBody>
      </p:sp>
      <p:sp>
        <p:nvSpPr>
          <p:cNvPr id="4" name="Slide Number Placeholder 3"/>
          <p:cNvSpPr>
            <a:spLocks noGrp="1"/>
          </p:cNvSpPr>
          <p:nvPr>
            <p:ph type="sldNum" sz="quarter" idx="10"/>
          </p:nvPr>
        </p:nvSpPr>
        <p:spPr/>
        <p:txBody>
          <a:bodyPr/>
          <a:lstStyle/>
          <a:p>
            <a:fld id="{67DB115A-58B6-4E94-B4A0-A5F42D1F1D8D}" type="slidenum">
              <a:rPr lang="en-US" smtClean="0"/>
              <a:t>4</a:t>
            </a:fld>
            <a:endParaRPr lang="en-US" dirty="0"/>
          </a:p>
        </p:txBody>
      </p:sp>
    </p:spTree>
    <p:extLst>
      <p:ext uri="{BB962C8B-B14F-4D97-AF65-F5344CB8AC3E}">
        <p14:creationId xmlns:p14="http://schemas.microsoft.com/office/powerpoint/2010/main" val="250747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we went about coming to the recommendation that we came to. First we gathered and estimated the data on the existing solution. Next, we researched </a:t>
            </a:r>
            <a:r>
              <a:rPr lang="en-US" dirty="0" err="1"/>
              <a:t>oneline</a:t>
            </a:r>
            <a:r>
              <a:rPr lang="en-US" dirty="0"/>
              <a:t> to determine the cost of an existing system. Last, we researched a DIY Solution, and compared our results.</a:t>
            </a:r>
          </a:p>
        </p:txBody>
      </p:sp>
      <p:sp>
        <p:nvSpPr>
          <p:cNvPr id="4" name="Slide Number Placeholder 3"/>
          <p:cNvSpPr>
            <a:spLocks noGrp="1"/>
          </p:cNvSpPr>
          <p:nvPr>
            <p:ph type="sldNum" sz="quarter" idx="10"/>
          </p:nvPr>
        </p:nvSpPr>
        <p:spPr/>
        <p:txBody>
          <a:bodyPr/>
          <a:lstStyle/>
          <a:p>
            <a:fld id="{67DB115A-58B6-4E94-B4A0-A5F42D1F1D8D}" type="slidenum">
              <a:rPr lang="en-US" smtClean="0"/>
              <a:t>5</a:t>
            </a:fld>
            <a:endParaRPr lang="en-US" dirty="0"/>
          </a:p>
        </p:txBody>
      </p:sp>
    </p:spTree>
    <p:extLst>
      <p:ext uri="{BB962C8B-B14F-4D97-AF65-F5344CB8AC3E}">
        <p14:creationId xmlns:p14="http://schemas.microsoft.com/office/powerpoint/2010/main" val="3145249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option 1, continue without an inventory management system.</a:t>
            </a:r>
          </a:p>
        </p:txBody>
      </p:sp>
      <p:sp>
        <p:nvSpPr>
          <p:cNvPr id="4" name="Slide Number Placeholder 3"/>
          <p:cNvSpPr>
            <a:spLocks noGrp="1"/>
          </p:cNvSpPr>
          <p:nvPr>
            <p:ph type="sldNum" sz="quarter" idx="10"/>
          </p:nvPr>
        </p:nvSpPr>
        <p:spPr/>
        <p:txBody>
          <a:bodyPr/>
          <a:lstStyle/>
          <a:p>
            <a:fld id="{67DB115A-58B6-4E94-B4A0-A5F42D1F1D8D}" type="slidenum">
              <a:rPr lang="en-US" smtClean="0"/>
              <a:t>6</a:t>
            </a:fld>
            <a:endParaRPr lang="en-US" dirty="0"/>
          </a:p>
        </p:txBody>
      </p:sp>
    </p:spTree>
    <p:extLst>
      <p:ext uri="{BB962C8B-B14F-4D97-AF65-F5344CB8AC3E}">
        <p14:creationId xmlns:p14="http://schemas.microsoft.com/office/powerpoint/2010/main" val="317336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pro with this option is that there is no obvious cost. However, there are some big cons. Items getting lost, items not tracked effectively, items getting left behind, and the time that it takes employees to find things with the current solution.</a:t>
            </a:r>
          </a:p>
        </p:txBody>
      </p:sp>
      <p:sp>
        <p:nvSpPr>
          <p:cNvPr id="4" name="Slide Number Placeholder 3"/>
          <p:cNvSpPr>
            <a:spLocks noGrp="1"/>
          </p:cNvSpPr>
          <p:nvPr>
            <p:ph type="sldNum" sz="quarter" idx="10"/>
          </p:nvPr>
        </p:nvSpPr>
        <p:spPr/>
        <p:txBody>
          <a:bodyPr/>
          <a:lstStyle/>
          <a:p>
            <a:fld id="{67DB115A-58B6-4E94-B4A0-A5F42D1F1D8D}" type="slidenum">
              <a:rPr lang="en-US" smtClean="0"/>
              <a:t>7</a:t>
            </a:fld>
            <a:endParaRPr lang="en-US" dirty="0"/>
          </a:p>
        </p:txBody>
      </p:sp>
    </p:spTree>
    <p:extLst>
      <p:ext uri="{BB962C8B-B14F-4D97-AF65-F5344CB8AC3E}">
        <p14:creationId xmlns:p14="http://schemas.microsoft.com/office/powerpoint/2010/main" val="971714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isn’t a price here, we do have some numbers. If we say there are 10 hours, spending an hour a week looking for packages or doubling back to client locations to deliver packages with a median pay of $15 per hour, that ads up to $150 per week, or $7,800 per year. You can imagine how that scales with more people, or higher pay.</a:t>
            </a:r>
          </a:p>
        </p:txBody>
      </p:sp>
      <p:sp>
        <p:nvSpPr>
          <p:cNvPr id="4" name="Slide Number Placeholder 3"/>
          <p:cNvSpPr>
            <a:spLocks noGrp="1"/>
          </p:cNvSpPr>
          <p:nvPr>
            <p:ph type="sldNum" sz="quarter" idx="10"/>
          </p:nvPr>
        </p:nvSpPr>
        <p:spPr/>
        <p:txBody>
          <a:bodyPr/>
          <a:lstStyle/>
          <a:p>
            <a:fld id="{67DB115A-58B6-4E94-B4A0-A5F42D1F1D8D}" type="slidenum">
              <a:rPr lang="en-US" smtClean="0"/>
              <a:t>8</a:t>
            </a:fld>
            <a:endParaRPr lang="en-US" dirty="0"/>
          </a:p>
        </p:txBody>
      </p:sp>
    </p:spTree>
    <p:extLst>
      <p:ext uri="{BB962C8B-B14F-4D97-AF65-F5344CB8AC3E}">
        <p14:creationId xmlns:p14="http://schemas.microsoft.com/office/powerpoint/2010/main" val="4086298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next is option 2, Purchasing an existing inventory management system.</a:t>
            </a:r>
          </a:p>
        </p:txBody>
      </p:sp>
      <p:sp>
        <p:nvSpPr>
          <p:cNvPr id="4" name="Slide Number Placeholder 3"/>
          <p:cNvSpPr>
            <a:spLocks noGrp="1"/>
          </p:cNvSpPr>
          <p:nvPr>
            <p:ph type="sldNum" sz="quarter" idx="10"/>
          </p:nvPr>
        </p:nvSpPr>
        <p:spPr/>
        <p:txBody>
          <a:bodyPr/>
          <a:lstStyle/>
          <a:p>
            <a:fld id="{67DB115A-58B6-4E94-B4A0-A5F42D1F1D8D}" type="slidenum">
              <a:rPr lang="en-US" smtClean="0"/>
              <a:t>9</a:t>
            </a:fld>
            <a:endParaRPr lang="en-US" dirty="0"/>
          </a:p>
        </p:txBody>
      </p:sp>
    </p:spTree>
    <p:extLst>
      <p:ext uri="{BB962C8B-B14F-4D97-AF65-F5344CB8AC3E}">
        <p14:creationId xmlns:p14="http://schemas.microsoft.com/office/powerpoint/2010/main" val="139115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youtu.be/xx1wScnA99Y"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D600-DC5C-4EB3-8E91-843269EBD071}"/>
              </a:ext>
            </a:extLst>
          </p:cNvPr>
          <p:cNvSpPr>
            <a:spLocks noGrp="1"/>
          </p:cNvSpPr>
          <p:nvPr>
            <p:ph type="ctrTitle"/>
          </p:nvPr>
        </p:nvSpPr>
        <p:spPr/>
        <p:txBody>
          <a:bodyPr/>
          <a:lstStyle/>
          <a:p>
            <a:r>
              <a:rPr lang="en-US" sz="8000" dirty="0"/>
              <a:t>Inventory Management</a:t>
            </a:r>
          </a:p>
        </p:txBody>
      </p:sp>
      <p:sp>
        <p:nvSpPr>
          <p:cNvPr id="3" name="Subtitle 2">
            <a:extLst>
              <a:ext uri="{FF2B5EF4-FFF2-40B4-BE49-F238E27FC236}">
                <a16:creationId xmlns:a16="http://schemas.microsoft.com/office/drawing/2014/main" id="{6C87DE2B-30D1-4E35-8B51-939E271BAADF}"/>
              </a:ext>
            </a:extLst>
          </p:cNvPr>
          <p:cNvSpPr>
            <a:spLocks noGrp="1"/>
          </p:cNvSpPr>
          <p:nvPr>
            <p:ph type="subTitle" idx="1"/>
          </p:nvPr>
        </p:nvSpPr>
        <p:spPr/>
        <p:txBody>
          <a:bodyPr/>
          <a:lstStyle/>
          <a:p>
            <a:r>
              <a:rPr lang="en-US" dirty="0"/>
              <a:t>A New solution to iq technology solutions inventory </a:t>
            </a:r>
          </a:p>
        </p:txBody>
      </p:sp>
    </p:spTree>
    <p:extLst>
      <p:ext uri="{BB962C8B-B14F-4D97-AF65-F5344CB8AC3E}">
        <p14:creationId xmlns:p14="http://schemas.microsoft.com/office/powerpoint/2010/main" val="2142770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79DC-ECFA-428E-93BF-C7CE3CF76E7B}"/>
              </a:ext>
            </a:extLst>
          </p:cNvPr>
          <p:cNvSpPr>
            <a:spLocks noGrp="1"/>
          </p:cNvSpPr>
          <p:nvPr>
            <p:ph type="title"/>
          </p:nvPr>
        </p:nvSpPr>
        <p:spPr/>
        <p:txBody>
          <a:bodyPr/>
          <a:lstStyle/>
          <a:p>
            <a:r>
              <a:rPr lang="en-US" dirty="0"/>
              <a:t>Option 2 Results</a:t>
            </a:r>
          </a:p>
        </p:txBody>
      </p:sp>
      <p:sp>
        <p:nvSpPr>
          <p:cNvPr id="3" name="Content Placeholder 2">
            <a:extLst>
              <a:ext uri="{FF2B5EF4-FFF2-40B4-BE49-F238E27FC236}">
                <a16:creationId xmlns:a16="http://schemas.microsoft.com/office/drawing/2014/main" id="{E99B1CC2-A3DA-4B33-B43D-ECBEE9ABDAB4}"/>
              </a:ext>
            </a:extLst>
          </p:cNvPr>
          <p:cNvSpPr>
            <a:spLocks noGrp="1"/>
          </p:cNvSpPr>
          <p:nvPr>
            <p:ph idx="1"/>
          </p:nvPr>
        </p:nvSpPr>
        <p:spPr/>
        <p:txBody>
          <a:bodyPr/>
          <a:lstStyle/>
          <a:p>
            <a:r>
              <a:rPr lang="en-US" dirty="0"/>
              <a:t>Pros</a:t>
            </a:r>
          </a:p>
          <a:p>
            <a:pPr lvl="1"/>
            <a:r>
              <a:rPr lang="en-US" dirty="0"/>
              <a:t>Can implement immediately</a:t>
            </a:r>
          </a:p>
          <a:p>
            <a:pPr lvl="1"/>
            <a:r>
              <a:rPr lang="en-US" dirty="0"/>
              <a:t>Comes with outside help/support if there is something wrong with the system</a:t>
            </a:r>
          </a:p>
          <a:p>
            <a:r>
              <a:rPr lang="en-US" dirty="0"/>
              <a:t>Cons</a:t>
            </a:r>
          </a:p>
          <a:p>
            <a:pPr lvl="1"/>
            <a:r>
              <a:rPr lang="en-US" dirty="0"/>
              <a:t>Isn’t purpose-built precisely for what would be needed</a:t>
            </a:r>
          </a:p>
          <a:p>
            <a:pPr lvl="1"/>
            <a:r>
              <a:rPr lang="en-US" dirty="0"/>
              <a:t>Can be high in cost</a:t>
            </a:r>
          </a:p>
          <a:p>
            <a:pPr lvl="1"/>
            <a:r>
              <a:rPr lang="en-US" dirty="0"/>
              <a:t>Any feature request will be vetted by the company that produces the product and may or may not end up in the final package</a:t>
            </a:r>
          </a:p>
        </p:txBody>
      </p:sp>
    </p:spTree>
    <p:extLst>
      <p:ext uri="{BB962C8B-B14F-4D97-AF65-F5344CB8AC3E}">
        <p14:creationId xmlns:p14="http://schemas.microsoft.com/office/powerpoint/2010/main" val="221643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659C-5403-49DB-85F7-78DC98602DDE}"/>
              </a:ext>
            </a:extLst>
          </p:cNvPr>
          <p:cNvSpPr>
            <a:spLocks noGrp="1"/>
          </p:cNvSpPr>
          <p:nvPr>
            <p:ph type="title"/>
          </p:nvPr>
        </p:nvSpPr>
        <p:spPr/>
        <p:txBody>
          <a:bodyPr/>
          <a:lstStyle/>
          <a:p>
            <a:r>
              <a:rPr lang="en-US" dirty="0"/>
              <a:t>Option 2 Results – Pricing</a:t>
            </a:r>
            <a:br>
              <a:rPr lang="en-US" dirty="0"/>
            </a:br>
            <a:endParaRPr lang="en-US" dirty="0"/>
          </a:p>
        </p:txBody>
      </p:sp>
      <p:sp>
        <p:nvSpPr>
          <p:cNvPr id="3" name="Content Placeholder 2">
            <a:extLst>
              <a:ext uri="{FF2B5EF4-FFF2-40B4-BE49-F238E27FC236}">
                <a16:creationId xmlns:a16="http://schemas.microsoft.com/office/drawing/2014/main" id="{EF7F2889-F015-4FED-AE94-71B5F068458F}"/>
              </a:ext>
            </a:extLst>
          </p:cNvPr>
          <p:cNvSpPr>
            <a:spLocks noGrp="1"/>
          </p:cNvSpPr>
          <p:nvPr>
            <p:ph idx="1"/>
          </p:nvPr>
        </p:nvSpPr>
        <p:spPr/>
        <p:txBody>
          <a:bodyPr>
            <a:normAutofit/>
          </a:bodyPr>
          <a:lstStyle/>
          <a:p>
            <a:pPr lvl="0"/>
            <a:r>
              <a:rPr lang="en-US" dirty="0"/>
              <a:t>Oracle NetSuite</a:t>
            </a:r>
          </a:p>
          <a:p>
            <a:pPr lvl="1"/>
            <a:r>
              <a:rPr lang="en-US" dirty="0"/>
              <a:t>$99 for one user +$49 per additional user, per month</a:t>
            </a:r>
          </a:p>
          <a:p>
            <a:pPr lvl="2"/>
            <a:r>
              <a:rPr lang="en-US" dirty="0"/>
              <a:t>~$1,200 per year, + ~$600 per additional user</a:t>
            </a:r>
          </a:p>
          <a:p>
            <a:pPr lvl="0"/>
            <a:r>
              <a:rPr lang="en-US" dirty="0"/>
              <a:t>TradeGecko</a:t>
            </a:r>
          </a:p>
          <a:p>
            <a:pPr lvl="1"/>
            <a:r>
              <a:rPr lang="en-US" dirty="0"/>
              <a:t>$459 per month (8 users)</a:t>
            </a:r>
          </a:p>
          <a:p>
            <a:pPr lvl="2"/>
            <a:r>
              <a:rPr lang="en-US" dirty="0"/>
              <a:t>$5,508/year </a:t>
            </a:r>
          </a:p>
          <a:p>
            <a:pPr lvl="0"/>
            <a:r>
              <a:rPr lang="en-US" dirty="0"/>
              <a:t>Cin7</a:t>
            </a:r>
          </a:p>
          <a:p>
            <a:pPr lvl="1"/>
            <a:r>
              <a:rPr lang="en-US" dirty="0"/>
              <a:t>Starting at $299/Month (amount of users not stated)</a:t>
            </a:r>
          </a:p>
          <a:p>
            <a:pPr lvl="2"/>
            <a:r>
              <a:rPr lang="en-US" dirty="0"/>
              <a:t>$3,588/year</a:t>
            </a:r>
          </a:p>
        </p:txBody>
      </p:sp>
    </p:spTree>
    <p:extLst>
      <p:ext uri="{BB962C8B-B14F-4D97-AF65-F5344CB8AC3E}">
        <p14:creationId xmlns:p14="http://schemas.microsoft.com/office/powerpoint/2010/main" val="117450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3531-0792-4986-A5EE-598AA0CA6A53}"/>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29CAE54A-BD89-4C1C-A99A-A71E723F88ED}"/>
              </a:ext>
            </a:extLst>
          </p:cNvPr>
          <p:cNvSpPr>
            <a:spLocks noGrp="1"/>
          </p:cNvSpPr>
          <p:nvPr>
            <p:ph type="body" idx="1"/>
          </p:nvPr>
        </p:nvSpPr>
        <p:spPr/>
        <p:txBody>
          <a:bodyPr/>
          <a:lstStyle/>
          <a:p>
            <a:r>
              <a:rPr lang="en-US" dirty="0"/>
              <a:t>Option 3: homegrown solution</a:t>
            </a:r>
          </a:p>
        </p:txBody>
      </p:sp>
    </p:spTree>
    <p:extLst>
      <p:ext uri="{BB962C8B-B14F-4D97-AF65-F5344CB8AC3E}">
        <p14:creationId xmlns:p14="http://schemas.microsoft.com/office/powerpoint/2010/main" val="722504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9A61-AD8E-41B6-8DF7-571A9AA675DC}"/>
              </a:ext>
            </a:extLst>
          </p:cNvPr>
          <p:cNvSpPr>
            <a:spLocks noGrp="1"/>
          </p:cNvSpPr>
          <p:nvPr>
            <p:ph type="title"/>
          </p:nvPr>
        </p:nvSpPr>
        <p:spPr/>
        <p:txBody>
          <a:bodyPr/>
          <a:lstStyle/>
          <a:p>
            <a:r>
              <a:rPr lang="en-US" dirty="0"/>
              <a:t>Option 3 Results</a:t>
            </a:r>
          </a:p>
        </p:txBody>
      </p:sp>
      <p:sp>
        <p:nvSpPr>
          <p:cNvPr id="3" name="Content Placeholder 2">
            <a:extLst>
              <a:ext uri="{FF2B5EF4-FFF2-40B4-BE49-F238E27FC236}">
                <a16:creationId xmlns:a16="http://schemas.microsoft.com/office/drawing/2014/main" id="{447C16B1-2B66-4440-BF53-9215CDA84F37}"/>
              </a:ext>
            </a:extLst>
          </p:cNvPr>
          <p:cNvSpPr>
            <a:spLocks noGrp="1"/>
          </p:cNvSpPr>
          <p:nvPr>
            <p:ph idx="1"/>
          </p:nvPr>
        </p:nvSpPr>
        <p:spPr/>
        <p:txBody>
          <a:bodyPr>
            <a:normAutofit lnSpcReduction="10000"/>
          </a:bodyPr>
          <a:lstStyle/>
          <a:p>
            <a:r>
              <a:rPr lang="en-US" dirty="0"/>
              <a:t>Pros</a:t>
            </a:r>
          </a:p>
          <a:p>
            <a:pPr lvl="1"/>
            <a:r>
              <a:rPr lang="en-US" dirty="0"/>
              <a:t>Would fit the need exactly (Purpose built)</a:t>
            </a:r>
          </a:p>
          <a:p>
            <a:pPr lvl="1"/>
            <a:r>
              <a:rPr lang="en-US" dirty="0"/>
              <a:t>Features can be added/adjusted as needed</a:t>
            </a:r>
          </a:p>
          <a:p>
            <a:pPr lvl="1"/>
            <a:r>
              <a:rPr lang="en-US" dirty="0"/>
              <a:t>Items would be tracked exactly as needed</a:t>
            </a:r>
          </a:p>
          <a:p>
            <a:pPr lvl="1"/>
            <a:r>
              <a:rPr lang="en-US" dirty="0"/>
              <a:t>Time spent would be cut exponentially from current solution</a:t>
            </a:r>
          </a:p>
          <a:p>
            <a:r>
              <a:rPr lang="en-US" dirty="0"/>
              <a:t>Cons</a:t>
            </a:r>
          </a:p>
          <a:p>
            <a:pPr lvl="1"/>
            <a:r>
              <a:rPr lang="en-US" dirty="0"/>
              <a:t>No outside support if there are problems.</a:t>
            </a:r>
          </a:p>
          <a:p>
            <a:pPr lvl="1"/>
            <a:r>
              <a:rPr lang="en-US" dirty="0"/>
              <a:t>Can be high cost to pay a developer, if there isn’t already one on the team</a:t>
            </a:r>
          </a:p>
          <a:p>
            <a:pPr lvl="1"/>
            <a:r>
              <a:rPr lang="en-US" dirty="0"/>
              <a:t>Cannot implement solution immediately, and the cost will most likely be front loaded (pay a lot up front for server hardware or cloud server space)</a:t>
            </a:r>
          </a:p>
        </p:txBody>
      </p:sp>
    </p:spTree>
    <p:extLst>
      <p:ext uri="{BB962C8B-B14F-4D97-AF65-F5344CB8AC3E}">
        <p14:creationId xmlns:p14="http://schemas.microsoft.com/office/powerpoint/2010/main" val="3183568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ABBB-5E8F-4C18-873F-50035C1D2800}"/>
              </a:ext>
            </a:extLst>
          </p:cNvPr>
          <p:cNvSpPr>
            <a:spLocks noGrp="1"/>
          </p:cNvSpPr>
          <p:nvPr>
            <p:ph type="title"/>
          </p:nvPr>
        </p:nvSpPr>
        <p:spPr/>
        <p:txBody>
          <a:bodyPr/>
          <a:lstStyle/>
          <a:p>
            <a:r>
              <a:rPr lang="en-US" dirty="0"/>
              <a:t>Option 3 Results – Hosting Pricing</a:t>
            </a:r>
            <a:br>
              <a:rPr lang="en-US" dirty="0"/>
            </a:br>
            <a:br>
              <a:rPr lang="en-US" dirty="0"/>
            </a:br>
            <a:endParaRPr lang="en-US" dirty="0"/>
          </a:p>
        </p:txBody>
      </p:sp>
      <p:sp>
        <p:nvSpPr>
          <p:cNvPr id="3" name="Content Placeholder 2">
            <a:extLst>
              <a:ext uri="{FF2B5EF4-FFF2-40B4-BE49-F238E27FC236}">
                <a16:creationId xmlns:a16="http://schemas.microsoft.com/office/drawing/2014/main" id="{070B2041-7B2D-4537-9330-3354ABD404B5}"/>
              </a:ext>
            </a:extLst>
          </p:cNvPr>
          <p:cNvSpPr>
            <a:spLocks noGrp="1"/>
          </p:cNvSpPr>
          <p:nvPr>
            <p:ph idx="1"/>
          </p:nvPr>
        </p:nvSpPr>
        <p:spPr/>
        <p:txBody>
          <a:bodyPr>
            <a:normAutofit fontScale="92500" lnSpcReduction="10000"/>
          </a:bodyPr>
          <a:lstStyle/>
          <a:p>
            <a:pPr lvl="0"/>
            <a:r>
              <a:rPr lang="en-US" dirty="0"/>
              <a:t>Option 1 (Self Hosted) ~ $2,750 ~ one time cost</a:t>
            </a:r>
          </a:p>
          <a:p>
            <a:pPr lvl="1"/>
            <a:r>
              <a:rPr lang="en-US" dirty="0"/>
              <a:t>Server Cost: $2773.55</a:t>
            </a:r>
          </a:p>
          <a:p>
            <a:pPr lvl="1"/>
            <a:r>
              <a:rPr lang="en-US" dirty="0"/>
              <a:t>This option would not be externally accessible, which keeps the hardware/internet cost down, but also doesn’t allow for anyone without VPN access to the network to access the software. So, if a portal for clients would ever need to be built the server would have to be setup to be accessible from the internet which would drive up the costs (Cert, static IP from ISP, Beefed up network security, etc.)</a:t>
            </a:r>
          </a:p>
          <a:p>
            <a:pPr lvl="0"/>
            <a:r>
              <a:rPr lang="en-US" dirty="0"/>
              <a:t>Option 2 (AWS/Cloud)</a:t>
            </a:r>
          </a:p>
          <a:p>
            <a:pPr lvl="1"/>
            <a:r>
              <a:rPr lang="en-US" dirty="0"/>
              <a:t>T2 medium from amazon, 1 year standard pricing </a:t>
            </a:r>
          </a:p>
          <a:p>
            <a:pPr lvl="1"/>
            <a:r>
              <a:rPr lang="en-US" dirty="0"/>
              <a:t>$270/year</a:t>
            </a:r>
          </a:p>
          <a:p>
            <a:pPr lvl="1"/>
            <a:r>
              <a:rPr lang="en-US" dirty="0"/>
              <a:t>This option could be easily made externally accessible, but would still need the SSL certificate, as well as a domain (~$250/year)</a:t>
            </a:r>
          </a:p>
          <a:p>
            <a:endParaRPr lang="en-US" dirty="0"/>
          </a:p>
        </p:txBody>
      </p:sp>
    </p:spTree>
    <p:extLst>
      <p:ext uri="{BB962C8B-B14F-4D97-AF65-F5344CB8AC3E}">
        <p14:creationId xmlns:p14="http://schemas.microsoft.com/office/powerpoint/2010/main" val="1547849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103A-FDE4-4966-95E0-B850E425DCFC}"/>
              </a:ext>
            </a:extLst>
          </p:cNvPr>
          <p:cNvSpPr>
            <a:spLocks noGrp="1"/>
          </p:cNvSpPr>
          <p:nvPr>
            <p:ph type="title"/>
          </p:nvPr>
        </p:nvSpPr>
        <p:spPr/>
        <p:txBody>
          <a:bodyPr/>
          <a:lstStyle/>
          <a:p>
            <a:r>
              <a:rPr lang="en-US" dirty="0"/>
              <a:t>Option 3 – Development Stack</a:t>
            </a:r>
          </a:p>
        </p:txBody>
      </p:sp>
      <p:sp>
        <p:nvSpPr>
          <p:cNvPr id="3" name="Content Placeholder 2">
            <a:extLst>
              <a:ext uri="{FF2B5EF4-FFF2-40B4-BE49-F238E27FC236}">
                <a16:creationId xmlns:a16="http://schemas.microsoft.com/office/drawing/2014/main" id="{806E8ACF-FFCE-4F48-A8C5-FA48DD57DA84}"/>
              </a:ext>
            </a:extLst>
          </p:cNvPr>
          <p:cNvSpPr>
            <a:spLocks noGrp="1"/>
          </p:cNvSpPr>
          <p:nvPr>
            <p:ph idx="1"/>
          </p:nvPr>
        </p:nvSpPr>
        <p:spPr/>
        <p:txBody>
          <a:bodyPr>
            <a:normAutofit/>
          </a:bodyPr>
          <a:lstStyle/>
          <a:p>
            <a:pPr lvl="0"/>
            <a:r>
              <a:rPr lang="en-US" dirty="0"/>
              <a:t>LAMP</a:t>
            </a:r>
          </a:p>
          <a:p>
            <a:pPr lvl="1"/>
            <a:r>
              <a:rPr lang="en-US" dirty="0"/>
              <a:t>(pretty close to) Universally supported</a:t>
            </a:r>
          </a:p>
          <a:p>
            <a:pPr lvl="1"/>
            <a:r>
              <a:rPr lang="en-US" dirty="0"/>
              <a:t>Oldest stack (I think)</a:t>
            </a:r>
          </a:p>
          <a:p>
            <a:pPr lvl="1"/>
            <a:r>
              <a:rPr lang="en-US" dirty="0"/>
              <a:t>Runs on freeware (Linux, Apache, MySQL, PHP)</a:t>
            </a:r>
          </a:p>
          <a:p>
            <a:pPr lvl="1"/>
            <a:r>
              <a:rPr lang="en-US" dirty="0"/>
              <a:t>Guides exist to help get this started</a:t>
            </a:r>
          </a:p>
          <a:p>
            <a:endParaRPr lang="en-US" dirty="0"/>
          </a:p>
        </p:txBody>
      </p:sp>
    </p:spTree>
    <p:extLst>
      <p:ext uri="{BB962C8B-B14F-4D97-AF65-F5344CB8AC3E}">
        <p14:creationId xmlns:p14="http://schemas.microsoft.com/office/powerpoint/2010/main" val="241032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F0E4-C7F0-42B9-9DD9-E80014238CE7}"/>
              </a:ext>
            </a:extLst>
          </p:cNvPr>
          <p:cNvSpPr>
            <a:spLocks noGrp="1"/>
          </p:cNvSpPr>
          <p:nvPr>
            <p:ph type="title"/>
          </p:nvPr>
        </p:nvSpPr>
        <p:spPr/>
        <p:txBody>
          <a:bodyPr/>
          <a:lstStyle/>
          <a:p>
            <a:r>
              <a:rPr lang="en-US" dirty="0"/>
              <a:t>Option 3 – Development Stack</a:t>
            </a:r>
          </a:p>
        </p:txBody>
      </p:sp>
      <p:sp>
        <p:nvSpPr>
          <p:cNvPr id="3" name="Content Placeholder 2">
            <a:extLst>
              <a:ext uri="{FF2B5EF4-FFF2-40B4-BE49-F238E27FC236}">
                <a16:creationId xmlns:a16="http://schemas.microsoft.com/office/drawing/2014/main" id="{7227D1FB-D9AE-4085-BE9F-1DFC8A657AED}"/>
              </a:ext>
            </a:extLst>
          </p:cNvPr>
          <p:cNvSpPr>
            <a:spLocks noGrp="1"/>
          </p:cNvSpPr>
          <p:nvPr>
            <p:ph idx="1"/>
          </p:nvPr>
        </p:nvSpPr>
        <p:spPr/>
        <p:txBody>
          <a:bodyPr/>
          <a:lstStyle/>
          <a:p>
            <a:pPr lvl="0"/>
            <a:r>
              <a:rPr lang="en-US" dirty="0"/>
              <a:t>MEAN</a:t>
            </a:r>
          </a:p>
          <a:p>
            <a:pPr lvl="1"/>
            <a:r>
              <a:rPr lang="en-US" dirty="0"/>
              <a:t>Newer</a:t>
            </a:r>
          </a:p>
          <a:p>
            <a:pPr lvl="1"/>
            <a:r>
              <a:rPr lang="en-US" dirty="0"/>
              <a:t>More robust</a:t>
            </a:r>
          </a:p>
          <a:p>
            <a:pPr lvl="1"/>
            <a:r>
              <a:rPr lang="en-US" dirty="0"/>
              <a:t>Runs on freeware (MongoDB, Express.js, Angular.js, Node.js)</a:t>
            </a:r>
          </a:p>
          <a:p>
            <a:pPr lvl="1"/>
            <a:r>
              <a:rPr lang="en-US" dirty="0"/>
              <a:t>Not as many developers, so they will be more expensive</a:t>
            </a:r>
          </a:p>
          <a:p>
            <a:pPr lvl="1"/>
            <a:r>
              <a:rPr lang="en-US" dirty="0"/>
              <a:t>Nothing found is using this stack in the open source department, for inventory management.</a:t>
            </a:r>
          </a:p>
          <a:p>
            <a:endParaRPr lang="en-US" dirty="0"/>
          </a:p>
        </p:txBody>
      </p:sp>
    </p:spTree>
    <p:extLst>
      <p:ext uri="{BB962C8B-B14F-4D97-AF65-F5344CB8AC3E}">
        <p14:creationId xmlns:p14="http://schemas.microsoft.com/office/powerpoint/2010/main" val="4051211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A371-FD0E-4F3A-B90D-4A7C85FD6318}"/>
              </a:ext>
            </a:extLst>
          </p:cNvPr>
          <p:cNvSpPr>
            <a:spLocks noGrp="1"/>
          </p:cNvSpPr>
          <p:nvPr>
            <p:ph type="title"/>
          </p:nvPr>
        </p:nvSpPr>
        <p:spPr/>
        <p:txBody>
          <a:bodyPr/>
          <a:lstStyle/>
          <a:p>
            <a:r>
              <a:rPr lang="en-US" dirty="0"/>
              <a:t>Option 3 – Development Stack</a:t>
            </a:r>
          </a:p>
        </p:txBody>
      </p:sp>
      <p:sp>
        <p:nvSpPr>
          <p:cNvPr id="3" name="Content Placeholder 2">
            <a:extLst>
              <a:ext uri="{FF2B5EF4-FFF2-40B4-BE49-F238E27FC236}">
                <a16:creationId xmlns:a16="http://schemas.microsoft.com/office/drawing/2014/main" id="{11169DB5-2B71-4784-9C34-3C32AF20A41E}"/>
              </a:ext>
            </a:extLst>
          </p:cNvPr>
          <p:cNvSpPr>
            <a:spLocks noGrp="1"/>
          </p:cNvSpPr>
          <p:nvPr>
            <p:ph idx="1"/>
          </p:nvPr>
        </p:nvSpPr>
        <p:spPr/>
        <p:txBody>
          <a:bodyPr/>
          <a:lstStyle/>
          <a:p>
            <a:pPr lvl="0"/>
            <a:r>
              <a:rPr lang="en-US" dirty="0"/>
              <a:t>ASP.NET MVC 5 + React/Redux</a:t>
            </a:r>
          </a:p>
          <a:p>
            <a:pPr lvl="1"/>
            <a:r>
              <a:rPr lang="en-US" dirty="0"/>
              <a:t>Similar benefits to the MEAN stack</a:t>
            </a:r>
          </a:p>
          <a:p>
            <a:pPr lvl="1"/>
            <a:r>
              <a:rPr lang="en-US" dirty="0"/>
              <a:t>Server coded in C# (more common language)</a:t>
            </a:r>
          </a:p>
          <a:p>
            <a:pPr lvl="1"/>
            <a:r>
              <a:rPr lang="en-US" dirty="0"/>
              <a:t>Built for/Only runs on windows stack (Windows Server, IIS, MS-SQL, ASP.NET) </a:t>
            </a:r>
          </a:p>
          <a:p>
            <a:pPr lvl="1"/>
            <a:r>
              <a:rPr lang="en-US" dirty="0"/>
              <a:t>Nothing found is using this stack in the open source department, for inventory management.</a:t>
            </a:r>
          </a:p>
          <a:p>
            <a:endParaRPr lang="en-US" dirty="0"/>
          </a:p>
        </p:txBody>
      </p:sp>
    </p:spTree>
    <p:extLst>
      <p:ext uri="{BB962C8B-B14F-4D97-AF65-F5344CB8AC3E}">
        <p14:creationId xmlns:p14="http://schemas.microsoft.com/office/powerpoint/2010/main" val="207278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4DBB-9FF1-4639-A69A-8907687A104D}"/>
              </a:ext>
            </a:extLst>
          </p:cNvPr>
          <p:cNvSpPr>
            <a:spLocks noGrp="1"/>
          </p:cNvSpPr>
          <p:nvPr>
            <p:ph type="title"/>
          </p:nvPr>
        </p:nvSpPr>
        <p:spPr/>
        <p:txBody>
          <a:bodyPr/>
          <a:lstStyle/>
          <a:p>
            <a:r>
              <a:rPr lang="en-US" dirty="0"/>
              <a:t>Option 3 – Feature Set</a:t>
            </a:r>
          </a:p>
        </p:txBody>
      </p:sp>
      <p:sp>
        <p:nvSpPr>
          <p:cNvPr id="3" name="Content Placeholder 2">
            <a:extLst>
              <a:ext uri="{FF2B5EF4-FFF2-40B4-BE49-F238E27FC236}">
                <a16:creationId xmlns:a16="http://schemas.microsoft.com/office/drawing/2014/main" id="{B4C24AC0-BF8F-4B36-957F-176A334EFAF8}"/>
              </a:ext>
            </a:extLst>
          </p:cNvPr>
          <p:cNvSpPr>
            <a:spLocks noGrp="1"/>
          </p:cNvSpPr>
          <p:nvPr>
            <p:ph idx="1"/>
          </p:nvPr>
        </p:nvSpPr>
        <p:spPr/>
        <p:txBody>
          <a:bodyPr/>
          <a:lstStyle/>
          <a:p>
            <a:pPr lvl="0"/>
            <a:r>
              <a:rPr lang="en-US" dirty="0"/>
              <a:t>Add item types</a:t>
            </a:r>
          </a:p>
          <a:p>
            <a:pPr lvl="0"/>
            <a:r>
              <a:rPr lang="en-US" dirty="0"/>
              <a:t>Add items of that type with a location</a:t>
            </a:r>
          </a:p>
          <a:p>
            <a:pPr lvl="0"/>
            <a:r>
              <a:rPr lang="en-US" dirty="0"/>
              <a:t>Tie specific boxes/items to specific clients</a:t>
            </a:r>
          </a:p>
          <a:p>
            <a:pPr lvl="0"/>
            <a:r>
              <a:rPr lang="en-US" dirty="0"/>
              <a:t>Update inventory</a:t>
            </a:r>
          </a:p>
          <a:p>
            <a:pPr lvl="1"/>
            <a:r>
              <a:rPr lang="en-US" dirty="0"/>
              <a:t>Possibly automatically w/ barcode scanners?</a:t>
            </a:r>
          </a:p>
          <a:p>
            <a:pPr lvl="0"/>
            <a:r>
              <a:rPr lang="en-US" dirty="0"/>
              <a:t>Browser based, so compatibility with different operating system won’t be an issue.</a:t>
            </a:r>
          </a:p>
          <a:p>
            <a:pPr lvl="0"/>
            <a:r>
              <a:rPr lang="en-US" dirty="0"/>
              <a:t>Super user friendly, to save time</a:t>
            </a:r>
          </a:p>
          <a:p>
            <a:pPr lvl="0"/>
            <a:r>
              <a:rPr lang="en-US" dirty="0"/>
              <a:t>User logins to track who is removing/adding items to inventory to help with audits.</a:t>
            </a:r>
          </a:p>
          <a:p>
            <a:endParaRPr lang="en-US" dirty="0"/>
          </a:p>
        </p:txBody>
      </p:sp>
    </p:spTree>
    <p:extLst>
      <p:ext uri="{BB962C8B-B14F-4D97-AF65-F5344CB8AC3E}">
        <p14:creationId xmlns:p14="http://schemas.microsoft.com/office/powerpoint/2010/main" val="1102690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3514-9995-4D40-867A-1EE87FC88D0C}"/>
              </a:ext>
            </a:extLst>
          </p:cNvPr>
          <p:cNvSpPr>
            <a:spLocks noGrp="1"/>
          </p:cNvSpPr>
          <p:nvPr>
            <p:ph type="title"/>
          </p:nvPr>
        </p:nvSpPr>
        <p:spPr/>
        <p:txBody>
          <a:bodyPr/>
          <a:lstStyle/>
          <a:p>
            <a:r>
              <a:rPr lang="en-US" dirty="0"/>
              <a:t>Option 3 - Timeline</a:t>
            </a:r>
          </a:p>
        </p:txBody>
      </p:sp>
      <p:sp>
        <p:nvSpPr>
          <p:cNvPr id="3" name="Content Placeholder 2">
            <a:extLst>
              <a:ext uri="{FF2B5EF4-FFF2-40B4-BE49-F238E27FC236}">
                <a16:creationId xmlns:a16="http://schemas.microsoft.com/office/drawing/2014/main" id="{8A76B65F-2638-4CB8-BBF7-5C30D016F9D3}"/>
              </a:ext>
            </a:extLst>
          </p:cNvPr>
          <p:cNvSpPr>
            <a:spLocks noGrp="1"/>
          </p:cNvSpPr>
          <p:nvPr>
            <p:ph idx="1"/>
          </p:nvPr>
        </p:nvSpPr>
        <p:spPr/>
        <p:txBody>
          <a:bodyPr>
            <a:normAutofit fontScale="92500" lnSpcReduction="20000"/>
          </a:bodyPr>
          <a:lstStyle/>
          <a:p>
            <a:pPr lvl="0"/>
            <a:r>
              <a:rPr lang="en-US" dirty="0"/>
              <a:t>Sprint 1</a:t>
            </a:r>
          </a:p>
          <a:p>
            <a:pPr lvl="1"/>
            <a:r>
              <a:rPr lang="en-US" dirty="0"/>
              <a:t>Setup site hosting</a:t>
            </a:r>
          </a:p>
          <a:p>
            <a:pPr lvl="0"/>
            <a:r>
              <a:rPr lang="en-US" dirty="0"/>
              <a:t>Sprint 2</a:t>
            </a:r>
          </a:p>
          <a:p>
            <a:pPr lvl="1"/>
            <a:r>
              <a:rPr lang="en-US" dirty="0"/>
              <a:t>Launch site on stack with basic demo application</a:t>
            </a:r>
          </a:p>
          <a:p>
            <a:pPr lvl="0"/>
            <a:r>
              <a:rPr lang="en-US" dirty="0"/>
              <a:t>Sprint 3</a:t>
            </a:r>
          </a:p>
          <a:p>
            <a:pPr lvl="1"/>
            <a:r>
              <a:rPr lang="en-US" dirty="0"/>
              <a:t>Implement item types, adding items of that type and updating inventory</a:t>
            </a:r>
          </a:p>
          <a:p>
            <a:pPr lvl="0"/>
            <a:r>
              <a:rPr lang="en-US" dirty="0"/>
              <a:t>Sprint 4</a:t>
            </a:r>
          </a:p>
          <a:p>
            <a:pPr lvl="1"/>
            <a:r>
              <a:rPr lang="en-US" dirty="0"/>
              <a:t>Add users/logins, ability to tie items to clients</a:t>
            </a:r>
          </a:p>
          <a:p>
            <a:pPr lvl="0"/>
            <a:r>
              <a:rPr lang="en-US" dirty="0"/>
              <a:t>Sprint 5</a:t>
            </a:r>
          </a:p>
          <a:p>
            <a:pPr lvl="1"/>
            <a:r>
              <a:rPr lang="en-US" dirty="0"/>
              <a:t>Clean up/build user interface</a:t>
            </a:r>
          </a:p>
          <a:p>
            <a:pPr lvl="0"/>
            <a:r>
              <a:rPr lang="en-US" dirty="0"/>
              <a:t>Sprint 6</a:t>
            </a:r>
          </a:p>
          <a:p>
            <a:pPr lvl="1"/>
            <a:r>
              <a:rPr lang="en-US" dirty="0"/>
              <a:t>Build in help/instructions into screens</a:t>
            </a:r>
          </a:p>
          <a:p>
            <a:endParaRPr lang="en-US" dirty="0"/>
          </a:p>
        </p:txBody>
      </p:sp>
    </p:spTree>
    <p:extLst>
      <p:ext uri="{BB962C8B-B14F-4D97-AF65-F5344CB8AC3E}">
        <p14:creationId xmlns:p14="http://schemas.microsoft.com/office/powerpoint/2010/main" val="192797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5528-4533-4FB6-9A8F-87E8623601DE}"/>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F48201E6-2680-4D1D-BEFD-B4402A58D5E5}"/>
              </a:ext>
            </a:extLst>
          </p:cNvPr>
          <p:cNvSpPr>
            <a:spLocks noGrp="1"/>
          </p:cNvSpPr>
          <p:nvPr>
            <p:ph type="body" idx="1"/>
          </p:nvPr>
        </p:nvSpPr>
        <p:spPr/>
        <p:txBody>
          <a:bodyPr/>
          <a:lstStyle/>
          <a:p>
            <a:r>
              <a:rPr lang="en-US" dirty="0"/>
              <a:t>Our Purpose	</a:t>
            </a:r>
          </a:p>
        </p:txBody>
      </p:sp>
      <p:sp>
        <p:nvSpPr>
          <p:cNvPr id="4" name="Text Placeholder 3">
            <a:extLst>
              <a:ext uri="{FF2B5EF4-FFF2-40B4-BE49-F238E27FC236}">
                <a16:creationId xmlns:a16="http://schemas.microsoft.com/office/drawing/2014/main" id="{9D21DC78-4953-4BAD-B226-5BC3070811F4}"/>
              </a:ext>
            </a:extLst>
          </p:cNvPr>
          <p:cNvSpPr>
            <a:spLocks noGrp="1"/>
          </p:cNvSpPr>
          <p:nvPr>
            <p:ph type="body" sz="half" idx="15"/>
          </p:nvPr>
        </p:nvSpPr>
        <p:spPr/>
        <p:txBody>
          <a:bodyPr/>
          <a:lstStyle/>
          <a:p>
            <a:r>
              <a:rPr lang="en-US" dirty="0"/>
              <a:t>To insure improved employee efficiency and secure reliable client satisfaction</a:t>
            </a:r>
          </a:p>
        </p:txBody>
      </p:sp>
      <p:sp>
        <p:nvSpPr>
          <p:cNvPr id="5" name="Text Placeholder 4">
            <a:extLst>
              <a:ext uri="{FF2B5EF4-FFF2-40B4-BE49-F238E27FC236}">
                <a16:creationId xmlns:a16="http://schemas.microsoft.com/office/drawing/2014/main" id="{94269FCF-9961-4D33-8014-D2FB62C8C288}"/>
              </a:ext>
            </a:extLst>
          </p:cNvPr>
          <p:cNvSpPr>
            <a:spLocks noGrp="1"/>
          </p:cNvSpPr>
          <p:nvPr>
            <p:ph type="body" sz="quarter" idx="3"/>
          </p:nvPr>
        </p:nvSpPr>
        <p:spPr/>
        <p:txBody>
          <a:bodyPr/>
          <a:lstStyle/>
          <a:p>
            <a:r>
              <a:rPr lang="en-US" dirty="0"/>
              <a:t>Scope</a:t>
            </a:r>
          </a:p>
        </p:txBody>
      </p:sp>
      <p:sp>
        <p:nvSpPr>
          <p:cNvPr id="6" name="Text Placeholder 5">
            <a:extLst>
              <a:ext uri="{FF2B5EF4-FFF2-40B4-BE49-F238E27FC236}">
                <a16:creationId xmlns:a16="http://schemas.microsoft.com/office/drawing/2014/main" id="{51D0F37F-C780-4561-94FA-0D11A92C8A0B}"/>
              </a:ext>
            </a:extLst>
          </p:cNvPr>
          <p:cNvSpPr>
            <a:spLocks noGrp="1"/>
          </p:cNvSpPr>
          <p:nvPr>
            <p:ph type="body" sz="half" idx="16"/>
          </p:nvPr>
        </p:nvSpPr>
        <p:spPr/>
        <p:txBody>
          <a:bodyPr/>
          <a:lstStyle/>
          <a:p>
            <a:r>
              <a:rPr lang="en-US" dirty="0"/>
              <a:t>This project will affect all employees that access and handle inventory as well as clients waiting for their items</a:t>
            </a:r>
          </a:p>
        </p:txBody>
      </p:sp>
      <p:sp>
        <p:nvSpPr>
          <p:cNvPr id="7" name="Text Placeholder 6">
            <a:extLst>
              <a:ext uri="{FF2B5EF4-FFF2-40B4-BE49-F238E27FC236}">
                <a16:creationId xmlns:a16="http://schemas.microsoft.com/office/drawing/2014/main" id="{3D7E3AD9-2D47-42F4-AECB-F9DD67DF1060}"/>
              </a:ext>
            </a:extLst>
          </p:cNvPr>
          <p:cNvSpPr>
            <a:spLocks noGrp="1"/>
          </p:cNvSpPr>
          <p:nvPr>
            <p:ph type="body" sz="quarter" idx="13"/>
          </p:nvPr>
        </p:nvSpPr>
        <p:spPr/>
        <p:txBody>
          <a:bodyPr/>
          <a:lstStyle/>
          <a:p>
            <a:r>
              <a:rPr lang="en-US" dirty="0"/>
              <a:t>Overview</a:t>
            </a:r>
          </a:p>
        </p:txBody>
      </p:sp>
      <p:sp>
        <p:nvSpPr>
          <p:cNvPr id="8" name="Text Placeholder 7">
            <a:extLst>
              <a:ext uri="{FF2B5EF4-FFF2-40B4-BE49-F238E27FC236}">
                <a16:creationId xmlns:a16="http://schemas.microsoft.com/office/drawing/2014/main" id="{A4A71CC0-964A-4080-9218-433EB5D58DB1}"/>
              </a:ext>
            </a:extLst>
          </p:cNvPr>
          <p:cNvSpPr>
            <a:spLocks noGrp="1"/>
          </p:cNvSpPr>
          <p:nvPr>
            <p:ph type="body" sz="half" idx="17"/>
          </p:nvPr>
        </p:nvSpPr>
        <p:spPr/>
        <p:txBody>
          <a:bodyPr/>
          <a:lstStyle/>
          <a:p>
            <a:r>
              <a:rPr lang="en-US" dirty="0"/>
              <a:t>With a lack of inventory management and tracking, time is being wasted locating packages that should be readily accessible. A self-sustaining inventory system would solve this problem and reduce the time to identify and acknowledge received items.</a:t>
            </a:r>
          </a:p>
        </p:txBody>
      </p:sp>
    </p:spTree>
    <p:extLst>
      <p:ext uri="{BB962C8B-B14F-4D97-AF65-F5344CB8AC3E}">
        <p14:creationId xmlns:p14="http://schemas.microsoft.com/office/powerpoint/2010/main" val="3715311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9D28-1D4B-4483-98AB-53E90BCBBD56}"/>
              </a:ext>
            </a:extLst>
          </p:cNvPr>
          <p:cNvSpPr>
            <a:spLocks noGrp="1"/>
          </p:cNvSpPr>
          <p:nvPr>
            <p:ph type="title"/>
          </p:nvPr>
        </p:nvSpPr>
        <p:spPr/>
        <p:txBody>
          <a:bodyPr/>
          <a:lstStyle/>
          <a:p>
            <a:r>
              <a:rPr lang="en-US" dirty="0"/>
              <a:t>Option 3 - Developer options</a:t>
            </a:r>
            <a:br>
              <a:rPr lang="en-US" dirty="0"/>
            </a:br>
            <a:br>
              <a:rPr lang="en-US" dirty="0"/>
            </a:br>
            <a:endParaRPr lang="en-US" dirty="0"/>
          </a:p>
        </p:txBody>
      </p:sp>
      <p:sp>
        <p:nvSpPr>
          <p:cNvPr id="3" name="Content Placeholder 2">
            <a:extLst>
              <a:ext uri="{FF2B5EF4-FFF2-40B4-BE49-F238E27FC236}">
                <a16:creationId xmlns:a16="http://schemas.microsoft.com/office/drawing/2014/main" id="{A336BB2D-C4B8-4C32-BC1C-8280FE499DEA}"/>
              </a:ext>
            </a:extLst>
          </p:cNvPr>
          <p:cNvSpPr>
            <a:spLocks noGrp="1"/>
          </p:cNvSpPr>
          <p:nvPr>
            <p:ph idx="1"/>
          </p:nvPr>
        </p:nvSpPr>
        <p:spPr/>
        <p:txBody>
          <a:bodyPr>
            <a:normAutofit fontScale="92500" lnSpcReduction="10000"/>
          </a:bodyPr>
          <a:lstStyle/>
          <a:p>
            <a:pPr lvl="0"/>
            <a:r>
              <a:rPr lang="en-US" dirty="0"/>
              <a:t>Utilize an existing developer</a:t>
            </a:r>
          </a:p>
          <a:p>
            <a:pPr lvl="1"/>
            <a:r>
              <a:rPr lang="en-US" dirty="0"/>
              <a:t>Would allow a developer to be familiar with the program for future enhancements</a:t>
            </a:r>
          </a:p>
          <a:p>
            <a:pPr lvl="1"/>
            <a:r>
              <a:rPr lang="en-US" dirty="0"/>
              <a:t>This person is already being paid by the company</a:t>
            </a:r>
          </a:p>
          <a:p>
            <a:pPr lvl="1"/>
            <a:r>
              <a:rPr lang="en-US" dirty="0"/>
              <a:t>Would take time from other projects</a:t>
            </a:r>
          </a:p>
          <a:p>
            <a:pPr lvl="0"/>
            <a:r>
              <a:rPr lang="en-US" dirty="0"/>
              <a:t>Hire a freelance developer/outside developer company</a:t>
            </a:r>
          </a:p>
          <a:p>
            <a:pPr lvl="1"/>
            <a:r>
              <a:rPr lang="en-US" dirty="0"/>
              <a:t>This would likely cost $5,000-$10,000 for the initial app, but then a person inside the company could be trained on it for support purposes</a:t>
            </a:r>
          </a:p>
          <a:p>
            <a:pPr lvl="0"/>
            <a:r>
              <a:rPr lang="en-US" dirty="0"/>
              <a:t>Hire an in house developer</a:t>
            </a:r>
          </a:p>
          <a:p>
            <a:pPr lvl="1"/>
            <a:r>
              <a:rPr lang="en-US" dirty="0"/>
              <a:t>This would make for the best support</a:t>
            </a:r>
          </a:p>
          <a:p>
            <a:pPr lvl="1"/>
            <a:r>
              <a:rPr lang="en-US" dirty="0"/>
              <a:t>Wouldn’t take time away from other projects</a:t>
            </a:r>
          </a:p>
          <a:p>
            <a:pPr lvl="1"/>
            <a:r>
              <a:rPr lang="en-US" dirty="0"/>
              <a:t>Would be the most expensive.</a:t>
            </a:r>
          </a:p>
          <a:p>
            <a:endParaRPr lang="en-US" dirty="0"/>
          </a:p>
        </p:txBody>
      </p:sp>
    </p:spTree>
    <p:extLst>
      <p:ext uri="{BB962C8B-B14F-4D97-AF65-F5344CB8AC3E}">
        <p14:creationId xmlns:p14="http://schemas.microsoft.com/office/powerpoint/2010/main" val="1132341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E48D-7CCC-43FD-B1D7-15A1EBCADBDB}"/>
              </a:ext>
            </a:extLst>
          </p:cNvPr>
          <p:cNvSpPr>
            <a:spLocks noGrp="1"/>
          </p:cNvSpPr>
          <p:nvPr>
            <p:ph type="title"/>
          </p:nvPr>
        </p:nvSpPr>
        <p:spPr/>
        <p:txBody>
          <a:bodyPr/>
          <a:lstStyle/>
          <a:p>
            <a:r>
              <a:rPr lang="en-US" dirty="0"/>
              <a:t>Ranking and Recommendations</a:t>
            </a:r>
          </a:p>
        </p:txBody>
      </p:sp>
    </p:spTree>
    <p:extLst>
      <p:ext uri="{BB962C8B-B14F-4D97-AF65-F5344CB8AC3E}">
        <p14:creationId xmlns:p14="http://schemas.microsoft.com/office/powerpoint/2010/main" val="3297167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74B0-4BFA-4E7F-A505-952F4F7C2FD3}"/>
              </a:ext>
            </a:extLst>
          </p:cNvPr>
          <p:cNvSpPr>
            <a:spLocks noGrp="1"/>
          </p:cNvSpPr>
          <p:nvPr>
            <p:ph type="title"/>
          </p:nvPr>
        </p:nvSpPr>
        <p:spPr/>
        <p:txBody>
          <a:bodyPr/>
          <a:lstStyle/>
          <a:p>
            <a:r>
              <a:rPr lang="en-US" dirty="0"/>
              <a:t>Ranking</a:t>
            </a:r>
          </a:p>
        </p:txBody>
      </p:sp>
      <p:sp>
        <p:nvSpPr>
          <p:cNvPr id="3" name="Content Placeholder 2">
            <a:extLst>
              <a:ext uri="{FF2B5EF4-FFF2-40B4-BE49-F238E27FC236}">
                <a16:creationId xmlns:a16="http://schemas.microsoft.com/office/drawing/2014/main" id="{941393F4-09DF-40E7-9184-6C328EB78F08}"/>
              </a:ext>
            </a:extLst>
          </p:cNvPr>
          <p:cNvSpPr>
            <a:spLocks noGrp="1"/>
          </p:cNvSpPr>
          <p:nvPr>
            <p:ph idx="1"/>
          </p:nvPr>
        </p:nvSpPr>
        <p:spPr/>
        <p:txBody>
          <a:bodyPr/>
          <a:lstStyle/>
          <a:p>
            <a:pPr marL="457200" lvl="0" indent="-457200">
              <a:buFont typeface="+mj-lt"/>
              <a:buAutoNum type="arabicPeriod"/>
            </a:pPr>
            <a:r>
              <a:rPr lang="en-US" dirty="0"/>
              <a:t>DIY Solution (option 3)</a:t>
            </a:r>
          </a:p>
          <a:p>
            <a:pPr marL="457200" lvl="0" indent="-457200">
              <a:buFont typeface="+mj-lt"/>
              <a:buAutoNum type="arabicPeriod"/>
            </a:pPr>
            <a:r>
              <a:rPr lang="en-US" dirty="0"/>
              <a:t>Buying existing software (option 2)</a:t>
            </a:r>
          </a:p>
          <a:p>
            <a:pPr marL="457200" lvl="0" indent="-457200">
              <a:buFont typeface="+mj-lt"/>
              <a:buAutoNum type="arabicPeriod"/>
            </a:pPr>
            <a:r>
              <a:rPr lang="en-US" dirty="0"/>
              <a:t>Continue current method (option 1)</a:t>
            </a:r>
          </a:p>
          <a:p>
            <a:endParaRPr lang="en-US" dirty="0"/>
          </a:p>
        </p:txBody>
      </p:sp>
    </p:spTree>
    <p:extLst>
      <p:ext uri="{BB962C8B-B14F-4D97-AF65-F5344CB8AC3E}">
        <p14:creationId xmlns:p14="http://schemas.microsoft.com/office/powerpoint/2010/main" val="635469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34E1-7EFB-496A-B03B-1C6D8332ED95}"/>
              </a:ext>
            </a:extLst>
          </p:cNvPr>
          <p:cNvSpPr>
            <a:spLocks noGrp="1"/>
          </p:cNvSpPr>
          <p:nvPr>
            <p:ph type="title"/>
          </p:nvPr>
        </p:nvSpPr>
        <p:spPr/>
        <p:txBody>
          <a:bodyPr/>
          <a:lstStyle/>
          <a:p>
            <a:r>
              <a:rPr lang="en-US" dirty="0"/>
              <a:t>Recommendation – Hosting</a:t>
            </a:r>
          </a:p>
        </p:txBody>
      </p:sp>
      <p:sp>
        <p:nvSpPr>
          <p:cNvPr id="3" name="Content Placeholder 2">
            <a:extLst>
              <a:ext uri="{FF2B5EF4-FFF2-40B4-BE49-F238E27FC236}">
                <a16:creationId xmlns:a16="http://schemas.microsoft.com/office/drawing/2014/main" id="{50E213F6-04AD-4254-B056-88CC198E50EA}"/>
              </a:ext>
            </a:extLst>
          </p:cNvPr>
          <p:cNvSpPr>
            <a:spLocks noGrp="1"/>
          </p:cNvSpPr>
          <p:nvPr>
            <p:ph idx="1"/>
          </p:nvPr>
        </p:nvSpPr>
        <p:spPr/>
        <p:txBody>
          <a:bodyPr/>
          <a:lstStyle/>
          <a:p>
            <a:r>
              <a:rPr lang="en-US" dirty="0"/>
              <a:t>We recommend the AWS option for hosting, as it’s more future-proof than a new business server and should cost less in the end.</a:t>
            </a:r>
          </a:p>
          <a:p>
            <a:pPr marL="0" indent="0">
              <a:buNone/>
            </a:pPr>
            <a:endParaRPr lang="en-US" dirty="0"/>
          </a:p>
        </p:txBody>
      </p:sp>
    </p:spTree>
    <p:extLst>
      <p:ext uri="{BB962C8B-B14F-4D97-AF65-F5344CB8AC3E}">
        <p14:creationId xmlns:p14="http://schemas.microsoft.com/office/powerpoint/2010/main" val="1895657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8E46-4267-4848-A193-2CE59324E1BB}"/>
              </a:ext>
            </a:extLst>
          </p:cNvPr>
          <p:cNvSpPr>
            <a:spLocks noGrp="1"/>
          </p:cNvSpPr>
          <p:nvPr>
            <p:ph type="title"/>
          </p:nvPr>
        </p:nvSpPr>
        <p:spPr/>
        <p:txBody>
          <a:bodyPr/>
          <a:lstStyle/>
          <a:p>
            <a:r>
              <a:rPr lang="en-US" dirty="0"/>
              <a:t>Recommendation – Development Stack</a:t>
            </a:r>
          </a:p>
        </p:txBody>
      </p:sp>
      <p:sp>
        <p:nvSpPr>
          <p:cNvPr id="3" name="Content Placeholder 2">
            <a:extLst>
              <a:ext uri="{FF2B5EF4-FFF2-40B4-BE49-F238E27FC236}">
                <a16:creationId xmlns:a16="http://schemas.microsoft.com/office/drawing/2014/main" id="{AD17E8B9-61DA-4E95-9A5E-5E6B73DD78D1}"/>
              </a:ext>
            </a:extLst>
          </p:cNvPr>
          <p:cNvSpPr>
            <a:spLocks noGrp="1"/>
          </p:cNvSpPr>
          <p:nvPr>
            <p:ph idx="1"/>
          </p:nvPr>
        </p:nvSpPr>
        <p:spPr/>
        <p:txBody>
          <a:bodyPr/>
          <a:lstStyle/>
          <a:p>
            <a:r>
              <a:rPr lang="en-US" dirty="0"/>
              <a:t>We recommend using the LAMP stack since there are existing open source solutions to this that can be used and modified to fit the exact business need. This will also reduce upfront time/cost.</a:t>
            </a:r>
          </a:p>
          <a:p>
            <a:endParaRPr lang="en-US" dirty="0"/>
          </a:p>
        </p:txBody>
      </p:sp>
    </p:spTree>
    <p:extLst>
      <p:ext uri="{BB962C8B-B14F-4D97-AF65-F5344CB8AC3E}">
        <p14:creationId xmlns:p14="http://schemas.microsoft.com/office/powerpoint/2010/main" val="407721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19A5-B5B9-4F0A-8B4E-85866B7B07A9}"/>
              </a:ext>
            </a:extLst>
          </p:cNvPr>
          <p:cNvSpPr>
            <a:spLocks noGrp="1"/>
          </p:cNvSpPr>
          <p:nvPr>
            <p:ph type="title"/>
          </p:nvPr>
        </p:nvSpPr>
        <p:spPr/>
        <p:txBody>
          <a:bodyPr/>
          <a:lstStyle/>
          <a:p>
            <a:r>
              <a:rPr lang="en-US" dirty="0"/>
              <a:t>Recommendation – Feature Set</a:t>
            </a:r>
          </a:p>
        </p:txBody>
      </p:sp>
      <p:sp>
        <p:nvSpPr>
          <p:cNvPr id="3" name="Content Placeholder 2">
            <a:extLst>
              <a:ext uri="{FF2B5EF4-FFF2-40B4-BE49-F238E27FC236}">
                <a16:creationId xmlns:a16="http://schemas.microsoft.com/office/drawing/2014/main" id="{EBE9DD08-F5AE-4056-8DD8-429C875AB73A}"/>
              </a:ext>
            </a:extLst>
          </p:cNvPr>
          <p:cNvSpPr>
            <a:spLocks noGrp="1"/>
          </p:cNvSpPr>
          <p:nvPr>
            <p:ph idx="1"/>
          </p:nvPr>
        </p:nvSpPr>
        <p:spPr/>
        <p:txBody>
          <a:bodyPr/>
          <a:lstStyle/>
          <a:p>
            <a:pPr lvl="1"/>
            <a:r>
              <a:rPr lang="en-US" dirty="0"/>
              <a:t>Add item types</a:t>
            </a:r>
          </a:p>
          <a:p>
            <a:pPr lvl="1"/>
            <a:r>
              <a:rPr lang="en-US" dirty="0"/>
              <a:t>Add items of that type with a location</a:t>
            </a:r>
          </a:p>
          <a:p>
            <a:pPr lvl="1"/>
            <a:r>
              <a:rPr lang="en-US" dirty="0"/>
              <a:t>Tie specific boxes/items to specific clients</a:t>
            </a:r>
          </a:p>
          <a:p>
            <a:pPr lvl="1"/>
            <a:r>
              <a:rPr lang="en-US" dirty="0"/>
              <a:t>Update inventory</a:t>
            </a:r>
          </a:p>
          <a:p>
            <a:pPr lvl="2"/>
            <a:r>
              <a:rPr lang="en-US" dirty="0"/>
              <a:t>Possibly automatically w/ barcode scanners?</a:t>
            </a:r>
          </a:p>
          <a:p>
            <a:pPr lvl="1"/>
            <a:r>
              <a:rPr lang="en-US" dirty="0"/>
              <a:t>Browser based, so compatibility with different operating system won’t be an issue.</a:t>
            </a:r>
          </a:p>
          <a:p>
            <a:pPr lvl="1"/>
            <a:r>
              <a:rPr lang="en-US" dirty="0"/>
              <a:t>Super user friendly, to save time</a:t>
            </a:r>
          </a:p>
          <a:p>
            <a:pPr lvl="1"/>
            <a:r>
              <a:rPr lang="en-US" dirty="0"/>
              <a:t>User logins to track who is removing/adding items to inventory to help with audits.</a:t>
            </a:r>
          </a:p>
          <a:p>
            <a:endParaRPr lang="en-US" dirty="0"/>
          </a:p>
        </p:txBody>
      </p:sp>
    </p:spTree>
    <p:extLst>
      <p:ext uri="{BB962C8B-B14F-4D97-AF65-F5344CB8AC3E}">
        <p14:creationId xmlns:p14="http://schemas.microsoft.com/office/powerpoint/2010/main" val="239236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E456-E954-4D51-AA00-EAFBBAF66816}"/>
              </a:ext>
            </a:extLst>
          </p:cNvPr>
          <p:cNvSpPr>
            <a:spLocks noGrp="1"/>
          </p:cNvSpPr>
          <p:nvPr>
            <p:ph type="title"/>
          </p:nvPr>
        </p:nvSpPr>
        <p:spPr/>
        <p:txBody>
          <a:bodyPr/>
          <a:lstStyle/>
          <a:p>
            <a:r>
              <a:rPr lang="en-US" dirty="0"/>
              <a:t>Recommendation - Timeline</a:t>
            </a:r>
          </a:p>
        </p:txBody>
      </p:sp>
      <p:sp>
        <p:nvSpPr>
          <p:cNvPr id="3" name="Content Placeholder 2">
            <a:extLst>
              <a:ext uri="{FF2B5EF4-FFF2-40B4-BE49-F238E27FC236}">
                <a16:creationId xmlns:a16="http://schemas.microsoft.com/office/drawing/2014/main" id="{1E42BA82-5D7D-4D40-97B1-B2542F1F1A03}"/>
              </a:ext>
            </a:extLst>
          </p:cNvPr>
          <p:cNvSpPr>
            <a:spLocks noGrp="1"/>
          </p:cNvSpPr>
          <p:nvPr>
            <p:ph idx="1"/>
          </p:nvPr>
        </p:nvSpPr>
        <p:spPr/>
        <p:txBody>
          <a:bodyPr>
            <a:normAutofit fontScale="92500" lnSpcReduction="10000"/>
          </a:bodyPr>
          <a:lstStyle/>
          <a:p>
            <a:pPr lvl="1"/>
            <a:r>
              <a:rPr lang="en-US" dirty="0"/>
              <a:t>Sprint 1</a:t>
            </a:r>
          </a:p>
          <a:p>
            <a:pPr lvl="2"/>
            <a:r>
              <a:rPr lang="en-US" dirty="0"/>
              <a:t>Setup site hosting</a:t>
            </a:r>
          </a:p>
          <a:p>
            <a:pPr lvl="1"/>
            <a:r>
              <a:rPr lang="en-US" dirty="0"/>
              <a:t>Sprint 2</a:t>
            </a:r>
          </a:p>
          <a:p>
            <a:pPr lvl="2"/>
            <a:r>
              <a:rPr lang="en-US" dirty="0"/>
              <a:t>Launch site on stack with basic demo application</a:t>
            </a:r>
          </a:p>
          <a:p>
            <a:pPr lvl="1"/>
            <a:r>
              <a:rPr lang="en-US" dirty="0"/>
              <a:t>Sprint 3</a:t>
            </a:r>
          </a:p>
          <a:p>
            <a:pPr lvl="2"/>
            <a:r>
              <a:rPr lang="en-US" dirty="0"/>
              <a:t>Implement item types, adding items of that type and updating inventory</a:t>
            </a:r>
          </a:p>
          <a:p>
            <a:pPr lvl="1"/>
            <a:r>
              <a:rPr lang="en-US" dirty="0"/>
              <a:t>Sprint 4</a:t>
            </a:r>
          </a:p>
          <a:p>
            <a:pPr lvl="2"/>
            <a:r>
              <a:rPr lang="en-US" dirty="0"/>
              <a:t>Add users/logins, ability to tie items to clients</a:t>
            </a:r>
          </a:p>
          <a:p>
            <a:pPr lvl="1"/>
            <a:r>
              <a:rPr lang="en-US" dirty="0"/>
              <a:t>Sprint 5</a:t>
            </a:r>
          </a:p>
          <a:p>
            <a:pPr lvl="2"/>
            <a:r>
              <a:rPr lang="en-US" dirty="0"/>
              <a:t>Clean up/build user interface</a:t>
            </a:r>
          </a:p>
          <a:p>
            <a:pPr lvl="1"/>
            <a:r>
              <a:rPr lang="en-US" dirty="0"/>
              <a:t>Sprint 6</a:t>
            </a:r>
          </a:p>
          <a:p>
            <a:pPr lvl="2"/>
            <a:r>
              <a:rPr lang="en-US" dirty="0"/>
              <a:t>Build in help/instructions into screens</a:t>
            </a:r>
          </a:p>
          <a:p>
            <a:endParaRPr lang="en-US" dirty="0"/>
          </a:p>
        </p:txBody>
      </p:sp>
    </p:spTree>
    <p:extLst>
      <p:ext uri="{BB962C8B-B14F-4D97-AF65-F5344CB8AC3E}">
        <p14:creationId xmlns:p14="http://schemas.microsoft.com/office/powerpoint/2010/main" val="283802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05EB-912E-49FF-A02F-9164100229CE}"/>
              </a:ext>
            </a:extLst>
          </p:cNvPr>
          <p:cNvSpPr>
            <a:spLocks noGrp="1"/>
          </p:cNvSpPr>
          <p:nvPr>
            <p:ph type="title"/>
          </p:nvPr>
        </p:nvSpPr>
        <p:spPr/>
        <p:txBody>
          <a:bodyPr/>
          <a:lstStyle/>
          <a:p>
            <a:r>
              <a:rPr lang="en-US" dirty="0"/>
              <a:t>Recommendation – Developer	</a:t>
            </a:r>
          </a:p>
        </p:txBody>
      </p:sp>
      <p:sp>
        <p:nvSpPr>
          <p:cNvPr id="3" name="Content Placeholder 2">
            <a:extLst>
              <a:ext uri="{FF2B5EF4-FFF2-40B4-BE49-F238E27FC236}">
                <a16:creationId xmlns:a16="http://schemas.microsoft.com/office/drawing/2014/main" id="{7121E939-691B-4A33-B9F7-83EA0DE66A89}"/>
              </a:ext>
            </a:extLst>
          </p:cNvPr>
          <p:cNvSpPr>
            <a:spLocks noGrp="1"/>
          </p:cNvSpPr>
          <p:nvPr>
            <p:ph idx="1"/>
          </p:nvPr>
        </p:nvSpPr>
        <p:spPr/>
        <p:txBody>
          <a:bodyPr/>
          <a:lstStyle/>
          <a:p>
            <a:r>
              <a:rPr lang="en-US" dirty="0"/>
              <a:t>We recommend the usage of a freelance developer in combination with a current employee. The heavy lifting can be outsourced, but the knowledge and understanding will remain with the existing team member.</a:t>
            </a:r>
          </a:p>
          <a:p>
            <a:endParaRPr lang="en-US" dirty="0"/>
          </a:p>
        </p:txBody>
      </p:sp>
    </p:spTree>
    <p:extLst>
      <p:ext uri="{BB962C8B-B14F-4D97-AF65-F5344CB8AC3E}">
        <p14:creationId xmlns:p14="http://schemas.microsoft.com/office/powerpoint/2010/main" val="1852108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723A-51C6-4129-AFF4-2D092BC2A316}"/>
              </a:ext>
            </a:extLst>
          </p:cNvPr>
          <p:cNvSpPr>
            <a:spLocks noGrp="1"/>
          </p:cNvSpPr>
          <p:nvPr>
            <p:ph type="ctrTitle"/>
          </p:nvPr>
        </p:nvSpPr>
        <p:spPr/>
        <p:txBody>
          <a:bodyPr/>
          <a:lstStyle/>
          <a:p>
            <a:r>
              <a:rPr lang="en-US" dirty="0"/>
              <a:t>Presentation Video</a:t>
            </a:r>
          </a:p>
        </p:txBody>
      </p:sp>
      <p:sp>
        <p:nvSpPr>
          <p:cNvPr id="3" name="Subtitle 2">
            <a:extLst>
              <a:ext uri="{FF2B5EF4-FFF2-40B4-BE49-F238E27FC236}">
                <a16:creationId xmlns:a16="http://schemas.microsoft.com/office/drawing/2014/main" id="{38BEDC1F-199A-4B50-A13A-831DA18352B3}"/>
              </a:ext>
            </a:extLst>
          </p:cNvPr>
          <p:cNvSpPr>
            <a:spLocks noGrp="1"/>
          </p:cNvSpPr>
          <p:nvPr>
            <p:ph type="subTitle" idx="1"/>
          </p:nvPr>
        </p:nvSpPr>
        <p:spPr/>
        <p:txBody>
          <a:bodyPr/>
          <a:lstStyle/>
          <a:p>
            <a:r>
              <a:rPr lang="en-US" dirty="0">
                <a:hlinkClick r:id="rId2"/>
              </a:rPr>
              <a:t>https://youtu.be/xx1wScnA99Y</a:t>
            </a:r>
            <a:endParaRPr lang="en-US" dirty="0"/>
          </a:p>
        </p:txBody>
      </p:sp>
    </p:spTree>
    <p:extLst>
      <p:ext uri="{BB962C8B-B14F-4D97-AF65-F5344CB8AC3E}">
        <p14:creationId xmlns:p14="http://schemas.microsoft.com/office/powerpoint/2010/main" val="145459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8.png">
            <a:extLst>
              <a:ext uri="{FF2B5EF4-FFF2-40B4-BE49-F238E27FC236}">
                <a16:creationId xmlns:a16="http://schemas.microsoft.com/office/drawing/2014/main" id="{925F02F4-4B80-43AD-9415-925787E5AA66}"/>
              </a:ext>
            </a:extLst>
          </p:cNvPr>
          <p:cNvPicPr/>
          <p:nvPr/>
        </p:nvPicPr>
        <p:blipFill>
          <a:blip r:embed="rId3"/>
          <a:srcRect/>
          <a:stretch>
            <a:fillRect/>
          </a:stretch>
        </p:blipFill>
        <p:spPr>
          <a:xfrm>
            <a:off x="3357219" y="700184"/>
            <a:ext cx="5477562" cy="5457632"/>
          </a:xfrm>
          <a:prstGeom prst="rect">
            <a:avLst/>
          </a:prstGeom>
          <a:ln/>
        </p:spPr>
      </p:pic>
    </p:spTree>
    <p:extLst>
      <p:ext uri="{BB962C8B-B14F-4D97-AF65-F5344CB8AC3E}">
        <p14:creationId xmlns:p14="http://schemas.microsoft.com/office/powerpoint/2010/main" val="336173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6FC5-7C8F-43DC-94D7-F08E47CCFD9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D26EC60-8655-467F-9F2B-8C0CA4599D25}"/>
              </a:ext>
            </a:extLst>
          </p:cNvPr>
          <p:cNvSpPr>
            <a:spLocks noGrp="1"/>
          </p:cNvSpPr>
          <p:nvPr>
            <p:ph idx="1"/>
          </p:nvPr>
        </p:nvSpPr>
        <p:spPr/>
        <p:txBody>
          <a:bodyPr/>
          <a:lstStyle/>
          <a:p>
            <a:r>
              <a:rPr lang="en-US" dirty="0"/>
              <a:t>The Three Options Examined are:</a:t>
            </a:r>
          </a:p>
          <a:p>
            <a:pPr lvl="1"/>
            <a:r>
              <a:rPr lang="en-US" dirty="0"/>
              <a:t>Continue with the current inventory system</a:t>
            </a:r>
          </a:p>
          <a:p>
            <a:pPr lvl="1"/>
            <a:r>
              <a:rPr lang="en-US" dirty="0"/>
              <a:t>Purchase a pre built inventory management system</a:t>
            </a:r>
          </a:p>
          <a:p>
            <a:pPr lvl="1"/>
            <a:r>
              <a:rPr lang="en-US" dirty="0"/>
              <a:t>Build an inventory Management solution in house</a:t>
            </a:r>
          </a:p>
        </p:txBody>
      </p:sp>
    </p:spTree>
    <p:extLst>
      <p:ext uri="{BB962C8B-B14F-4D97-AF65-F5344CB8AC3E}">
        <p14:creationId xmlns:p14="http://schemas.microsoft.com/office/powerpoint/2010/main" val="280875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56DB-DB3C-4464-A7C0-01BF45036941}"/>
              </a:ext>
            </a:extLst>
          </p:cNvPr>
          <p:cNvSpPr>
            <a:spLocks noGrp="1"/>
          </p:cNvSpPr>
          <p:nvPr>
            <p:ph type="title"/>
          </p:nvPr>
        </p:nvSpPr>
        <p:spPr/>
        <p:txBody>
          <a:bodyPr/>
          <a:lstStyle/>
          <a:p>
            <a:r>
              <a:rPr lang="en-US" dirty="0"/>
              <a:t>Method Breakdown</a:t>
            </a:r>
          </a:p>
        </p:txBody>
      </p:sp>
      <p:sp>
        <p:nvSpPr>
          <p:cNvPr id="3" name="Content Placeholder 2">
            <a:extLst>
              <a:ext uri="{FF2B5EF4-FFF2-40B4-BE49-F238E27FC236}">
                <a16:creationId xmlns:a16="http://schemas.microsoft.com/office/drawing/2014/main" id="{EE7A1155-0715-4F91-82B0-03E12F4820DE}"/>
              </a:ext>
            </a:extLst>
          </p:cNvPr>
          <p:cNvSpPr>
            <a:spLocks noGrp="1"/>
          </p:cNvSpPr>
          <p:nvPr>
            <p:ph idx="1"/>
          </p:nvPr>
        </p:nvSpPr>
        <p:spPr/>
        <p:txBody>
          <a:bodyPr/>
          <a:lstStyle/>
          <a:p>
            <a:pPr marL="457200" indent="-457200">
              <a:buFont typeface="+mj-lt"/>
              <a:buAutoNum type="arabicPeriod"/>
            </a:pPr>
            <a:r>
              <a:rPr lang="en-US" dirty="0"/>
              <a:t>Gathering and estimating data of the existing solution</a:t>
            </a:r>
          </a:p>
          <a:p>
            <a:pPr marL="457200" indent="-457200">
              <a:buFont typeface="+mj-lt"/>
              <a:buAutoNum type="arabicPeriod"/>
            </a:pPr>
            <a:r>
              <a:rPr lang="en-US" dirty="0"/>
              <a:t>Research needs to be done online to determine the cost of an existing system</a:t>
            </a:r>
          </a:p>
          <a:p>
            <a:pPr marL="457200" indent="-457200">
              <a:buFont typeface="+mj-lt"/>
              <a:buAutoNum type="arabicPeriod"/>
            </a:pPr>
            <a:r>
              <a:rPr lang="en-US" dirty="0"/>
              <a:t>Research for a DIY Solution</a:t>
            </a:r>
          </a:p>
        </p:txBody>
      </p:sp>
    </p:spTree>
    <p:extLst>
      <p:ext uri="{BB962C8B-B14F-4D97-AF65-F5344CB8AC3E}">
        <p14:creationId xmlns:p14="http://schemas.microsoft.com/office/powerpoint/2010/main" val="69086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D84A-EB97-489D-855E-CFE38AA67B07}"/>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F7C47551-82A6-4994-BB20-CE5AFDC27C17}"/>
              </a:ext>
            </a:extLst>
          </p:cNvPr>
          <p:cNvSpPr>
            <a:spLocks noGrp="1"/>
          </p:cNvSpPr>
          <p:nvPr>
            <p:ph type="body" idx="1"/>
          </p:nvPr>
        </p:nvSpPr>
        <p:spPr/>
        <p:txBody>
          <a:bodyPr/>
          <a:lstStyle/>
          <a:p>
            <a:r>
              <a:rPr lang="en-US" dirty="0"/>
              <a:t>Option 1: Continue without an inventory management system</a:t>
            </a:r>
          </a:p>
        </p:txBody>
      </p:sp>
    </p:spTree>
    <p:extLst>
      <p:ext uri="{BB962C8B-B14F-4D97-AF65-F5344CB8AC3E}">
        <p14:creationId xmlns:p14="http://schemas.microsoft.com/office/powerpoint/2010/main" val="188926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DA77-4340-4370-B80F-830C1A88C5CE}"/>
              </a:ext>
            </a:extLst>
          </p:cNvPr>
          <p:cNvSpPr>
            <a:spLocks noGrp="1"/>
          </p:cNvSpPr>
          <p:nvPr>
            <p:ph type="title"/>
          </p:nvPr>
        </p:nvSpPr>
        <p:spPr/>
        <p:txBody>
          <a:bodyPr/>
          <a:lstStyle/>
          <a:p>
            <a:r>
              <a:rPr lang="en-US" dirty="0"/>
              <a:t>Option 1 Results	</a:t>
            </a:r>
          </a:p>
        </p:txBody>
      </p:sp>
      <p:sp>
        <p:nvSpPr>
          <p:cNvPr id="3" name="Content Placeholder 2">
            <a:extLst>
              <a:ext uri="{FF2B5EF4-FFF2-40B4-BE49-F238E27FC236}">
                <a16:creationId xmlns:a16="http://schemas.microsoft.com/office/drawing/2014/main" id="{D700E2AE-5F99-4E71-894D-F1DF9D0E5576}"/>
              </a:ext>
            </a:extLst>
          </p:cNvPr>
          <p:cNvSpPr>
            <a:spLocks noGrp="1"/>
          </p:cNvSpPr>
          <p:nvPr>
            <p:ph idx="1"/>
          </p:nvPr>
        </p:nvSpPr>
        <p:spPr/>
        <p:txBody>
          <a:bodyPr/>
          <a:lstStyle/>
          <a:p>
            <a:r>
              <a:rPr lang="en-US" dirty="0"/>
              <a:t>Pros</a:t>
            </a:r>
          </a:p>
          <a:p>
            <a:pPr lvl="1"/>
            <a:r>
              <a:rPr lang="en-US" dirty="0"/>
              <a:t>No Cost</a:t>
            </a:r>
          </a:p>
          <a:p>
            <a:r>
              <a:rPr lang="en-US" dirty="0"/>
              <a:t>Cons</a:t>
            </a:r>
          </a:p>
          <a:p>
            <a:pPr lvl="1"/>
            <a:r>
              <a:rPr lang="en-US" dirty="0"/>
              <a:t>Items are often lost</a:t>
            </a:r>
          </a:p>
          <a:p>
            <a:pPr lvl="1"/>
            <a:r>
              <a:rPr lang="en-US" dirty="0"/>
              <a:t>Items are not tracked effectively and could be misplaced</a:t>
            </a:r>
          </a:p>
          <a:p>
            <a:pPr lvl="1"/>
            <a:r>
              <a:rPr lang="en-US" dirty="0"/>
              <a:t>Finding packages/items for clients is a hassle and is taking more time then necessary</a:t>
            </a:r>
          </a:p>
          <a:p>
            <a:pPr lvl="2"/>
            <a:r>
              <a:rPr lang="en-US" dirty="0"/>
              <a:t>This adds up to have a somewhat hidden cost for the company</a:t>
            </a:r>
          </a:p>
        </p:txBody>
      </p:sp>
    </p:spTree>
    <p:extLst>
      <p:ext uri="{BB962C8B-B14F-4D97-AF65-F5344CB8AC3E}">
        <p14:creationId xmlns:p14="http://schemas.microsoft.com/office/powerpoint/2010/main" val="258722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E9B7-E9F0-45B1-9293-46B3296B485B}"/>
              </a:ext>
            </a:extLst>
          </p:cNvPr>
          <p:cNvSpPr>
            <a:spLocks noGrp="1"/>
          </p:cNvSpPr>
          <p:nvPr>
            <p:ph type="title"/>
          </p:nvPr>
        </p:nvSpPr>
        <p:spPr/>
        <p:txBody>
          <a:bodyPr/>
          <a:lstStyle/>
          <a:p>
            <a:r>
              <a:rPr lang="en-US" dirty="0"/>
              <a:t>Option 1 Results - Pricing</a:t>
            </a:r>
          </a:p>
        </p:txBody>
      </p:sp>
      <p:sp>
        <p:nvSpPr>
          <p:cNvPr id="3" name="Content Placeholder 2">
            <a:extLst>
              <a:ext uri="{FF2B5EF4-FFF2-40B4-BE49-F238E27FC236}">
                <a16:creationId xmlns:a16="http://schemas.microsoft.com/office/drawing/2014/main" id="{B55EDF0D-90ED-428C-A032-0932BDD7D17B}"/>
              </a:ext>
            </a:extLst>
          </p:cNvPr>
          <p:cNvSpPr>
            <a:spLocks noGrp="1"/>
          </p:cNvSpPr>
          <p:nvPr>
            <p:ph idx="1"/>
          </p:nvPr>
        </p:nvSpPr>
        <p:spPr/>
        <p:txBody>
          <a:bodyPr/>
          <a:lstStyle/>
          <a:p>
            <a:r>
              <a:rPr lang="en-US" dirty="0"/>
              <a:t>Pricing would need to be calculated by monitoring employee time in regard to inventory tracking</a:t>
            </a:r>
          </a:p>
          <a:p>
            <a:r>
              <a:rPr lang="en-US" dirty="0"/>
              <a:t>Hypothetically let’s say there are 10 employees spending 1 hour per week tracking inventory with the current setup</a:t>
            </a:r>
          </a:p>
          <a:p>
            <a:r>
              <a:rPr lang="en-US" dirty="0"/>
              <a:t>Let’s assume a median pay of $15 per hour</a:t>
            </a:r>
          </a:p>
          <a:p>
            <a:r>
              <a:rPr lang="en-US" dirty="0"/>
              <a:t>Adds up to $150 per week</a:t>
            </a:r>
          </a:p>
          <a:p>
            <a:pPr lvl="1"/>
            <a:r>
              <a:rPr lang="en-US" dirty="0"/>
              <a:t>$7,800 per year</a:t>
            </a:r>
          </a:p>
        </p:txBody>
      </p:sp>
    </p:spTree>
    <p:extLst>
      <p:ext uri="{BB962C8B-B14F-4D97-AF65-F5344CB8AC3E}">
        <p14:creationId xmlns:p14="http://schemas.microsoft.com/office/powerpoint/2010/main" val="364019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1A80-4FEB-444D-A486-85AA19FFD6F0}"/>
              </a:ext>
            </a:extLst>
          </p:cNvPr>
          <p:cNvSpPr>
            <a:spLocks noGrp="1"/>
          </p:cNvSpPr>
          <p:nvPr>
            <p:ph type="title"/>
          </p:nvPr>
        </p:nvSpPr>
        <p:spPr/>
        <p:txBody>
          <a:bodyPr/>
          <a:lstStyle/>
          <a:p>
            <a:r>
              <a:rPr lang="en-US" dirty="0"/>
              <a:t>Results	</a:t>
            </a:r>
          </a:p>
        </p:txBody>
      </p:sp>
      <p:sp>
        <p:nvSpPr>
          <p:cNvPr id="3" name="Text Placeholder 2">
            <a:extLst>
              <a:ext uri="{FF2B5EF4-FFF2-40B4-BE49-F238E27FC236}">
                <a16:creationId xmlns:a16="http://schemas.microsoft.com/office/drawing/2014/main" id="{A7CB02FD-049F-4468-9747-0A4EBD2EC12D}"/>
              </a:ext>
            </a:extLst>
          </p:cNvPr>
          <p:cNvSpPr>
            <a:spLocks noGrp="1"/>
          </p:cNvSpPr>
          <p:nvPr>
            <p:ph type="body" idx="1"/>
          </p:nvPr>
        </p:nvSpPr>
        <p:spPr/>
        <p:txBody>
          <a:bodyPr/>
          <a:lstStyle/>
          <a:p>
            <a:r>
              <a:rPr lang="en-US" dirty="0"/>
              <a:t>Option 2: Purchase an existing inventory management system</a:t>
            </a:r>
          </a:p>
        </p:txBody>
      </p:sp>
    </p:spTree>
    <p:extLst>
      <p:ext uri="{BB962C8B-B14F-4D97-AF65-F5344CB8AC3E}">
        <p14:creationId xmlns:p14="http://schemas.microsoft.com/office/powerpoint/2010/main" val="216923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TotalTime>
  <Words>2519</Words>
  <Application>Microsoft Office PowerPoint</Application>
  <PresentationFormat>Widescreen</PresentationFormat>
  <Paragraphs>215</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Ion</vt:lpstr>
      <vt:lpstr>Inventory Management</vt:lpstr>
      <vt:lpstr>Introduction</vt:lpstr>
      <vt:lpstr>PowerPoint Presentation</vt:lpstr>
      <vt:lpstr>Methods</vt:lpstr>
      <vt:lpstr>Method Breakdown</vt:lpstr>
      <vt:lpstr>Results</vt:lpstr>
      <vt:lpstr>Option 1 Results </vt:lpstr>
      <vt:lpstr>Option 1 Results - Pricing</vt:lpstr>
      <vt:lpstr>Results </vt:lpstr>
      <vt:lpstr>Option 2 Results</vt:lpstr>
      <vt:lpstr>Option 2 Results – Pricing </vt:lpstr>
      <vt:lpstr>Results</vt:lpstr>
      <vt:lpstr>Option 3 Results</vt:lpstr>
      <vt:lpstr>Option 3 Results – Hosting Pricing  </vt:lpstr>
      <vt:lpstr>Option 3 – Development Stack</vt:lpstr>
      <vt:lpstr>Option 3 – Development Stack</vt:lpstr>
      <vt:lpstr>Option 3 – Development Stack</vt:lpstr>
      <vt:lpstr>Option 3 – Feature Set</vt:lpstr>
      <vt:lpstr>Option 3 - Timeline</vt:lpstr>
      <vt:lpstr>Option 3 - Developer options  </vt:lpstr>
      <vt:lpstr>Ranking and Recommendations</vt:lpstr>
      <vt:lpstr>Ranking</vt:lpstr>
      <vt:lpstr>Recommendation – Hosting</vt:lpstr>
      <vt:lpstr>Recommendation – Development Stack</vt:lpstr>
      <vt:lpstr>Recommendation – Feature Set</vt:lpstr>
      <vt:lpstr>Recommendation - Timeline</vt:lpstr>
      <vt:lpstr>Recommendation – Developer </vt:lpstr>
      <vt:lpstr>Presentation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Ryan L. Dockstader</dc:creator>
  <cp:lastModifiedBy>Ryan L. Dockstader</cp:lastModifiedBy>
  <cp:revision>11</cp:revision>
  <dcterms:created xsi:type="dcterms:W3CDTF">2018-07-21T02:29:36Z</dcterms:created>
  <dcterms:modified xsi:type="dcterms:W3CDTF">2018-07-21T20:53:49Z</dcterms:modified>
</cp:coreProperties>
</file>