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85"/>
  </p:notesMasterIdLst>
  <p:handoutMasterIdLst>
    <p:handoutMasterId r:id="rId86"/>
  </p:handoutMasterIdLst>
  <p:sldIdLst>
    <p:sldId id="262" r:id="rId4"/>
    <p:sldId id="263" r:id="rId5"/>
    <p:sldId id="264" r:id="rId6"/>
    <p:sldId id="265" r:id="rId7"/>
    <p:sldId id="268" r:id="rId8"/>
    <p:sldId id="280" r:id="rId9"/>
    <p:sldId id="281" r:id="rId10"/>
    <p:sldId id="301" r:id="rId11"/>
    <p:sldId id="291" r:id="rId12"/>
    <p:sldId id="354" r:id="rId13"/>
    <p:sldId id="259" r:id="rId14"/>
    <p:sldId id="269" r:id="rId15"/>
    <p:sldId id="284" r:id="rId16"/>
    <p:sldId id="285" r:id="rId17"/>
    <p:sldId id="286" r:id="rId18"/>
    <p:sldId id="287" r:id="rId19"/>
    <p:sldId id="288" r:id="rId20"/>
    <p:sldId id="274" r:id="rId21"/>
    <p:sldId id="292" r:id="rId22"/>
    <p:sldId id="302" r:id="rId23"/>
    <p:sldId id="309" r:id="rId24"/>
    <p:sldId id="293" r:id="rId25"/>
    <p:sldId id="294" r:id="rId26"/>
    <p:sldId id="298" r:id="rId27"/>
    <p:sldId id="295" r:id="rId28"/>
    <p:sldId id="296" r:id="rId29"/>
    <p:sldId id="297" r:id="rId30"/>
    <p:sldId id="299" r:id="rId31"/>
    <p:sldId id="316" r:id="rId32"/>
    <p:sldId id="311" r:id="rId33"/>
    <p:sldId id="312" r:id="rId34"/>
    <p:sldId id="313" r:id="rId35"/>
    <p:sldId id="275" r:id="rId36"/>
    <p:sldId id="303" r:id="rId37"/>
    <p:sldId id="308" r:id="rId38"/>
    <p:sldId id="317" r:id="rId39"/>
    <p:sldId id="318" r:id="rId40"/>
    <p:sldId id="319" r:id="rId41"/>
    <p:sldId id="320" r:id="rId42"/>
    <p:sldId id="348" r:id="rId43"/>
    <p:sldId id="321" r:id="rId44"/>
    <p:sldId id="322" r:id="rId45"/>
    <p:sldId id="323" r:id="rId46"/>
    <p:sldId id="324" r:id="rId47"/>
    <p:sldId id="325" r:id="rId48"/>
    <p:sldId id="326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276" r:id="rId57"/>
    <p:sldId id="304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50" r:id="rId70"/>
    <p:sldId id="349" r:id="rId71"/>
    <p:sldId id="352" r:id="rId72"/>
    <p:sldId id="353" r:id="rId73"/>
    <p:sldId id="355" r:id="rId74"/>
    <p:sldId id="277" r:id="rId75"/>
    <p:sldId id="305" r:id="rId76"/>
    <p:sldId id="338" r:id="rId77"/>
    <p:sldId id="339" r:id="rId78"/>
    <p:sldId id="351" r:id="rId79"/>
    <p:sldId id="306" r:id="rId80"/>
    <p:sldId id="307" r:id="rId81"/>
    <p:sldId id="340" r:id="rId82"/>
    <p:sldId id="266" r:id="rId83"/>
    <p:sldId id="267" r:id="rId8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857C062-01B8-44C1-9221-E76ED63F58FA}">
          <p14:sldIdLst>
            <p14:sldId id="262"/>
            <p14:sldId id="263"/>
          </p14:sldIdLst>
        </p14:section>
        <p14:section name="Sección sin título" id="{28C9B1FB-1E6B-4BA0-8A6B-EE9DE5ABA0BA}">
          <p14:sldIdLst>
            <p14:sldId id="264"/>
            <p14:sldId id="265"/>
          </p14:sldIdLst>
        </p14:section>
        <p14:section name="Sección sin título" id="{753B0925-CF5B-49C9-9D3B-3EB2E6F27ECC}">
          <p14:sldIdLst>
            <p14:sldId id="268"/>
            <p14:sldId id="280"/>
            <p14:sldId id="281"/>
          </p14:sldIdLst>
        </p14:section>
        <p14:section name="Sección sin título" id="{CD756E44-0020-4C86-98F7-9503235835F8}">
          <p14:sldIdLst>
            <p14:sldId id="301"/>
            <p14:sldId id="291"/>
            <p14:sldId id="354"/>
            <p14:sldId id="259"/>
          </p14:sldIdLst>
        </p14:section>
        <p14:section name="Sección sin título" id="{09F46CF2-2DA7-4CCE-B365-E70E32323F7E}">
          <p14:sldIdLst>
            <p14:sldId id="269"/>
            <p14:sldId id="284"/>
            <p14:sldId id="285"/>
            <p14:sldId id="286"/>
            <p14:sldId id="287"/>
            <p14:sldId id="288"/>
          </p14:sldIdLst>
        </p14:section>
        <p14:section name="Sección sin título" id="{B4ADB2A2-284C-42BD-A77F-064D3EDB0167}">
          <p14:sldIdLst>
            <p14:sldId id="274"/>
            <p14:sldId id="292"/>
            <p14:sldId id="302"/>
            <p14:sldId id="309"/>
            <p14:sldId id="293"/>
          </p14:sldIdLst>
        </p14:section>
        <p14:section name="Sección sin título" id="{35CD1534-19C9-47ED-9310-FEE3AEFD6D4A}">
          <p14:sldIdLst>
            <p14:sldId id="294"/>
            <p14:sldId id="298"/>
            <p14:sldId id="295"/>
            <p14:sldId id="296"/>
            <p14:sldId id="297"/>
            <p14:sldId id="299"/>
          </p14:sldIdLst>
        </p14:section>
        <p14:section name="Sección sin título" id="{3976F719-BDFC-494F-B5F9-B35DCC78164A}">
          <p14:sldIdLst>
            <p14:sldId id="316"/>
            <p14:sldId id="311"/>
            <p14:sldId id="312"/>
            <p14:sldId id="313"/>
          </p14:sldIdLst>
        </p14:section>
        <p14:section name="Sección sin título" id="{3D447BC0-2301-4ABC-9A86-8E6644EB9EDA}">
          <p14:sldIdLst>
            <p14:sldId id="275"/>
            <p14:sldId id="303"/>
            <p14:sldId id="308"/>
            <p14:sldId id="317"/>
            <p14:sldId id="318"/>
            <p14:sldId id="319"/>
          </p14:sldIdLst>
        </p14:section>
        <p14:section name="Sección sin título" id="{8316596B-F4A2-47D9-A12E-5FB5E4B9BB26}">
          <p14:sldIdLst>
            <p14:sldId id="320"/>
            <p14:sldId id="348"/>
          </p14:sldIdLst>
        </p14:section>
        <p14:section name="Sección sin título" id="{C271BD01-A28F-4F13-86D7-2387F751346F}">
          <p14:sldIdLst>
            <p14:sldId id="321"/>
            <p14:sldId id="322"/>
            <p14:sldId id="323"/>
            <p14:sldId id="324"/>
            <p14:sldId id="325"/>
            <p14:sldId id="326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  <p14:section name="Sección sin título" id="{AF531A4B-D573-498D-90FF-39186918FB97}">
          <p14:sldIdLst>
            <p14:sldId id="276"/>
            <p14:sldId id="304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</p14:sldIdLst>
        </p14:section>
        <p14:section name="Sección sin título" id="{81BA846B-95CE-4867-AA6F-38A4174A920E}">
          <p14:sldIdLst>
            <p14:sldId id="350"/>
            <p14:sldId id="349"/>
          </p14:sldIdLst>
        </p14:section>
        <p14:section name="Sección sin título" id="{6EF0CD48-F875-4C83-86FD-528ECF368A39}">
          <p14:sldIdLst>
            <p14:sldId id="352"/>
            <p14:sldId id="353"/>
            <p14:sldId id="355"/>
          </p14:sldIdLst>
        </p14:section>
        <p14:section name="Sección sin título" id="{3C176637-6A5E-411A-8FFC-597FD9D1FA3B}">
          <p14:sldIdLst>
            <p14:sldId id="277"/>
            <p14:sldId id="305"/>
            <p14:sldId id="338"/>
            <p14:sldId id="339"/>
            <p14:sldId id="351"/>
          </p14:sldIdLst>
        </p14:section>
        <p14:section name="Sección sin título" id="{469AFDCD-4847-4073-82F2-1261A7BB5FD5}">
          <p14:sldIdLst>
            <p14:sldId id="306"/>
            <p14:sldId id="307"/>
            <p14:sldId id="340"/>
          </p14:sldIdLst>
        </p14:section>
        <p14:section name="Sección sin título" id="{2A0AD3FF-DF8A-4673-BF68-3421E8BCE7F0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2910"/>
    </p:cViewPr>
  </p:sorterViewPr>
  <p:notesViewPr>
    <p:cSldViewPr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tableStyles" Target="tableStyles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0F9F1-262F-4486-B9EE-A8BA101F6EE4}" type="datetimeFigureOut">
              <a:rPr lang="es-CO" smtClean="0"/>
              <a:t>29/11/2016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28502-6587-4E62-8084-2A52E87106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3655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87907-3319-4E05-AC97-364FA06F2F25}" type="datetimeFigureOut">
              <a:rPr lang="es-CO" smtClean="0"/>
              <a:t>29/11/2016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37649-E0CD-438C-A2A7-C98F49CE3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73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s-es/documentation/learning-paths/data-science-process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488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390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238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589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893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040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460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132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700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066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70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246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622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968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168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8949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2131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3978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3628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5032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5309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08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9375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783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7529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3855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9535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19721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20957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6398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0913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4159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003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94484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2183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5907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8486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9944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16985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8650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38671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441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4908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519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265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813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https://azure.microsoft.com/es-es/documentation/learning-paths/data-science-process/</a:t>
            </a:r>
            <a:r>
              <a:rPr lang="en-US" dirty="0"/>
              <a:t> 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991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58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0CCF43-E2EF-4842-BDC5-9D16BAB3956A}" type="slidenum">
              <a:rPr kumimoji="0" lang="es-ES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ES" alt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59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4AF3-E218-4FAA-AB9E-07139009251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9BA1-E9C3-4C03-AAFE-AF9240477E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4AF3-E218-4FAA-AB9E-07139009251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9BA1-E9C3-4C03-AAFE-AF9240477E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3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4AF3-E218-4FAA-AB9E-07139009251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9BA1-E9C3-4C03-AAFE-AF9240477E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9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15DE-3D0F-4EE1-B1A7-DED8F4937CF5}" type="datetimeFigureOut">
              <a:rPr lang="es-CO" smtClean="0"/>
              <a:t>29/11/2016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390E-A369-47C8-82AD-D961993E8F0F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65549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15DE-3D0F-4EE1-B1A7-DED8F4937CF5}" type="datetimeFigureOut">
              <a:rPr lang="es-CO" smtClean="0"/>
              <a:t>29/11/2016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390E-A369-47C8-82AD-D961993E8F0F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82472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15DE-3D0F-4EE1-B1A7-DED8F4937CF5}" type="datetimeFigureOut">
              <a:rPr lang="es-CO" smtClean="0"/>
              <a:t>29/11/2016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390E-A369-47C8-82AD-D961993E8F0F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3375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15DE-3D0F-4EE1-B1A7-DED8F4937CF5}" type="datetimeFigureOut">
              <a:rPr lang="es-CO" smtClean="0"/>
              <a:t>29/11/2016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390E-A369-47C8-82AD-D961993E8F0F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04447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15DE-3D0F-4EE1-B1A7-DED8F4937CF5}" type="datetimeFigureOut">
              <a:rPr lang="es-CO" smtClean="0"/>
              <a:t>29/11/2016</a:t>
            </a:fld>
            <a:endParaRPr lang="es-CO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390E-A369-47C8-82AD-D961993E8F0F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63019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15DE-3D0F-4EE1-B1A7-DED8F4937CF5}" type="datetimeFigureOut">
              <a:rPr lang="es-CO" smtClean="0"/>
              <a:t>29/11/2016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390E-A369-47C8-82AD-D961993E8F0F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92915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15DE-3D0F-4EE1-B1A7-DED8F4937CF5}" type="datetimeFigureOut">
              <a:rPr lang="es-CO" smtClean="0"/>
              <a:t>29/11/2016</a:t>
            </a:fld>
            <a:endParaRPr lang="es-CO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390E-A369-47C8-82AD-D961993E8F0F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75578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15DE-3D0F-4EE1-B1A7-DED8F4937CF5}" type="datetimeFigureOut">
              <a:rPr lang="es-CO" smtClean="0"/>
              <a:t>29/11/2016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390E-A369-47C8-82AD-D961993E8F0F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6848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4AF3-E218-4FAA-AB9E-07139009251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9BA1-E9C3-4C03-AAFE-AF9240477E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07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15DE-3D0F-4EE1-B1A7-DED8F4937CF5}" type="datetimeFigureOut">
              <a:rPr lang="es-CO" smtClean="0"/>
              <a:t>29/11/2016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390E-A369-47C8-82AD-D961993E8F0F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28171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15DE-3D0F-4EE1-B1A7-DED8F4937CF5}" type="datetimeFigureOut">
              <a:rPr lang="es-CO" smtClean="0"/>
              <a:t>29/11/2016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390E-A369-47C8-82AD-D961993E8F0F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5777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15DE-3D0F-4EE1-B1A7-DED8F4937CF5}" type="datetimeFigureOut">
              <a:rPr lang="es-CO" smtClean="0"/>
              <a:t>29/11/2016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6390E-A369-47C8-82AD-D961993E8F0F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379626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E5A7453-BC5B-46F4-8F82-45EDD8617D47}" type="datetimeFigureOut">
              <a:rPr lang="es-ES"/>
              <a:pPr>
                <a:defRPr/>
              </a:pPr>
              <a:t>29/11/2016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FD1E551-F9C5-4CC2-8D86-0FB84C5EDF1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pic>
        <p:nvPicPr>
          <p:cNvPr id="89090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8" r="12504"/>
          <a:stretch/>
        </p:blipFill>
        <p:spPr bwMode="auto">
          <a:xfrm>
            <a:off x="0" y="372738"/>
            <a:ext cx="9144000" cy="648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23370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1AC5980-2BDF-481C-923C-6AA3D7707DBD}" type="datetimeFigureOut">
              <a:rPr lang="es-ES"/>
              <a:pPr>
                <a:defRPr/>
              </a:pPr>
              <a:t>29/11/2016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06A9231-A201-4237-98A4-1D7CC6A7EF6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902502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3EAB92B-640B-4C98-A095-846F0A10CDDB}" type="datetimeFigureOut">
              <a:rPr lang="es-ES"/>
              <a:pPr>
                <a:defRPr/>
              </a:pPr>
              <a:t>29/11/2016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146ED35-1143-4F9F-892D-B7B1174BABE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52769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6DFECA8-4D40-4BC7-9D88-A95E340EBA33}" type="datetimeFigureOut">
              <a:rPr lang="es-ES"/>
              <a:pPr>
                <a:defRPr/>
              </a:pPr>
              <a:t>29/11/2016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DB173D53-9B56-4309-9BE9-ACB8DD4ED23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586183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E052C9F-3194-44B7-84D6-E273B9A7BC3E}" type="datetimeFigureOut">
              <a:rPr lang="es-ES"/>
              <a:pPr>
                <a:defRPr/>
              </a:pPr>
              <a:t>29/11/2016</a:t>
            </a:fld>
            <a:endParaRPr lang="es-ES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1EAFC2F-D22C-4D7F-9EFB-E5BFBEF8E97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356748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9FFDBBD-E040-40E0-8A4A-0B8D8B8D447D}" type="datetimeFigureOut">
              <a:rPr lang="es-ES"/>
              <a:pPr>
                <a:defRPr/>
              </a:pPr>
              <a:t>29/11/2016</a:t>
            </a:fld>
            <a:endParaRPr lang="es-ES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1DAFA47-98D3-4480-85C2-DC6FF26D13E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463389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0F0D622-5A16-43AE-8F15-B56E534EBBFC}" type="datetimeFigureOut">
              <a:rPr lang="es-ES"/>
              <a:pPr>
                <a:defRPr/>
              </a:pPr>
              <a:t>29/11/2016</a:t>
            </a:fld>
            <a:endParaRPr lang="es-ES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26D615B-4C19-465C-911C-64B922A6301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2365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4AF3-E218-4FAA-AB9E-07139009251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9BA1-E9C3-4C03-AAFE-AF9240477E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3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4AF3-E218-4FAA-AB9E-07139009251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9BA1-E9C3-4C03-AAFE-AF9240477E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6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4AF3-E218-4FAA-AB9E-07139009251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9BA1-E9C3-4C03-AAFE-AF9240477E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1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4AF3-E218-4FAA-AB9E-07139009251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9BA1-E9C3-4C03-AAFE-AF9240477E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0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4AF3-E218-4FAA-AB9E-07139009251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9BA1-E9C3-4C03-AAFE-AF9240477E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2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4AF3-E218-4FAA-AB9E-07139009251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9BA1-E9C3-4C03-AAFE-AF9240477E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1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4AF3-E218-4FAA-AB9E-07139009251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9BA1-E9C3-4C03-AAFE-AF9240477E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7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F4AF3-E218-4FAA-AB9E-071390092518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9BA1-E9C3-4C03-AAFE-AF9240477E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9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615DE-3D0F-4EE1-B1A7-DED8F4937CF5}" type="datetimeFigureOut">
              <a:rPr lang="es-CO" smtClean="0"/>
              <a:t>29/11/2016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6390E-A369-47C8-82AD-D961993E8F0F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3515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 userDrawn="1"/>
        </p:nvGrpSpPr>
        <p:grpSpPr>
          <a:xfrm>
            <a:off x="6457069" y="6093296"/>
            <a:ext cx="2651435" cy="757382"/>
            <a:chOff x="6457069" y="6093296"/>
            <a:chExt cx="2651435" cy="757382"/>
          </a:xfrm>
        </p:grpSpPr>
        <p:pic>
          <p:nvPicPr>
            <p:cNvPr id="5" name="4 Imagen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14" t="81187" r="3385" b="5008"/>
            <a:stretch/>
          </p:blipFill>
          <p:spPr>
            <a:xfrm>
              <a:off x="7590492" y="6093296"/>
              <a:ext cx="1518012" cy="757382"/>
            </a:xfrm>
            <a:prstGeom prst="rect">
              <a:avLst/>
            </a:prstGeom>
          </p:spPr>
        </p:pic>
        <p:pic>
          <p:nvPicPr>
            <p:cNvPr id="6" name="5 Imagen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7069" y="6365693"/>
              <a:ext cx="1146284" cy="2814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023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azure.microsoft.com/es-es/marketplace/partners/microsoft-ads/standard-data-science-vm/" TargetMode="Externa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://cs109.github.io/2015/" TargetMode="Externa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github.com/Azure/Microsoft-TDSP" TargetMode="Externa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goo.gl/AFDYzV" TargetMode="External"/><Relationship Id="rId3" Type="http://schemas.openxmlformats.org/officeDocument/2006/relationships/image" Target="../media/image5.jpeg"/><Relationship Id="rId7" Type="http://schemas.openxmlformats.org/officeDocument/2006/relationships/hyperlink" Target="https://goo.gl/ogZtZ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github.com/dav009/contra" TargetMode="External"/><Relationship Id="rId5" Type="http://schemas.openxmlformats.org/officeDocument/2006/relationships/hyperlink" Target="https://github.com/OpenDataCo/AnalisisContratos" TargetMode="External"/><Relationship Id="rId4" Type="http://schemas.openxmlformats.org/officeDocument/2006/relationships/hyperlink" Target="https://goo.gl/cE381d" TargetMode="External"/><Relationship Id="rId9" Type="http://schemas.openxmlformats.org/officeDocument/2006/relationships/hyperlink" Target="https://goo.gl/XStshh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words.sdsc.edu/words-data-science/data-science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databricks.com/" TargetMode="Externa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datascience-enthusiast.com/Python/cs110_lab3a_word_count_rdd.html" TargetMode="External"/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Kyrand/dataviz-with-python-and-js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jpe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543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Plataformas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Existen varias propuestas de plataformas para procesamiento de Big Data</a:t>
            </a:r>
          </a:p>
          <a:p>
            <a:pPr lvl="1"/>
            <a:r>
              <a:rPr lang="es-ES" dirty="0"/>
              <a:t>Apache </a:t>
            </a:r>
            <a:r>
              <a:rPr lang="es-ES" dirty="0" err="1"/>
              <a:t>Hadoop</a:t>
            </a:r>
            <a:endParaRPr lang="es-ES" dirty="0"/>
          </a:p>
          <a:p>
            <a:pPr lvl="1"/>
            <a:r>
              <a:rPr lang="es-ES" dirty="0"/>
              <a:t>Apache </a:t>
            </a:r>
            <a:r>
              <a:rPr lang="es-ES" dirty="0" err="1"/>
              <a:t>Spark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Uso de “</a:t>
            </a:r>
            <a:r>
              <a:rPr lang="es-ES" dirty="0" err="1"/>
              <a:t>commodity</a:t>
            </a:r>
            <a:r>
              <a:rPr lang="es-ES" dirty="0"/>
              <a:t> </a:t>
            </a:r>
            <a:r>
              <a:rPr lang="es-ES" dirty="0" err="1"/>
              <a:t>clusters</a:t>
            </a:r>
            <a:r>
              <a:rPr lang="es-ES" dirty="0"/>
              <a:t>”</a:t>
            </a:r>
          </a:p>
          <a:p>
            <a:pPr lvl="1"/>
            <a:r>
              <a:rPr lang="es-ES" dirty="0"/>
              <a:t>Soporte especial para procesamiento distribuido de datos</a:t>
            </a:r>
          </a:p>
          <a:p>
            <a:pPr lvl="2"/>
            <a:r>
              <a:rPr lang="es-ES" dirty="0"/>
              <a:t>Esquemas de datos distribuidos tolerantes a fallas</a:t>
            </a:r>
          </a:p>
          <a:p>
            <a:pPr lvl="2"/>
            <a:r>
              <a:rPr lang="es-ES" dirty="0"/>
              <a:t>Esquemas de procesamiento distribuido</a:t>
            </a:r>
          </a:p>
          <a:p>
            <a:pPr lvl="2"/>
            <a:r>
              <a:rPr lang="es-ES" dirty="0"/>
              <a:t>Escalabilidad / Tolerancia a Fallas en Infraestructura</a:t>
            </a:r>
          </a:p>
          <a:p>
            <a:pPr lvl="1"/>
            <a:endParaRPr lang="es-ES" dirty="0"/>
          </a:p>
          <a:p>
            <a:pPr marL="0" indent="0">
              <a:buNone/>
            </a:pPr>
            <a:endParaRPr lang="es-ES" sz="3640" dirty="0"/>
          </a:p>
        </p:txBody>
      </p:sp>
    </p:spTree>
    <p:extLst>
      <p:ext uri="{BB962C8B-B14F-4D97-AF65-F5344CB8AC3E}">
        <p14:creationId xmlns:p14="http://schemas.microsoft.com/office/powerpoint/2010/main" val="246171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 forma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fácil</a:t>
            </a:r>
            <a:r>
              <a:rPr lang="en-US" dirty="0"/>
              <a:t> de </a:t>
            </a:r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máquinas</a:t>
            </a:r>
            <a:r>
              <a:rPr lang="en-US" dirty="0"/>
              <a:t> </a:t>
            </a:r>
            <a:r>
              <a:rPr lang="en-US" dirty="0" err="1"/>
              <a:t>virtuales</a:t>
            </a:r>
            <a:r>
              <a:rPr lang="en-US" dirty="0"/>
              <a:t> / </a:t>
            </a:r>
            <a:r>
              <a:rPr lang="en-US" dirty="0" err="1"/>
              <a:t>contenedores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Azure Data Science VM</a:t>
            </a:r>
          </a:p>
          <a:p>
            <a:pPr lvl="1"/>
            <a:r>
              <a:rPr lang="en-US" sz="2400" dirty="0">
                <a:hlinkClick r:id="rId2"/>
              </a:rPr>
              <a:t>https://docs.microsoft.com/en-us/azure/machine-learning/machine-learning-data-science-provision-vm</a:t>
            </a:r>
          </a:p>
          <a:p>
            <a:pPr lvl="1"/>
            <a:r>
              <a:rPr lang="en-US" sz="2400" dirty="0">
                <a:hlinkClick r:id="rId2"/>
              </a:rPr>
              <a:t>https://azure.microsoft.com/es-es/marketplace/partners/microsoft-ads/standard-data-science-vm/</a:t>
            </a:r>
            <a:r>
              <a:rPr lang="en-US" sz="2400" dirty="0"/>
              <a:t> </a:t>
            </a:r>
          </a:p>
        </p:txBody>
      </p:sp>
      <p:pic>
        <p:nvPicPr>
          <p:cNvPr id="5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6" name="4 CuadroTexto"/>
          <p:cNvSpPr txBox="1"/>
          <p:nvPr/>
        </p:nvSpPr>
        <p:spPr>
          <a:xfrm>
            <a:off x="174115" y="460028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Plataformas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77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Proceso</a:t>
            </a:r>
            <a:r>
              <a:rPr lang="en-US" b="1" dirty="0"/>
              <a:t> </a:t>
            </a:r>
            <a:r>
              <a:rPr lang="en-US" dirty="0"/>
              <a:t>de </a:t>
            </a:r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96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160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Proceso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640" dirty="0"/>
              <a:t>Existen varias propuestas de procesos de ciencias de datos</a:t>
            </a:r>
          </a:p>
          <a:p>
            <a:pPr marL="0" indent="0">
              <a:buNone/>
            </a:pPr>
            <a:endParaRPr lang="es-ES" sz="3640" dirty="0"/>
          </a:p>
          <a:p>
            <a:pPr lvl="1"/>
            <a:r>
              <a:rPr lang="es-ES" sz="3240" dirty="0"/>
              <a:t>MS </a:t>
            </a:r>
            <a:r>
              <a:rPr lang="es-ES" sz="3240" dirty="0" err="1"/>
              <a:t>Team</a:t>
            </a:r>
            <a:r>
              <a:rPr lang="es-ES" sz="3240" dirty="0"/>
              <a:t> Data </a:t>
            </a:r>
            <a:r>
              <a:rPr lang="es-ES" sz="3240" dirty="0" err="1"/>
              <a:t>Science</a:t>
            </a:r>
            <a:r>
              <a:rPr lang="es-ES" sz="3240" dirty="0"/>
              <a:t> </a:t>
            </a:r>
            <a:r>
              <a:rPr lang="es-ES" sz="3240" dirty="0" err="1"/>
              <a:t>Process</a:t>
            </a:r>
            <a:endParaRPr lang="es-ES" sz="3240" dirty="0"/>
          </a:p>
          <a:p>
            <a:pPr lvl="1"/>
            <a:r>
              <a:rPr lang="es-ES" sz="3240" dirty="0"/>
              <a:t>UCSD </a:t>
            </a:r>
            <a:r>
              <a:rPr lang="es-ES" sz="3240" dirty="0" err="1"/>
              <a:t>Process</a:t>
            </a:r>
            <a:endParaRPr lang="es-ES" sz="3240" dirty="0"/>
          </a:p>
          <a:p>
            <a:pPr lvl="1"/>
            <a:r>
              <a:rPr lang="es-ES" sz="3240" dirty="0"/>
              <a:t>Algunos otros</a:t>
            </a:r>
          </a:p>
          <a:p>
            <a:pPr marL="0" indent="0">
              <a:buNone/>
            </a:pPr>
            <a:endParaRPr lang="es-ES" sz="3640" dirty="0"/>
          </a:p>
        </p:txBody>
      </p:sp>
    </p:spTree>
    <p:extLst>
      <p:ext uri="{BB962C8B-B14F-4D97-AF65-F5344CB8AC3E}">
        <p14:creationId xmlns:p14="http://schemas.microsoft.com/office/powerpoint/2010/main" val="3455348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160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Proceso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blog.operasolutions.com/hs-fs/hub/213893/file-725863214-jpg/images/os_signalcentral_what_is_data_science_gp_2014_v1.2_the_data_science_proces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1" b="13251"/>
          <a:stretch/>
        </p:blipFill>
        <p:spPr bwMode="auto">
          <a:xfrm>
            <a:off x="1099695" y="1007059"/>
            <a:ext cx="6424633" cy="525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 rot="21150364">
            <a:off x="727772" y="823426"/>
            <a:ext cx="1595180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sz="2800" dirty="0"/>
              <a:t>cs109.org</a:t>
            </a:r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467544" y="6309320"/>
            <a:ext cx="295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hlinkClick r:id="rId5"/>
              </a:rPr>
              <a:t>http://cs109.github.io/2015/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2677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160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Proceso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TDSP-Lifecyc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74" y="1007059"/>
            <a:ext cx="7620000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 rot="21160897">
            <a:off x="190784" y="1003111"/>
            <a:ext cx="4089068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sz="2800" dirty="0" err="1"/>
              <a:t>Team</a:t>
            </a:r>
            <a:r>
              <a:rPr lang="es-CO" sz="2800" dirty="0"/>
              <a:t> Data </a:t>
            </a:r>
            <a:r>
              <a:rPr lang="es-CO" sz="2800" dirty="0" err="1"/>
              <a:t>Science</a:t>
            </a:r>
            <a:r>
              <a:rPr lang="es-CO" sz="2800" dirty="0"/>
              <a:t> </a:t>
            </a:r>
            <a:r>
              <a:rPr lang="es-CO" sz="2800" dirty="0" err="1"/>
              <a:t>Process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395536" y="6309320"/>
            <a:ext cx="418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hlinkClick r:id="rId5"/>
              </a:rPr>
              <a:t>https://github.com/Azure/Microsoft-TDSP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230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160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Proceso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5 Pentágono"/>
          <p:cNvSpPr/>
          <p:nvPr/>
        </p:nvSpPr>
        <p:spPr>
          <a:xfrm>
            <a:off x="467544" y="2348880"/>
            <a:ext cx="1872208" cy="766828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Adquirir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6" name="6 Cheurón"/>
          <p:cNvSpPr/>
          <p:nvPr/>
        </p:nvSpPr>
        <p:spPr>
          <a:xfrm>
            <a:off x="2123728" y="2348880"/>
            <a:ext cx="1872208" cy="766828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Preparar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7 Cheurón"/>
          <p:cNvSpPr/>
          <p:nvPr/>
        </p:nvSpPr>
        <p:spPr>
          <a:xfrm>
            <a:off x="3779912" y="2348880"/>
            <a:ext cx="1872208" cy="766828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Analizar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8 Cheurón"/>
          <p:cNvSpPr/>
          <p:nvPr/>
        </p:nvSpPr>
        <p:spPr>
          <a:xfrm>
            <a:off x="5436096" y="2348880"/>
            <a:ext cx="2016224" cy="766828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Reportar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Resultados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10 Cheurón"/>
          <p:cNvSpPr/>
          <p:nvPr/>
        </p:nvSpPr>
        <p:spPr>
          <a:xfrm>
            <a:off x="7280833" y="2333177"/>
            <a:ext cx="1611648" cy="792268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Actuar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 rot="21160897">
            <a:off x="221629" y="845443"/>
            <a:ext cx="4117794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sz="2800" dirty="0"/>
              <a:t>UCSD Data </a:t>
            </a:r>
            <a:r>
              <a:rPr lang="es-CO" sz="2800" dirty="0" err="1"/>
              <a:t>Science</a:t>
            </a:r>
            <a:r>
              <a:rPr lang="es-CO" sz="2800" dirty="0"/>
              <a:t> </a:t>
            </a:r>
            <a:r>
              <a:rPr lang="es-CO" sz="2800" dirty="0" err="1"/>
              <a:t>Process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05918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160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Proceso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5 Pentágono"/>
          <p:cNvSpPr/>
          <p:nvPr/>
        </p:nvSpPr>
        <p:spPr>
          <a:xfrm>
            <a:off x="467544" y="2348880"/>
            <a:ext cx="1872208" cy="766828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Adquirir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6" name="6 Cheurón"/>
          <p:cNvSpPr/>
          <p:nvPr/>
        </p:nvSpPr>
        <p:spPr>
          <a:xfrm>
            <a:off x="2123728" y="2348880"/>
            <a:ext cx="1872208" cy="766828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Preparar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7 Cheurón"/>
          <p:cNvSpPr/>
          <p:nvPr/>
        </p:nvSpPr>
        <p:spPr>
          <a:xfrm>
            <a:off x="3779912" y="2348880"/>
            <a:ext cx="1872208" cy="766828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Analizar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8 Cheurón"/>
          <p:cNvSpPr/>
          <p:nvPr/>
        </p:nvSpPr>
        <p:spPr>
          <a:xfrm>
            <a:off x="5436096" y="2348880"/>
            <a:ext cx="2016224" cy="766828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Reportar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Resultados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10 Cheurón"/>
          <p:cNvSpPr/>
          <p:nvPr/>
        </p:nvSpPr>
        <p:spPr>
          <a:xfrm>
            <a:off x="7280833" y="2333177"/>
            <a:ext cx="1611648" cy="792268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Actuar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 rot="21160897">
            <a:off x="221629" y="845443"/>
            <a:ext cx="4117794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sz="2800" dirty="0"/>
              <a:t>UCSD Data </a:t>
            </a:r>
            <a:r>
              <a:rPr lang="es-CO" sz="2800" dirty="0" err="1"/>
              <a:t>Science</a:t>
            </a:r>
            <a:r>
              <a:rPr lang="es-CO" sz="2800" dirty="0"/>
              <a:t> </a:t>
            </a:r>
            <a:r>
              <a:rPr lang="es-CO" sz="2800" dirty="0" err="1"/>
              <a:t>Process</a:t>
            </a:r>
            <a:endParaRPr lang="es-CO" dirty="0"/>
          </a:p>
        </p:txBody>
      </p:sp>
      <p:sp>
        <p:nvSpPr>
          <p:cNvPr id="13" name="5 Pentágono"/>
          <p:cNvSpPr/>
          <p:nvPr/>
        </p:nvSpPr>
        <p:spPr>
          <a:xfrm>
            <a:off x="467544" y="1730266"/>
            <a:ext cx="3528392" cy="44933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Ingeniería</a:t>
            </a:r>
            <a:r>
              <a:rPr lang="en-US" dirty="0"/>
              <a:t> de Big Data</a:t>
            </a:r>
          </a:p>
        </p:txBody>
      </p:sp>
      <p:sp>
        <p:nvSpPr>
          <p:cNvPr id="14" name="7 Cheurón"/>
          <p:cNvSpPr/>
          <p:nvPr/>
        </p:nvSpPr>
        <p:spPr>
          <a:xfrm>
            <a:off x="3874189" y="1730266"/>
            <a:ext cx="5018292" cy="44933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Análisis</a:t>
            </a:r>
            <a:r>
              <a:rPr lang="en-US" dirty="0">
                <a:solidFill>
                  <a:schemeClr val="bg1"/>
                </a:solidFill>
              </a:rPr>
              <a:t> de Big Data</a:t>
            </a:r>
          </a:p>
        </p:txBody>
      </p:sp>
    </p:spTree>
    <p:extLst>
      <p:ext uri="{BB962C8B-B14F-4D97-AF65-F5344CB8AC3E}">
        <p14:creationId xmlns:p14="http://schemas.microsoft.com/office/powerpoint/2010/main" val="2652608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Proceso</a:t>
            </a:r>
            <a:r>
              <a:rPr lang="en-US" b="1" dirty="0"/>
              <a:t> </a:t>
            </a:r>
            <a:r>
              <a:rPr lang="en-US" dirty="0"/>
              <a:t>de </a:t>
            </a:r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❶ </a:t>
            </a:r>
            <a:r>
              <a:rPr lang="en-US" b="1" dirty="0" err="1"/>
              <a:t>Adquirir</a:t>
            </a:r>
            <a:r>
              <a:rPr lang="en-US" b="1" dirty="0"/>
              <a:t>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Datos</a:t>
            </a: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3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2680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Adquirir</a:t>
            </a:r>
            <a:r>
              <a:rPr kumimoji="0" lang="es-CO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6 Cheurón"/>
          <p:cNvSpPr/>
          <p:nvPr/>
        </p:nvSpPr>
        <p:spPr>
          <a:xfrm>
            <a:off x="2123728" y="2348880"/>
            <a:ext cx="1872208" cy="766828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Preparar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7 Cheurón"/>
          <p:cNvSpPr/>
          <p:nvPr/>
        </p:nvSpPr>
        <p:spPr>
          <a:xfrm>
            <a:off x="3779912" y="2348880"/>
            <a:ext cx="1872208" cy="766828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Analizar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8 Cheurón"/>
          <p:cNvSpPr/>
          <p:nvPr/>
        </p:nvSpPr>
        <p:spPr>
          <a:xfrm>
            <a:off x="5436096" y="2348880"/>
            <a:ext cx="2016224" cy="766828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Reportar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Resultados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10 Cheurón"/>
          <p:cNvSpPr/>
          <p:nvPr/>
        </p:nvSpPr>
        <p:spPr>
          <a:xfrm>
            <a:off x="7280833" y="2333177"/>
            <a:ext cx="1611648" cy="792268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Actuar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5 Pentágono"/>
          <p:cNvSpPr/>
          <p:nvPr/>
        </p:nvSpPr>
        <p:spPr>
          <a:xfrm>
            <a:off x="467544" y="1730266"/>
            <a:ext cx="3528392" cy="44933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Ingeniería</a:t>
            </a:r>
            <a:r>
              <a:rPr lang="en-US" dirty="0"/>
              <a:t> de Big Data</a:t>
            </a:r>
          </a:p>
        </p:txBody>
      </p:sp>
      <p:sp>
        <p:nvSpPr>
          <p:cNvPr id="14" name="7 Cheurón"/>
          <p:cNvSpPr/>
          <p:nvPr/>
        </p:nvSpPr>
        <p:spPr>
          <a:xfrm>
            <a:off x="3874189" y="1730266"/>
            <a:ext cx="5018292" cy="44933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Análisis</a:t>
            </a:r>
            <a:r>
              <a:rPr lang="en-US" dirty="0">
                <a:solidFill>
                  <a:schemeClr val="bg1"/>
                </a:solidFill>
              </a:rPr>
              <a:t> de Big Data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323528" y="1340768"/>
            <a:ext cx="8928992" cy="216024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Pentágono"/>
          <p:cNvSpPr/>
          <p:nvPr/>
        </p:nvSpPr>
        <p:spPr>
          <a:xfrm>
            <a:off x="467544" y="2348880"/>
            <a:ext cx="1872208" cy="766828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Adquirir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7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10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4443547" y="2526685"/>
            <a:ext cx="4716016" cy="1308761"/>
          </a:xfrm>
          <a:prstGeom prst="rect">
            <a:avLst/>
          </a:prstGeom>
        </p:spPr>
      </p:pic>
      <p:sp>
        <p:nvSpPr>
          <p:cNvPr id="7" name="5 CuadroTexto"/>
          <p:cNvSpPr txBox="1"/>
          <p:nvPr/>
        </p:nvSpPr>
        <p:spPr>
          <a:xfrm>
            <a:off x="4546310" y="2642456"/>
            <a:ext cx="34387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Capacitación en 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Big Data</a:t>
            </a:r>
          </a:p>
        </p:txBody>
      </p:sp>
      <p:sp>
        <p:nvSpPr>
          <p:cNvPr id="4" name="5 CuadroTexto"/>
          <p:cNvSpPr txBox="1"/>
          <p:nvPr/>
        </p:nvSpPr>
        <p:spPr>
          <a:xfrm>
            <a:off x="4549365" y="3951217"/>
            <a:ext cx="2943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Noviembre 2016</a:t>
            </a:r>
          </a:p>
        </p:txBody>
      </p:sp>
    </p:spTree>
    <p:extLst>
      <p:ext uri="{BB962C8B-B14F-4D97-AF65-F5344CB8AC3E}">
        <p14:creationId xmlns:p14="http://schemas.microsoft.com/office/powerpoint/2010/main" val="1038642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2680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Adquirir</a:t>
            </a:r>
            <a:r>
              <a:rPr kumimoji="0" lang="es-CO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640" dirty="0"/>
              <a:t>El primer paso es obtener los datos</a:t>
            </a:r>
          </a:p>
          <a:p>
            <a:pPr lvl="1"/>
            <a:endParaRPr lang="es-ES" sz="3240" dirty="0"/>
          </a:p>
          <a:p>
            <a:pPr lvl="1"/>
            <a:r>
              <a:rPr lang="es-ES" sz="3240" dirty="0"/>
              <a:t>Las técnicas a utilizar dependen de donde están disponibles los datos</a:t>
            </a:r>
          </a:p>
          <a:p>
            <a:pPr lvl="2"/>
            <a:r>
              <a:rPr lang="es-ES" sz="2840" dirty="0"/>
              <a:t>Identificar los datos apropiados</a:t>
            </a:r>
          </a:p>
          <a:p>
            <a:pPr lvl="2"/>
            <a:r>
              <a:rPr lang="es-ES" sz="2840" dirty="0"/>
              <a:t>Adquirir todos los datos disponibles</a:t>
            </a:r>
          </a:p>
          <a:p>
            <a:pPr marL="0" indent="0">
              <a:buNone/>
            </a:pPr>
            <a:endParaRPr lang="es-ES" sz="3640" dirty="0"/>
          </a:p>
        </p:txBody>
      </p:sp>
    </p:spTree>
    <p:extLst>
      <p:ext uri="{BB962C8B-B14F-4D97-AF65-F5344CB8AC3E}">
        <p14:creationId xmlns:p14="http://schemas.microsoft.com/office/powerpoint/2010/main" val="3856646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2680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Adquirir</a:t>
            </a:r>
            <a:r>
              <a:rPr kumimoji="0" lang="es-CO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sz="3640" dirty="0"/>
              <a:t>Los datos vienen en diferentes formas: velocidades, volúmenes, variedades.</a:t>
            </a:r>
          </a:p>
          <a:p>
            <a:pPr lvl="1"/>
            <a:endParaRPr lang="es-ES" sz="3240" dirty="0"/>
          </a:p>
          <a:p>
            <a:pPr lvl="1"/>
            <a:r>
              <a:rPr lang="es-ES" sz="3240" dirty="0"/>
              <a:t>Archivos de Texto </a:t>
            </a:r>
          </a:p>
          <a:p>
            <a:pPr lvl="1"/>
            <a:r>
              <a:rPr lang="es-ES" sz="3240" dirty="0"/>
              <a:t>Bases de datos tradicionales / SQL</a:t>
            </a:r>
          </a:p>
          <a:p>
            <a:pPr lvl="1"/>
            <a:r>
              <a:rPr lang="es-ES" sz="3240" dirty="0"/>
              <a:t>Bases de datos </a:t>
            </a:r>
            <a:r>
              <a:rPr lang="es-ES" sz="3240" dirty="0" err="1"/>
              <a:t>NoSQL</a:t>
            </a:r>
            <a:endParaRPr lang="es-ES" sz="3240" dirty="0"/>
          </a:p>
          <a:p>
            <a:pPr lvl="1"/>
            <a:r>
              <a:rPr lang="es-ES" sz="3240" dirty="0"/>
              <a:t>Datos externos / Sitios web / Servicios Web</a:t>
            </a:r>
          </a:p>
          <a:p>
            <a:pPr lvl="1"/>
            <a:endParaRPr lang="es-ES" sz="3240" dirty="0"/>
          </a:p>
          <a:p>
            <a:pPr lvl="1"/>
            <a:r>
              <a:rPr lang="es-ES" sz="3240" dirty="0"/>
              <a:t>En línea / Fuera de Línea</a:t>
            </a:r>
          </a:p>
          <a:p>
            <a:pPr lvl="1"/>
            <a:r>
              <a:rPr lang="es-ES" sz="3240" dirty="0"/>
              <a:t>Bases de datos internas</a:t>
            </a:r>
          </a:p>
          <a:p>
            <a:pPr lvl="1"/>
            <a:r>
              <a:rPr lang="es-ES" sz="3240" dirty="0"/>
              <a:t>Datos abiertos / Bases de datos externas</a:t>
            </a:r>
          </a:p>
          <a:p>
            <a:pPr marL="0" indent="0">
              <a:buNone/>
            </a:pPr>
            <a:endParaRPr lang="es-ES" sz="3640" dirty="0"/>
          </a:p>
        </p:txBody>
      </p:sp>
    </p:spTree>
    <p:extLst>
      <p:ext uri="{BB962C8B-B14F-4D97-AF65-F5344CB8AC3E}">
        <p14:creationId xmlns:p14="http://schemas.microsoft.com/office/powerpoint/2010/main" val="791973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2680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Adquirir</a:t>
            </a:r>
            <a:r>
              <a:rPr kumimoji="0" lang="es-CO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sz="3640" dirty="0"/>
              <a:t>Algunos ejemplos:</a:t>
            </a:r>
          </a:p>
          <a:p>
            <a:pPr marL="0" indent="0">
              <a:buNone/>
            </a:pPr>
            <a:endParaRPr lang="es-ES" sz="3640" dirty="0"/>
          </a:p>
          <a:p>
            <a:pPr lvl="1"/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encuesta</a:t>
            </a:r>
            <a:r>
              <a:rPr lang="en-US" dirty="0"/>
              <a:t> de </a:t>
            </a:r>
            <a:r>
              <a:rPr lang="en-US" dirty="0" err="1"/>
              <a:t>desarrolladores</a:t>
            </a:r>
            <a:endParaRPr lang="en-US" dirty="0"/>
          </a:p>
          <a:p>
            <a:pPr lvl="2"/>
            <a:r>
              <a:rPr lang="es-CO" dirty="0">
                <a:hlinkClick r:id="rId4"/>
              </a:rPr>
              <a:t>https://goo.gl/cE381d</a:t>
            </a:r>
            <a:r>
              <a:rPr lang="es-CO" dirty="0"/>
              <a:t> </a:t>
            </a:r>
          </a:p>
          <a:p>
            <a:pPr lvl="2"/>
            <a:endParaRPr lang="es-CO" dirty="0"/>
          </a:p>
          <a:p>
            <a:pPr lvl="1"/>
            <a:r>
              <a:rPr lang="es-CO" dirty="0"/>
              <a:t>Análisis de contratación pública</a:t>
            </a:r>
          </a:p>
          <a:p>
            <a:pPr lvl="2"/>
            <a:r>
              <a:rPr lang="es-CO" dirty="0">
                <a:hlinkClick r:id="rId5"/>
              </a:rPr>
              <a:t>https://github.com/OpenDataCo/AnalisisContratos</a:t>
            </a:r>
            <a:r>
              <a:rPr lang="es-CO" dirty="0"/>
              <a:t> </a:t>
            </a:r>
          </a:p>
          <a:p>
            <a:pPr lvl="2"/>
            <a:r>
              <a:rPr lang="en-US" dirty="0">
                <a:hlinkClick r:id="rId6"/>
              </a:rPr>
              <a:t>https://github.com/dav009/contra</a:t>
            </a:r>
            <a:endParaRPr lang="en-US" dirty="0"/>
          </a:p>
          <a:p>
            <a:pPr lvl="2"/>
            <a:r>
              <a:rPr lang="es-CO" dirty="0">
                <a:hlinkClick r:id="rId7"/>
              </a:rPr>
              <a:t>https://goo.gl/ogZtZM</a:t>
            </a:r>
            <a:r>
              <a:rPr lang="es-CO" dirty="0"/>
              <a:t> 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elecciones</a:t>
            </a:r>
            <a:r>
              <a:rPr lang="en-US" dirty="0"/>
              <a:t> </a:t>
            </a:r>
            <a:r>
              <a:rPr lang="en-US" dirty="0" err="1"/>
              <a:t>regionales</a:t>
            </a:r>
            <a:r>
              <a:rPr lang="en-US" dirty="0"/>
              <a:t> 2015</a:t>
            </a:r>
          </a:p>
          <a:p>
            <a:pPr lvl="2"/>
            <a:r>
              <a:rPr lang="es-CO" dirty="0">
                <a:hlinkClick r:id="rId8"/>
              </a:rPr>
              <a:t>https://github.com/OpenDataCo/territoriales-2015</a:t>
            </a:r>
          </a:p>
          <a:p>
            <a:pPr lvl="2"/>
            <a:r>
              <a:rPr lang="es-CO" dirty="0">
                <a:hlinkClick r:id="rId8"/>
              </a:rPr>
              <a:t>https://goo.gl/AFDYzV</a:t>
            </a:r>
            <a:r>
              <a:rPr lang="es-CO" dirty="0"/>
              <a:t> </a:t>
            </a:r>
          </a:p>
          <a:p>
            <a:pPr lvl="2"/>
            <a:endParaRPr lang="es-CO" dirty="0"/>
          </a:p>
          <a:p>
            <a:pPr lvl="1"/>
            <a:r>
              <a:rPr lang="es-CO" dirty="0"/>
              <a:t>Análisis de tweets en campaña (2014)</a:t>
            </a:r>
          </a:p>
          <a:p>
            <a:pPr lvl="2"/>
            <a:r>
              <a:rPr lang="es-CO" dirty="0">
                <a:hlinkClick r:id="rId9"/>
              </a:rPr>
              <a:t>https://goo.gl/XStshh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3246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Proceso</a:t>
            </a:r>
            <a:r>
              <a:rPr lang="en-US" b="1" dirty="0"/>
              <a:t> </a:t>
            </a:r>
            <a:r>
              <a:rPr lang="en-US" dirty="0"/>
              <a:t>de </a:t>
            </a:r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❶ </a:t>
            </a:r>
            <a:r>
              <a:rPr lang="en-US" b="1" dirty="0" err="1"/>
              <a:t>Adquirir</a:t>
            </a:r>
            <a:r>
              <a:rPr lang="en-US" b="1" dirty="0"/>
              <a:t>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Datos</a:t>
            </a: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Ejercicio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base de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NoSQL</a:t>
            </a:r>
          </a:p>
        </p:txBody>
      </p:sp>
    </p:spTree>
    <p:extLst>
      <p:ext uri="{BB962C8B-B14F-4D97-AF65-F5344CB8AC3E}">
        <p14:creationId xmlns:p14="http://schemas.microsoft.com/office/powerpoint/2010/main" val="1888752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4397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Adquirir Datos: Ejercicio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b="1" dirty="0"/>
              <a:t>Ejercicio: </a:t>
            </a:r>
            <a:r>
              <a:rPr lang="es-CO" dirty="0"/>
              <a:t>Crear una base de datos </a:t>
            </a:r>
            <a:r>
              <a:rPr lang="es-CO" dirty="0" err="1"/>
              <a:t>NoSQL</a:t>
            </a:r>
            <a:endParaRPr lang="es-CO" dirty="0"/>
          </a:p>
          <a:p>
            <a:pPr lvl="1"/>
            <a:r>
              <a:rPr lang="es-CO" dirty="0"/>
              <a:t>Crear una base de datos </a:t>
            </a:r>
            <a:r>
              <a:rPr lang="es-CO" dirty="0" err="1"/>
              <a:t>MongoDB</a:t>
            </a:r>
            <a:r>
              <a:rPr lang="es-CO" dirty="0"/>
              <a:t> en </a:t>
            </a:r>
            <a:r>
              <a:rPr lang="es-CO" dirty="0" err="1"/>
              <a:t>mLab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35580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4397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Adquirir Datos: Ejercicio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60" y="1027908"/>
            <a:ext cx="7609731" cy="514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3068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4397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Adquirir Datos: Ejercicio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Crear cuenta en </a:t>
            </a:r>
            <a:r>
              <a:rPr lang="es-CO" dirty="0" err="1"/>
              <a:t>mLab</a:t>
            </a:r>
            <a:endParaRPr lang="es-CO" dirty="0"/>
          </a:p>
          <a:p>
            <a:r>
              <a:rPr lang="es-CO" dirty="0"/>
              <a:t>Confirmar la cuenta en el correo electrónico</a:t>
            </a:r>
          </a:p>
          <a:p>
            <a:r>
              <a:rPr lang="es-CO" dirty="0"/>
              <a:t>En la sección de “</a:t>
            </a:r>
            <a:r>
              <a:rPr lang="es-CO" dirty="0" err="1"/>
              <a:t>MongoDB</a:t>
            </a:r>
            <a:r>
              <a:rPr lang="es-CO" dirty="0"/>
              <a:t> </a:t>
            </a:r>
            <a:r>
              <a:rPr lang="es-CO" dirty="0" err="1"/>
              <a:t>deployments</a:t>
            </a:r>
            <a:r>
              <a:rPr lang="es-CO" dirty="0"/>
              <a:t>”</a:t>
            </a:r>
          </a:p>
          <a:p>
            <a:pPr lvl="1"/>
            <a:r>
              <a:rPr lang="es-CO" dirty="0"/>
              <a:t>Seleccionar “</a:t>
            </a:r>
            <a:r>
              <a:rPr lang="es-CO" dirty="0" err="1"/>
              <a:t>Create</a:t>
            </a:r>
            <a:r>
              <a:rPr lang="es-CO" dirty="0"/>
              <a:t> New”</a:t>
            </a:r>
          </a:p>
          <a:p>
            <a:r>
              <a:rPr lang="es-CO" dirty="0"/>
              <a:t>En la página de “</a:t>
            </a:r>
            <a:r>
              <a:rPr lang="es-CO" dirty="0" err="1"/>
              <a:t>Create</a:t>
            </a:r>
            <a:r>
              <a:rPr lang="es-CO" dirty="0"/>
              <a:t> new </a:t>
            </a:r>
            <a:r>
              <a:rPr lang="es-CO" dirty="0" err="1"/>
              <a:t>deployment</a:t>
            </a:r>
            <a:r>
              <a:rPr lang="es-CO" dirty="0"/>
              <a:t>”</a:t>
            </a:r>
          </a:p>
          <a:p>
            <a:pPr lvl="1"/>
            <a:r>
              <a:rPr lang="es-CO" dirty="0"/>
              <a:t>Seleccionar un proveedor de Cloud</a:t>
            </a:r>
          </a:p>
          <a:p>
            <a:pPr lvl="1"/>
            <a:r>
              <a:rPr lang="es-CO" dirty="0"/>
              <a:t>Selecciona el plan “Single </a:t>
            </a:r>
            <a:r>
              <a:rPr lang="es-CO" dirty="0" err="1"/>
              <a:t>node</a:t>
            </a:r>
            <a:r>
              <a:rPr lang="es-CO" dirty="0"/>
              <a:t>”, “</a:t>
            </a:r>
            <a:r>
              <a:rPr lang="es-CO" dirty="0" err="1"/>
              <a:t>Sand</a:t>
            </a:r>
            <a:r>
              <a:rPr lang="es-CO" dirty="0"/>
              <a:t> box”</a:t>
            </a:r>
          </a:p>
          <a:p>
            <a:pPr lvl="1"/>
            <a:r>
              <a:rPr lang="es-CO" dirty="0"/>
              <a:t>Asignar un nombre a la base de datos</a:t>
            </a:r>
          </a:p>
          <a:p>
            <a:pPr lvl="1"/>
            <a:r>
              <a:rPr lang="es-CO" dirty="0"/>
              <a:t>Crear la base de datos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59747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4397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Adquirir Datos:</a:t>
            </a:r>
            <a:r>
              <a:rPr kumimoji="0" lang="es-CO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Ejercicio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Esperar a que la base de datos se termine de crear</a:t>
            </a:r>
          </a:p>
          <a:p>
            <a:r>
              <a:rPr lang="es-CO" dirty="0"/>
              <a:t>Hacer clic en la base de datos</a:t>
            </a:r>
          </a:p>
          <a:p>
            <a:pPr lvl="1"/>
            <a:r>
              <a:rPr lang="es-CO" dirty="0"/>
              <a:t>Tomar nota de la cadena de conexión</a:t>
            </a:r>
          </a:p>
          <a:p>
            <a:r>
              <a:rPr lang="es-CO" dirty="0"/>
              <a:t>Crear un usuario de base de datos</a:t>
            </a:r>
          </a:p>
          <a:p>
            <a:pPr lvl="1"/>
            <a:r>
              <a:rPr lang="es-CO" dirty="0"/>
              <a:t>Seleccionar la pestaña de “</a:t>
            </a:r>
            <a:r>
              <a:rPr lang="es-CO" dirty="0" err="1"/>
              <a:t>User</a:t>
            </a:r>
            <a:r>
              <a:rPr lang="es-CO" dirty="0"/>
              <a:t>”</a:t>
            </a:r>
          </a:p>
          <a:p>
            <a:pPr lvl="1"/>
            <a:r>
              <a:rPr lang="es-CO" dirty="0"/>
              <a:t>Hacer clic en “</a:t>
            </a:r>
            <a:r>
              <a:rPr lang="es-CO" dirty="0" err="1"/>
              <a:t>Add</a:t>
            </a:r>
            <a:r>
              <a:rPr lang="es-CO" dirty="0"/>
              <a:t> </a:t>
            </a:r>
            <a:r>
              <a:rPr lang="es-CO" dirty="0" err="1"/>
              <a:t>database</a:t>
            </a:r>
            <a:r>
              <a:rPr lang="es-CO" dirty="0"/>
              <a:t> </a:t>
            </a:r>
            <a:r>
              <a:rPr lang="es-CO" dirty="0" err="1"/>
              <a:t>user</a:t>
            </a:r>
            <a:r>
              <a:rPr lang="es-CO" dirty="0"/>
              <a:t>”</a:t>
            </a:r>
          </a:p>
          <a:p>
            <a:pPr lvl="1"/>
            <a:r>
              <a:rPr lang="es-CO" dirty="0"/>
              <a:t>Ingresar los datos del usuario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59398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4397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Adquirir Datos: Ejercicio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60" y="1027907"/>
            <a:ext cx="7607880" cy="5590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9241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Proceso</a:t>
            </a:r>
            <a:r>
              <a:rPr lang="en-US" b="1" dirty="0"/>
              <a:t> </a:t>
            </a:r>
            <a:r>
              <a:rPr lang="en-US" dirty="0"/>
              <a:t>de </a:t>
            </a:r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❶ </a:t>
            </a:r>
            <a:r>
              <a:rPr lang="en-US" b="1" dirty="0" err="1"/>
              <a:t>Adquirir</a:t>
            </a:r>
            <a:r>
              <a:rPr lang="en-US" b="1" dirty="0"/>
              <a:t>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Datos</a:t>
            </a: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Ejercicio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Cargar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conjunto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usando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Azure Notebook</a:t>
            </a:r>
          </a:p>
        </p:txBody>
      </p:sp>
    </p:spTree>
    <p:extLst>
      <p:ext uri="{BB962C8B-B14F-4D97-AF65-F5344CB8AC3E}">
        <p14:creationId xmlns:p14="http://schemas.microsoft.com/office/powerpoint/2010/main" val="102901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10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4443547" y="2526685"/>
            <a:ext cx="4716016" cy="1308761"/>
          </a:xfrm>
          <a:prstGeom prst="rect">
            <a:avLst/>
          </a:prstGeom>
        </p:spPr>
      </p:pic>
      <p:sp>
        <p:nvSpPr>
          <p:cNvPr id="7" name="5 CuadroTexto"/>
          <p:cNvSpPr txBox="1"/>
          <p:nvPr/>
        </p:nvSpPr>
        <p:spPr>
          <a:xfrm>
            <a:off x="4546310" y="2642456"/>
            <a:ext cx="3485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Ciencia de Datos</a:t>
            </a:r>
          </a:p>
        </p:txBody>
      </p:sp>
    </p:spTree>
    <p:extLst>
      <p:ext uri="{BB962C8B-B14F-4D97-AF65-F5344CB8AC3E}">
        <p14:creationId xmlns:p14="http://schemas.microsoft.com/office/powerpoint/2010/main" val="3373645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4397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Adquirir Datos: Ejercicio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b="1" dirty="0"/>
              <a:t>Ejercicio: </a:t>
            </a:r>
            <a:r>
              <a:rPr lang="es-CO" dirty="0"/>
              <a:t>Cargar un conjunto de datos</a:t>
            </a:r>
          </a:p>
          <a:p>
            <a:pPr lvl="1"/>
            <a:r>
              <a:rPr lang="es-CO" dirty="0"/>
              <a:t>Importar un notebook</a:t>
            </a:r>
          </a:p>
          <a:p>
            <a:pPr lvl="1"/>
            <a:r>
              <a:rPr lang="es-CO" dirty="0"/>
              <a:t>Definir la conexión a una BD </a:t>
            </a:r>
            <a:r>
              <a:rPr lang="es-CO" dirty="0" err="1"/>
              <a:t>MongoDB</a:t>
            </a:r>
            <a:endParaRPr lang="es-CO" dirty="0"/>
          </a:p>
          <a:p>
            <a:pPr lvl="1"/>
            <a:r>
              <a:rPr lang="es-CO" dirty="0"/>
              <a:t>Leer un archivo de datos</a:t>
            </a:r>
          </a:p>
          <a:p>
            <a:pPr lvl="1"/>
            <a:r>
              <a:rPr lang="es-CO" dirty="0"/>
              <a:t>Ingresar los datos en una colección </a:t>
            </a:r>
            <a:r>
              <a:rPr lang="es-CO" dirty="0" err="1"/>
              <a:t>MongoDB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6643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4397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Adquirir Datos: Ejercicio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052736"/>
            <a:ext cx="7949464" cy="5040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0239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4397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Adquirir Datos: Ejercicio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Importar los notebooks a </a:t>
            </a:r>
            <a:r>
              <a:rPr lang="es-CO" dirty="0" err="1"/>
              <a:t>Azure</a:t>
            </a:r>
            <a:endParaRPr lang="es-CO" dirty="0"/>
          </a:p>
          <a:p>
            <a:r>
              <a:rPr lang="es-CO" dirty="0"/>
              <a:t>Revisar el notebook de operaciones (CRUD) sobre </a:t>
            </a:r>
            <a:r>
              <a:rPr lang="es-CO" dirty="0" err="1"/>
              <a:t>MongoDB</a:t>
            </a:r>
            <a:endParaRPr lang="es-CO" dirty="0"/>
          </a:p>
          <a:p>
            <a:r>
              <a:rPr lang="es-CO" dirty="0"/>
              <a:t>Ejecutar la carga de datos</a:t>
            </a:r>
          </a:p>
          <a:p>
            <a:pPr lvl="1"/>
            <a:r>
              <a:rPr lang="es-CO" dirty="0"/>
              <a:t>Cargar los datos en el notebook</a:t>
            </a:r>
          </a:p>
          <a:p>
            <a:pPr lvl="1"/>
            <a:r>
              <a:rPr lang="es-CO" dirty="0"/>
              <a:t>Ejecutar la carga de datos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53233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Proceso</a:t>
            </a:r>
            <a:r>
              <a:rPr lang="en-US" b="1" dirty="0"/>
              <a:t> </a:t>
            </a:r>
            <a:r>
              <a:rPr lang="en-US" dirty="0"/>
              <a:t>de </a:t>
            </a:r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❷ </a:t>
            </a:r>
            <a:r>
              <a:rPr lang="en-US" b="1" dirty="0" err="1"/>
              <a:t>Preparar</a:t>
            </a:r>
            <a:r>
              <a:rPr lang="en-US" b="1" dirty="0"/>
              <a:t>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Datos</a:t>
            </a: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Explorar</a:t>
            </a:r>
            <a:r>
              <a:rPr lang="en-US" b="1" dirty="0"/>
              <a:t> </a:t>
            </a:r>
            <a:r>
              <a:rPr lang="en-US" dirty="0"/>
              <a:t>y </a:t>
            </a:r>
            <a:r>
              <a:rPr lang="en-US" dirty="0" err="1"/>
              <a:t>Preprocesar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48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Preparar </a:t>
            </a:r>
            <a:r>
              <a:rPr kumimoji="0" lang="es-CO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7 Cheurón"/>
          <p:cNvSpPr/>
          <p:nvPr/>
        </p:nvSpPr>
        <p:spPr>
          <a:xfrm>
            <a:off x="3779912" y="2348880"/>
            <a:ext cx="1872208" cy="766828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Analizar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8 Cheurón"/>
          <p:cNvSpPr/>
          <p:nvPr/>
        </p:nvSpPr>
        <p:spPr>
          <a:xfrm>
            <a:off x="5436096" y="2348880"/>
            <a:ext cx="2016224" cy="766828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Reportar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Resultados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10 Cheurón"/>
          <p:cNvSpPr/>
          <p:nvPr/>
        </p:nvSpPr>
        <p:spPr>
          <a:xfrm>
            <a:off x="7280833" y="2333177"/>
            <a:ext cx="1611648" cy="792268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Actuar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5 Pentágono"/>
          <p:cNvSpPr/>
          <p:nvPr/>
        </p:nvSpPr>
        <p:spPr>
          <a:xfrm>
            <a:off x="467544" y="1730266"/>
            <a:ext cx="3528392" cy="44933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Ingeniería</a:t>
            </a:r>
            <a:r>
              <a:rPr lang="en-US" dirty="0"/>
              <a:t> de Big Data</a:t>
            </a:r>
          </a:p>
        </p:txBody>
      </p:sp>
      <p:sp>
        <p:nvSpPr>
          <p:cNvPr id="14" name="7 Cheurón"/>
          <p:cNvSpPr/>
          <p:nvPr/>
        </p:nvSpPr>
        <p:spPr>
          <a:xfrm>
            <a:off x="3874189" y="1730266"/>
            <a:ext cx="5018292" cy="44933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Análisis</a:t>
            </a:r>
            <a:r>
              <a:rPr lang="en-US" dirty="0">
                <a:solidFill>
                  <a:schemeClr val="bg1"/>
                </a:solidFill>
              </a:rPr>
              <a:t> de Big Data</a:t>
            </a:r>
          </a:p>
        </p:txBody>
      </p:sp>
      <p:sp>
        <p:nvSpPr>
          <p:cNvPr id="6" name="5 Pentágono"/>
          <p:cNvSpPr/>
          <p:nvPr/>
        </p:nvSpPr>
        <p:spPr>
          <a:xfrm>
            <a:off x="467544" y="2348880"/>
            <a:ext cx="1872208" cy="766828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Adquirir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323528" y="1340768"/>
            <a:ext cx="8928992" cy="216024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6 Cheurón"/>
          <p:cNvSpPr/>
          <p:nvPr/>
        </p:nvSpPr>
        <p:spPr>
          <a:xfrm>
            <a:off x="2123728" y="2348880"/>
            <a:ext cx="1872208" cy="766828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Preparar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Datos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235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Preparar 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640" dirty="0"/>
              <a:t>Una vez tenemos los datos, es necesario revisar y preparar esos datos antes de poderlos usar</a:t>
            </a:r>
          </a:p>
          <a:p>
            <a:pPr lvl="1"/>
            <a:endParaRPr lang="es-ES" sz="3240" dirty="0"/>
          </a:p>
          <a:p>
            <a:pPr lvl="1"/>
            <a:r>
              <a:rPr lang="es-ES" sz="3240" dirty="0"/>
              <a:t>Entender los datos</a:t>
            </a:r>
          </a:p>
          <a:p>
            <a:pPr lvl="1"/>
            <a:r>
              <a:rPr lang="es-ES" sz="3240" dirty="0"/>
              <a:t>Pre-procesar los datos</a:t>
            </a:r>
          </a:p>
          <a:p>
            <a:pPr marL="0" indent="0">
              <a:buNone/>
            </a:pPr>
            <a:endParaRPr lang="es-ES" sz="3640" dirty="0"/>
          </a:p>
        </p:txBody>
      </p:sp>
    </p:spTree>
    <p:extLst>
      <p:ext uri="{BB962C8B-B14F-4D97-AF65-F5344CB8AC3E}">
        <p14:creationId xmlns:p14="http://schemas.microsoft.com/office/powerpoint/2010/main" val="2352073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Preparar 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40" b="1" dirty="0"/>
              <a:t>Entender los datos</a:t>
            </a:r>
          </a:p>
          <a:p>
            <a:pPr marL="457200" lvl="1" indent="0">
              <a:buNone/>
            </a:pPr>
            <a:r>
              <a:rPr lang="es-ES" sz="3240" dirty="0"/>
              <a:t>Antes de procesar los datos hay que entenderlos</a:t>
            </a:r>
          </a:p>
          <a:p>
            <a:pPr lvl="1"/>
            <a:endParaRPr lang="es-ES" sz="3240" dirty="0"/>
          </a:p>
          <a:p>
            <a:pPr lvl="1"/>
            <a:r>
              <a:rPr lang="es-ES" sz="3240" dirty="0"/>
              <a:t>Exploración de datos</a:t>
            </a:r>
          </a:p>
          <a:p>
            <a:pPr lvl="1"/>
            <a:r>
              <a:rPr lang="es-ES" sz="3240" dirty="0"/>
              <a:t>Computación exploratoria</a:t>
            </a:r>
          </a:p>
          <a:p>
            <a:pPr marL="0" indent="0">
              <a:buNone/>
            </a:pPr>
            <a:endParaRPr lang="es-ES" sz="3640" dirty="0"/>
          </a:p>
        </p:txBody>
      </p:sp>
    </p:spTree>
    <p:extLst>
      <p:ext uri="{BB962C8B-B14F-4D97-AF65-F5344CB8AC3E}">
        <p14:creationId xmlns:p14="http://schemas.microsoft.com/office/powerpoint/2010/main" val="2128890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Preparar 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3640" b="1" dirty="0"/>
              <a:t>Entender los datos</a:t>
            </a:r>
          </a:p>
          <a:p>
            <a:endParaRPr lang="es-ES" sz="3640" dirty="0"/>
          </a:p>
          <a:p>
            <a:pPr lvl="1"/>
            <a:r>
              <a:rPr lang="es-ES" sz="3240" dirty="0"/>
              <a:t>Estadística</a:t>
            </a:r>
          </a:p>
          <a:p>
            <a:pPr lvl="2"/>
            <a:r>
              <a:rPr lang="es-ES" sz="2840" dirty="0"/>
              <a:t>Estadística descriptiva</a:t>
            </a:r>
          </a:p>
          <a:p>
            <a:pPr lvl="3"/>
            <a:r>
              <a:rPr lang="es-ES" sz="2440" dirty="0"/>
              <a:t>Moda: el valor más común</a:t>
            </a:r>
          </a:p>
          <a:p>
            <a:pPr lvl="3"/>
            <a:r>
              <a:rPr lang="es-ES" sz="2440" dirty="0"/>
              <a:t>Promedio, Mediana: valores representativos</a:t>
            </a:r>
          </a:p>
          <a:p>
            <a:pPr lvl="3"/>
            <a:r>
              <a:rPr lang="es-ES" sz="2440" dirty="0"/>
              <a:t>Rango, Desviación: dispersión de los datos</a:t>
            </a:r>
          </a:p>
          <a:p>
            <a:pPr lvl="2"/>
            <a:r>
              <a:rPr lang="es-ES" sz="2840" dirty="0"/>
              <a:t>Correlaciones: relaciones entre los datos</a:t>
            </a:r>
          </a:p>
          <a:p>
            <a:pPr lvl="2"/>
            <a:r>
              <a:rPr lang="es-ES" sz="2840" dirty="0"/>
              <a:t>Tendencias</a:t>
            </a:r>
          </a:p>
          <a:p>
            <a:pPr lvl="2"/>
            <a:r>
              <a:rPr lang="es-ES" sz="2840" dirty="0" err="1"/>
              <a:t>Outliers</a:t>
            </a:r>
            <a:r>
              <a:rPr lang="es-ES" sz="2840" dirty="0"/>
              <a:t>: errores, eventos fuera de lo común</a:t>
            </a:r>
          </a:p>
          <a:p>
            <a:pPr marL="0" indent="0">
              <a:buNone/>
            </a:pPr>
            <a:endParaRPr lang="es-ES" sz="3640" dirty="0"/>
          </a:p>
        </p:txBody>
      </p:sp>
    </p:spTree>
    <p:extLst>
      <p:ext uri="{BB962C8B-B14F-4D97-AF65-F5344CB8AC3E}">
        <p14:creationId xmlns:p14="http://schemas.microsoft.com/office/powerpoint/2010/main" val="1079536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Preparar 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3640" b="1" dirty="0"/>
              <a:t>Entender los datos</a:t>
            </a:r>
          </a:p>
          <a:p>
            <a:endParaRPr lang="es-ES" sz="3640" dirty="0"/>
          </a:p>
          <a:p>
            <a:pPr lvl="1"/>
            <a:r>
              <a:rPr lang="es-ES" sz="3240" dirty="0"/>
              <a:t>Visualización</a:t>
            </a:r>
          </a:p>
          <a:p>
            <a:pPr lvl="2"/>
            <a:r>
              <a:rPr lang="es-ES" sz="2840" dirty="0"/>
              <a:t>Gráficos de Líneas: Tendencias </a:t>
            </a:r>
          </a:p>
          <a:p>
            <a:pPr lvl="2"/>
            <a:r>
              <a:rPr lang="es-ES" sz="2840" dirty="0"/>
              <a:t>Gráficos </a:t>
            </a:r>
            <a:r>
              <a:rPr lang="es-ES" sz="2840" dirty="0" err="1"/>
              <a:t>Scatter</a:t>
            </a:r>
            <a:r>
              <a:rPr lang="es-ES" sz="2840" dirty="0"/>
              <a:t>: correlaciones</a:t>
            </a:r>
          </a:p>
          <a:p>
            <a:pPr lvl="2"/>
            <a:r>
              <a:rPr lang="es-ES" sz="2840" dirty="0"/>
              <a:t>Box-</a:t>
            </a:r>
            <a:r>
              <a:rPr lang="es-ES" sz="2840" dirty="0" err="1"/>
              <a:t>plots</a:t>
            </a:r>
            <a:r>
              <a:rPr lang="es-ES" sz="2840" dirty="0"/>
              <a:t>: distribución de datos</a:t>
            </a:r>
          </a:p>
          <a:p>
            <a:pPr lvl="2"/>
            <a:r>
              <a:rPr lang="es-ES" sz="2840" dirty="0"/>
              <a:t>Mapas de Calor</a:t>
            </a:r>
          </a:p>
          <a:p>
            <a:pPr lvl="2"/>
            <a:r>
              <a:rPr lang="es-ES" sz="2840" dirty="0"/>
              <a:t>Histogramas</a:t>
            </a:r>
          </a:p>
          <a:p>
            <a:pPr lvl="2"/>
            <a:r>
              <a:rPr lang="es-ES" sz="2840" dirty="0"/>
              <a:t>Muchos otros</a:t>
            </a:r>
          </a:p>
          <a:p>
            <a:pPr marL="0" indent="0">
              <a:buNone/>
            </a:pPr>
            <a:endParaRPr lang="es-ES" sz="3640" dirty="0"/>
          </a:p>
        </p:txBody>
      </p:sp>
    </p:spTree>
    <p:extLst>
      <p:ext uri="{BB962C8B-B14F-4D97-AF65-F5344CB8AC3E}">
        <p14:creationId xmlns:p14="http://schemas.microsoft.com/office/powerpoint/2010/main" val="1398674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Proceso</a:t>
            </a:r>
            <a:r>
              <a:rPr lang="en-US" b="1" dirty="0"/>
              <a:t> </a:t>
            </a:r>
            <a:r>
              <a:rPr lang="en-US" dirty="0"/>
              <a:t>de </a:t>
            </a:r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❷ </a:t>
            </a:r>
            <a:r>
              <a:rPr lang="en-US" b="1" dirty="0" err="1"/>
              <a:t>Preparar</a:t>
            </a:r>
            <a:r>
              <a:rPr lang="en-US" b="1" dirty="0"/>
              <a:t>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Datos</a:t>
            </a: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Ejercicio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Explorando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conjunto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usando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Azure Notebook</a:t>
            </a:r>
          </a:p>
        </p:txBody>
      </p:sp>
    </p:spTree>
    <p:extLst>
      <p:ext uri="{BB962C8B-B14F-4D97-AF65-F5344CB8AC3E}">
        <p14:creationId xmlns:p14="http://schemas.microsoft.com/office/powerpoint/2010/main" val="410717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18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Objetivos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/>
              <a:t>Al culminar este módulo, el estudiante estará en capacidad de:</a:t>
            </a:r>
          </a:p>
          <a:p>
            <a:endParaRPr lang="es-ES" sz="2400" dirty="0"/>
          </a:p>
          <a:p>
            <a:r>
              <a:rPr lang="es-ES" sz="2400" dirty="0"/>
              <a:t>Describir las 5 P, las dimensiones involucradas en un proyecto de Ciencia de Datos.</a:t>
            </a:r>
          </a:p>
          <a:p>
            <a:r>
              <a:rPr lang="es-ES" sz="2400" dirty="0"/>
              <a:t>Describir los pasos típicos de un proceso de ciencia de datos.</a:t>
            </a:r>
          </a:p>
          <a:p>
            <a:endParaRPr lang="es-ES" sz="2400" dirty="0"/>
          </a:p>
          <a:p>
            <a:r>
              <a:rPr lang="es-ES" sz="2400" dirty="0"/>
              <a:t>Ejecutar operaciones básicas sobre un conjunto de datos.</a:t>
            </a:r>
          </a:p>
          <a:p>
            <a:r>
              <a:rPr lang="es-ES" sz="2400" dirty="0"/>
              <a:t>Ejecutar un ejemplo sencillo usando </a:t>
            </a:r>
            <a:r>
              <a:rPr lang="es-ES" sz="2400" dirty="0" err="1"/>
              <a:t>Hadoop</a:t>
            </a:r>
            <a:r>
              <a:rPr lang="es-ES" sz="2400" dirty="0"/>
              <a:t>.</a:t>
            </a:r>
          </a:p>
          <a:p>
            <a:r>
              <a:rPr lang="es-ES" sz="2400" dirty="0"/>
              <a:t>Ejecutar un ejemplo sencillo usando </a:t>
            </a:r>
            <a:r>
              <a:rPr lang="es-ES" sz="2400" dirty="0" err="1"/>
              <a:t>Spark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0472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4397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Adquirir Datos: Ejercicio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052736"/>
            <a:ext cx="7949464" cy="5040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2145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Proceso</a:t>
            </a:r>
            <a:r>
              <a:rPr lang="en-US" b="1" dirty="0"/>
              <a:t> </a:t>
            </a:r>
            <a:r>
              <a:rPr lang="en-US" dirty="0"/>
              <a:t>de </a:t>
            </a:r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❷ </a:t>
            </a:r>
            <a:r>
              <a:rPr lang="en-US" b="1" dirty="0" err="1"/>
              <a:t>Preparar</a:t>
            </a:r>
            <a:r>
              <a:rPr lang="en-US" b="1" dirty="0"/>
              <a:t>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Datos</a:t>
            </a: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Explorar</a:t>
            </a:r>
            <a:r>
              <a:rPr lang="en-US" b="1" dirty="0"/>
              <a:t> </a:t>
            </a:r>
            <a:r>
              <a:rPr lang="en-US" dirty="0"/>
              <a:t>y </a:t>
            </a:r>
            <a:r>
              <a:rPr lang="en-US" b="1" dirty="0" err="1"/>
              <a:t>Preprocesar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60080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Preparar 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40" b="1" dirty="0"/>
              <a:t>Pre-procesar los datos</a:t>
            </a:r>
          </a:p>
          <a:p>
            <a:pPr marL="457200" lvl="1" indent="0">
              <a:buNone/>
            </a:pPr>
            <a:r>
              <a:rPr lang="es-ES" sz="3240" dirty="0"/>
              <a:t>Pocas veces los datos están en el formato que se requieren para los algoritmos de análisis</a:t>
            </a:r>
          </a:p>
          <a:p>
            <a:pPr lvl="1"/>
            <a:endParaRPr lang="es-ES" sz="3240" dirty="0"/>
          </a:p>
          <a:p>
            <a:pPr lvl="1"/>
            <a:r>
              <a:rPr lang="es-ES" sz="3240" dirty="0"/>
              <a:t>Es necesario resolver problemas de calidad</a:t>
            </a:r>
          </a:p>
          <a:p>
            <a:pPr lvl="1"/>
            <a:r>
              <a:rPr lang="es-ES" sz="3240" dirty="0"/>
              <a:t>Es necesario transformar los datos al formato requerido</a:t>
            </a:r>
          </a:p>
          <a:p>
            <a:pPr marL="0" indent="0">
              <a:buNone/>
            </a:pPr>
            <a:endParaRPr lang="es-ES" sz="3640" dirty="0"/>
          </a:p>
        </p:txBody>
      </p:sp>
    </p:spTree>
    <p:extLst>
      <p:ext uri="{BB962C8B-B14F-4D97-AF65-F5344CB8AC3E}">
        <p14:creationId xmlns:p14="http://schemas.microsoft.com/office/powerpoint/2010/main" val="42182923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Preparar 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40" b="1" dirty="0"/>
              <a:t>Pre-procesar los datos</a:t>
            </a:r>
          </a:p>
          <a:p>
            <a:pPr lvl="1"/>
            <a:endParaRPr lang="es-ES" sz="3240" dirty="0"/>
          </a:p>
          <a:p>
            <a:pPr lvl="1"/>
            <a:r>
              <a:rPr lang="es-ES" sz="3240" dirty="0"/>
              <a:t>Problemas de Calidad</a:t>
            </a:r>
          </a:p>
          <a:p>
            <a:pPr lvl="2"/>
            <a:r>
              <a:rPr lang="es-ES" sz="2840" dirty="0"/>
              <a:t>Valores inconsistentes</a:t>
            </a:r>
          </a:p>
          <a:p>
            <a:pPr lvl="2"/>
            <a:r>
              <a:rPr lang="es-ES" sz="2840" dirty="0"/>
              <a:t>Registros Duplicados</a:t>
            </a:r>
          </a:p>
          <a:p>
            <a:pPr lvl="2"/>
            <a:r>
              <a:rPr lang="es-ES" sz="2840" dirty="0"/>
              <a:t>Valores Omitidos</a:t>
            </a:r>
          </a:p>
          <a:p>
            <a:pPr lvl="2"/>
            <a:r>
              <a:rPr lang="es-ES" sz="2840" dirty="0"/>
              <a:t>Datos Inválidos</a:t>
            </a:r>
          </a:p>
          <a:p>
            <a:pPr lvl="2"/>
            <a:r>
              <a:rPr lang="es-ES" sz="2840" dirty="0" err="1"/>
              <a:t>Outliers</a:t>
            </a:r>
            <a:r>
              <a:rPr lang="es-ES" sz="2840" dirty="0"/>
              <a:t> (valores fuera del rango esperado)</a:t>
            </a:r>
            <a:endParaRPr lang="es-ES" sz="3240" dirty="0"/>
          </a:p>
          <a:p>
            <a:pPr marL="0" indent="0">
              <a:buNone/>
            </a:pPr>
            <a:endParaRPr lang="es-ES" sz="3640" dirty="0"/>
          </a:p>
        </p:txBody>
      </p:sp>
    </p:spTree>
    <p:extLst>
      <p:ext uri="{BB962C8B-B14F-4D97-AF65-F5344CB8AC3E}">
        <p14:creationId xmlns:p14="http://schemas.microsoft.com/office/powerpoint/2010/main" val="8883016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Preparar 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sz="3640" b="1" dirty="0"/>
              <a:t>Pre-procesar los datos</a:t>
            </a:r>
          </a:p>
          <a:p>
            <a:pPr lvl="1"/>
            <a:endParaRPr lang="es-ES" sz="3240" dirty="0"/>
          </a:p>
          <a:p>
            <a:pPr lvl="1"/>
            <a:r>
              <a:rPr lang="es-ES" sz="3240" dirty="0"/>
              <a:t>Técnicas para resolver problemas de Calidad</a:t>
            </a:r>
          </a:p>
          <a:p>
            <a:pPr lvl="2"/>
            <a:r>
              <a:rPr lang="es-ES" sz="3240" dirty="0"/>
              <a:t>Remover datos con valores omitidos</a:t>
            </a:r>
          </a:p>
          <a:p>
            <a:pPr lvl="2"/>
            <a:r>
              <a:rPr lang="es-ES" sz="3240" dirty="0"/>
              <a:t>Mezclar registros duplicados</a:t>
            </a:r>
          </a:p>
          <a:p>
            <a:pPr lvl="2"/>
            <a:r>
              <a:rPr lang="es-ES" sz="3240" dirty="0"/>
              <a:t>Generar un mejor estimado para los valores inválidos / omitidos</a:t>
            </a:r>
          </a:p>
          <a:p>
            <a:pPr lvl="2"/>
            <a:r>
              <a:rPr lang="es-ES" sz="3240" dirty="0"/>
              <a:t>Remover </a:t>
            </a:r>
            <a:r>
              <a:rPr lang="es-ES" sz="3240" dirty="0" err="1"/>
              <a:t>Outliers</a:t>
            </a:r>
            <a:endParaRPr lang="es-ES" sz="3240" dirty="0"/>
          </a:p>
          <a:p>
            <a:pPr marL="0" indent="0">
              <a:buNone/>
            </a:pPr>
            <a:endParaRPr lang="es-ES" sz="3640" dirty="0"/>
          </a:p>
        </p:txBody>
      </p:sp>
    </p:spTree>
    <p:extLst>
      <p:ext uri="{BB962C8B-B14F-4D97-AF65-F5344CB8AC3E}">
        <p14:creationId xmlns:p14="http://schemas.microsoft.com/office/powerpoint/2010/main" val="34513535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Preparar 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z="3640" b="1" dirty="0"/>
              <a:t>Pre-procesar los datos</a:t>
            </a:r>
          </a:p>
          <a:p>
            <a:pPr marL="457200" lvl="1" indent="0">
              <a:buNone/>
            </a:pPr>
            <a:r>
              <a:rPr lang="es-ES" sz="3240" dirty="0"/>
              <a:t>Además de la “limpieza” es necesario ajustar los datos para ser usados en un algoritmo concreto.</a:t>
            </a:r>
          </a:p>
          <a:p>
            <a:pPr marL="457200" lvl="1" indent="0">
              <a:buNone/>
            </a:pPr>
            <a:endParaRPr lang="es-ES" sz="3240" dirty="0"/>
          </a:p>
          <a:p>
            <a:pPr lvl="1"/>
            <a:r>
              <a:rPr lang="es-ES" sz="3240" dirty="0"/>
              <a:t>Data </a:t>
            </a:r>
            <a:r>
              <a:rPr lang="es-ES" sz="3240" dirty="0" err="1"/>
              <a:t>Munging</a:t>
            </a:r>
            <a:r>
              <a:rPr lang="es-ES" sz="3240" dirty="0"/>
              <a:t> – Manipulación de Datos</a:t>
            </a:r>
          </a:p>
          <a:p>
            <a:pPr lvl="2"/>
            <a:r>
              <a:rPr lang="es-ES" sz="3240" dirty="0"/>
              <a:t>Escalamiento – cambiar el rango de valores</a:t>
            </a:r>
          </a:p>
          <a:p>
            <a:pPr lvl="2"/>
            <a:r>
              <a:rPr lang="es-ES" sz="3240" dirty="0"/>
              <a:t>Transformación – reducir ruido / variabilidad</a:t>
            </a:r>
          </a:p>
          <a:p>
            <a:pPr lvl="3"/>
            <a:r>
              <a:rPr lang="es-ES" sz="2840" dirty="0"/>
              <a:t>p.ej. agregaciones</a:t>
            </a:r>
          </a:p>
          <a:p>
            <a:pPr lvl="2"/>
            <a:r>
              <a:rPr lang="es-ES" sz="3240" dirty="0"/>
              <a:t>Selección de Características</a:t>
            </a:r>
          </a:p>
          <a:p>
            <a:pPr lvl="3"/>
            <a:r>
              <a:rPr lang="es-ES" sz="2840" dirty="0"/>
              <a:t>Remover, Combinar, Agregar Características</a:t>
            </a:r>
          </a:p>
          <a:p>
            <a:pPr lvl="2"/>
            <a:r>
              <a:rPr lang="es-ES" sz="3240" dirty="0"/>
              <a:t>Reducción de </a:t>
            </a:r>
            <a:r>
              <a:rPr lang="es-ES" sz="3240" dirty="0" err="1"/>
              <a:t>dimensionalidad</a:t>
            </a:r>
            <a:endParaRPr lang="es-ES" sz="3240" dirty="0"/>
          </a:p>
          <a:p>
            <a:pPr lvl="2"/>
            <a:r>
              <a:rPr lang="es-ES" sz="3240" dirty="0"/>
              <a:t>Manipulación / Combinación de datos</a:t>
            </a:r>
          </a:p>
          <a:p>
            <a:pPr lvl="3"/>
            <a:endParaRPr lang="es-ES" sz="2840" dirty="0"/>
          </a:p>
          <a:p>
            <a:pPr marL="0" indent="0">
              <a:buNone/>
            </a:pPr>
            <a:endParaRPr lang="es-ES" sz="3640" dirty="0"/>
          </a:p>
        </p:txBody>
      </p:sp>
    </p:spTree>
    <p:extLst>
      <p:ext uri="{BB962C8B-B14F-4D97-AF65-F5344CB8AC3E}">
        <p14:creationId xmlns:p14="http://schemas.microsoft.com/office/powerpoint/2010/main" val="136779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Preparar 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lvl="1" indent="0">
              <a:buNone/>
            </a:pPr>
            <a:r>
              <a:rPr lang="es-ES" sz="4300" dirty="0"/>
              <a:t>La preparación de datos es muy importante para un análisis significativo</a:t>
            </a:r>
          </a:p>
          <a:p>
            <a:pPr marL="457200" lvl="1" indent="0">
              <a:buNone/>
            </a:pPr>
            <a:endParaRPr lang="es-ES" sz="3640" dirty="0"/>
          </a:p>
          <a:p>
            <a:pPr lvl="1"/>
            <a:r>
              <a:rPr lang="es-ES" sz="3500" dirty="0"/>
              <a:t>Puede ser un proceso tedioso, pero es un paso crucial</a:t>
            </a:r>
          </a:p>
          <a:p>
            <a:pPr lvl="1"/>
            <a:r>
              <a:rPr lang="es-ES" sz="3500" dirty="0"/>
              <a:t>Si no se dedica tiempo suficiente para tener buenos datos para el análisis, no se tendrán buenos resultados, sin importar la técnica que se desee usar.</a:t>
            </a:r>
          </a:p>
          <a:p>
            <a:pPr marL="0" indent="0">
              <a:buNone/>
            </a:pPr>
            <a:endParaRPr lang="es-ES" sz="3640" dirty="0"/>
          </a:p>
        </p:txBody>
      </p:sp>
    </p:spTree>
    <p:extLst>
      <p:ext uri="{BB962C8B-B14F-4D97-AF65-F5344CB8AC3E}">
        <p14:creationId xmlns:p14="http://schemas.microsoft.com/office/powerpoint/2010/main" val="32135576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Proceso</a:t>
            </a:r>
            <a:r>
              <a:rPr lang="en-US" b="1" dirty="0"/>
              <a:t> </a:t>
            </a:r>
            <a:r>
              <a:rPr lang="en-US" dirty="0"/>
              <a:t>de </a:t>
            </a:r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❷ </a:t>
            </a:r>
            <a:r>
              <a:rPr lang="en-US" b="1" dirty="0" err="1"/>
              <a:t>Preparar</a:t>
            </a:r>
            <a:r>
              <a:rPr lang="en-US" b="1" dirty="0"/>
              <a:t>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Datos</a:t>
            </a: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Ejemplo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Usando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Notebooks para pre-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procesar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67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Es posible usar </a:t>
            </a:r>
            <a:r>
              <a:rPr lang="es-CO" b="1" dirty="0"/>
              <a:t>pandas </a:t>
            </a:r>
            <a:r>
              <a:rPr lang="es-CO" dirty="0"/>
              <a:t>para cargar…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y pre-procesar los datos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92896"/>
            <a:ext cx="7992888" cy="835188"/>
          </a:xfrm>
          <a:prstGeom prst="rect">
            <a:avLst/>
          </a:prstGeom>
        </p:spPr>
      </p:pic>
      <p:pic>
        <p:nvPicPr>
          <p:cNvPr id="5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6" name="4 CuadroTexto"/>
          <p:cNvSpPr txBox="1"/>
          <p:nvPr/>
        </p:nvSpPr>
        <p:spPr>
          <a:xfrm>
            <a:off x="174115" y="460028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Preparar 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672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Campos omitidos</a:t>
            </a:r>
          </a:p>
        </p:txBody>
      </p:sp>
      <p:pic>
        <p:nvPicPr>
          <p:cNvPr id="5" name="13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6" name="4 CuadroTexto"/>
          <p:cNvSpPr txBox="1"/>
          <p:nvPr/>
        </p:nvSpPr>
        <p:spPr>
          <a:xfrm>
            <a:off x="174115" y="460028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Preparar 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38" y="2276872"/>
            <a:ext cx="4541730" cy="376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1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Proyectos</a:t>
            </a:r>
            <a:r>
              <a:rPr lang="en-US" b="1" dirty="0"/>
              <a:t> </a:t>
            </a:r>
            <a:r>
              <a:rPr lang="en-US" dirty="0"/>
              <a:t>de </a:t>
            </a:r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818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Datos duplicados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438" y="2272117"/>
            <a:ext cx="5734850" cy="3677163"/>
          </a:xfrm>
          <a:prstGeom prst="rect">
            <a:avLst/>
          </a:prstGeom>
        </p:spPr>
      </p:pic>
      <p:pic>
        <p:nvPicPr>
          <p:cNvPr id="5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6" name="4 CuadroTexto"/>
          <p:cNvSpPr txBox="1"/>
          <p:nvPr/>
        </p:nvSpPr>
        <p:spPr>
          <a:xfrm>
            <a:off x="174115" y="460028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Preparar 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4158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Remover duplicados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492896"/>
            <a:ext cx="5534797" cy="1209844"/>
          </a:xfrm>
          <a:prstGeom prst="rect">
            <a:avLst/>
          </a:prstGeom>
        </p:spPr>
      </p:pic>
      <p:pic>
        <p:nvPicPr>
          <p:cNvPr id="5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6" name="4 CuadroTexto"/>
          <p:cNvSpPr txBox="1"/>
          <p:nvPr/>
        </p:nvSpPr>
        <p:spPr>
          <a:xfrm>
            <a:off x="174115" y="460028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Preparar 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9371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Detección de campos omitidos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36912"/>
            <a:ext cx="5172797" cy="828791"/>
          </a:xfrm>
          <a:prstGeom prst="rect">
            <a:avLst/>
          </a:prstGeom>
        </p:spPr>
      </p:pic>
      <p:pic>
        <p:nvPicPr>
          <p:cNvPr id="5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6" name="4 CuadroTexto"/>
          <p:cNvSpPr txBox="1"/>
          <p:nvPr/>
        </p:nvSpPr>
        <p:spPr>
          <a:xfrm>
            <a:off x="174115" y="460028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Preparar 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3952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Detección de fechas con errores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23" y="2420888"/>
            <a:ext cx="7948954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6" name="4 CuadroTexto"/>
          <p:cNvSpPr txBox="1"/>
          <p:nvPr/>
        </p:nvSpPr>
        <p:spPr>
          <a:xfrm>
            <a:off x="174115" y="460028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Preparar 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234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Proceso</a:t>
            </a:r>
            <a:r>
              <a:rPr lang="en-US" b="1" dirty="0"/>
              <a:t> </a:t>
            </a:r>
            <a:r>
              <a:rPr lang="en-US" dirty="0"/>
              <a:t>de </a:t>
            </a:r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❸ </a:t>
            </a:r>
            <a:r>
              <a:rPr lang="en-US" b="1" dirty="0" err="1"/>
              <a:t>Analizar</a:t>
            </a:r>
            <a:r>
              <a:rPr lang="en-US" b="1" dirty="0"/>
              <a:t>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Datos</a:t>
            </a: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686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268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Analizar </a:t>
            </a:r>
            <a:r>
              <a:rPr kumimoji="0" lang="es-CO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8 Cheurón"/>
          <p:cNvSpPr/>
          <p:nvPr/>
        </p:nvSpPr>
        <p:spPr>
          <a:xfrm>
            <a:off x="5436096" y="2348880"/>
            <a:ext cx="2016224" cy="766828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Reportar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Resultados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10 Cheurón"/>
          <p:cNvSpPr/>
          <p:nvPr/>
        </p:nvSpPr>
        <p:spPr>
          <a:xfrm>
            <a:off x="7280833" y="2333177"/>
            <a:ext cx="1611648" cy="792268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Actuar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5 Pentágono"/>
          <p:cNvSpPr/>
          <p:nvPr/>
        </p:nvSpPr>
        <p:spPr>
          <a:xfrm>
            <a:off x="467544" y="1730266"/>
            <a:ext cx="3528392" cy="44933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Ingeniería</a:t>
            </a:r>
            <a:r>
              <a:rPr lang="en-US" dirty="0"/>
              <a:t> de Big Data</a:t>
            </a:r>
          </a:p>
        </p:txBody>
      </p:sp>
      <p:sp>
        <p:nvSpPr>
          <p:cNvPr id="14" name="7 Cheurón"/>
          <p:cNvSpPr/>
          <p:nvPr/>
        </p:nvSpPr>
        <p:spPr>
          <a:xfrm>
            <a:off x="3874189" y="1730266"/>
            <a:ext cx="5018292" cy="44933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Análisis</a:t>
            </a:r>
            <a:r>
              <a:rPr lang="en-US" dirty="0">
                <a:solidFill>
                  <a:schemeClr val="bg1"/>
                </a:solidFill>
              </a:rPr>
              <a:t> de Big Data</a:t>
            </a:r>
          </a:p>
        </p:txBody>
      </p:sp>
      <p:sp>
        <p:nvSpPr>
          <p:cNvPr id="6" name="5 Pentágono"/>
          <p:cNvSpPr/>
          <p:nvPr/>
        </p:nvSpPr>
        <p:spPr>
          <a:xfrm>
            <a:off x="467544" y="2348880"/>
            <a:ext cx="1872208" cy="766828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Adquirir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9" name="6 Cheurón"/>
          <p:cNvSpPr/>
          <p:nvPr/>
        </p:nvSpPr>
        <p:spPr>
          <a:xfrm>
            <a:off x="2123728" y="2348880"/>
            <a:ext cx="1872208" cy="766828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Preparar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323528" y="1340768"/>
            <a:ext cx="8928992" cy="216024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7 Cheurón"/>
          <p:cNvSpPr/>
          <p:nvPr/>
        </p:nvSpPr>
        <p:spPr>
          <a:xfrm>
            <a:off x="3779912" y="2348880"/>
            <a:ext cx="1872208" cy="766828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Analizar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Datos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77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268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Analizar 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640" dirty="0"/>
              <a:t>Cuando se tienen los datos preparados, se deben aplicar técnicas de análisis</a:t>
            </a:r>
          </a:p>
          <a:p>
            <a:pPr lvl="1"/>
            <a:endParaRPr lang="es-ES" sz="3240" dirty="0"/>
          </a:p>
          <a:p>
            <a:pPr lvl="1"/>
            <a:r>
              <a:rPr lang="es-ES" sz="3240" dirty="0"/>
              <a:t>El objetivo es generar un modelo</a:t>
            </a:r>
          </a:p>
          <a:p>
            <a:pPr marL="0" indent="0">
              <a:buNone/>
            </a:pPr>
            <a:endParaRPr lang="es-ES" sz="3640" dirty="0"/>
          </a:p>
        </p:txBody>
      </p:sp>
    </p:spTree>
    <p:extLst>
      <p:ext uri="{BB962C8B-B14F-4D97-AF65-F5344CB8AC3E}">
        <p14:creationId xmlns:p14="http://schemas.microsoft.com/office/powerpoint/2010/main" val="1394572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o 5"/>
          <p:cNvSpPr/>
          <p:nvPr/>
        </p:nvSpPr>
        <p:spPr>
          <a:xfrm>
            <a:off x="5307490" y="2276872"/>
            <a:ext cx="936104" cy="864096"/>
          </a:xfrm>
          <a:prstGeom prst="cube">
            <a:avLst>
              <a:gd name="adj" fmla="val 19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Flecha derecha 13"/>
          <p:cNvSpPr/>
          <p:nvPr/>
        </p:nvSpPr>
        <p:spPr>
          <a:xfrm>
            <a:off x="4204434" y="2564904"/>
            <a:ext cx="1175064" cy="43204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CO" sz="2800" b="1" dirty="0">
                <a:solidFill>
                  <a:prstClr val="white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Analizar </a:t>
            </a: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quina doblada 3"/>
          <p:cNvSpPr/>
          <p:nvPr/>
        </p:nvSpPr>
        <p:spPr>
          <a:xfrm flipV="1">
            <a:off x="1275042" y="2276872"/>
            <a:ext cx="648072" cy="864096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redondeado 4"/>
          <p:cNvSpPr/>
          <p:nvPr/>
        </p:nvSpPr>
        <p:spPr>
          <a:xfrm>
            <a:off x="2699792" y="2060848"/>
            <a:ext cx="1512168" cy="13681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Técnicas de Análisis</a:t>
            </a:r>
          </a:p>
        </p:txBody>
      </p:sp>
      <p:sp>
        <p:nvSpPr>
          <p:cNvPr id="9" name="Esquina doblada 8"/>
          <p:cNvSpPr/>
          <p:nvPr/>
        </p:nvSpPr>
        <p:spPr>
          <a:xfrm flipV="1">
            <a:off x="7372987" y="2276872"/>
            <a:ext cx="648072" cy="864096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1066496" y="3303923"/>
            <a:ext cx="1065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Datos de </a:t>
            </a:r>
            <a:br>
              <a:rPr lang="es-CO" dirty="0"/>
            </a:br>
            <a:r>
              <a:rPr lang="es-CO" dirty="0"/>
              <a:t>entrada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235482" y="330392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Modelo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7110965" y="3284984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Salidas del</a:t>
            </a:r>
            <a:br>
              <a:rPr lang="es-CO" dirty="0"/>
            </a:br>
            <a:r>
              <a:rPr lang="es-CO" dirty="0"/>
              <a:t>Modelo</a:t>
            </a:r>
          </a:p>
        </p:txBody>
      </p:sp>
      <p:sp>
        <p:nvSpPr>
          <p:cNvPr id="13" name="Flecha derecha 12"/>
          <p:cNvSpPr/>
          <p:nvPr/>
        </p:nvSpPr>
        <p:spPr>
          <a:xfrm>
            <a:off x="1923115" y="2564904"/>
            <a:ext cx="887906" cy="43204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Flecha derecha 14"/>
          <p:cNvSpPr/>
          <p:nvPr/>
        </p:nvSpPr>
        <p:spPr>
          <a:xfrm>
            <a:off x="6243594" y="2492896"/>
            <a:ext cx="1175064" cy="43204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18446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CO" sz="2800" b="1" dirty="0">
                <a:solidFill>
                  <a:prstClr val="white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Analizar </a:t>
            </a: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640" dirty="0"/>
              <a:t>Hay diferentes tipos de problemas y tipos de análisis</a:t>
            </a:r>
            <a:endParaRPr lang="es-ES" sz="3240" dirty="0"/>
          </a:p>
          <a:p>
            <a:pPr lvl="1"/>
            <a:r>
              <a:rPr lang="es-ES" sz="3240" dirty="0"/>
              <a:t>Clasificación</a:t>
            </a:r>
          </a:p>
          <a:p>
            <a:pPr lvl="1"/>
            <a:r>
              <a:rPr lang="es-ES" sz="3240" dirty="0"/>
              <a:t>Regresión</a:t>
            </a:r>
          </a:p>
          <a:p>
            <a:pPr lvl="1"/>
            <a:r>
              <a:rPr lang="es-ES" sz="3240" dirty="0" err="1"/>
              <a:t>Clustering</a:t>
            </a:r>
            <a:endParaRPr lang="es-ES" sz="3240" dirty="0"/>
          </a:p>
          <a:p>
            <a:pPr lvl="1"/>
            <a:r>
              <a:rPr lang="es-ES" sz="3240" dirty="0"/>
              <a:t>Análisis de Reglas de Asociación</a:t>
            </a:r>
          </a:p>
          <a:p>
            <a:pPr lvl="1"/>
            <a:r>
              <a:rPr lang="es-ES" sz="3240" dirty="0"/>
              <a:t>Análisis de Grafos / Relaciones</a:t>
            </a:r>
          </a:p>
          <a:p>
            <a:pPr marL="0" indent="0">
              <a:buNone/>
            </a:pPr>
            <a:endParaRPr lang="es-ES" sz="3640" dirty="0"/>
          </a:p>
        </p:txBody>
      </p:sp>
    </p:spTree>
    <p:extLst>
      <p:ext uri="{BB962C8B-B14F-4D97-AF65-F5344CB8AC3E}">
        <p14:creationId xmlns:p14="http://schemas.microsoft.com/office/powerpoint/2010/main" val="2236654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CO" sz="2800" b="1" dirty="0">
                <a:solidFill>
                  <a:prstClr val="white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Analizar </a:t>
            </a: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3640" dirty="0"/>
              <a:t>Tipos de análisis: </a:t>
            </a:r>
            <a:r>
              <a:rPr lang="es-ES" sz="3640" b="1" dirty="0"/>
              <a:t>Clasificación</a:t>
            </a:r>
            <a:endParaRPr lang="es-ES" sz="3240" b="1" dirty="0"/>
          </a:p>
          <a:p>
            <a:pPr lvl="1"/>
            <a:endParaRPr lang="es-ES" sz="3240" dirty="0"/>
          </a:p>
          <a:p>
            <a:pPr lvl="1"/>
            <a:r>
              <a:rPr lang="es-ES" sz="3240" dirty="0"/>
              <a:t>Predecir </a:t>
            </a:r>
            <a:r>
              <a:rPr lang="es-ES" sz="3240" b="1" dirty="0"/>
              <a:t>la categoría </a:t>
            </a:r>
            <a:r>
              <a:rPr lang="es-ES" sz="3240" dirty="0"/>
              <a:t>de un dato de entrada</a:t>
            </a:r>
          </a:p>
          <a:p>
            <a:pPr lvl="1"/>
            <a:r>
              <a:rPr lang="es-ES" sz="3240" dirty="0"/>
              <a:t>p.ej. Un tumor: ¿será benigno?¿maligno?</a:t>
            </a:r>
          </a:p>
          <a:p>
            <a:pPr lvl="1"/>
            <a:r>
              <a:rPr lang="es-ES" sz="3240" dirty="0"/>
              <a:t>p.ej. Clima: ¿será soleado?¿con viento?¿lluvioso?</a:t>
            </a:r>
          </a:p>
          <a:p>
            <a:pPr lvl="1"/>
            <a:endParaRPr lang="es-ES" sz="3240" dirty="0"/>
          </a:p>
          <a:p>
            <a:pPr lvl="1"/>
            <a:r>
              <a:rPr lang="es-ES" sz="3240" dirty="0"/>
              <a:t>Clasificación binaria</a:t>
            </a:r>
          </a:p>
          <a:p>
            <a:pPr lvl="1"/>
            <a:r>
              <a:rPr lang="es-ES" sz="3240" dirty="0"/>
              <a:t>Clasificación </a:t>
            </a:r>
            <a:r>
              <a:rPr lang="es-ES" sz="3240" dirty="0" err="1"/>
              <a:t>multi</a:t>
            </a:r>
            <a:r>
              <a:rPr lang="es-ES" sz="3240" dirty="0"/>
              <a:t>-categoría</a:t>
            </a:r>
          </a:p>
          <a:p>
            <a:pPr marL="0" indent="0">
              <a:buNone/>
            </a:pPr>
            <a:endParaRPr lang="es-ES" sz="3640" dirty="0"/>
          </a:p>
        </p:txBody>
      </p:sp>
    </p:spTree>
    <p:extLst>
      <p:ext uri="{BB962C8B-B14F-4D97-AF65-F5344CB8AC3E}">
        <p14:creationId xmlns:p14="http://schemas.microsoft.com/office/powerpoint/2010/main" val="353374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O" sz="2800" b="1" dirty="0">
                <a:solidFill>
                  <a:prstClr val="white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Las 5 P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Un proyecto de ciencia de datos involucra varias dimensiones:</a:t>
            </a:r>
          </a:p>
          <a:p>
            <a:endParaRPr lang="es-ES" dirty="0"/>
          </a:p>
          <a:p>
            <a:r>
              <a:rPr lang="es-ES" b="1" dirty="0" err="1"/>
              <a:t>Purpose</a:t>
            </a:r>
            <a:r>
              <a:rPr lang="es-ES" dirty="0"/>
              <a:t> / Propósito</a:t>
            </a:r>
          </a:p>
          <a:p>
            <a:r>
              <a:rPr lang="es-ES" b="1" dirty="0" err="1"/>
              <a:t>People</a:t>
            </a:r>
            <a:r>
              <a:rPr lang="es-ES" dirty="0"/>
              <a:t> / Gente</a:t>
            </a:r>
          </a:p>
          <a:p>
            <a:endParaRPr lang="es-ES" dirty="0"/>
          </a:p>
          <a:p>
            <a:r>
              <a:rPr lang="es-ES" b="1" dirty="0" err="1"/>
              <a:t>Process</a:t>
            </a:r>
            <a:r>
              <a:rPr lang="es-ES" dirty="0"/>
              <a:t> / Proceso</a:t>
            </a:r>
          </a:p>
          <a:p>
            <a:endParaRPr lang="es-ES" dirty="0"/>
          </a:p>
          <a:p>
            <a:r>
              <a:rPr lang="es-ES" b="1" dirty="0" err="1"/>
              <a:t>Platform</a:t>
            </a:r>
            <a:r>
              <a:rPr lang="es-ES" dirty="0"/>
              <a:t> / Plataforma</a:t>
            </a:r>
          </a:p>
          <a:p>
            <a:r>
              <a:rPr lang="es-ES" b="1" dirty="0" err="1"/>
              <a:t>Programmability</a:t>
            </a:r>
            <a:r>
              <a:rPr lang="es-ES" dirty="0"/>
              <a:t> / </a:t>
            </a:r>
            <a:r>
              <a:rPr lang="es-ES" dirty="0" err="1"/>
              <a:t>Programabilidad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37135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CO" sz="2800" b="1" dirty="0">
                <a:solidFill>
                  <a:prstClr val="white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Analizar </a:t>
            </a: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640" dirty="0"/>
              <a:t>Tipos de análisis: </a:t>
            </a:r>
            <a:r>
              <a:rPr lang="es-ES" sz="3640" b="1" dirty="0"/>
              <a:t>Regresión</a:t>
            </a:r>
            <a:endParaRPr lang="es-ES" sz="3240" b="1" dirty="0"/>
          </a:p>
          <a:p>
            <a:pPr lvl="1"/>
            <a:endParaRPr lang="es-ES" sz="3240" dirty="0"/>
          </a:p>
          <a:p>
            <a:pPr lvl="1"/>
            <a:r>
              <a:rPr lang="es-ES" sz="3240" dirty="0"/>
              <a:t>Predecir </a:t>
            </a:r>
            <a:r>
              <a:rPr lang="es-ES" sz="3240" b="1" dirty="0"/>
              <a:t>un número </a:t>
            </a:r>
            <a:r>
              <a:rPr lang="es-ES" sz="3240" dirty="0"/>
              <a:t>de un dato de entrada</a:t>
            </a:r>
          </a:p>
          <a:p>
            <a:pPr lvl="1"/>
            <a:r>
              <a:rPr lang="es-ES" sz="3240" dirty="0"/>
              <a:t>p.ej. Predecir el precio de una acción</a:t>
            </a:r>
          </a:p>
          <a:p>
            <a:pPr lvl="1"/>
            <a:r>
              <a:rPr lang="es-ES" sz="3240" dirty="0"/>
              <a:t>p.ej. Predecir las ventas de un producto</a:t>
            </a:r>
          </a:p>
          <a:p>
            <a:pPr lvl="1"/>
            <a:r>
              <a:rPr lang="es-ES" sz="3240" dirty="0"/>
              <a:t>p.ej. Predecir las notas en una prueba</a:t>
            </a:r>
          </a:p>
          <a:p>
            <a:pPr marL="0" indent="0">
              <a:buNone/>
            </a:pPr>
            <a:endParaRPr lang="es-ES" sz="3640" dirty="0"/>
          </a:p>
        </p:txBody>
      </p:sp>
    </p:spTree>
    <p:extLst>
      <p:ext uri="{BB962C8B-B14F-4D97-AF65-F5344CB8AC3E}">
        <p14:creationId xmlns:p14="http://schemas.microsoft.com/office/powerpoint/2010/main" val="38590789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CO" sz="2800" b="1" dirty="0">
                <a:solidFill>
                  <a:prstClr val="white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Analizar </a:t>
            </a: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640" dirty="0"/>
              <a:t>Tipos de análisis: </a:t>
            </a:r>
            <a:r>
              <a:rPr lang="es-ES" sz="3640" b="1" dirty="0" err="1"/>
              <a:t>Clustering</a:t>
            </a:r>
            <a:endParaRPr lang="es-ES" sz="3240" b="1" dirty="0"/>
          </a:p>
          <a:p>
            <a:pPr lvl="1"/>
            <a:endParaRPr lang="es-ES" sz="3240" dirty="0"/>
          </a:p>
          <a:p>
            <a:pPr lvl="1"/>
            <a:r>
              <a:rPr lang="es-ES" sz="3240" dirty="0"/>
              <a:t>Organizar ítems similares en grupos</a:t>
            </a:r>
          </a:p>
          <a:p>
            <a:pPr lvl="1"/>
            <a:r>
              <a:rPr lang="es-ES" sz="3240" dirty="0"/>
              <a:t>p.ej. Agrupar clientes en segmentos de mercado</a:t>
            </a:r>
          </a:p>
          <a:p>
            <a:pPr lvl="1"/>
            <a:r>
              <a:rPr lang="es-ES" sz="3240" dirty="0"/>
              <a:t>p.ej. Identificar proyectos/productos con características similares</a:t>
            </a:r>
          </a:p>
          <a:p>
            <a:pPr marL="0" indent="0">
              <a:buNone/>
            </a:pPr>
            <a:endParaRPr lang="es-ES" sz="3640" dirty="0"/>
          </a:p>
        </p:txBody>
      </p:sp>
    </p:spTree>
    <p:extLst>
      <p:ext uri="{BB962C8B-B14F-4D97-AF65-F5344CB8AC3E}">
        <p14:creationId xmlns:p14="http://schemas.microsoft.com/office/powerpoint/2010/main" val="33145341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CO" sz="2800" b="1" dirty="0">
                <a:solidFill>
                  <a:prstClr val="white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Analizar </a:t>
            </a: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3640" dirty="0"/>
              <a:t>Tipos de análisis: </a:t>
            </a:r>
            <a:r>
              <a:rPr lang="es-ES" sz="3640" b="1" dirty="0"/>
              <a:t>Reglas de Asociación</a:t>
            </a:r>
            <a:endParaRPr lang="es-ES" sz="3240" b="1" dirty="0"/>
          </a:p>
          <a:p>
            <a:pPr lvl="1"/>
            <a:endParaRPr lang="es-ES" sz="3240" dirty="0"/>
          </a:p>
          <a:p>
            <a:pPr lvl="1"/>
            <a:r>
              <a:rPr lang="es-ES" sz="3240" dirty="0"/>
              <a:t>Encontrar reglas que capturen asociaciones entre ítems </a:t>
            </a:r>
          </a:p>
          <a:p>
            <a:pPr lvl="1"/>
            <a:r>
              <a:rPr lang="es-ES" sz="3240" dirty="0"/>
              <a:t>p.ej. clientes con CDT pueden estar interesados en inversiones en moneda extranjera</a:t>
            </a:r>
          </a:p>
          <a:p>
            <a:pPr lvl="1"/>
            <a:r>
              <a:rPr lang="es-ES" sz="3240" dirty="0"/>
              <a:t>p.ej. clientes comprando pañales, compran cerveza</a:t>
            </a:r>
          </a:p>
          <a:p>
            <a:pPr lvl="1"/>
            <a:endParaRPr lang="es-ES" sz="3240" dirty="0"/>
          </a:p>
          <a:p>
            <a:pPr lvl="1"/>
            <a:r>
              <a:rPr lang="es-ES" sz="3240" dirty="0"/>
              <a:t>Usado para </a:t>
            </a:r>
            <a:r>
              <a:rPr lang="es-ES" sz="3240" dirty="0" err="1"/>
              <a:t>cross-selling</a:t>
            </a:r>
            <a:endParaRPr lang="es-ES" sz="3640" dirty="0"/>
          </a:p>
        </p:txBody>
      </p:sp>
    </p:spTree>
    <p:extLst>
      <p:ext uri="{BB962C8B-B14F-4D97-AF65-F5344CB8AC3E}">
        <p14:creationId xmlns:p14="http://schemas.microsoft.com/office/powerpoint/2010/main" val="29275908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CO" sz="2800" b="1" dirty="0">
                <a:solidFill>
                  <a:prstClr val="white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Analizar </a:t>
            </a: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3640" dirty="0"/>
              <a:t>Tipos de análisis: </a:t>
            </a:r>
            <a:r>
              <a:rPr lang="es-ES" sz="3640" b="1" dirty="0"/>
              <a:t>Grafos / Asociaciones</a:t>
            </a:r>
            <a:endParaRPr lang="es-ES" sz="3240" b="1" dirty="0"/>
          </a:p>
          <a:p>
            <a:pPr lvl="1"/>
            <a:endParaRPr lang="es-ES" sz="3240" dirty="0"/>
          </a:p>
          <a:p>
            <a:pPr lvl="1"/>
            <a:r>
              <a:rPr lang="es-ES" sz="3240" dirty="0"/>
              <a:t>Encuentra conexiones entre entidades usando estructuras de grafos</a:t>
            </a:r>
          </a:p>
          <a:p>
            <a:pPr lvl="1"/>
            <a:r>
              <a:rPr lang="es-ES" sz="3240" dirty="0"/>
              <a:t>p.ej. Análisis de epidemias</a:t>
            </a:r>
          </a:p>
          <a:p>
            <a:pPr lvl="1"/>
            <a:r>
              <a:rPr lang="es-ES" sz="3240" dirty="0"/>
              <a:t>p.ej. Análisis de brechas de seguridad</a:t>
            </a:r>
          </a:p>
          <a:p>
            <a:pPr lvl="1"/>
            <a:r>
              <a:rPr lang="es-ES" sz="3240" dirty="0"/>
              <a:t>p.ej. Optimización de redes / calidad de redes</a:t>
            </a:r>
          </a:p>
          <a:p>
            <a:pPr marL="0" indent="0">
              <a:buNone/>
            </a:pPr>
            <a:endParaRPr lang="es-ES" sz="3640" dirty="0"/>
          </a:p>
        </p:txBody>
      </p:sp>
    </p:spTree>
    <p:extLst>
      <p:ext uri="{BB962C8B-B14F-4D97-AF65-F5344CB8AC3E}">
        <p14:creationId xmlns:p14="http://schemas.microsoft.com/office/powerpoint/2010/main" val="15310713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o 5"/>
          <p:cNvSpPr/>
          <p:nvPr/>
        </p:nvSpPr>
        <p:spPr>
          <a:xfrm>
            <a:off x="5307490" y="2276872"/>
            <a:ext cx="936104" cy="864096"/>
          </a:xfrm>
          <a:prstGeom prst="cube">
            <a:avLst>
              <a:gd name="adj" fmla="val 19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Flecha derecha 13"/>
          <p:cNvSpPr/>
          <p:nvPr/>
        </p:nvSpPr>
        <p:spPr>
          <a:xfrm>
            <a:off x="4204434" y="2564904"/>
            <a:ext cx="1175064" cy="43204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CO" sz="2800" b="1" dirty="0">
                <a:solidFill>
                  <a:prstClr val="white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Analizar </a:t>
            </a: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quina doblada 3"/>
          <p:cNvSpPr/>
          <p:nvPr/>
        </p:nvSpPr>
        <p:spPr>
          <a:xfrm flipV="1">
            <a:off x="1275042" y="2276872"/>
            <a:ext cx="648072" cy="864096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redondeado 4"/>
          <p:cNvSpPr/>
          <p:nvPr/>
        </p:nvSpPr>
        <p:spPr>
          <a:xfrm>
            <a:off x="2699792" y="2060848"/>
            <a:ext cx="1512168" cy="13681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Técnicas de Análisis</a:t>
            </a:r>
          </a:p>
        </p:txBody>
      </p:sp>
      <p:sp>
        <p:nvSpPr>
          <p:cNvPr id="9" name="Esquina doblada 8"/>
          <p:cNvSpPr/>
          <p:nvPr/>
        </p:nvSpPr>
        <p:spPr>
          <a:xfrm flipV="1">
            <a:off x="7372987" y="2276872"/>
            <a:ext cx="648072" cy="864096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1066496" y="3303923"/>
            <a:ext cx="1065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Datos de </a:t>
            </a:r>
            <a:br>
              <a:rPr lang="es-CO" dirty="0"/>
            </a:br>
            <a:r>
              <a:rPr lang="es-CO" dirty="0"/>
              <a:t>entrada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235482" y="330392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Modelo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7110965" y="3284984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Salidas del</a:t>
            </a:r>
            <a:br>
              <a:rPr lang="es-CO" dirty="0"/>
            </a:br>
            <a:r>
              <a:rPr lang="es-CO" dirty="0"/>
              <a:t>Modelo</a:t>
            </a:r>
          </a:p>
        </p:txBody>
      </p:sp>
      <p:sp>
        <p:nvSpPr>
          <p:cNvPr id="13" name="Flecha derecha 12"/>
          <p:cNvSpPr/>
          <p:nvPr/>
        </p:nvSpPr>
        <p:spPr>
          <a:xfrm>
            <a:off x="1923115" y="2564904"/>
            <a:ext cx="887906" cy="43204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Flecha derecha 14"/>
          <p:cNvSpPr/>
          <p:nvPr/>
        </p:nvSpPr>
        <p:spPr>
          <a:xfrm>
            <a:off x="6243594" y="2492896"/>
            <a:ext cx="1175064" cy="43204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lecha doblada 16"/>
          <p:cNvSpPr/>
          <p:nvPr/>
        </p:nvSpPr>
        <p:spPr>
          <a:xfrm rot="5400000" flipH="1" flipV="1">
            <a:off x="3364423" y="3229533"/>
            <a:ext cx="1586899" cy="1836370"/>
          </a:xfrm>
          <a:prstGeom prst="bentArrow">
            <a:avLst>
              <a:gd name="adj1" fmla="val 18685"/>
              <a:gd name="adj2" fmla="val 18044"/>
              <a:gd name="adj3" fmla="val 18685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5019458" y="4076291"/>
            <a:ext cx="1512168" cy="13681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Evaluación del Modelo</a:t>
            </a:r>
          </a:p>
        </p:txBody>
      </p:sp>
      <p:sp>
        <p:nvSpPr>
          <p:cNvPr id="2" name="Flecha doblada 1"/>
          <p:cNvSpPr/>
          <p:nvPr/>
        </p:nvSpPr>
        <p:spPr>
          <a:xfrm flipH="1" flipV="1">
            <a:off x="6475956" y="4045906"/>
            <a:ext cx="1336403" cy="96474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" name="Flecha abajo 2"/>
          <p:cNvSpPr/>
          <p:nvPr/>
        </p:nvSpPr>
        <p:spPr>
          <a:xfrm>
            <a:off x="5526043" y="5460024"/>
            <a:ext cx="498997" cy="11357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/>
          <p:cNvSpPr txBox="1"/>
          <p:nvPr/>
        </p:nvSpPr>
        <p:spPr>
          <a:xfrm>
            <a:off x="5880348" y="5793130"/>
            <a:ext cx="126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Continuar…</a:t>
            </a:r>
          </a:p>
        </p:txBody>
      </p:sp>
    </p:spTree>
    <p:extLst>
      <p:ext uri="{BB962C8B-B14F-4D97-AF65-F5344CB8AC3E}">
        <p14:creationId xmlns:p14="http://schemas.microsoft.com/office/powerpoint/2010/main" val="36174578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268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CO" sz="2800" b="1" dirty="0">
                <a:solidFill>
                  <a:prstClr val="white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Analizar 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3640" dirty="0"/>
              <a:t>El tipo de evaluación dependen del tipo de modelo/técnica utilizada</a:t>
            </a:r>
          </a:p>
          <a:p>
            <a:pPr marL="0" indent="0">
              <a:buNone/>
            </a:pPr>
            <a:endParaRPr lang="es-ES" sz="3640" dirty="0"/>
          </a:p>
          <a:p>
            <a:pPr lvl="1"/>
            <a:r>
              <a:rPr lang="es-ES" sz="3240" b="1" dirty="0"/>
              <a:t>Clasificación / Regresión</a:t>
            </a:r>
            <a:r>
              <a:rPr lang="es-ES" sz="3240" dirty="0"/>
              <a:t>: comparación entre la predicción y el valor correcto</a:t>
            </a:r>
          </a:p>
          <a:p>
            <a:pPr lvl="1"/>
            <a:r>
              <a:rPr lang="es-ES" sz="3240" b="1" dirty="0" err="1"/>
              <a:t>Clustering</a:t>
            </a:r>
            <a:r>
              <a:rPr lang="es-ES" sz="3240" dirty="0"/>
              <a:t>: Examinando los grupos resultantes</a:t>
            </a:r>
          </a:p>
          <a:p>
            <a:pPr lvl="1"/>
            <a:r>
              <a:rPr lang="es-ES" sz="3240" b="1" dirty="0"/>
              <a:t>Asociación / Grafos</a:t>
            </a:r>
            <a:r>
              <a:rPr lang="es-ES" sz="3240" dirty="0"/>
              <a:t>: Investigación y validación con experimentos</a:t>
            </a:r>
          </a:p>
          <a:p>
            <a:pPr marL="0" indent="0">
              <a:buNone/>
            </a:pPr>
            <a:endParaRPr lang="es-ES" sz="3640" dirty="0"/>
          </a:p>
        </p:txBody>
      </p:sp>
    </p:spTree>
    <p:extLst>
      <p:ext uri="{BB962C8B-B14F-4D97-AF65-F5344CB8AC3E}">
        <p14:creationId xmlns:p14="http://schemas.microsoft.com/office/powerpoint/2010/main" val="19403190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CO" sz="2800" b="1" dirty="0">
                <a:solidFill>
                  <a:prstClr val="white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Analizar </a:t>
            </a: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640" dirty="0"/>
              <a:t>Luego de la evaluación, es necesario tomar decisiones:</a:t>
            </a:r>
          </a:p>
          <a:p>
            <a:pPr marL="0" indent="0">
              <a:buNone/>
            </a:pPr>
            <a:endParaRPr lang="es-ES" sz="3640" dirty="0"/>
          </a:p>
          <a:p>
            <a:pPr lvl="1"/>
            <a:r>
              <a:rPr lang="es-ES" sz="3240" b="1" dirty="0"/>
              <a:t>¿Repetir el análisis?</a:t>
            </a:r>
          </a:p>
          <a:p>
            <a:pPr lvl="1"/>
            <a:r>
              <a:rPr lang="es-ES" sz="3240" b="1" dirty="0"/>
              <a:t>¿Crear un modelo adicional para analizar en detalle alguna parte del problema?</a:t>
            </a:r>
          </a:p>
          <a:p>
            <a:pPr lvl="1"/>
            <a:r>
              <a:rPr lang="es-ES" sz="3240" b="1" dirty="0"/>
              <a:t>¿Actuar con esos resultados?</a:t>
            </a:r>
            <a:endParaRPr lang="es-ES" sz="3240" dirty="0"/>
          </a:p>
          <a:p>
            <a:pPr marL="0" indent="0">
              <a:buNone/>
            </a:pPr>
            <a:endParaRPr lang="es-ES" sz="3640" dirty="0"/>
          </a:p>
        </p:txBody>
      </p:sp>
    </p:spTree>
    <p:extLst>
      <p:ext uri="{BB962C8B-B14F-4D97-AF65-F5344CB8AC3E}">
        <p14:creationId xmlns:p14="http://schemas.microsoft.com/office/powerpoint/2010/main" val="1743800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Proceso</a:t>
            </a:r>
            <a:r>
              <a:rPr lang="en-US" b="1" dirty="0"/>
              <a:t> </a:t>
            </a:r>
            <a:r>
              <a:rPr lang="en-US" dirty="0"/>
              <a:t>de </a:t>
            </a:r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❸ </a:t>
            </a:r>
            <a:r>
              <a:rPr lang="en-US" b="1" dirty="0" err="1"/>
              <a:t>Analizar</a:t>
            </a:r>
            <a:r>
              <a:rPr lang="en-US" b="1" dirty="0"/>
              <a:t>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Datos</a:t>
            </a: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Ejemplo</a:t>
            </a:r>
            <a:r>
              <a:rPr lang="en-US" b="1" dirty="0"/>
              <a:t>: </a:t>
            </a:r>
            <a:r>
              <a:rPr lang="en-US" dirty="0" err="1"/>
              <a:t>Comparar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para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934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32498"/>
            <a:ext cx="7232638" cy="5060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6" name="4 CuadroTexto"/>
          <p:cNvSpPr txBox="1"/>
          <p:nvPr/>
        </p:nvSpPr>
        <p:spPr>
          <a:xfrm>
            <a:off x="174115" y="460028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CO" sz="2800" b="1" dirty="0">
                <a:solidFill>
                  <a:prstClr val="white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Analizar </a:t>
            </a: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9085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Proceso</a:t>
            </a:r>
            <a:r>
              <a:rPr lang="en-US" b="1" dirty="0"/>
              <a:t> </a:t>
            </a:r>
            <a:r>
              <a:rPr lang="en-US" dirty="0"/>
              <a:t>de </a:t>
            </a:r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❸ </a:t>
            </a:r>
            <a:r>
              <a:rPr lang="en-US" b="1" dirty="0" err="1"/>
              <a:t>Analizar</a:t>
            </a:r>
            <a:r>
              <a:rPr lang="en-US" b="1" dirty="0"/>
              <a:t>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Datos</a:t>
            </a: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Ejemplo</a:t>
            </a:r>
            <a:r>
              <a:rPr lang="en-US" b="1" dirty="0"/>
              <a:t>: </a:t>
            </a:r>
            <a:r>
              <a:rPr lang="en-US" dirty="0" err="1"/>
              <a:t>Procesar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volumenes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Spark</a:t>
            </a:r>
          </a:p>
        </p:txBody>
      </p:sp>
    </p:spTree>
    <p:extLst>
      <p:ext uri="{BB962C8B-B14F-4D97-AF65-F5344CB8AC3E}">
        <p14:creationId xmlns:p14="http://schemas.microsoft.com/office/powerpoint/2010/main" val="127004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O" sz="2800" b="1" dirty="0">
                <a:solidFill>
                  <a:prstClr val="white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Las 5 P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trella: 10 puntas 1"/>
          <p:cNvSpPr/>
          <p:nvPr/>
        </p:nvSpPr>
        <p:spPr>
          <a:xfrm>
            <a:off x="1221095" y="1916832"/>
            <a:ext cx="792088" cy="792088"/>
          </a:xfrm>
          <a:prstGeom prst="star10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1126523" y="2852936"/>
            <a:ext cx="98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Objetivo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1571474" y="3834104"/>
            <a:ext cx="720080" cy="936104"/>
            <a:chOff x="1763688" y="4221088"/>
            <a:chExt cx="720080" cy="936104"/>
          </a:xfrm>
        </p:grpSpPr>
        <p:sp>
          <p:nvSpPr>
            <p:cNvPr id="5" name="Diagrama de flujo: retraso 4"/>
            <p:cNvSpPr/>
            <p:nvPr/>
          </p:nvSpPr>
          <p:spPr>
            <a:xfrm rot="16200000">
              <a:off x="1835696" y="4509120"/>
              <a:ext cx="576064" cy="720080"/>
            </a:xfrm>
            <a:prstGeom prst="flowChartDela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Elipse 5"/>
            <p:cNvSpPr/>
            <p:nvPr/>
          </p:nvSpPr>
          <p:spPr>
            <a:xfrm>
              <a:off x="1835696" y="4221088"/>
              <a:ext cx="576064" cy="5040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1007642" y="4127786"/>
            <a:ext cx="720080" cy="936104"/>
            <a:chOff x="1763688" y="4221088"/>
            <a:chExt cx="720080" cy="936104"/>
          </a:xfrm>
        </p:grpSpPr>
        <p:sp>
          <p:nvSpPr>
            <p:cNvPr id="11" name="Diagrama de flujo: retraso 10"/>
            <p:cNvSpPr/>
            <p:nvPr/>
          </p:nvSpPr>
          <p:spPr>
            <a:xfrm rot="16200000">
              <a:off x="1835696" y="4509120"/>
              <a:ext cx="576064" cy="720080"/>
            </a:xfrm>
            <a:prstGeom prst="flowChartDela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Elipse 11"/>
            <p:cNvSpPr/>
            <p:nvPr/>
          </p:nvSpPr>
          <p:spPr>
            <a:xfrm>
              <a:off x="1835696" y="4221088"/>
              <a:ext cx="576064" cy="50405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1236666" y="5229200"/>
            <a:ext cx="75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Gente</a:t>
            </a:r>
          </a:p>
        </p:txBody>
      </p:sp>
      <p:sp>
        <p:nvSpPr>
          <p:cNvPr id="14" name="Flecha: pentágono 13"/>
          <p:cNvSpPr/>
          <p:nvPr/>
        </p:nvSpPr>
        <p:spPr>
          <a:xfrm>
            <a:off x="3419872" y="2708920"/>
            <a:ext cx="2952328" cy="64807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/>
          <p:cNvSpPr txBox="1"/>
          <p:nvPr/>
        </p:nvSpPr>
        <p:spPr>
          <a:xfrm>
            <a:off x="4283968" y="3501008"/>
            <a:ext cx="92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Proceso</a:t>
            </a:r>
          </a:p>
        </p:txBody>
      </p:sp>
      <p:sp>
        <p:nvSpPr>
          <p:cNvPr id="16" name="Cubo 15"/>
          <p:cNvSpPr/>
          <p:nvPr/>
        </p:nvSpPr>
        <p:spPr>
          <a:xfrm>
            <a:off x="3203848" y="4076826"/>
            <a:ext cx="3168352" cy="555016"/>
          </a:xfrm>
          <a:prstGeom prst="cube">
            <a:avLst>
              <a:gd name="adj" fmla="val 4732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4139952" y="4787860"/>
            <a:ext cx="121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Plataforma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851920" y="5075892"/>
            <a:ext cx="172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Programabilidad</a:t>
            </a:r>
            <a:endParaRPr lang="es-CO" dirty="0"/>
          </a:p>
        </p:txBody>
      </p:sp>
      <p:sp>
        <p:nvSpPr>
          <p:cNvPr id="19" name="Cubo 18"/>
          <p:cNvSpPr/>
          <p:nvPr/>
        </p:nvSpPr>
        <p:spPr>
          <a:xfrm>
            <a:off x="7453445" y="3073729"/>
            <a:ext cx="912294" cy="854558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/>
          <p:cNvSpPr txBox="1"/>
          <p:nvPr/>
        </p:nvSpPr>
        <p:spPr>
          <a:xfrm>
            <a:off x="7273905" y="4031168"/>
            <a:ext cx="127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Producto</a:t>
            </a:r>
          </a:p>
          <a:p>
            <a:r>
              <a:rPr lang="es-CO" dirty="0"/>
              <a:t>De Big Data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39552" y="6300028"/>
            <a:ext cx="544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hlinkClick r:id="rId4"/>
              </a:rPr>
              <a:t>http://words.sdsc.edu/words-data-science/data-science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59427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9552" y="6237312"/>
            <a:ext cx="229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hlinkClick r:id="rId2"/>
              </a:rPr>
              <a:t>http://databricks.com</a:t>
            </a:r>
            <a:r>
              <a:rPr lang="es-CO" dirty="0"/>
              <a:t> </a:t>
            </a:r>
          </a:p>
        </p:txBody>
      </p:sp>
      <p:pic>
        <p:nvPicPr>
          <p:cNvPr id="4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74115" y="460028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CO" sz="2800" b="1" dirty="0">
                <a:solidFill>
                  <a:prstClr val="white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Analizar </a:t>
            </a: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540" y="1047358"/>
            <a:ext cx="7527919" cy="4973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24223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Tutorial en </a:t>
            </a:r>
            <a:r>
              <a:rPr lang="es-CO" dirty="0" err="1"/>
              <a:t>DataBricks</a:t>
            </a:r>
            <a:endParaRPr lang="es-CO" dirty="0"/>
          </a:p>
          <a:p>
            <a:r>
              <a:rPr lang="es-CO" dirty="0"/>
              <a:t>Notebooks en cs110</a:t>
            </a:r>
          </a:p>
          <a:p>
            <a:pPr lvl="1"/>
            <a:r>
              <a:rPr lang="es-CO" sz="2400" dirty="0">
                <a:hlinkClick r:id="rId2"/>
              </a:rPr>
              <a:t>http://datascience-enthusiast.com/Python/cs110_lab3a_word_count_rdd.html</a:t>
            </a:r>
            <a:r>
              <a:rPr lang="es-CO" sz="2400" dirty="0"/>
              <a:t> </a:t>
            </a:r>
            <a:endParaRPr lang="es-CO" sz="2400" dirty="0"/>
          </a:p>
        </p:txBody>
      </p:sp>
      <p:pic>
        <p:nvPicPr>
          <p:cNvPr id="4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74115" y="460028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CO" sz="2800" b="1" dirty="0">
                <a:solidFill>
                  <a:prstClr val="white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Analizar </a:t>
            </a: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7105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Proceso</a:t>
            </a:r>
            <a:r>
              <a:rPr lang="en-US" b="1" dirty="0"/>
              <a:t> </a:t>
            </a:r>
            <a:r>
              <a:rPr lang="en-US" dirty="0"/>
              <a:t>de </a:t>
            </a:r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❹ </a:t>
            </a:r>
            <a:r>
              <a:rPr lang="en-US" b="1" dirty="0" err="1"/>
              <a:t>Reportar</a:t>
            </a:r>
            <a:r>
              <a:rPr lang="en-US" b="1" dirty="0"/>
              <a:t>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Resultados</a:t>
            </a: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810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3722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Reportar Resultados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0 Cheurón"/>
          <p:cNvSpPr/>
          <p:nvPr/>
        </p:nvSpPr>
        <p:spPr>
          <a:xfrm>
            <a:off x="7280833" y="2333177"/>
            <a:ext cx="1611648" cy="792268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Actuar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5 Pentágono"/>
          <p:cNvSpPr/>
          <p:nvPr/>
        </p:nvSpPr>
        <p:spPr>
          <a:xfrm>
            <a:off x="467544" y="1730266"/>
            <a:ext cx="3528392" cy="44933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Ingeniería</a:t>
            </a:r>
            <a:r>
              <a:rPr lang="en-US" dirty="0"/>
              <a:t> de Big Data</a:t>
            </a:r>
          </a:p>
        </p:txBody>
      </p:sp>
      <p:sp>
        <p:nvSpPr>
          <p:cNvPr id="14" name="7 Cheurón"/>
          <p:cNvSpPr/>
          <p:nvPr/>
        </p:nvSpPr>
        <p:spPr>
          <a:xfrm>
            <a:off x="3874189" y="1730266"/>
            <a:ext cx="5018292" cy="44933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Análisis</a:t>
            </a:r>
            <a:r>
              <a:rPr lang="en-US" dirty="0">
                <a:solidFill>
                  <a:schemeClr val="bg1"/>
                </a:solidFill>
              </a:rPr>
              <a:t> de Big Data</a:t>
            </a:r>
          </a:p>
        </p:txBody>
      </p:sp>
      <p:sp>
        <p:nvSpPr>
          <p:cNvPr id="6" name="5 Pentágono"/>
          <p:cNvSpPr/>
          <p:nvPr/>
        </p:nvSpPr>
        <p:spPr>
          <a:xfrm>
            <a:off x="467544" y="2348880"/>
            <a:ext cx="1872208" cy="766828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Adquirir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9" name="6 Cheurón"/>
          <p:cNvSpPr/>
          <p:nvPr/>
        </p:nvSpPr>
        <p:spPr>
          <a:xfrm>
            <a:off x="2123728" y="2348880"/>
            <a:ext cx="1872208" cy="766828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Preparar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7 Cheurón"/>
          <p:cNvSpPr/>
          <p:nvPr/>
        </p:nvSpPr>
        <p:spPr>
          <a:xfrm>
            <a:off x="3779912" y="2348880"/>
            <a:ext cx="1872208" cy="766828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Analizar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23528" y="1340768"/>
            <a:ext cx="8928992" cy="216024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8 Cheurón"/>
          <p:cNvSpPr/>
          <p:nvPr/>
        </p:nvSpPr>
        <p:spPr>
          <a:xfrm>
            <a:off x="5436096" y="2348880"/>
            <a:ext cx="2016224" cy="766828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Reportar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Resultados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6092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3722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Reportar Resultados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640" dirty="0"/>
              <a:t>Cuando se decide continuar luego de evaluar los modelos, es necesario presentar los resultados</a:t>
            </a:r>
          </a:p>
          <a:p>
            <a:pPr lvl="1"/>
            <a:endParaRPr lang="es-ES" sz="3240" dirty="0"/>
          </a:p>
          <a:p>
            <a:pPr lvl="1"/>
            <a:r>
              <a:rPr lang="es-ES" sz="3240" dirty="0"/>
              <a:t>La forma de presentación depende de la audiencia</a:t>
            </a:r>
          </a:p>
          <a:p>
            <a:pPr lvl="1"/>
            <a:endParaRPr lang="es-ES" sz="3240" dirty="0"/>
          </a:p>
          <a:p>
            <a:pPr marL="0" indent="0">
              <a:buNone/>
            </a:pPr>
            <a:endParaRPr lang="es-ES" sz="3640" dirty="0"/>
          </a:p>
        </p:txBody>
      </p:sp>
    </p:spTree>
    <p:extLst>
      <p:ext uri="{BB962C8B-B14F-4D97-AF65-F5344CB8AC3E}">
        <p14:creationId xmlns:p14="http://schemas.microsoft.com/office/powerpoint/2010/main" val="24757542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3722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Reportar Resultados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7150" indent="0">
              <a:buNone/>
            </a:pPr>
            <a:r>
              <a:rPr lang="es-ES" sz="4040" dirty="0"/>
              <a:t>❶ ¿Qué reportar?</a:t>
            </a:r>
          </a:p>
          <a:p>
            <a:pPr lvl="1"/>
            <a:r>
              <a:rPr lang="es-ES" sz="3640" dirty="0"/>
              <a:t>Determinar los resultados más valiosos</a:t>
            </a:r>
          </a:p>
          <a:p>
            <a:pPr lvl="2"/>
            <a:r>
              <a:rPr lang="es-ES" sz="3240" dirty="0"/>
              <a:t>Aplicación de estos datos</a:t>
            </a:r>
          </a:p>
          <a:p>
            <a:pPr lvl="2"/>
            <a:r>
              <a:rPr lang="es-ES" sz="3240" dirty="0"/>
              <a:t>Relación con el objetivo / éxito del proyecto</a:t>
            </a:r>
          </a:p>
          <a:p>
            <a:pPr lvl="1"/>
            <a:r>
              <a:rPr lang="es-ES" sz="3640" dirty="0"/>
              <a:t>Presentar problemas</a:t>
            </a:r>
          </a:p>
          <a:p>
            <a:pPr lvl="2"/>
            <a:r>
              <a:rPr lang="es-ES" sz="3240" dirty="0"/>
              <a:t>Hallazgos no favorables</a:t>
            </a:r>
          </a:p>
          <a:p>
            <a:pPr lvl="2"/>
            <a:r>
              <a:rPr lang="es-ES" sz="3240" dirty="0"/>
              <a:t>Modelos que no resultan como se esperaba</a:t>
            </a:r>
          </a:p>
          <a:p>
            <a:pPr lvl="1"/>
            <a:endParaRPr lang="es-ES" sz="3640" dirty="0"/>
          </a:p>
          <a:p>
            <a:pPr marL="57150" indent="0">
              <a:buNone/>
            </a:pPr>
            <a:r>
              <a:rPr lang="es-ES" sz="4040" dirty="0"/>
              <a:t>❷ ¿Cómo reportar?</a:t>
            </a:r>
          </a:p>
          <a:p>
            <a:pPr marL="1028700" lvl="1" indent="-571500"/>
            <a:r>
              <a:rPr lang="es-ES" sz="3240" dirty="0"/>
              <a:t>Visualización</a:t>
            </a:r>
          </a:p>
        </p:txBody>
      </p:sp>
    </p:spTree>
    <p:extLst>
      <p:ext uri="{BB962C8B-B14F-4D97-AF65-F5344CB8AC3E}">
        <p14:creationId xmlns:p14="http://schemas.microsoft.com/office/powerpoint/2010/main" val="23055775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57200" y="6107979"/>
            <a:ext cx="537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hlinkClick r:id="rId2"/>
              </a:rPr>
              <a:t>http://kyrandale.com/static/pyjsdataviz/index.html</a:t>
            </a:r>
          </a:p>
          <a:p>
            <a:r>
              <a:rPr lang="es-CO" dirty="0">
                <a:hlinkClick r:id="rId2"/>
              </a:rPr>
              <a:t>https://github.com/Kyrand/dataviz-with-python-and-js</a:t>
            </a:r>
            <a:r>
              <a:rPr lang="es-CO" dirty="0"/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91" y="1146967"/>
            <a:ext cx="7370217" cy="4869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13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7" name="4 CuadroTexto"/>
          <p:cNvSpPr txBox="1"/>
          <p:nvPr/>
        </p:nvSpPr>
        <p:spPr>
          <a:xfrm>
            <a:off x="174115" y="460028"/>
            <a:ext cx="3722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Reportar Resultados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7080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Proceso</a:t>
            </a:r>
            <a:r>
              <a:rPr lang="en-US" b="1" dirty="0"/>
              <a:t> </a:t>
            </a:r>
            <a:r>
              <a:rPr lang="en-US" dirty="0"/>
              <a:t>de </a:t>
            </a:r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❺ </a:t>
            </a:r>
            <a:r>
              <a:rPr lang="en-US" b="1" dirty="0" err="1"/>
              <a:t>Actuar</a:t>
            </a: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160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3722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Reportar Resultados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5 Pentágono"/>
          <p:cNvSpPr/>
          <p:nvPr/>
        </p:nvSpPr>
        <p:spPr>
          <a:xfrm>
            <a:off x="467544" y="1730266"/>
            <a:ext cx="3528392" cy="44933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Ingeniería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de Big Data</a:t>
            </a:r>
          </a:p>
        </p:txBody>
      </p:sp>
      <p:sp>
        <p:nvSpPr>
          <p:cNvPr id="14" name="7 Cheurón"/>
          <p:cNvSpPr/>
          <p:nvPr/>
        </p:nvSpPr>
        <p:spPr>
          <a:xfrm>
            <a:off x="3874189" y="1730266"/>
            <a:ext cx="5018292" cy="44933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Análisis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de Big Data</a:t>
            </a:r>
          </a:p>
        </p:txBody>
      </p:sp>
      <p:sp>
        <p:nvSpPr>
          <p:cNvPr id="6" name="5 Pentágono"/>
          <p:cNvSpPr/>
          <p:nvPr/>
        </p:nvSpPr>
        <p:spPr>
          <a:xfrm>
            <a:off x="467544" y="2348880"/>
            <a:ext cx="1872208" cy="766828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Adquirir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Datos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6 Cheurón"/>
          <p:cNvSpPr/>
          <p:nvPr/>
        </p:nvSpPr>
        <p:spPr>
          <a:xfrm>
            <a:off x="2123728" y="2348880"/>
            <a:ext cx="1872208" cy="766828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Preparar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Datos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" name="7 Cheurón"/>
          <p:cNvSpPr/>
          <p:nvPr/>
        </p:nvSpPr>
        <p:spPr>
          <a:xfrm>
            <a:off x="3779912" y="2348880"/>
            <a:ext cx="1872208" cy="766828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Analizar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Datos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" name="8 Cheurón"/>
          <p:cNvSpPr/>
          <p:nvPr/>
        </p:nvSpPr>
        <p:spPr>
          <a:xfrm>
            <a:off x="5436096" y="2348880"/>
            <a:ext cx="2016224" cy="766828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Reportar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Resultados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323528" y="1340768"/>
            <a:ext cx="8928992" cy="216024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10 Cheurón"/>
          <p:cNvSpPr/>
          <p:nvPr/>
        </p:nvSpPr>
        <p:spPr>
          <a:xfrm>
            <a:off x="7280833" y="2333177"/>
            <a:ext cx="1611648" cy="792268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Actuar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107753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Actuar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3640" dirty="0"/>
              <a:t>Una vez reportados los resultados, es necesario determinar que acciones tomar a partir del análisis</a:t>
            </a:r>
          </a:p>
          <a:p>
            <a:pPr lvl="1"/>
            <a:endParaRPr lang="es-ES" sz="2840" dirty="0"/>
          </a:p>
          <a:p>
            <a:pPr lvl="1"/>
            <a:r>
              <a:rPr lang="es-ES" sz="2840" dirty="0"/>
              <a:t>Mejoramiento de Procesos</a:t>
            </a:r>
          </a:p>
          <a:p>
            <a:pPr lvl="1"/>
            <a:r>
              <a:rPr lang="es-ES" sz="2840" dirty="0"/>
              <a:t>Automatización / Acciones en tiempo real</a:t>
            </a:r>
          </a:p>
          <a:p>
            <a:pPr lvl="1"/>
            <a:r>
              <a:rPr lang="es-ES" sz="2840" dirty="0"/>
              <a:t>Decisiones / Información para  </a:t>
            </a:r>
            <a:r>
              <a:rPr lang="es-ES" sz="2840" dirty="0" err="1"/>
              <a:t>Stakeholders</a:t>
            </a:r>
            <a:endParaRPr lang="es-ES" sz="2840" dirty="0"/>
          </a:p>
          <a:p>
            <a:pPr lvl="1"/>
            <a:endParaRPr lang="es-ES" sz="2840" dirty="0"/>
          </a:p>
          <a:p>
            <a:pPr lvl="1"/>
            <a:r>
              <a:rPr lang="es-ES" sz="2840" dirty="0"/>
              <a:t>Big Data / Data </a:t>
            </a:r>
            <a:r>
              <a:rPr lang="es-ES" sz="2840" dirty="0" err="1"/>
              <a:t>Science</a:t>
            </a:r>
            <a:r>
              <a:rPr lang="es-ES" sz="2840" dirty="0"/>
              <a:t> solo son útiles si podemos convertir el análisis en acciones / decisiones</a:t>
            </a:r>
          </a:p>
          <a:p>
            <a:pPr lvl="1"/>
            <a:endParaRPr lang="es-ES" sz="3240" dirty="0"/>
          </a:p>
          <a:p>
            <a:pPr marL="0" indent="0">
              <a:buNone/>
            </a:pPr>
            <a:endParaRPr lang="es-ES" sz="3640" dirty="0"/>
          </a:p>
        </p:txBody>
      </p:sp>
    </p:spTree>
    <p:extLst>
      <p:ext uri="{BB962C8B-B14F-4D97-AF65-F5344CB8AC3E}">
        <p14:creationId xmlns:p14="http://schemas.microsoft.com/office/powerpoint/2010/main" val="83321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Plataformas</a:t>
            </a:r>
            <a:r>
              <a:rPr lang="en-US" b="1" dirty="0"/>
              <a:t> </a:t>
            </a:r>
            <a:r>
              <a:rPr lang="en-US" dirty="0"/>
              <a:t>de </a:t>
            </a:r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01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¿</a:t>
            </a:r>
            <a:r>
              <a:rPr lang="en-US" b="1" dirty="0" err="1"/>
              <a:t>Preguntas</a:t>
            </a:r>
            <a:r>
              <a:rPr lang="en-US" b="1" dirty="0"/>
              <a:t>?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5467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868144" y="2996952"/>
            <a:ext cx="194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xxxxxx</a:t>
            </a:r>
            <a:endParaRPr kumimoji="0" lang="es-CO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Tel. (571) </a:t>
            </a:r>
            <a:r>
              <a:rPr kumimoji="0" lang="es-CO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xxxxxx</a:t>
            </a:r>
            <a:endParaRPr kumimoji="0" lang="es-CO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Dirección </a:t>
            </a:r>
            <a:r>
              <a:rPr kumimoji="0" lang="es-CO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xxxxx</a:t>
            </a:r>
            <a:endParaRPr kumimoji="0" lang="es-CO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Bogotá, Colombia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5868144" y="3068960"/>
            <a:ext cx="0" cy="95410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6" t="21252" r="67822" b="22675"/>
          <a:stretch/>
        </p:blipFill>
        <p:spPr>
          <a:xfrm>
            <a:off x="10235" y="483839"/>
            <a:ext cx="4562639" cy="461666"/>
          </a:xfrm>
          <a:prstGeom prst="rect">
            <a:avLst/>
          </a:prstGeom>
        </p:spPr>
      </p:pic>
      <p:sp>
        <p:nvSpPr>
          <p:cNvPr id="8" name="4 CuadroTexto"/>
          <p:cNvSpPr txBox="1"/>
          <p:nvPr/>
        </p:nvSpPr>
        <p:spPr>
          <a:xfrm>
            <a:off x="174115" y="460028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Plataformas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Un conjunto de plataformas se han creado para soportar el desarrollo de soluciones Big Data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Ejemplos:</a:t>
            </a:r>
          </a:p>
          <a:p>
            <a:pPr lvl="1"/>
            <a:r>
              <a:rPr lang="es-ES" b="1" dirty="0"/>
              <a:t>Visualización / Desarrollo</a:t>
            </a:r>
            <a:r>
              <a:rPr lang="es-ES" dirty="0"/>
              <a:t>: </a:t>
            </a:r>
            <a:r>
              <a:rPr lang="es-ES" dirty="0" err="1"/>
              <a:t>Jupyter</a:t>
            </a:r>
            <a:r>
              <a:rPr lang="es-ES" dirty="0"/>
              <a:t>, </a:t>
            </a:r>
            <a:r>
              <a:rPr lang="es-ES" dirty="0" err="1"/>
              <a:t>Zepellin</a:t>
            </a:r>
            <a:endParaRPr lang="es-ES" dirty="0"/>
          </a:p>
          <a:p>
            <a:pPr lvl="1"/>
            <a:r>
              <a:rPr lang="es-ES" b="1" dirty="0"/>
              <a:t>Librerías</a:t>
            </a:r>
            <a:r>
              <a:rPr lang="es-ES" dirty="0"/>
              <a:t>: Pandas, </a:t>
            </a:r>
            <a:r>
              <a:rPr lang="es-ES" dirty="0" err="1"/>
              <a:t>Spark</a:t>
            </a:r>
            <a:r>
              <a:rPr lang="es-ES" dirty="0"/>
              <a:t> </a:t>
            </a:r>
            <a:r>
              <a:rPr lang="es-ES" dirty="0" err="1"/>
              <a:t>Mlib</a:t>
            </a:r>
            <a:r>
              <a:rPr lang="es-ES" dirty="0"/>
              <a:t>, </a:t>
            </a:r>
            <a:r>
              <a:rPr lang="es-ES" dirty="0" err="1"/>
              <a:t>GaphX</a:t>
            </a:r>
            <a:endParaRPr lang="es-ES" dirty="0"/>
          </a:p>
          <a:p>
            <a:pPr lvl="1"/>
            <a:r>
              <a:rPr lang="es-ES" b="1" dirty="0"/>
              <a:t>Procesamiento</a:t>
            </a:r>
            <a:r>
              <a:rPr lang="es-ES" dirty="0"/>
              <a:t>: </a:t>
            </a:r>
            <a:r>
              <a:rPr lang="es-ES" dirty="0" err="1"/>
              <a:t>Hadoop</a:t>
            </a:r>
            <a:r>
              <a:rPr lang="es-ES" dirty="0"/>
              <a:t>, </a:t>
            </a:r>
            <a:r>
              <a:rPr lang="es-ES" dirty="0" err="1"/>
              <a:t>Spark</a:t>
            </a:r>
            <a:endParaRPr lang="es-ES" dirty="0"/>
          </a:p>
          <a:p>
            <a:pPr lvl="1"/>
            <a:r>
              <a:rPr lang="es-ES" b="1" dirty="0"/>
              <a:t>Almacenamiento</a:t>
            </a:r>
            <a:r>
              <a:rPr lang="es-ES" dirty="0"/>
              <a:t>: </a:t>
            </a:r>
            <a:r>
              <a:rPr lang="es-ES" dirty="0" err="1"/>
              <a:t>Hbase</a:t>
            </a:r>
            <a:r>
              <a:rPr lang="es-ES" dirty="0"/>
              <a:t>, </a:t>
            </a:r>
            <a:r>
              <a:rPr lang="es-ES" dirty="0" err="1"/>
              <a:t>MongoDB</a:t>
            </a:r>
            <a:r>
              <a:rPr lang="es-ES" dirty="0"/>
              <a:t>, Neo4j</a:t>
            </a:r>
          </a:p>
          <a:p>
            <a:pPr lvl="1"/>
            <a:r>
              <a:rPr lang="es-ES" b="1" dirty="0"/>
              <a:t>Infraestructura</a:t>
            </a:r>
            <a:r>
              <a:rPr lang="es-ES" dirty="0"/>
              <a:t>: </a:t>
            </a:r>
            <a:r>
              <a:rPr lang="es-ES" dirty="0" err="1"/>
              <a:t>Docker</a:t>
            </a:r>
            <a:r>
              <a:rPr lang="es-ES" dirty="0"/>
              <a:t>, Cloud</a:t>
            </a:r>
          </a:p>
          <a:p>
            <a:pPr marL="0" indent="0">
              <a:buNone/>
            </a:pPr>
            <a:endParaRPr lang="es-ES" sz="3640" dirty="0"/>
          </a:p>
        </p:txBody>
      </p:sp>
    </p:spTree>
    <p:extLst>
      <p:ext uri="{BB962C8B-B14F-4D97-AF65-F5344CB8AC3E}">
        <p14:creationId xmlns:p14="http://schemas.microsoft.com/office/powerpoint/2010/main" val="720259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1950</Words>
  <Application>Microsoft Office PowerPoint</Application>
  <PresentationFormat>Presentación en pantalla (4:3)</PresentationFormat>
  <Paragraphs>467</Paragraphs>
  <Slides>81</Slides>
  <Notes>49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81</vt:i4>
      </vt:variant>
    </vt:vector>
  </HeadingPairs>
  <TitlesOfParts>
    <vt:vector size="89" baseType="lpstr">
      <vt:lpstr>ＭＳ Ｐゴシック</vt:lpstr>
      <vt:lpstr>ＭＳ Ｐゴシック</vt:lpstr>
      <vt:lpstr>Arial</vt:lpstr>
      <vt:lpstr>Calibri</vt:lpstr>
      <vt:lpstr>Verdana</vt:lpstr>
      <vt:lpstr>Tema de Office</vt:lpstr>
      <vt:lpstr>1_Tema de Office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Proyectos de Ciencia de Datos</vt:lpstr>
      <vt:lpstr>Presentación de PowerPoint</vt:lpstr>
      <vt:lpstr>Presentación de PowerPoint</vt:lpstr>
      <vt:lpstr>Plataformas de Ciencia de Datos</vt:lpstr>
      <vt:lpstr>Presentación de PowerPoint</vt:lpstr>
      <vt:lpstr>Presentación de PowerPoint</vt:lpstr>
      <vt:lpstr>Presentación de PowerPoint</vt:lpstr>
      <vt:lpstr>Proceso de Ciencia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Proceso de Ciencia de Datos: ❶ Adquirir los Datos</vt:lpstr>
      <vt:lpstr>Presentación de PowerPoint</vt:lpstr>
      <vt:lpstr>Presentación de PowerPoint</vt:lpstr>
      <vt:lpstr>Presentación de PowerPoint</vt:lpstr>
      <vt:lpstr>Presentación de PowerPoint</vt:lpstr>
      <vt:lpstr>Proceso de Ciencia de Datos: ❶ Adquirir los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Proceso de Ciencia de Datos: ❶ Adquirir los Datos</vt:lpstr>
      <vt:lpstr>Presentación de PowerPoint</vt:lpstr>
      <vt:lpstr>Presentación de PowerPoint</vt:lpstr>
      <vt:lpstr>Presentación de PowerPoint</vt:lpstr>
      <vt:lpstr>Proceso de Ciencia de Datos: ❷ Preparar los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Proceso de Ciencia de Datos: ❷ Preparar los Datos</vt:lpstr>
      <vt:lpstr>Presentación de PowerPoint</vt:lpstr>
      <vt:lpstr>Proceso de Ciencia de Datos: ❷ Preparar los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Proceso de Ciencia de Datos: ❷ Preparar los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Proceso de Ciencia de Datos: ❸ Analizar los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Proceso de Ciencia de Datos: ❸ Analizar los Datos</vt:lpstr>
      <vt:lpstr>Presentación de PowerPoint</vt:lpstr>
      <vt:lpstr>Proceso de Ciencia de Datos: ❸ Analizar los Datos</vt:lpstr>
      <vt:lpstr>Presentación de PowerPoint</vt:lpstr>
      <vt:lpstr>Presentación de PowerPoint</vt:lpstr>
      <vt:lpstr>Proceso de Ciencia de Datos: ❹ Reportar los Resultados</vt:lpstr>
      <vt:lpstr>Presentación de PowerPoint</vt:lpstr>
      <vt:lpstr>Presentación de PowerPoint</vt:lpstr>
      <vt:lpstr>Presentación de PowerPoint</vt:lpstr>
      <vt:lpstr>Presentación de PowerPoint</vt:lpstr>
      <vt:lpstr>Proceso de Ciencia de Datos: ❺ Actuar</vt:lpstr>
      <vt:lpstr>Presentación de PowerPoint</vt:lpstr>
      <vt:lpstr>Presentación de PowerPoint</vt:lpstr>
      <vt:lpstr>¿Preguntas?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Chavarriaga</dc:creator>
  <cp:lastModifiedBy>Jaime Chavarriaga</cp:lastModifiedBy>
  <cp:revision>27</cp:revision>
  <dcterms:created xsi:type="dcterms:W3CDTF">2016-11-28T14:48:44Z</dcterms:created>
  <dcterms:modified xsi:type="dcterms:W3CDTF">2016-11-29T13:34:08Z</dcterms:modified>
</cp:coreProperties>
</file>