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1" r:id="rId7"/>
    <p:sldId id="265" r:id="rId8"/>
    <p:sldId id="262" r:id="rId9"/>
    <p:sldId id="263"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5B2F3C-65D7-A14A-AA22-586A525D364C}">
          <p14:sldIdLst>
            <p14:sldId id="256"/>
            <p14:sldId id="264"/>
            <p14:sldId id="257"/>
            <p14:sldId id="258"/>
            <p14:sldId id="259"/>
            <p14:sldId id="261"/>
            <p14:sldId id="265"/>
            <p14:sldId id="262"/>
            <p14:sldId id="263"/>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4" d="100"/>
          <a:sy n="84" d="100"/>
        </p:scale>
        <p:origin x="184"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BD862E7-95FA-4FC4-9EC5-DDBFA8DC7417}"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DB987F2-A784-4F72-BB57-0E9EACDE722E}"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BD51E-4B19-444E-85C0-DBD7EB6263F4}"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0D7255A-4AD5-4D3E-9A0A-689DA3BA976C}"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EE0AD15-87AC-45B2-9EE5-8D165AF83CD7}" type="datetimeFigureOut">
              <a:rPr lang="en-US" dirty="0"/>
              <a:t>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FCC40CCD-F0D6-4CC2-A4C8-2D7D0D875F02}" type="datetimeFigureOut">
              <a:rPr lang="en-US" dirty="0"/>
              <a:t>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3/20/21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9A00F7B-89C5-4DF7-A309-6263220147D4}" type="datetimeFigureOut">
              <a:rPr lang="en-US" dirty="0"/>
              <a:t>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CDCB01F-D966-4C62-B900-0BE008A90C98}"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E73A0EA-7DC7-4964-BB97-B173EF3B859A}" type="datetimeFigureOut">
              <a:rPr lang="en-US" dirty="0"/>
              <a:t>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3/20/21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Graph Theory</a:t>
            </a:r>
          </a:p>
        </p:txBody>
      </p:sp>
      <p:sp>
        <p:nvSpPr>
          <p:cNvPr id="3" name="Подзаголовок 2"/>
          <p:cNvSpPr>
            <a:spLocks noGrp="1"/>
          </p:cNvSpPr>
          <p:nvPr>
            <p:ph type="subTitle" idx="1"/>
          </p:nvPr>
        </p:nvSpPr>
        <p:spPr/>
        <p:txBody>
          <a:bodyPr/>
          <a:lstStyle/>
          <a:p>
            <a:r>
              <a:rPr lang="en-US" dirty="0" err="1"/>
              <a:t>Team:BIGRES</a:t>
            </a:r>
            <a:endParaRPr lang="en-US" dirty="0"/>
          </a:p>
        </p:txBody>
      </p:sp>
    </p:spTree>
    <p:extLst>
      <p:ext uri="{BB962C8B-B14F-4D97-AF65-F5344CB8AC3E}">
        <p14:creationId xmlns:p14="http://schemas.microsoft.com/office/powerpoint/2010/main" val="1765505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a:bodyPr>
          <a:lstStyle/>
          <a:p>
            <a:pPr marL="0" indent="0">
              <a:buNone/>
            </a:pPr>
            <a:r>
              <a:rPr lang="en-US" b="1" dirty="0"/>
              <a:t>4. Mathematics</a:t>
            </a:r>
          </a:p>
          <a:p>
            <a:r>
              <a:rPr lang="en-US" dirty="0"/>
              <a:t>In mathematics, operational research is the important field. Graph theory provides many useful applications in operational research. Like:</a:t>
            </a:r>
          </a:p>
          <a:p>
            <a:r>
              <a:rPr lang="en-US" dirty="0"/>
              <a:t>Minimum cost path.</a:t>
            </a:r>
          </a:p>
          <a:p>
            <a:r>
              <a:rPr lang="en-US" dirty="0"/>
              <a:t>A scheduling problem.</a:t>
            </a:r>
          </a:p>
          <a:p>
            <a:pPr marL="0" indent="0">
              <a:buNone/>
            </a:pPr>
            <a:r>
              <a:rPr lang="en-US" b="1" dirty="0"/>
              <a:t>5. General</a:t>
            </a:r>
          </a:p>
          <a:p>
            <a:r>
              <a:rPr lang="en-US" dirty="0"/>
              <a:t>Graphs are used to represent the routes between the cities. With the help of tree that is a type of graph, we can create hierarchical ordered information such as </a:t>
            </a:r>
            <a:r>
              <a:rPr lang="en-US" b="1" dirty="0"/>
              <a:t>family tree</a:t>
            </a:r>
            <a:r>
              <a:rPr lang="en-US" dirty="0"/>
              <a:t>.</a:t>
            </a:r>
          </a:p>
          <a:p>
            <a:endParaRPr lang="en-US" dirty="0"/>
          </a:p>
        </p:txBody>
      </p:sp>
    </p:spTree>
    <p:extLst>
      <p:ext uri="{BB962C8B-B14F-4D97-AF65-F5344CB8AC3E}">
        <p14:creationId xmlns:p14="http://schemas.microsoft.com/office/powerpoint/2010/main" val="33262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Team members</a:t>
            </a:r>
            <a:endParaRPr lang="ru-RU" dirty="0"/>
          </a:p>
        </p:txBody>
      </p:sp>
      <p:sp>
        <p:nvSpPr>
          <p:cNvPr id="3" name="Объект 2"/>
          <p:cNvSpPr>
            <a:spLocks noGrp="1"/>
          </p:cNvSpPr>
          <p:nvPr>
            <p:ph idx="1"/>
          </p:nvPr>
        </p:nvSpPr>
        <p:spPr/>
        <p:txBody>
          <a:bodyPr/>
          <a:lstStyle/>
          <a:p>
            <a:r>
              <a:rPr lang="en-US" dirty="0" err="1"/>
              <a:t>Ulzhanar</a:t>
            </a:r>
            <a:r>
              <a:rPr lang="en-US" dirty="0"/>
              <a:t> </a:t>
            </a:r>
            <a:r>
              <a:rPr lang="en-US" dirty="0" err="1"/>
              <a:t>Nurgazy</a:t>
            </a:r>
            <a:endParaRPr lang="en-US" dirty="0"/>
          </a:p>
          <a:p>
            <a:r>
              <a:rPr lang="en-US" dirty="0" err="1"/>
              <a:t>Meruyert</a:t>
            </a:r>
            <a:r>
              <a:rPr lang="en-US" dirty="0"/>
              <a:t> </a:t>
            </a:r>
            <a:r>
              <a:rPr lang="en-US" dirty="0" err="1"/>
              <a:t>Anarbay</a:t>
            </a:r>
            <a:endParaRPr lang="en-US" dirty="0"/>
          </a:p>
          <a:p>
            <a:r>
              <a:rPr lang="en-US" dirty="0" err="1"/>
              <a:t>Seniha</a:t>
            </a:r>
            <a:r>
              <a:rPr lang="en-US" dirty="0"/>
              <a:t> </a:t>
            </a:r>
            <a:r>
              <a:rPr lang="en-US" dirty="0" err="1"/>
              <a:t>Bekmez</a:t>
            </a:r>
            <a:endParaRPr lang="en-US" dirty="0"/>
          </a:p>
          <a:p>
            <a:r>
              <a:rPr lang="en-US" dirty="0" err="1"/>
              <a:t>Aisana</a:t>
            </a:r>
            <a:r>
              <a:rPr lang="en-US" dirty="0"/>
              <a:t> </a:t>
            </a:r>
            <a:r>
              <a:rPr lang="en-US" dirty="0" err="1"/>
              <a:t>Yessimkhan</a:t>
            </a:r>
            <a:endParaRPr lang="en-US" dirty="0"/>
          </a:p>
          <a:p>
            <a:r>
              <a:rPr lang="en-US" dirty="0" err="1"/>
              <a:t>Shamil</a:t>
            </a:r>
            <a:r>
              <a:rPr lang="en-US" dirty="0"/>
              <a:t> </a:t>
            </a:r>
            <a:r>
              <a:rPr lang="en-US" dirty="0" err="1"/>
              <a:t>Khamit</a:t>
            </a:r>
            <a:endParaRPr lang="ru-RU" dirty="0"/>
          </a:p>
        </p:txBody>
      </p:sp>
    </p:spTree>
    <p:extLst>
      <p:ext uri="{BB962C8B-B14F-4D97-AF65-F5344CB8AC3E}">
        <p14:creationId xmlns:p14="http://schemas.microsoft.com/office/powerpoint/2010/main" val="275109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Graph theory</a:t>
            </a:r>
          </a:p>
        </p:txBody>
      </p:sp>
      <p:sp>
        <p:nvSpPr>
          <p:cNvPr id="3" name="Объект 2"/>
          <p:cNvSpPr>
            <a:spLocks noGrp="1"/>
          </p:cNvSpPr>
          <p:nvPr>
            <p:ph idx="1"/>
          </p:nvPr>
        </p:nvSpPr>
        <p:spPr/>
        <p:txBody>
          <a:bodyPr/>
          <a:lstStyle/>
          <a:p>
            <a:endParaRPr lang="en-US" dirty="0"/>
          </a:p>
          <a:p>
            <a:pPr marL="0" indent="0">
              <a:buNone/>
            </a:pPr>
            <a:r>
              <a:rPr lang="en-US" b="1" dirty="0"/>
              <a:t>Graph theory is the mathematical study of systems of interacting elements. The elements are modeled as nodes in a graph, and their connections are represented as edges. These edges could represent physical (e.g., an axon between neurons) or statistical (e.g., a correlation between time-series) relationship.</a:t>
            </a:r>
          </a:p>
        </p:txBody>
      </p:sp>
    </p:spTree>
    <p:extLst>
      <p:ext uri="{BB962C8B-B14F-4D97-AF65-F5344CB8AC3E}">
        <p14:creationId xmlns:p14="http://schemas.microsoft.com/office/powerpoint/2010/main" val="400423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 list of all the graph theory terms we need to know:</a:t>
            </a:r>
          </a:p>
        </p:txBody>
      </p:sp>
      <p:sp>
        <p:nvSpPr>
          <p:cNvPr id="3" name="Объект 2"/>
          <p:cNvSpPr>
            <a:spLocks noGrp="1"/>
          </p:cNvSpPr>
          <p:nvPr>
            <p:ph idx="1"/>
          </p:nvPr>
        </p:nvSpPr>
        <p:spPr/>
        <p:txBody>
          <a:bodyPr>
            <a:normAutofit fontScale="77500" lnSpcReduction="20000"/>
          </a:bodyPr>
          <a:lstStyle/>
          <a:p>
            <a:r>
              <a:rPr lang="en-US" dirty="0"/>
              <a:t>path - a sequence of edges connecting different (non-repeating) vertices;</a:t>
            </a:r>
          </a:p>
          <a:p>
            <a:r>
              <a:rPr lang="en-US" dirty="0"/>
              <a:t>routes are the same paths, only they do not require a sequence of different vertices;</a:t>
            </a:r>
          </a:p>
          <a:p>
            <a:r>
              <a:rPr lang="en-US" dirty="0"/>
              <a:t>cycle - a group of vertices linked together in a closed chain. In the picture above, the peaks [1,2,4] make up a cycle;</a:t>
            </a:r>
          </a:p>
          <a:p>
            <a:r>
              <a:rPr lang="en-US" dirty="0"/>
              <a:t>connected graph - a graph in which there is one path between any pair of vertices;</a:t>
            </a:r>
          </a:p>
          <a:p>
            <a:r>
              <a:rPr lang="en-US" dirty="0"/>
              <a:t>tree is a connected graph that does not contain a cycle;</a:t>
            </a:r>
          </a:p>
          <a:p>
            <a:r>
              <a:rPr lang="en-US" dirty="0"/>
              <a:t>undirected graph - a graph in which the edges have no direction. The figure above shows just an undirected graph. In such an undirected graph, you can move along an edge in either of two directions;</a:t>
            </a:r>
          </a:p>
          <a:p>
            <a:r>
              <a:rPr lang="en-US" dirty="0"/>
              <a:t>directed graph - a graph in which the edges have directions and are indicated by arrows. In such a directed graph, you can move along the edge only in the specified direction.</a:t>
            </a:r>
            <a:endParaRPr lang="ru-RU" dirty="0"/>
          </a:p>
        </p:txBody>
      </p:sp>
    </p:spTree>
    <p:extLst>
      <p:ext uri="{BB962C8B-B14F-4D97-AF65-F5344CB8AC3E}">
        <p14:creationId xmlns:p14="http://schemas.microsoft.com/office/powerpoint/2010/main" val="31756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Graph theory</a:t>
            </a:r>
          </a:p>
        </p:txBody>
      </p:sp>
      <p:sp>
        <p:nvSpPr>
          <p:cNvPr id="3" name="Объект 2"/>
          <p:cNvSpPr>
            <a:spLocks noGrp="1"/>
          </p:cNvSpPr>
          <p:nvPr>
            <p:ph idx="1"/>
          </p:nvPr>
        </p:nvSpPr>
        <p:spPr/>
        <p:txBody>
          <a:bodyPr>
            <a:normAutofit fontScale="62500" lnSpcReduction="20000"/>
          </a:bodyPr>
          <a:lstStyle/>
          <a:p>
            <a:r>
              <a:rPr lang="en-US" sz="2600" i="1" dirty="0"/>
              <a:t>Graph Theory</a:t>
            </a:r>
            <a:r>
              <a:rPr lang="en-US" sz="2600" dirty="0"/>
              <a:t> is ultimately the study of </a:t>
            </a:r>
            <a:r>
              <a:rPr lang="en-US" sz="2600" b="1" dirty="0"/>
              <a:t>relationships</a:t>
            </a:r>
            <a:r>
              <a:rPr lang="en-US" sz="2600" dirty="0"/>
              <a:t>. Given a set of nodes &amp; connections, which can abstract anything from city layouts to computer data, graph theory provides a helpful tool to quantify &amp; simplify the many moving parts of dynamic systems. Studying graphs through a framework provides answers to many arrangement, networking, optimization, matching and operational problems.</a:t>
            </a:r>
          </a:p>
          <a:p>
            <a:r>
              <a:rPr lang="en-US" sz="2600" dirty="0"/>
              <a:t>Graphs can be used to model many types of relations and processes in physical, biological, social and information systems, and has a wide range of useful applications such as e.g.</a:t>
            </a:r>
          </a:p>
          <a:p>
            <a:r>
              <a:rPr lang="en-US" sz="2600" dirty="0"/>
              <a:t>Finding communities in networks, such as social media (friend/connection recommendations), or in the recent days for possible spread of COVID19 in the community through contacts.</a:t>
            </a:r>
          </a:p>
          <a:p>
            <a:r>
              <a:rPr lang="en-US" sz="2300" dirty="0"/>
              <a:t>Ranking/ordering hyperlinks in search engines.</a:t>
            </a:r>
          </a:p>
          <a:p>
            <a:r>
              <a:rPr lang="en-US" sz="2300" dirty="0"/>
              <a:t>GPS/Google maps to find the shortest path home.</a:t>
            </a:r>
          </a:p>
          <a:p>
            <a:r>
              <a:rPr lang="en-US" sz="2300" dirty="0"/>
              <a:t>Study of molecules and atoms in chemistry.</a:t>
            </a:r>
          </a:p>
          <a:p>
            <a:r>
              <a:rPr lang="en-US" sz="2300" dirty="0"/>
              <a:t>DNA sequencing</a:t>
            </a:r>
          </a:p>
          <a:p>
            <a:r>
              <a:rPr lang="en-US" sz="2300" dirty="0"/>
              <a:t>Computer network security</a:t>
            </a:r>
          </a:p>
          <a:p>
            <a:r>
              <a:rPr lang="en-US" sz="2300" dirty="0"/>
              <a:t>….. and many more…</a:t>
            </a:r>
          </a:p>
          <a:p>
            <a:endParaRPr lang="en-US" sz="1600" dirty="0"/>
          </a:p>
        </p:txBody>
      </p:sp>
    </p:spTree>
    <p:extLst>
      <p:ext uri="{BB962C8B-B14F-4D97-AF65-F5344CB8AC3E}">
        <p14:creationId xmlns:p14="http://schemas.microsoft.com/office/powerpoint/2010/main" val="330819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Graph Theory Algorithms </a:t>
            </a:r>
          </a:p>
        </p:txBody>
      </p:sp>
      <p:sp>
        <p:nvSpPr>
          <p:cNvPr id="3" name="Объект 2"/>
          <p:cNvSpPr>
            <a:spLocks noGrp="1"/>
          </p:cNvSpPr>
          <p:nvPr>
            <p:ph idx="1"/>
          </p:nvPr>
        </p:nvSpPr>
        <p:spPr>
          <a:xfrm>
            <a:off x="680321" y="2336873"/>
            <a:ext cx="4760359" cy="3599316"/>
          </a:xfrm>
        </p:spPr>
        <p:txBody>
          <a:bodyPr/>
          <a:lstStyle/>
          <a:p>
            <a:r>
              <a:rPr lang="en-US" sz="1400" b="1" dirty="0"/>
              <a:t>Directed graph</a:t>
            </a:r>
            <a:endParaRPr lang="en-US" sz="1400" dirty="0"/>
          </a:p>
          <a:p>
            <a:r>
              <a:rPr lang="en-US" sz="1400" dirty="0"/>
              <a:t>A graph with edges that have direction on them is called a </a:t>
            </a:r>
            <a:r>
              <a:rPr lang="en-US" sz="1400" i="1" dirty="0"/>
              <a:t>directed graph</a:t>
            </a:r>
            <a:r>
              <a:rPr lang="en-US" sz="1400" dirty="0"/>
              <a:t>. It may be used to show relations to predecessors (arrow from parents to their child) or ancestors (arrow from children to their parents).</a:t>
            </a:r>
          </a:p>
          <a:p>
            <a:endParaRPr lang="en-US" dirty="0"/>
          </a:p>
        </p:txBody>
      </p:sp>
      <p:pic>
        <p:nvPicPr>
          <p:cNvPr id="1028" name="Picture 4">
            <a:extLst>
              <a:ext uri="{FF2B5EF4-FFF2-40B4-BE49-F238E27FC236}">
                <a16:creationId xmlns:a16="http://schemas.microsoft.com/office/drawing/2014/main" id="{E0186947-53D2-704A-9863-B858B0A43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61" y="4297187"/>
            <a:ext cx="3934879" cy="14475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BC3BB1-17FF-1647-A171-510084ED5337}"/>
              </a:ext>
            </a:extLst>
          </p:cNvPr>
          <p:cNvSpPr/>
          <p:nvPr/>
        </p:nvSpPr>
        <p:spPr>
          <a:xfrm>
            <a:off x="6888480" y="2336873"/>
            <a:ext cx="4206240" cy="1169551"/>
          </a:xfrm>
          <a:prstGeom prst="rect">
            <a:avLst/>
          </a:prstGeom>
        </p:spPr>
        <p:txBody>
          <a:bodyPr wrap="square">
            <a:spAutoFit/>
          </a:bodyPr>
          <a:lstStyle/>
          <a:p>
            <a:r>
              <a:rPr lang="en-US" sz="1400" b="1" dirty="0">
                <a:latin typeface="sohne"/>
              </a:rPr>
              <a:t>Undirected graph</a:t>
            </a:r>
          </a:p>
          <a:p>
            <a:endParaRPr lang="en-US" sz="1400" dirty="0">
              <a:latin typeface="sohne"/>
            </a:endParaRPr>
          </a:p>
          <a:p>
            <a:r>
              <a:rPr lang="en-US" sz="1400" dirty="0">
                <a:latin typeface="charter" panose="02040503050506020203" pitchFamily="18" charset="0"/>
              </a:rPr>
              <a:t>A graph with edges without directions on them is called an undirected graph. It may be used to show a two-way road.</a:t>
            </a:r>
            <a:endParaRPr lang="en-US" sz="1400" b="0" i="0" u="none" strike="noStrike" dirty="0">
              <a:effectLst/>
              <a:latin typeface="charter" panose="02040503050506020203" pitchFamily="18" charset="0"/>
            </a:endParaRPr>
          </a:p>
        </p:txBody>
      </p:sp>
      <p:pic>
        <p:nvPicPr>
          <p:cNvPr id="1030" name="Picture 6">
            <a:extLst>
              <a:ext uri="{FF2B5EF4-FFF2-40B4-BE49-F238E27FC236}">
                <a16:creationId xmlns:a16="http://schemas.microsoft.com/office/drawing/2014/main" id="{6CBF382C-C210-3847-AEF8-7B59883D3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480" y="4297186"/>
            <a:ext cx="3212286" cy="144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01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567B9-92D8-144F-85AA-91AF946CB684}"/>
              </a:ext>
            </a:extLst>
          </p:cNvPr>
          <p:cNvSpPr>
            <a:spLocks noGrp="1"/>
          </p:cNvSpPr>
          <p:nvPr>
            <p:ph idx="1"/>
          </p:nvPr>
        </p:nvSpPr>
        <p:spPr>
          <a:xfrm>
            <a:off x="360281" y="2336873"/>
            <a:ext cx="3845959" cy="3599316"/>
          </a:xfrm>
        </p:spPr>
        <p:txBody>
          <a:bodyPr/>
          <a:lstStyle/>
          <a:p>
            <a:r>
              <a:rPr lang="en-US" sz="1400" b="1" dirty="0"/>
              <a:t>Weighted graph</a:t>
            </a:r>
            <a:endParaRPr lang="en-US" sz="1400" dirty="0"/>
          </a:p>
          <a:p>
            <a:r>
              <a:rPr lang="en-US" sz="1400" dirty="0"/>
              <a:t>A graph in which the edges have a number on them to represent the cost of a transaction, fair of a journey, the distance between cities, etc. It can have any type of edge.</a:t>
            </a:r>
          </a:p>
          <a:p>
            <a:endParaRPr lang="en-KZ" dirty="0"/>
          </a:p>
        </p:txBody>
      </p:sp>
      <p:pic>
        <p:nvPicPr>
          <p:cNvPr id="2052" name="Picture 4">
            <a:extLst>
              <a:ext uri="{FF2B5EF4-FFF2-40B4-BE49-F238E27FC236}">
                <a16:creationId xmlns:a16="http://schemas.microsoft.com/office/drawing/2014/main" id="{CF422175-C3C8-394A-BDD8-B55BD21A4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4127162"/>
            <a:ext cx="4230789" cy="1809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3DADC69-2E36-F24C-8AAA-B5C2D6513EA1}"/>
              </a:ext>
            </a:extLst>
          </p:cNvPr>
          <p:cNvSpPr/>
          <p:nvPr/>
        </p:nvSpPr>
        <p:spPr>
          <a:xfrm>
            <a:off x="6096000" y="2336873"/>
            <a:ext cx="5873333" cy="1384995"/>
          </a:xfrm>
          <a:prstGeom prst="rect">
            <a:avLst/>
          </a:prstGeom>
        </p:spPr>
        <p:txBody>
          <a:bodyPr wrap="square">
            <a:spAutoFit/>
          </a:bodyPr>
          <a:lstStyle/>
          <a:p>
            <a:r>
              <a:rPr lang="en-US" sz="1400" b="1" dirty="0">
                <a:latin typeface="sohne"/>
              </a:rPr>
              <a:t>Tree</a:t>
            </a:r>
            <a:endParaRPr lang="en-US" sz="1400" dirty="0">
              <a:latin typeface="sohne"/>
            </a:endParaRPr>
          </a:p>
          <a:p>
            <a:r>
              <a:rPr lang="en-US" sz="1400" dirty="0">
                <a:latin typeface="charter" panose="02040503050506020203" pitchFamily="18" charset="0"/>
              </a:rPr>
              <a:t>An undirected graph with no cycles in it is a </a:t>
            </a:r>
            <a:r>
              <a:rPr lang="en-US" sz="1400" i="1" dirty="0">
                <a:latin typeface="Charter" panose="02040503050506020203" pitchFamily="18" charset="0"/>
              </a:rPr>
              <a:t>tree</a:t>
            </a:r>
            <a:r>
              <a:rPr lang="en-US" sz="1400" dirty="0">
                <a:latin typeface="charter" panose="02040503050506020203" pitchFamily="18" charset="0"/>
              </a:rPr>
              <a:t>. Here, cycle means that there is only one way to go to a node by following edges from a given other node.</a:t>
            </a:r>
          </a:p>
          <a:p>
            <a:r>
              <a:rPr lang="en-US" sz="1400" dirty="0">
                <a:latin typeface="charter" panose="02040503050506020203" pitchFamily="18" charset="0"/>
              </a:rPr>
              <a:t>A tree has all its nodes connected by an edge to some other node and has N nodes with N-1 edges.</a:t>
            </a:r>
            <a:endParaRPr lang="en-US" sz="1400" b="0" i="0" u="none" strike="noStrike" dirty="0">
              <a:effectLst/>
              <a:latin typeface="charter" panose="02040503050506020203" pitchFamily="18" charset="0"/>
            </a:endParaRPr>
          </a:p>
        </p:txBody>
      </p:sp>
      <p:pic>
        <p:nvPicPr>
          <p:cNvPr id="2054" name="Picture 6">
            <a:extLst>
              <a:ext uri="{FF2B5EF4-FFF2-40B4-BE49-F238E27FC236}">
                <a16:creationId xmlns:a16="http://schemas.microsoft.com/office/drawing/2014/main" id="{116EEF77-A6D8-D649-9F4F-56B22BB1A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782" y="4268249"/>
            <a:ext cx="4230789" cy="152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51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Application of given theory</a:t>
            </a:r>
          </a:p>
        </p:txBody>
      </p:sp>
      <p:sp>
        <p:nvSpPr>
          <p:cNvPr id="3" name="Объект 2"/>
          <p:cNvSpPr>
            <a:spLocks noGrp="1"/>
          </p:cNvSpPr>
          <p:nvPr>
            <p:ph idx="1"/>
          </p:nvPr>
        </p:nvSpPr>
        <p:spPr/>
        <p:txBody>
          <a:bodyPr>
            <a:normAutofit fontScale="25000" lnSpcReduction="20000"/>
          </a:bodyPr>
          <a:lstStyle/>
          <a:p>
            <a:pPr marL="0" indent="0">
              <a:buNone/>
            </a:pPr>
            <a:r>
              <a:rPr lang="en-US" sz="8000" dirty="0"/>
              <a:t>Graph Theory is used in vast area of science and technologies. Some of them are given below:</a:t>
            </a:r>
          </a:p>
          <a:p>
            <a:r>
              <a:rPr lang="en-US" sz="8000" b="1" dirty="0"/>
              <a:t>1. Computer Science</a:t>
            </a:r>
          </a:p>
          <a:p>
            <a:r>
              <a:rPr lang="en-US" sz="8000" dirty="0"/>
              <a:t>In </a:t>
            </a:r>
            <a:r>
              <a:rPr lang="en-US" sz="8000" b="1" dirty="0"/>
              <a:t>computer science</a:t>
            </a:r>
            <a:r>
              <a:rPr lang="en-US" sz="8000" dirty="0"/>
              <a:t> graph theory is used for the </a:t>
            </a:r>
            <a:r>
              <a:rPr lang="en-US" sz="8000" b="1" dirty="0"/>
              <a:t>study of algorithms</a:t>
            </a:r>
            <a:r>
              <a:rPr lang="en-US" sz="8000" dirty="0"/>
              <a:t> like:</a:t>
            </a:r>
          </a:p>
          <a:p>
            <a:r>
              <a:rPr lang="en-US" sz="8000" dirty="0"/>
              <a:t>Dijkstra's Algorithm</a:t>
            </a:r>
          </a:p>
          <a:p>
            <a:r>
              <a:rPr lang="en-US" sz="8000" dirty="0" err="1"/>
              <a:t>Prims's</a:t>
            </a:r>
            <a:r>
              <a:rPr lang="en-US" sz="8000" dirty="0"/>
              <a:t> Algorithm</a:t>
            </a:r>
          </a:p>
          <a:p>
            <a:r>
              <a:rPr lang="en-US" sz="8000" dirty="0" err="1"/>
              <a:t>Kruskal's</a:t>
            </a:r>
            <a:r>
              <a:rPr lang="en-US" sz="8000" dirty="0"/>
              <a:t> Algorithm</a:t>
            </a:r>
          </a:p>
          <a:p>
            <a:pPr marL="0" indent="0">
              <a:buNone/>
            </a:pPr>
            <a:endParaRPr lang="en-US" sz="8000" dirty="0"/>
          </a:p>
          <a:p>
            <a:r>
              <a:rPr lang="en-US" sz="8000" dirty="0"/>
              <a:t>Graphs are used to define the </a:t>
            </a:r>
            <a:r>
              <a:rPr lang="en-US" sz="8000" b="1" dirty="0"/>
              <a:t>flow of computation</a:t>
            </a:r>
            <a:r>
              <a:rPr lang="en-US" sz="8000" dirty="0"/>
              <a:t>.</a:t>
            </a:r>
          </a:p>
          <a:p>
            <a:r>
              <a:rPr lang="en-US" sz="8000" dirty="0"/>
              <a:t>Graphs are used to represent </a:t>
            </a:r>
            <a:r>
              <a:rPr lang="en-US" sz="8000" b="1" dirty="0"/>
              <a:t>networks of communication</a:t>
            </a:r>
            <a:r>
              <a:rPr lang="en-US" sz="8000" dirty="0"/>
              <a:t>.</a:t>
            </a:r>
          </a:p>
          <a:p>
            <a:r>
              <a:rPr lang="en-US" sz="8000" dirty="0"/>
              <a:t>Graphs are used to represent </a:t>
            </a:r>
            <a:r>
              <a:rPr lang="en-US" sz="8000" b="1" dirty="0"/>
              <a:t>data organization</a:t>
            </a:r>
            <a:r>
              <a:rPr lang="en-US" sz="8000" dirty="0"/>
              <a:t>.</a:t>
            </a:r>
          </a:p>
          <a:p>
            <a:pPr marL="0" indent="0">
              <a:buNone/>
            </a:pPr>
            <a:endParaRPr lang="en-US" dirty="0"/>
          </a:p>
        </p:txBody>
      </p:sp>
    </p:spTree>
    <p:extLst>
      <p:ext uri="{BB962C8B-B14F-4D97-AF65-F5344CB8AC3E}">
        <p14:creationId xmlns:p14="http://schemas.microsoft.com/office/powerpoint/2010/main" val="121533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0321" y="2336873"/>
            <a:ext cx="9613861" cy="4157712"/>
          </a:xfrm>
        </p:spPr>
        <p:txBody>
          <a:bodyPr>
            <a:normAutofit fontScale="92500" lnSpcReduction="20000"/>
          </a:bodyPr>
          <a:lstStyle/>
          <a:p>
            <a:pPr marL="0" indent="0">
              <a:buNone/>
            </a:pPr>
            <a:r>
              <a:rPr lang="en-US" b="1" dirty="0"/>
              <a:t>2. Electrical Engineering</a:t>
            </a:r>
          </a:p>
          <a:p>
            <a:r>
              <a:rPr lang="en-US" dirty="0"/>
              <a:t>In </a:t>
            </a:r>
            <a:r>
              <a:rPr lang="en-US" b="1" dirty="0"/>
              <a:t>Electrical Engineering</a:t>
            </a:r>
            <a:r>
              <a:rPr lang="en-US" dirty="0"/>
              <a:t>, graph theory is used in </a:t>
            </a:r>
            <a:r>
              <a:rPr lang="en-US" b="1" dirty="0"/>
              <a:t>designing of circuit connections</a:t>
            </a:r>
            <a:r>
              <a:rPr lang="en-US" dirty="0"/>
              <a:t>. These circuit connections are named as topologies. Some topologies are series, bridge, star and parallel topologies.</a:t>
            </a:r>
          </a:p>
          <a:p>
            <a:pPr marL="0" indent="0">
              <a:buNone/>
            </a:pPr>
            <a:r>
              <a:rPr lang="en-US" b="1" dirty="0"/>
              <a:t>3. Computer Network</a:t>
            </a:r>
          </a:p>
          <a:p>
            <a:r>
              <a:rPr lang="en-US" dirty="0"/>
              <a:t>In computer network, the </a:t>
            </a:r>
            <a:r>
              <a:rPr lang="en-US" b="1" dirty="0"/>
              <a:t>relationships among interconnected computers</a:t>
            </a:r>
            <a:r>
              <a:rPr lang="en-US" dirty="0"/>
              <a:t> within the network, follow the principles of graph theory.</a:t>
            </a:r>
          </a:p>
          <a:p>
            <a:r>
              <a:rPr lang="en-US" dirty="0"/>
              <a:t>Graph theory is also used in </a:t>
            </a:r>
            <a:r>
              <a:rPr lang="en-US" b="1" dirty="0"/>
              <a:t>network security</a:t>
            </a:r>
            <a:r>
              <a:rPr lang="en-US" dirty="0"/>
              <a:t>.</a:t>
            </a:r>
          </a:p>
          <a:p>
            <a:r>
              <a:rPr lang="en-US" dirty="0"/>
              <a:t>We can use the vertex coloring algorithm to find a proper </a:t>
            </a:r>
            <a:r>
              <a:rPr lang="en-US" b="1" dirty="0"/>
              <a:t>coloring of the map</a:t>
            </a:r>
            <a:r>
              <a:rPr lang="en-US" dirty="0"/>
              <a:t> with four colors.</a:t>
            </a:r>
          </a:p>
          <a:p>
            <a:r>
              <a:rPr lang="en-US" dirty="0"/>
              <a:t>Vertex coloring algorithm may be used for assigning at most four different frequencies for any </a:t>
            </a:r>
            <a:r>
              <a:rPr lang="en-US" b="1" dirty="0"/>
              <a:t>GSM (Grouped Special Mobile) mobile phone networks</a:t>
            </a:r>
            <a:r>
              <a:rPr lang="en-US" dirty="0"/>
              <a:t>.</a:t>
            </a:r>
          </a:p>
          <a:p>
            <a:endParaRPr lang="en-US" dirty="0"/>
          </a:p>
          <a:p>
            <a:endParaRPr lang="en-US" dirty="0"/>
          </a:p>
        </p:txBody>
      </p:sp>
    </p:spTree>
    <p:extLst>
      <p:ext uri="{BB962C8B-B14F-4D97-AF65-F5344CB8AC3E}">
        <p14:creationId xmlns:p14="http://schemas.microsoft.com/office/powerpoint/2010/main" val="1399449891"/>
      </p:ext>
    </p:extLst>
  </p:cSld>
  <p:clrMapOvr>
    <a:masterClrMapping/>
  </p:clrMapOvr>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TM04033917[[fn=Берлин]]</Template>
  <TotalTime>214</TotalTime>
  <Words>857</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charter</vt:lpstr>
      <vt:lpstr>sohne</vt:lpstr>
      <vt:lpstr>Trebuchet MS</vt:lpstr>
      <vt:lpstr>Берлин</vt:lpstr>
      <vt:lpstr>Graph Theory</vt:lpstr>
      <vt:lpstr>Team members</vt:lpstr>
      <vt:lpstr>Graph theory</vt:lpstr>
      <vt:lpstr>A list of all the graph theory terms we need to know:</vt:lpstr>
      <vt:lpstr>Graph theory</vt:lpstr>
      <vt:lpstr>Graph Theory Algorithms </vt:lpstr>
      <vt:lpstr>PowerPoint Presentation</vt:lpstr>
      <vt:lpstr>Application of given theory</vt:lpstr>
      <vt:lpstr>PowerPoint Presentation</vt:lpstr>
      <vt:lpstr>PowerPoint Presentation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Meruka</dc:creator>
  <cp:lastModifiedBy>seniha bekmez</cp:lastModifiedBy>
  <cp:revision>7</cp:revision>
  <dcterms:created xsi:type="dcterms:W3CDTF">2021-03-20T11:42:52Z</dcterms:created>
  <dcterms:modified xsi:type="dcterms:W3CDTF">2021-03-20T16:25:59Z</dcterms:modified>
</cp:coreProperties>
</file>