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8229600" cx="14630400"/>
  <p:notesSz cx="8229600" cy="14630400"/>
  <p:embeddedFontLst>
    <p:embeddedFont>
      <p:font typeface="Platypi Medium"/>
      <p:regular r:id="rId14"/>
      <p:bold r:id="rId15"/>
      <p:italic r:id="rId16"/>
      <p:boldItalic r:id="rId17"/>
    </p:embeddedFont>
    <p:embeddedFont>
      <p:font typeface="Caveat"/>
      <p:regular r:id="rId18"/>
      <p:bold r:id="rId19"/>
    </p:embeddedFont>
    <p:embeddedFont>
      <p:font typeface="Abril Fatface"/>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brilFatface-regular.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latypiMedium-bold.fntdata"/><Relationship Id="rId14" Type="http://schemas.openxmlformats.org/officeDocument/2006/relationships/font" Target="fonts/PlatypiMedium-regular.fntdata"/><Relationship Id="rId17" Type="http://schemas.openxmlformats.org/officeDocument/2006/relationships/font" Target="fonts/PlatypiMedium-boldItalic.fntdata"/><Relationship Id="rId16" Type="http://schemas.openxmlformats.org/officeDocument/2006/relationships/font" Target="fonts/PlatypiMedium-italic.fntdata"/><Relationship Id="rId5" Type="http://schemas.openxmlformats.org/officeDocument/2006/relationships/slide" Target="slides/slide1.xml"/><Relationship Id="rId19" Type="http://schemas.openxmlformats.org/officeDocument/2006/relationships/font" Target="fonts/Caveat-bold.fntdata"/><Relationship Id="rId6" Type="http://schemas.openxmlformats.org/officeDocument/2006/relationships/slide" Target="slides/slide2.xml"/><Relationship Id="rId18" Type="http://schemas.openxmlformats.org/officeDocument/2006/relationships/font" Target="fonts/Cavea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 name="Google Shape;45;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6" name="Google Shape;46;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 name="Google Shape;54;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5" name="Google Shape;55;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 name="Google Shape;77;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8" name="Google Shape;78;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6" name="Google Shape;86;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5" name="Google Shape;105;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4" name="Google Shape;124;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0" name="Google Shape;140;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1" name="Google Shape;141;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1" name="Google Shape;161;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74" name="Google Shape;174;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6" name="Shape 6"/>
        <p:cNvGrpSpPr/>
        <p:nvPr/>
      </p:nvGrpSpPr>
      <p:grpSpPr>
        <a:xfrm>
          <a:off x="0" y="0"/>
          <a:ext cx="0" cy="0"/>
          <a:chOff x="0" y="0"/>
          <a:chExt cx="0" cy="0"/>
        </a:xfrm>
      </p:grpSpPr>
      <p:sp>
        <p:nvSpPr>
          <p:cNvPr id="7" name="Google Shape;7;p2"/>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9" name="Google Shape;9;p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2" name="Shape 4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0" name="Shape 10"/>
        <p:cNvGrpSpPr/>
        <p:nvPr/>
      </p:nvGrpSpPr>
      <p:grpSpPr>
        <a:xfrm>
          <a:off x="0" y="0"/>
          <a:ext cx="0" cy="0"/>
          <a:chOff x="0" y="0"/>
          <a:chExt cx="0" cy="0"/>
        </a:xfrm>
      </p:grpSpPr>
      <p:sp>
        <p:nvSpPr>
          <p:cNvPr id="11" name="Google Shape;11;p3"/>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4" name="Shape 14"/>
        <p:cNvGrpSpPr/>
        <p:nvPr/>
      </p:nvGrpSpPr>
      <p:grpSpPr>
        <a:xfrm>
          <a:off x="0" y="0"/>
          <a:ext cx="0" cy="0"/>
          <a:chOff x="0" y="0"/>
          <a:chExt cx="0" cy="0"/>
        </a:xfrm>
      </p:grpSpPr>
      <p:sp>
        <p:nvSpPr>
          <p:cNvPr id="15" name="Google Shape;15;p4"/>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4"/>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18" name="Shape 18"/>
        <p:cNvGrpSpPr/>
        <p:nvPr/>
      </p:nvGrpSpPr>
      <p:grpSpPr>
        <a:xfrm>
          <a:off x="0" y="0"/>
          <a:ext cx="0" cy="0"/>
          <a:chOff x="0" y="0"/>
          <a:chExt cx="0" cy="0"/>
        </a:xfrm>
      </p:grpSpPr>
      <p:sp>
        <p:nvSpPr>
          <p:cNvPr id="19" name="Google Shape;19;p5"/>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2" name="Shape 22"/>
        <p:cNvGrpSpPr/>
        <p:nvPr/>
      </p:nvGrpSpPr>
      <p:grpSpPr>
        <a:xfrm>
          <a:off x="0" y="0"/>
          <a:ext cx="0" cy="0"/>
          <a:chOff x="0" y="0"/>
          <a:chExt cx="0" cy="0"/>
        </a:xfrm>
      </p:grpSpPr>
      <p:sp>
        <p:nvSpPr>
          <p:cNvPr id="23" name="Google Shape;23;p6"/>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6"/>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26" name="Shape 26"/>
        <p:cNvGrpSpPr/>
        <p:nvPr/>
      </p:nvGrpSpPr>
      <p:grpSpPr>
        <a:xfrm>
          <a:off x="0" y="0"/>
          <a:ext cx="0" cy="0"/>
          <a:chOff x="0" y="0"/>
          <a:chExt cx="0" cy="0"/>
        </a:xfrm>
      </p:grpSpPr>
      <p:sp>
        <p:nvSpPr>
          <p:cNvPr id="27" name="Google Shape;27;p7"/>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7"/>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0" name="Shape 30"/>
        <p:cNvGrpSpPr/>
        <p:nvPr/>
      </p:nvGrpSpPr>
      <p:grpSpPr>
        <a:xfrm>
          <a:off x="0" y="0"/>
          <a:ext cx="0" cy="0"/>
          <a:chOff x="0" y="0"/>
          <a:chExt cx="0" cy="0"/>
        </a:xfrm>
      </p:grpSpPr>
      <p:sp>
        <p:nvSpPr>
          <p:cNvPr id="31" name="Google Shape;31;p8"/>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8"/>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8">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4" name="Shape 34"/>
        <p:cNvGrpSpPr/>
        <p:nvPr/>
      </p:nvGrpSpPr>
      <p:grpSpPr>
        <a:xfrm>
          <a:off x="0" y="0"/>
          <a:ext cx="0" cy="0"/>
          <a:chOff x="0" y="0"/>
          <a:chExt cx="0" cy="0"/>
        </a:xfrm>
      </p:grpSpPr>
      <p:sp>
        <p:nvSpPr>
          <p:cNvPr id="35" name="Google Shape;35;p9"/>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9">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38" name="Shape 38"/>
        <p:cNvGrpSpPr/>
        <p:nvPr/>
      </p:nvGrpSpPr>
      <p:grpSpPr>
        <a:xfrm>
          <a:off x="0" y="0"/>
          <a:ext cx="0" cy="0"/>
          <a:chOff x="0" y="0"/>
          <a:chExt cx="0" cy="0"/>
        </a:xfrm>
      </p:grpSpPr>
      <p:sp>
        <p:nvSpPr>
          <p:cNvPr id="39" name="Google Shape;39;p10"/>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0"/>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10">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pic>
        <p:nvPicPr>
          <p:cNvPr descr="preencoded.png" id="48" name="Google Shape;48;p12"/>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49" name="Google Shape;49;p12"/>
          <p:cNvSpPr/>
          <p:nvPr/>
        </p:nvSpPr>
        <p:spPr>
          <a:xfrm>
            <a:off x="793790" y="3408878"/>
            <a:ext cx="7306628"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Abril Fatface"/>
              <a:buNone/>
            </a:pPr>
            <a:r>
              <a:rPr b="0" i="0" lang="en-US" sz="4450" u="none" cap="none" strike="noStrike">
                <a:solidFill>
                  <a:srgbClr val="201B18"/>
                </a:solidFill>
                <a:latin typeface="Abril Fatface"/>
                <a:ea typeface="Abril Fatface"/>
                <a:cs typeface="Abril Fatface"/>
                <a:sym typeface="Abril Fatface"/>
              </a:rPr>
              <a:t>Human Resource Planning</a:t>
            </a:r>
            <a:endParaRPr b="0" i="0" sz="4450" u="none" cap="none" strike="noStrike">
              <a:solidFill>
                <a:schemeClr val="dk1"/>
              </a:solidFill>
              <a:latin typeface="Abril Fatface"/>
              <a:ea typeface="Abril Fatface"/>
              <a:cs typeface="Abril Fatface"/>
              <a:sym typeface="Abril Fatface"/>
            </a:endParaRPr>
          </a:p>
        </p:txBody>
      </p:sp>
      <p:sp>
        <p:nvSpPr>
          <p:cNvPr id="50" name="Google Shape;50;p12"/>
          <p:cNvSpPr/>
          <p:nvPr/>
        </p:nvSpPr>
        <p:spPr>
          <a:xfrm>
            <a:off x="793790" y="4457819"/>
            <a:ext cx="75564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chemeClr val="dk1"/>
              </a:buClr>
              <a:buSzPts val="1750"/>
              <a:buFont typeface="Calibri"/>
              <a:buNone/>
            </a:pPr>
            <a:r>
              <a:t/>
            </a:r>
            <a:endParaRPr b="0" i="0" sz="1750" u="none" cap="none" strike="noStrike">
              <a:solidFill>
                <a:schemeClr val="dk1"/>
              </a:solidFill>
              <a:latin typeface="Calibri"/>
              <a:ea typeface="Calibri"/>
              <a:cs typeface="Calibri"/>
              <a:sym typeface="Calibri"/>
            </a:endParaRPr>
          </a:p>
        </p:txBody>
      </p:sp>
      <p:sp>
        <p:nvSpPr>
          <p:cNvPr id="51" name="Google Shape;51;p12"/>
          <p:cNvSpPr txBox="1"/>
          <p:nvPr/>
        </p:nvSpPr>
        <p:spPr>
          <a:xfrm>
            <a:off x="6133341" y="4117657"/>
            <a:ext cx="21339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a:t>
            </a:r>
            <a:r>
              <a:rPr i="0" lang="en-US" sz="1800" u="none" cap="none" strike="noStrike">
                <a:solidFill>
                  <a:schemeClr val="dk1"/>
                </a:solidFill>
                <a:latin typeface="Caveat"/>
                <a:ea typeface="Caveat"/>
                <a:cs typeface="Caveat"/>
                <a:sym typeface="Caveat"/>
              </a:rPr>
              <a:t>BY </a:t>
            </a:r>
            <a:r>
              <a:rPr i="0" lang="en-US" sz="1800" u="none" cap="none" strike="noStrike">
                <a:solidFill>
                  <a:schemeClr val="dk1"/>
                </a:solidFill>
                <a:latin typeface="Caveat"/>
                <a:ea typeface="Caveat"/>
                <a:cs typeface="Caveat"/>
                <a:sym typeface="Caveat"/>
              </a:rPr>
              <a:t>Umar </a:t>
            </a:r>
            <a:r>
              <a:rPr i="0" lang="en-US" sz="1800" u="none" cap="none" strike="noStrike">
                <a:solidFill>
                  <a:schemeClr val="dk1"/>
                </a:solidFill>
                <a:latin typeface="Caveat"/>
                <a:ea typeface="Caveat"/>
                <a:cs typeface="Caveat"/>
                <a:sym typeface="Caveat"/>
              </a:rPr>
              <a:t>Mukhtar</a:t>
            </a:r>
            <a:endParaRPr sz="1800">
              <a:solidFill>
                <a:schemeClr val="dk1"/>
              </a:solidFill>
              <a:latin typeface="Caveat"/>
              <a:ea typeface="Caveat"/>
              <a:cs typeface="Caveat"/>
              <a:sym typeface="Cave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p:nvPr/>
        </p:nvSpPr>
        <p:spPr>
          <a:xfrm>
            <a:off x="793790" y="2005489"/>
            <a:ext cx="6374011"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Abril Fatface"/>
              <a:buNone/>
            </a:pPr>
            <a:r>
              <a:rPr lang="en-US" sz="4450">
                <a:solidFill>
                  <a:srgbClr val="201B18"/>
                </a:solidFill>
                <a:latin typeface="Abril Fatface"/>
                <a:ea typeface="Abril Fatface"/>
                <a:cs typeface="Abril Fatface"/>
                <a:sym typeface="Abril Fatface"/>
              </a:rPr>
              <a:t>Presentation Overview</a:t>
            </a:r>
            <a:endParaRPr sz="4450">
              <a:solidFill>
                <a:schemeClr val="dk1"/>
              </a:solidFill>
              <a:latin typeface="Abril Fatface"/>
              <a:ea typeface="Abril Fatface"/>
              <a:cs typeface="Abril Fatface"/>
              <a:sym typeface="Abril Fatface"/>
            </a:endParaRPr>
          </a:p>
        </p:txBody>
      </p:sp>
      <p:sp>
        <p:nvSpPr>
          <p:cNvPr id="58" name="Google Shape;58;p13"/>
          <p:cNvSpPr/>
          <p:nvPr/>
        </p:nvSpPr>
        <p:spPr>
          <a:xfrm>
            <a:off x="793790" y="3309580"/>
            <a:ext cx="510302" cy="510302"/>
          </a:xfrm>
          <a:prstGeom prst="roundRect">
            <a:avLst>
              <a:gd fmla="val 6667" name="adj"/>
            </a:avLst>
          </a:prstGeom>
          <a:solidFill>
            <a:srgbClr val="F9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972503" y="3394591"/>
            <a:ext cx="152757" cy="34028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50"/>
              <a:buFont typeface="Platypi Medium"/>
              <a:buNone/>
            </a:pPr>
            <a:r>
              <a:rPr lang="en-US" sz="2650">
                <a:solidFill>
                  <a:srgbClr val="504C49"/>
                </a:solidFill>
                <a:latin typeface="Platypi Medium"/>
                <a:ea typeface="Platypi Medium"/>
                <a:cs typeface="Platypi Medium"/>
                <a:sym typeface="Platypi Medium"/>
              </a:rPr>
              <a:t>1</a:t>
            </a:r>
            <a:endParaRPr sz="2650">
              <a:solidFill>
                <a:schemeClr val="dk1"/>
              </a:solidFill>
              <a:latin typeface="Calibri"/>
              <a:ea typeface="Calibri"/>
              <a:cs typeface="Calibri"/>
              <a:sym typeface="Calibri"/>
            </a:endParaRPr>
          </a:p>
        </p:txBody>
      </p:sp>
      <p:sp>
        <p:nvSpPr>
          <p:cNvPr id="60" name="Google Shape;60;p13"/>
          <p:cNvSpPr/>
          <p:nvPr/>
        </p:nvSpPr>
        <p:spPr>
          <a:xfrm>
            <a:off x="1530906" y="3309580"/>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Introduction to HRP</a:t>
            </a:r>
            <a:endParaRPr sz="2200">
              <a:solidFill>
                <a:schemeClr val="dk1"/>
              </a:solidFill>
              <a:latin typeface="Abril Fatface"/>
              <a:ea typeface="Abril Fatface"/>
              <a:cs typeface="Abril Fatface"/>
              <a:sym typeface="Abril Fatface"/>
            </a:endParaRPr>
          </a:p>
        </p:txBody>
      </p:sp>
      <p:sp>
        <p:nvSpPr>
          <p:cNvPr id="61" name="Google Shape;61;p13"/>
          <p:cNvSpPr/>
          <p:nvPr/>
        </p:nvSpPr>
        <p:spPr>
          <a:xfrm>
            <a:off x="1530906" y="3799999"/>
            <a:ext cx="5670947"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Calibri"/>
              <a:buNone/>
            </a:pPr>
            <a:r>
              <a:rPr lang="en-US" sz="1750">
                <a:solidFill>
                  <a:srgbClr val="504C49"/>
                </a:solidFill>
                <a:latin typeface="Calibri"/>
                <a:ea typeface="Calibri"/>
                <a:cs typeface="Calibri"/>
                <a:sym typeface="Calibri"/>
              </a:rPr>
              <a:t>Defining the basic Human Resource Planning.</a:t>
            </a:r>
            <a:endParaRPr sz="1750">
              <a:solidFill>
                <a:schemeClr val="dk1"/>
              </a:solidFill>
              <a:latin typeface="Calibri"/>
              <a:ea typeface="Calibri"/>
              <a:cs typeface="Calibri"/>
              <a:sym typeface="Calibri"/>
            </a:endParaRPr>
          </a:p>
        </p:txBody>
      </p:sp>
      <p:sp>
        <p:nvSpPr>
          <p:cNvPr id="62" name="Google Shape;62;p13"/>
          <p:cNvSpPr/>
          <p:nvPr/>
        </p:nvSpPr>
        <p:spPr>
          <a:xfrm>
            <a:off x="7428667" y="3309580"/>
            <a:ext cx="510302" cy="510302"/>
          </a:xfrm>
          <a:prstGeom prst="roundRect">
            <a:avLst>
              <a:gd fmla="val 6667" name="adj"/>
            </a:avLst>
          </a:prstGeom>
          <a:solidFill>
            <a:srgbClr val="F9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7573923" y="3394591"/>
            <a:ext cx="219789" cy="34028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50"/>
              <a:buFont typeface="Platypi Medium"/>
              <a:buNone/>
            </a:pPr>
            <a:r>
              <a:rPr lang="en-US" sz="2650">
                <a:solidFill>
                  <a:srgbClr val="504C49"/>
                </a:solidFill>
                <a:latin typeface="Platypi Medium"/>
                <a:ea typeface="Platypi Medium"/>
                <a:cs typeface="Platypi Medium"/>
                <a:sym typeface="Platypi Medium"/>
              </a:rPr>
              <a:t>2</a:t>
            </a:r>
            <a:endParaRPr sz="2650">
              <a:solidFill>
                <a:schemeClr val="dk1"/>
              </a:solidFill>
              <a:latin typeface="Calibri"/>
              <a:ea typeface="Calibri"/>
              <a:cs typeface="Calibri"/>
              <a:sym typeface="Calibri"/>
            </a:endParaRPr>
          </a:p>
        </p:txBody>
      </p:sp>
      <p:sp>
        <p:nvSpPr>
          <p:cNvPr id="64" name="Google Shape;64;p13"/>
          <p:cNvSpPr/>
          <p:nvPr/>
        </p:nvSpPr>
        <p:spPr>
          <a:xfrm>
            <a:off x="8165783" y="3309580"/>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Essentials of HRP</a:t>
            </a:r>
            <a:endParaRPr sz="2200">
              <a:solidFill>
                <a:schemeClr val="dk1"/>
              </a:solidFill>
              <a:latin typeface="Abril Fatface"/>
              <a:ea typeface="Abril Fatface"/>
              <a:cs typeface="Abril Fatface"/>
              <a:sym typeface="Abril Fatface"/>
            </a:endParaRPr>
          </a:p>
        </p:txBody>
      </p:sp>
      <p:sp>
        <p:nvSpPr>
          <p:cNvPr id="65" name="Google Shape;65;p13"/>
          <p:cNvSpPr/>
          <p:nvPr/>
        </p:nvSpPr>
        <p:spPr>
          <a:xfrm>
            <a:off x="8165783" y="3799999"/>
            <a:ext cx="5670947"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Calibri"/>
              <a:buNone/>
            </a:pPr>
            <a:r>
              <a:rPr lang="en-US" sz="1750">
                <a:solidFill>
                  <a:srgbClr val="504C49"/>
                </a:solidFill>
                <a:latin typeface="Calibri"/>
                <a:ea typeface="Calibri"/>
                <a:cs typeface="Calibri"/>
                <a:sym typeface="Calibri"/>
              </a:rPr>
              <a:t>Exploring key components for successful HRP implementation.</a:t>
            </a:r>
            <a:endParaRPr sz="1750">
              <a:solidFill>
                <a:schemeClr val="dk1"/>
              </a:solidFill>
              <a:latin typeface="Calibri"/>
              <a:ea typeface="Calibri"/>
              <a:cs typeface="Calibri"/>
              <a:sym typeface="Calibri"/>
            </a:endParaRPr>
          </a:p>
        </p:txBody>
      </p:sp>
      <p:sp>
        <p:nvSpPr>
          <p:cNvPr id="66" name="Google Shape;66;p13"/>
          <p:cNvSpPr/>
          <p:nvPr/>
        </p:nvSpPr>
        <p:spPr>
          <a:xfrm>
            <a:off x="793790" y="5007769"/>
            <a:ext cx="510302" cy="510302"/>
          </a:xfrm>
          <a:prstGeom prst="roundRect">
            <a:avLst>
              <a:gd fmla="val 6667" name="adj"/>
            </a:avLst>
          </a:prstGeom>
          <a:solidFill>
            <a:srgbClr val="F9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942737" y="5092779"/>
            <a:ext cx="212288" cy="34028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50"/>
              <a:buFont typeface="Platypi Medium"/>
              <a:buNone/>
            </a:pPr>
            <a:r>
              <a:rPr lang="en-US" sz="2650">
                <a:solidFill>
                  <a:srgbClr val="504C49"/>
                </a:solidFill>
                <a:latin typeface="Platypi Medium"/>
                <a:ea typeface="Platypi Medium"/>
                <a:cs typeface="Platypi Medium"/>
                <a:sym typeface="Platypi Medium"/>
              </a:rPr>
              <a:t>3</a:t>
            </a:r>
            <a:endParaRPr sz="2650">
              <a:solidFill>
                <a:schemeClr val="dk1"/>
              </a:solidFill>
              <a:latin typeface="Calibri"/>
              <a:ea typeface="Calibri"/>
              <a:cs typeface="Calibri"/>
              <a:sym typeface="Calibri"/>
            </a:endParaRPr>
          </a:p>
        </p:txBody>
      </p:sp>
      <p:sp>
        <p:nvSpPr>
          <p:cNvPr id="68" name="Google Shape;68;p13"/>
          <p:cNvSpPr/>
          <p:nvPr/>
        </p:nvSpPr>
        <p:spPr>
          <a:xfrm>
            <a:off x="1530906" y="5007769"/>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Barriers to HRP</a:t>
            </a:r>
            <a:endParaRPr sz="2200">
              <a:solidFill>
                <a:schemeClr val="dk1"/>
              </a:solidFill>
              <a:latin typeface="Abril Fatface"/>
              <a:ea typeface="Abril Fatface"/>
              <a:cs typeface="Abril Fatface"/>
              <a:sym typeface="Abril Fatface"/>
            </a:endParaRPr>
          </a:p>
        </p:txBody>
      </p:sp>
      <p:sp>
        <p:nvSpPr>
          <p:cNvPr id="69" name="Google Shape;69;p13"/>
          <p:cNvSpPr/>
          <p:nvPr/>
        </p:nvSpPr>
        <p:spPr>
          <a:xfrm>
            <a:off x="1530906" y="5498187"/>
            <a:ext cx="5670947"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Calibri"/>
              <a:buNone/>
            </a:pPr>
            <a:r>
              <a:rPr lang="en-US" sz="1750">
                <a:solidFill>
                  <a:srgbClr val="504C49"/>
                </a:solidFill>
                <a:latin typeface="Calibri"/>
                <a:ea typeface="Calibri"/>
                <a:cs typeface="Calibri"/>
                <a:sym typeface="Calibri"/>
              </a:rPr>
              <a:t>Identifying challenges for effective planning</a:t>
            </a:r>
            <a:r>
              <a:rPr lang="en-US" sz="1750">
                <a:solidFill>
                  <a:srgbClr val="504C49"/>
                </a:solidFill>
                <a:latin typeface="Arial"/>
                <a:ea typeface="Arial"/>
                <a:cs typeface="Arial"/>
                <a:sym typeface="Arial"/>
              </a:rPr>
              <a:t>.</a:t>
            </a:r>
            <a:endParaRPr sz="1750">
              <a:solidFill>
                <a:schemeClr val="dk1"/>
              </a:solidFill>
              <a:latin typeface="Calibri"/>
              <a:ea typeface="Calibri"/>
              <a:cs typeface="Calibri"/>
              <a:sym typeface="Calibri"/>
            </a:endParaRPr>
          </a:p>
        </p:txBody>
      </p:sp>
      <p:sp>
        <p:nvSpPr>
          <p:cNvPr id="70" name="Google Shape;70;p13"/>
          <p:cNvSpPr/>
          <p:nvPr/>
        </p:nvSpPr>
        <p:spPr>
          <a:xfrm>
            <a:off x="7428667" y="5007769"/>
            <a:ext cx="510302" cy="510302"/>
          </a:xfrm>
          <a:prstGeom prst="roundRect">
            <a:avLst>
              <a:gd fmla="val 6667" name="adj"/>
            </a:avLst>
          </a:prstGeom>
          <a:solidFill>
            <a:srgbClr val="F9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7570470" y="5092779"/>
            <a:ext cx="226576" cy="34028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504C49"/>
              </a:buClr>
              <a:buSzPts val="2650"/>
              <a:buFont typeface="Platypi Medium"/>
              <a:buNone/>
            </a:pPr>
            <a:r>
              <a:rPr lang="en-US" sz="2650">
                <a:solidFill>
                  <a:srgbClr val="504C49"/>
                </a:solidFill>
                <a:latin typeface="Platypi Medium"/>
                <a:ea typeface="Platypi Medium"/>
                <a:cs typeface="Platypi Medium"/>
                <a:sym typeface="Platypi Medium"/>
              </a:rPr>
              <a:t>4</a:t>
            </a:r>
            <a:endParaRPr sz="2650">
              <a:solidFill>
                <a:schemeClr val="dk1"/>
              </a:solidFill>
              <a:latin typeface="Calibri"/>
              <a:ea typeface="Calibri"/>
              <a:cs typeface="Calibri"/>
              <a:sym typeface="Calibri"/>
            </a:endParaRPr>
          </a:p>
        </p:txBody>
      </p:sp>
      <p:sp>
        <p:nvSpPr>
          <p:cNvPr id="72" name="Google Shape;72;p13"/>
          <p:cNvSpPr/>
          <p:nvPr/>
        </p:nvSpPr>
        <p:spPr>
          <a:xfrm>
            <a:off x="8165546" y="4661894"/>
            <a:ext cx="28356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Managerial Succession Planning</a:t>
            </a:r>
            <a:endParaRPr sz="2200">
              <a:solidFill>
                <a:schemeClr val="dk1"/>
              </a:solidFill>
              <a:latin typeface="Abril Fatface"/>
              <a:ea typeface="Abril Fatface"/>
              <a:cs typeface="Abril Fatface"/>
              <a:sym typeface="Abril Fatface"/>
            </a:endParaRPr>
          </a:p>
        </p:txBody>
      </p:sp>
      <p:sp>
        <p:nvSpPr>
          <p:cNvPr id="73" name="Google Shape;73;p13"/>
          <p:cNvSpPr/>
          <p:nvPr/>
        </p:nvSpPr>
        <p:spPr>
          <a:xfrm>
            <a:off x="8165783" y="5498187"/>
            <a:ext cx="5670947"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Calibri"/>
              <a:buNone/>
            </a:pPr>
            <a:r>
              <a:rPr lang="en-US" sz="1750">
                <a:solidFill>
                  <a:srgbClr val="504C49"/>
                </a:solidFill>
                <a:latin typeface="Calibri"/>
                <a:ea typeface="Calibri"/>
                <a:cs typeface="Calibri"/>
                <a:sym typeface="Calibri"/>
              </a:rPr>
              <a:t>Managerial succession and its importance in organizational growth.</a:t>
            </a:r>
            <a:endParaRPr sz="1750">
              <a:solidFill>
                <a:schemeClr val="dk1"/>
              </a:solidFill>
              <a:latin typeface="Calibri"/>
              <a:ea typeface="Calibri"/>
              <a:cs typeface="Calibri"/>
              <a:sym typeface="Calibri"/>
            </a:endParaRPr>
          </a:p>
        </p:txBody>
      </p:sp>
      <p:sp>
        <p:nvSpPr>
          <p:cNvPr id="74" name="Google Shape;74;p13"/>
          <p:cNvSpPr/>
          <p:nvPr/>
        </p:nvSpPr>
        <p:spPr>
          <a:xfrm>
            <a:off x="12549809" y="7394713"/>
            <a:ext cx="1934817" cy="70236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p:nvPr/>
        </p:nvSpPr>
        <p:spPr>
          <a:xfrm>
            <a:off x="793790" y="3045976"/>
            <a:ext cx="7306628"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Abril Fatface"/>
              <a:buNone/>
            </a:pPr>
            <a:r>
              <a:rPr lang="en-US" sz="4450">
                <a:solidFill>
                  <a:srgbClr val="201B18"/>
                </a:solidFill>
                <a:latin typeface="Abril Fatface"/>
                <a:ea typeface="Abril Fatface"/>
                <a:cs typeface="Abril Fatface"/>
                <a:sym typeface="Abril Fatface"/>
              </a:rPr>
              <a:t>Human Resource Planning</a:t>
            </a:r>
            <a:endParaRPr sz="4450">
              <a:solidFill>
                <a:schemeClr val="dk1"/>
              </a:solidFill>
              <a:latin typeface="Abril Fatface"/>
              <a:ea typeface="Abril Fatface"/>
              <a:cs typeface="Abril Fatface"/>
              <a:sym typeface="Abril Fatface"/>
            </a:endParaRPr>
          </a:p>
        </p:txBody>
      </p:sp>
      <p:sp>
        <p:nvSpPr>
          <p:cNvPr id="81" name="Google Shape;81;p14"/>
          <p:cNvSpPr/>
          <p:nvPr/>
        </p:nvSpPr>
        <p:spPr>
          <a:xfrm>
            <a:off x="793790" y="4094917"/>
            <a:ext cx="7556421" cy="1088708"/>
          </a:xfrm>
          <a:prstGeom prst="rect">
            <a:avLst/>
          </a:prstGeom>
          <a:noFill/>
          <a:ln>
            <a:noFill/>
          </a:ln>
        </p:spPr>
        <p:txBody>
          <a:bodyPr anchorCtr="0" anchor="t" bIns="0" lIns="0" spcFirstLastPara="1" rIns="0" wrap="square" tIns="0">
            <a:noAutofit/>
          </a:bodyPr>
          <a:lstStyle/>
          <a:p>
            <a:pPr indent="0" lvl="0" marL="0" marR="0" rtl="0" algn="l">
              <a:lnSpc>
                <a:spcPct val="142500"/>
              </a:lnSpc>
              <a:spcBef>
                <a:spcPts val="0"/>
              </a:spcBef>
              <a:spcAft>
                <a:spcPts val="0"/>
              </a:spcAft>
              <a:buNone/>
            </a:pPr>
            <a:r>
              <a:rPr lang="en-US" sz="2000">
                <a:solidFill>
                  <a:schemeClr val="dk1"/>
                </a:solidFill>
                <a:latin typeface="Calibri"/>
                <a:ea typeface="Calibri"/>
                <a:cs typeface="Calibri"/>
                <a:sym typeface="Calibri"/>
              </a:rPr>
              <a:t>Human resource planning (HRP) is a strategic process that ensures a company has the right number of skilled employees to meet its goals. HRP involves identifying and planning for the human resource needs of an organization</a:t>
            </a:r>
            <a:r>
              <a:rPr lang="en-US" sz="2000">
                <a:solidFill>
                  <a:srgbClr val="504C49"/>
                </a:solidFill>
                <a:latin typeface="Calibri"/>
                <a:ea typeface="Calibri"/>
                <a:cs typeface="Calibri"/>
                <a:sym typeface="Calibri"/>
              </a:rPr>
              <a:t>.</a:t>
            </a:r>
            <a:endParaRPr sz="2000">
              <a:solidFill>
                <a:schemeClr val="dk1"/>
              </a:solidFill>
              <a:latin typeface="Calibri"/>
              <a:ea typeface="Calibri"/>
              <a:cs typeface="Calibri"/>
              <a:sym typeface="Calibri"/>
            </a:endParaRPr>
          </a:p>
        </p:txBody>
      </p:sp>
      <p:pic>
        <p:nvPicPr>
          <p:cNvPr descr="preencoded.png" id="82" name="Google Shape;82;p14"/>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5"/>
          <p:cNvSpPr/>
          <p:nvPr/>
        </p:nvSpPr>
        <p:spPr>
          <a:xfrm>
            <a:off x="793790" y="2222421"/>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Abril Fatface"/>
              <a:buNone/>
            </a:pPr>
            <a:r>
              <a:rPr lang="en-US" sz="4450">
                <a:solidFill>
                  <a:srgbClr val="201B18"/>
                </a:solidFill>
                <a:latin typeface="Abril Fatface"/>
                <a:ea typeface="Abril Fatface"/>
                <a:cs typeface="Abril Fatface"/>
                <a:sym typeface="Abril Fatface"/>
              </a:rPr>
              <a:t>Essentials of HRP</a:t>
            </a:r>
            <a:endParaRPr sz="4450">
              <a:solidFill>
                <a:schemeClr val="dk1"/>
              </a:solidFill>
              <a:latin typeface="Abril Fatface"/>
              <a:ea typeface="Abril Fatface"/>
              <a:cs typeface="Abril Fatface"/>
              <a:sym typeface="Abril Fatface"/>
            </a:endParaRPr>
          </a:p>
        </p:txBody>
      </p:sp>
      <p:pic>
        <p:nvPicPr>
          <p:cNvPr descr="preencoded.png" id="89" name="Google Shape;89;p15"/>
          <p:cNvPicPr preferRelativeResize="0"/>
          <p:nvPr/>
        </p:nvPicPr>
        <p:blipFill rotWithShape="1">
          <a:blip r:embed="rId3">
            <a:alphaModFix/>
          </a:blip>
          <a:srcRect b="0" l="0" r="0" t="0"/>
          <a:stretch/>
        </p:blipFill>
        <p:spPr>
          <a:xfrm>
            <a:off x="793790" y="3271361"/>
            <a:ext cx="566976" cy="566976"/>
          </a:xfrm>
          <a:prstGeom prst="rect">
            <a:avLst/>
          </a:prstGeom>
          <a:noFill/>
          <a:ln>
            <a:noFill/>
          </a:ln>
        </p:spPr>
      </p:pic>
      <p:sp>
        <p:nvSpPr>
          <p:cNvPr id="90" name="Google Shape;90;p15"/>
          <p:cNvSpPr/>
          <p:nvPr/>
        </p:nvSpPr>
        <p:spPr>
          <a:xfrm>
            <a:off x="793790" y="4065151"/>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Workforce Analysis</a:t>
            </a:r>
            <a:endParaRPr sz="2200">
              <a:solidFill>
                <a:schemeClr val="dk1"/>
              </a:solidFill>
              <a:latin typeface="Abril Fatface"/>
              <a:ea typeface="Abril Fatface"/>
              <a:cs typeface="Abril Fatface"/>
              <a:sym typeface="Abril Fatface"/>
            </a:endParaRPr>
          </a:p>
        </p:txBody>
      </p:sp>
      <p:sp>
        <p:nvSpPr>
          <p:cNvPr id="91" name="Google Shape;91;p15"/>
          <p:cNvSpPr/>
          <p:nvPr/>
        </p:nvSpPr>
        <p:spPr>
          <a:xfrm>
            <a:off x="793790" y="4555569"/>
            <a:ext cx="3005495"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Calibri"/>
              <a:buNone/>
            </a:pPr>
            <a:r>
              <a:rPr lang="en-US" sz="1750">
                <a:solidFill>
                  <a:srgbClr val="504C49"/>
                </a:solidFill>
                <a:latin typeface="Calibri"/>
                <a:ea typeface="Calibri"/>
                <a:cs typeface="Calibri"/>
                <a:sym typeface="Calibri"/>
              </a:rPr>
              <a:t>Assess current skills and competencies. Identify gaps in talent within the organization.</a:t>
            </a:r>
            <a:endParaRPr sz="1750">
              <a:solidFill>
                <a:schemeClr val="dk1"/>
              </a:solidFill>
              <a:latin typeface="Calibri"/>
              <a:ea typeface="Calibri"/>
              <a:cs typeface="Calibri"/>
              <a:sym typeface="Calibri"/>
            </a:endParaRPr>
          </a:p>
        </p:txBody>
      </p:sp>
      <p:pic>
        <p:nvPicPr>
          <p:cNvPr descr="preencoded.png" id="92" name="Google Shape;92;p15"/>
          <p:cNvPicPr preferRelativeResize="0"/>
          <p:nvPr/>
        </p:nvPicPr>
        <p:blipFill rotWithShape="1">
          <a:blip r:embed="rId4">
            <a:alphaModFix/>
          </a:blip>
          <a:srcRect b="0" l="0" r="0" t="0"/>
          <a:stretch/>
        </p:blipFill>
        <p:spPr>
          <a:xfrm>
            <a:off x="4139446" y="3271361"/>
            <a:ext cx="566976" cy="566976"/>
          </a:xfrm>
          <a:prstGeom prst="rect">
            <a:avLst/>
          </a:prstGeom>
          <a:noFill/>
          <a:ln>
            <a:noFill/>
          </a:ln>
        </p:spPr>
      </p:pic>
      <p:sp>
        <p:nvSpPr>
          <p:cNvPr id="93" name="Google Shape;93;p15"/>
          <p:cNvSpPr/>
          <p:nvPr/>
        </p:nvSpPr>
        <p:spPr>
          <a:xfrm>
            <a:off x="4139446" y="4065151"/>
            <a:ext cx="2870002"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Demand Forecasting</a:t>
            </a:r>
            <a:endParaRPr sz="2200">
              <a:solidFill>
                <a:schemeClr val="dk1"/>
              </a:solidFill>
              <a:latin typeface="Abril Fatface"/>
              <a:ea typeface="Abril Fatface"/>
              <a:cs typeface="Abril Fatface"/>
              <a:sym typeface="Abril Fatface"/>
            </a:endParaRPr>
          </a:p>
        </p:txBody>
      </p:sp>
      <p:sp>
        <p:nvSpPr>
          <p:cNvPr id="94" name="Google Shape;94;p15"/>
          <p:cNvSpPr/>
          <p:nvPr/>
        </p:nvSpPr>
        <p:spPr>
          <a:xfrm>
            <a:off x="4139446" y="4555569"/>
            <a:ext cx="3005614"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Calibri"/>
              <a:buNone/>
            </a:pPr>
            <a:r>
              <a:rPr lang="en-US" sz="1750">
                <a:solidFill>
                  <a:srgbClr val="504C49"/>
                </a:solidFill>
                <a:latin typeface="Calibri"/>
                <a:ea typeface="Calibri"/>
                <a:cs typeface="Calibri"/>
                <a:sym typeface="Calibri"/>
              </a:rPr>
              <a:t>Predict future staffing needs based on business plans and market trends.</a:t>
            </a:r>
            <a:endParaRPr sz="1750">
              <a:solidFill>
                <a:schemeClr val="dk1"/>
              </a:solidFill>
              <a:latin typeface="Calibri"/>
              <a:ea typeface="Calibri"/>
              <a:cs typeface="Calibri"/>
              <a:sym typeface="Calibri"/>
            </a:endParaRPr>
          </a:p>
        </p:txBody>
      </p:sp>
      <p:pic>
        <p:nvPicPr>
          <p:cNvPr descr="preencoded.png" id="95" name="Google Shape;95;p15"/>
          <p:cNvPicPr preferRelativeResize="0"/>
          <p:nvPr/>
        </p:nvPicPr>
        <p:blipFill rotWithShape="1">
          <a:blip r:embed="rId5">
            <a:alphaModFix/>
          </a:blip>
          <a:srcRect b="0" l="0" r="0" t="0"/>
          <a:stretch/>
        </p:blipFill>
        <p:spPr>
          <a:xfrm>
            <a:off x="7485221" y="3271361"/>
            <a:ext cx="566976" cy="566976"/>
          </a:xfrm>
          <a:prstGeom prst="rect">
            <a:avLst/>
          </a:prstGeom>
          <a:noFill/>
          <a:ln>
            <a:noFill/>
          </a:ln>
        </p:spPr>
      </p:pic>
      <p:sp>
        <p:nvSpPr>
          <p:cNvPr id="96" name="Google Shape;96;p15"/>
          <p:cNvSpPr/>
          <p:nvPr/>
        </p:nvSpPr>
        <p:spPr>
          <a:xfrm>
            <a:off x="7485221" y="4065151"/>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Gap Analysis</a:t>
            </a:r>
            <a:endParaRPr sz="2200">
              <a:solidFill>
                <a:schemeClr val="dk1"/>
              </a:solidFill>
              <a:latin typeface="Abril Fatface"/>
              <a:ea typeface="Abril Fatface"/>
              <a:cs typeface="Abril Fatface"/>
              <a:sym typeface="Abril Fatface"/>
            </a:endParaRPr>
          </a:p>
        </p:txBody>
      </p:sp>
      <p:sp>
        <p:nvSpPr>
          <p:cNvPr id="97" name="Google Shape;97;p15"/>
          <p:cNvSpPr/>
          <p:nvPr/>
        </p:nvSpPr>
        <p:spPr>
          <a:xfrm>
            <a:off x="7485221" y="4555569"/>
            <a:ext cx="3005614"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Calibri"/>
              <a:buNone/>
            </a:pPr>
            <a:r>
              <a:rPr lang="en-US" sz="1750">
                <a:solidFill>
                  <a:srgbClr val="504C49"/>
                </a:solidFill>
                <a:latin typeface="Calibri"/>
                <a:ea typeface="Calibri"/>
                <a:cs typeface="Calibri"/>
                <a:sym typeface="Calibri"/>
              </a:rPr>
              <a:t>Determine the difference between the current workforce and future requirements.</a:t>
            </a:r>
            <a:endParaRPr sz="1750">
              <a:solidFill>
                <a:schemeClr val="dk1"/>
              </a:solidFill>
              <a:latin typeface="Calibri"/>
              <a:ea typeface="Calibri"/>
              <a:cs typeface="Calibri"/>
              <a:sym typeface="Calibri"/>
            </a:endParaRPr>
          </a:p>
        </p:txBody>
      </p:sp>
      <p:pic>
        <p:nvPicPr>
          <p:cNvPr descr="preencoded.png" id="98" name="Google Shape;98;p15"/>
          <p:cNvPicPr preferRelativeResize="0"/>
          <p:nvPr/>
        </p:nvPicPr>
        <p:blipFill rotWithShape="1">
          <a:blip r:embed="rId6">
            <a:alphaModFix/>
          </a:blip>
          <a:srcRect b="0" l="0" r="0" t="0"/>
          <a:stretch/>
        </p:blipFill>
        <p:spPr>
          <a:xfrm>
            <a:off x="10830997" y="3271361"/>
            <a:ext cx="566976" cy="566976"/>
          </a:xfrm>
          <a:prstGeom prst="rect">
            <a:avLst/>
          </a:prstGeom>
          <a:noFill/>
          <a:ln>
            <a:noFill/>
          </a:ln>
        </p:spPr>
      </p:pic>
      <p:sp>
        <p:nvSpPr>
          <p:cNvPr id="99" name="Google Shape;99;p15"/>
          <p:cNvSpPr/>
          <p:nvPr/>
        </p:nvSpPr>
        <p:spPr>
          <a:xfrm>
            <a:off x="10830997" y="4065151"/>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Implementation</a:t>
            </a:r>
            <a:endParaRPr sz="2200">
              <a:solidFill>
                <a:schemeClr val="dk1"/>
              </a:solidFill>
              <a:latin typeface="Abril Fatface"/>
              <a:ea typeface="Abril Fatface"/>
              <a:cs typeface="Abril Fatface"/>
              <a:sym typeface="Abril Fatface"/>
            </a:endParaRPr>
          </a:p>
        </p:txBody>
      </p:sp>
      <p:sp>
        <p:nvSpPr>
          <p:cNvPr id="100" name="Google Shape;100;p15"/>
          <p:cNvSpPr/>
          <p:nvPr/>
        </p:nvSpPr>
        <p:spPr>
          <a:xfrm>
            <a:off x="10830997" y="4555569"/>
            <a:ext cx="3005614"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Calibri"/>
              <a:buNone/>
            </a:pPr>
            <a:r>
              <a:rPr lang="en-US" sz="1750">
                <a:solidFill>
                  <a:srgbClr val="504C49"/>
                </a:solidFill>
                <a:latin typeface="Calibri"/>
                <a:ea typeface="Calibri"/>
                <a:cs typeface="Calibri"/>
                <a:sym typeface="Calibri"/>
              </a:rPr>
              <a:t>Develop strategies to address gaps. Execute plans to attract, develop, and retain talent.</a:t>
            </a:r>
            <a:endParaRPr sz="1750">
              <a:solidFill>
                <a:schemeClr val="dk1"/>
              </a:solidFill>
              <a:latin typeface="Calibri"/>
              <a:ea typeface="Calibri"/>
              <a:cs typeface="Calibri"/>
              <a:sym typeface="Calibri"/>
            </a:endParaRPr>
          </a:p>
        </p:txBody>
      </p:sp>
      <p:sp>
        <p:nvSpPr>
          <p:cNvPr id="101" name="Google Shape;101;p15"/>
          <p:cNvSpPr/>
          <p:nvPr/>
        </p:nvSpPr>
        <p:spPr>
          <a:xfrm>
            <a:off x="12798215" y="7606748"/>
            <a:ext cx="1736034" cy="51683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p:nvPr/>
        </p:nvSpPr>
        <p:spPr>
          <a:xfrm>
            <a:off x="793790" y="868561"/>
            <a:ext cx="6924556"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Abril Fatface"/>
              <a:buNone/>
            </a:pPr>
            <a:r>
              <a:rPr lang="en-US" sz="4450">
                <a:solidFill>
                  <a:srgbClr val="201B18"/>
                </a:solidFill>
                <a:latin typeface="Abril Fatface"/>
                <a:ea typeface="Abril Fatface"/>
                <a:cs typeface="Abril Fatface"/>
                <a:sym typeface="Abril Fatface"/>
              </a:rPr>
              <a:t>Barriers to Effective HRP</a:t>
            </a:r>
            <a:endParaRPr sz="4450">
              <a:solidFill>
                <a:schemeClr val="dk1"/>
              </a:solidFill>
              <a:latin typeface="Abril Fatface"/>
              <a:ea typeface="Abril Fatface"/>
              <a:cs typeface="Abril Fatface"/>
              <a:sym typeface="Abril Fatface"/>
            </a:endParaRPr>
          </a:p>
        </p:txBody>
      </p:sp>
      <p:pic>
        <p:nvPicPr>
          <p:cNvPr descr="preencoded.png" id="108" name="Google Shape;108;p16"/>
          <p:cNvPicPr preferRelativeResize="0"/>
          <p:nvPr/>
        </p:nvPicPr>
        <p:blipFill rotWithShape="1">
          <a:blip r:embed="rId3">
            <a:alphaModFix/>
          </a:blip>
          <a:srcRect b="0" l="0" r="0" t="0"/>
          <a:stretch/>
        </p:blipFill>
        <p:spPr>
          <a:xfrm>
            <a:off x="793790" y="1917502"/>
            <a:ext cx="1134070" cy="1360884"/>
          </a:xfrm>
          <a:prstGeom prst="rect">
            <a:avLst/>
          </a:prstGeom>
          <a:noFill/>
          <a:ln>
            <a:noFill/>
          </a:ln>
        </p:spPr>
      </p:pic>
      <p:sp>
        <p:nvSpPr>
          <p:cNvPr id="109" name="Google Shape;109;p16"/>
          <p:cNvSpPr/>
          <p:nvPr/>
        </p:nvSpPr>
        <p:spPr>
          <a:xfrm>
            <a:off x="2268022" y="2144316"/>
            <a:ext cx="2976801"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Resistance to Change</a:t>
            </a:r>
            <a:endParaRPr sz="2200">
              <a:solidFill>
                <a:schemeClr val="dk1"/>
              </a:solidFill>
              <a:latin typeface="Abril Fatface"/>
              <a:ea typeface="Abril Fatface"/>
              <a:cs typeface="Abril Fatface"/>
              <a:sym typeface="Abril Fatface"/>
            </a:endParaRPr>
          </a:p>
        </p:txBody>
      </p:sp>
      <p:sp>
        <p:nvSpPr>
          <p:cNvPr id="110" name="Google Shape;110;p16"/>
          <p:cNvSpPr/>
          <p:nvPr/>
        </p:nvSpPr>
        <p:spPr>
          <a:xfrm>
            <a:off x="2268022" y="2634734"/>
            <a:ext cx="1156858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Calibri"/>
              <a:buNone/>
            </a:pPr>
            <a:r>
              <a:rPr lang="en-US" sz="1750">
                <a:solidFill>
                  <a:srgbClr val="504C49"/>
                </a:solidFill>
                <a:latin typeface="Calibri"/>
                <a:ea typeface="Calibri"/>
                <a:cs typeface="Calibri"/>
                <a:sym typeface="Calibri"/>
              </a:rPr>
              <a:t>Employees and managers may resist new processes.</a:t>
            </a:r>
            <a:endParaRPr sz="1750">
              <a:solidFill>
                <a:schemeClr val="dk1"/>
              </a:solidFill>
              <a:latin typeface="Calibri"/>
              <a:ea typeface="Calibri"/>
              <a:cs typeface="Calibri"/>
              <a:sym typeface="Calibri"/>
            </a:endParaRPr>
          </a:p>
        </p:txBody>
      </p:sp>
      <p:pic>
        <p:nvPicPr>
          <p:cNvPr descr="preencoded.png" id="111" name="Google Shape;111;p16"/>
          <p:cNvPicPr preferRelativeResize="0"/>
          <p:nvPr/>
        </p:nvPicPr>
        <p:blipFill rotWithShape="1">
          <a:blip r:embed="rId4">
            <a:alphaModFix/>
          </a:blip>
          <a:srcRect b="0" l="0" r="0" t="0"/>
          <a:stretch/>
        </p:blipFill>
        <p:spPr>
          <a:xfrm>
            <a:off x="793790" y="3278386"/>
            <a:ext cx="1134070" cy="1360884"/>
          </a:xfrm>
          <a:prstGeom prst="rect">
            <a:avLst/>
          </a:prstGeom>
          <a:noFill/>
          <a:ln>
            <a:noFill/>
          </a:ln>
        </p:spPr>
      </p:pic>
      <p:sp>
        <p:nvSpPr>
          <p:cNvPr id="112" name="Google Shape;112;p16"/>
          <p:cNvSpPr/>
          <p:nvPr/>
        </p:nvSpPr>
        <p:spPr>
          <a:xfrm>
            <a:off x="2268022" y="3505200"/>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Uncertainty</a:t>
            </a:r>
            <a:endParaRPr sz="2200">
              <a:solidFill>
                <a:schemeClr val="dk1"/>
              </a:solidFill>
              <a:latin typeface="Abril Fatface"/>
              <a:ea typeface="Abril Fatface"/>
              <a:cs typeface="Abril Fatface"/>
              <a:sym typeface="Abril Fatface"/>
            </a:endParaRPr>
          </a:p>
        </p:txBody>
      </p:sp>
      <p:sp>
        <p:nvSpPr>
          <p:cNvPr id="113" name="Google Shape;113;p16"/>
          <p:cNvSpPr/>
          <p:nvPr/>
        </p:nvSpPr>
        <p:spPr>
          <a:xfrm>
            <a:off x="2268022" y="3995618"/>
            <a:ext cx="1156858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Calibri"/>
              <a:buNone/>
            </a:pPr>
            <a:r>
              <a:rPr lang="en-US" sz="1750">
                <a:solidFill>
                  <a:srgbClr val="504C49"/>
                </a:solidFill>
                <a:latin typeface="Calibri"/>
                <a:ea typeface="Calibri"/>
                <a:cs typeface="Calibri"/>
                <a:sym typeface="Calibri"/>
              </a:rPr>
              <a:t>Economic conditions and market shifts can impact planning accuracy</a:t>
            </a:r>
            <a:r>
              <a:rPr lang="en-US" sz="1750">
                <a:solidFill>
                  <a:srgbClr val="504C49"/>
                </a:solidFill>
                <a:latin typeface="Arial"/>
                <a:ea typeface="Arial"/>
                <a:cs typeface="Arial"/>
                <a:sym typeface="Arial"/>
              </a:rPr>
              <a:t>.</a:t>
            </a:r>
            <a:endParaRPr sz="1750">
              <a:solidFill>
                <a:schemeClr val="dk1"/>
              </a:solidFill>
              <a:latin typeface="Calibri"/>
              <a:ea typeface="Calibri"/>
              <a:cs typeface="Calibri"/>
              <a:sym typeface="Calibri"/>
            </a:endParaRPr>
          </a:p>
        </p:txBody>
      </p:sp>
      <p:pic>
        <p:nvPicPr>
          <p:cNvPr descr="preencoded.png" id="114" name="Google Shape;114;p16"/>
          <p:cNvPicPr preferRelativeResize="0"/>
          <p:nvPr/>
        </p:nvPicPr>
        <p:blipFill rotWithShape="1">
          <a:blip r:embed="rId5">
            <a:alphaModFix/>
          </a:blip>
          <a:srcRect b="0" l="0" r="0" t="0"/>
          <a:stretch/>
        </p:blipFill>
        <p:spPr>
          <a:xfrm>
            <a:off x="793790" y="4639270"/>
            <a:ext cx="1134070" cy="1360884"/>
          </a:xfrm>
          <a:prstGeom prst="rect">
            <a:avLst/>
          </a:prstGeom>
          <a:noFill/>
          <a:ln>
            <a:noFill/>
          </a:ln>
        </p:spPr>
      </p:pic>
      <p:sp>
        <p:nvSpPr>
          <p:cNvPr id="115" name="Google Shape;115;p16"/>
          <p:cNvSpPr/>
          <p:nvPr/>
        </p:nvSpPr>
        <p:spPr>
          <a:xfrm>
            <a:off x="2268022" y="4866084"/>
            <a:ext cx="474785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Lack of Top Management Support</a:t>
            </a:r>
            <a:endParaRPr sz="2200">
              <a:solidFill>
                <a:schemeClr val="dk1"/>
              </a:solidFill>
              <a:latin typeface="Abril Fatface"/>
              <a:ea typeface="Abril Fatface"/>
              <a:cs typeface="Abril Fatface"/>
              <a:sym typeface="Abril Fatface"/>
            </a:endParaRPr>
          </a:p>
        </p:txBody>
      </p:sp>
      <p:sp>
        <p:nvSpPr>
          <p:cNvPr id="116" name="Google Shape;116;p16"/>
          <p:cNvSpPr/>
          <p:nvPr/>
        </p:nvSpPr>
        <p:spPr>
          <a:xfrm>
            <a:off x="2268022" y="5356503"/>
            <a:ext cx="1156858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Calibri"/>
              <a:buNone/>
            </a:pPr>
            <a:r>
              <a:rPr lang="en-US" sz="1750">
                <a:solidFill>
                  <a:srgbClr val="504C49"/>
                </a:solidFill>
                <a:latin typeface="Calibri"/>
                <a:ea typeface="Calibri"/>
                <a:cs typeface="Calibri"/>
                <a:sym typeface="Calibri"/>
              </a:rPr>
              <a:t>HRP needs buy-in from leadership.</a:t>
            </a:r>
            <a:endParaRPr sz="1750">
              <a:solidFill>
                <a:schemeClr val="dk1"/>
              </a:solidFill>
              <a:latin typeface="Calibri"/>
              <a:ea typeface="Calibri"/>
              <a:cs typeface="Calibri"/>
              <a:sym typeface="Calibri"/>
            </a:endParaRPr>
          </a:p>
        </p:txBody>
      </p:sp>
      <p:pic>
        <p:nvPicPr>
          <p:cNvPr descr="preencoded.png" id="117" name="Google Shape;117;p16"/>
          <p:cNvPicPr preferRelativeResize="0"/>
          <p:nvPr/>
        </p:nvPicPr>
        <p:blipFill rotWithShape="1">
          <a:blip r:embed="rId6">
            <a:alphaModFix/>
          </a:blip>
          <a:srcRect b="0" l="0" r="0" t="0"/>
          <a:stretch/>
        </p:blipFill>
        <p:spPr>
          <a:xfrm>
            <a:off x="793790" y="6000155"/>
            <a:ext cx="1134070" cy="1360884"/>
          </a:xfrm>
          <a:prstGeom prst="rect">
            <a:avLst/>
          </a:prstGeom>
          <a:noFill/>
          <a:ln>
            <a:noFill/>
          </a:ln>
        </p:spPr>
      </p:pic>
      <p:sp>
        <p:nvSpPr>
          <p:cNvPr id="118" name="Google Shape;118;p16"/>
          <p:cNvSpPr/>
          <p:nvPr/>
        </p:nvSpPr>
        <p:spPr>
          <a:xfrm>
            <a:off x="2268022" y="6226969"/>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Inaccurate Data</a:t>
            </a:r>
            <a:endParaRPr sz="2200">
              <a:solidFill>
                <a:schemeClr val="dk1"/>
              </a:solidFill>
              <a:latin typeface="Abril Fatface"/>
              <a:ea typeface="Abril Fatface"/>
              <a:cs typeface="Abril Fatface"/>
              <a:sym typeface="Abril Fatface"/>
            </a:endParaRPr>
          </a:p>
        </p:txBody>
      </p:sp>
      <p:sp>
        <p:nvSpPr>
          <p:cNvPr id="119" name="Google Shape;119;p16"/>
          <p:cNvSpPr/>
          <p:nvPr/>
        </p:nvSpPr>
        <p:spPr>
          <a:xfrm>
            <a:off x="2268022" y="6717387"/>
            <a:ext cx="1156858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Calibri"/>
              <a:buNone/>
            </a:pPr>
            <a:r>
              <a:rPr lang="en-US" sz="1750">
                <a:solidFill>
                  <a:srgbClr val="504C49"/>
                </a:solidFill>
                <a:latin typeface="Calibri"/>
                <a:ea typeface="Calibri"/>
                <a:cs typeface="Calibri"/>
                <a:sym typeface="Calibri"/>
              </a:rPr>
              <a:t>Poor data quality leads to flawed decisions.</a:t>
            </a:r>
            <a:endParaRPr sz="1750">
              <a:solidFill>
                <a:schemeClr val="dk1"/>
              </a:solidFill>
              <a:latin typeface="Calibri"/>
              <a:ea typeface="Calibri"/>
              <a:cs typeface="Calibri"/>
              <a:sym typeface="Calibri"/>
            </a:endParaRPr>
          </a:p>
        </p:txBody>
      </p:sp>
      <p:sp>
        <p:nvSpPr>
          <p:cNvPr id="120" name="Google Shape;120;p16"/>
          <p:cNvSpPr/>
          <p:nvPr/>
        </p:nvSpPr>
        <p:spPr>
          <a:xfrm>
            <a:off x="12549808" y="7216378"/>
            <a:ext cx="1961321" cy="9144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preencoded.png" id="126" name="Google Shape;126;p17"/>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127" name="Google Shape;127;p17"/>
          <p:cNvSpPr/>
          <p:nvPr/>
        </p:nvSpPr>
        <p:spPr>
          <a:xfrm>
            <a:off x="793790" y="1089779"/>
            <a:ext cx="7556421" cy="1417558"/>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Abril Fatface"/>
              <a:buNone/>
            </a:pPr>
            <a:r>
              <a:rPr lang="en-US" sz="4450">
                <a:solidFill>
                  <a:srgbClr val="201B18"/>
                </a:solidFill>
                <a:latin typeface="Abril Fatface"/>
                <a:ea typeface="Abril Fatface"/>
                <a:cs typeface="Abril Fatface"/>
                <a:sym typeface="Abril Fatface"/>
              </a:rPr>
              <a:t>Managerial Succession Planning</a:t>
            </a:r>
            <a:endParaRPr sz="4450">
              <a:solidFill>
                <a:schemeClr val="dk1"/>
              </a:solidFill>
              <a:latin typeface="Abril Fatface"/>
              <a:ea typeface="Abril Fatface"/>
              <a:cs typeface="Abril Fatface"/>
              <a:sym typeface="Abril Fatface"/>
            </a:endParaRPr>
          </a:p>
        </p:txBody>
      </p:sp>
      <p:sp>
        <p:nvSpPr>
          <p:cNvPr id="128" name="Google Shape;128;p17"/>
          <p:cNvSpPr/>
          <p:nvPr/>
        </p:nvSpPr>
        <p:spPr>
          <a:xfrm>
            <a:off x="793790" y="2847499"/>
            <a:ext cx="3664863" cy="2395657"/>
          </a:xfrm>
          <a:prstGeom prst="roundRect">
            <a:avLst>
              <a:gd fmla="val 1420" name="adj"/>
            </a:avLst>
          </a:prstGeom>
          <a:solidFill>
            <a:srgbClr val="F9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7"/>
          <p:cNvSpPr/>
          <p:nvPr/>
        </p:nvSpPr>
        <p:spPr>
          <a:xfrm>
            <a:off x="1020604" y="3074313"/>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Definition</a:t>
            </a:r>
            <a:endParaRPr sz="2200">
              <a:solidFill>
                <a:schemeClr val="dk1"/>
              </a:solidFill>
              <a:latin typeface="Abril Fatface"/>
              <a:ea typeface="Abril Fatface"/>
              <a:cs typeface="Abril Fatface"/>
              <a:sym typeface="Abril Fatface"/>
            </a:endParaRPr>
          </a:p>
        </p:txBody>
      </p:sp>
      <p:sp>
        <p:nvSpPr>
          <p:cNvPr id="130" name="Google Shape;130;p17"/>
          <p:cNvSpPr/>
          <p:nvPr/>
        </p:nvSpPr>
        <p:spPr>
          <a:xfrm>
            <a:off x="1020604" y="3564731"/>
            <a:ext cx="3211235"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Calibri"/>
              <a:buNone/>
            </a:pPr>
            <a:r>
              <a:rPr lang="en-US" sz="1750">
                <a:solidFill>
                  <a:srgbClr val="504C49"/>
                </a:solidFill>
                <a:latin typeface="Calibri"/>
                <a:ea typeface="Calibri"/>
                <a:cs typeface="Calibri"/>
                <a:sym typeface="Calibri"/>
              </a:rPr>
              <a:t>Identifying and developing internal employees. Preparing them to fill key management positions.</a:t>
            </a:r>
            <a:endParaRPr sz="1750">
              <a:solidFill>
                <a:schemeClr val="dk1"/>
              </a:solidFill>
              <a:latin typeface="Calibri"/>
              <a:ea typeface="Calibri"/>
              <a:cs typeface="Calibri"/>
              <a:sym typeface="Calibri"/>
            </a:endParaRPr>
          </a:p>
        </p:txBody>
      </p:sp>
      <p:sp>
        <p:nvSpPr>
          <p:cNvPr id="131" name="Google Shape;131;p17"/>
          <p:cNvSpPr/>
          <p:nvPr/>
        </p:nvSpPr>
        <p:spPr>
          <a:xfrm>
            <a:off x="4685467" y="2847499"/>
            <a:ext cx="3664863" cy="2395657"/>
          </a:xfrm>
          <a:prstGeom prst="roundRect">
            <a:avLst>
              <a:gd fmla="val 1420" name="adj"/>
            </a:avLst>
          </a:prstGeom>
          <a:solidFill>
            <a:srgbClr val="F9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7"/>
          <p:cNvSpPr/>
          <p:nvPr/>
        </p:nvSpPr>
        <p:spPr>
          <a:xfrm>
            <a:off x="4912281" y="3074313"/>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Benefits</a:t>
            </a:r>
            <a:endParaRPr sz="2200">
              <a:solidFill>
                <a:schemeClr val="dk1"/>
              </a:solidFill>
              <a:latin typeface="Abril Fatface"/>
              <a:ea typeface="Abril Fatface"/>
              <a:cs typeface="Abril Fatface"/>
              <a:sym typeface="Abril Fatface"/>
            </a:endParaRPr>
          </a:p>
        </p:txBody>
      </p:sp>
      <p:sp>
        <p:nvSpPr>
          <p:cNvPr id="133" name="Google Shape;133;p17"/>
          <p:cNvSpPr/>
          <p:nvPr/>
        </p:nvSpPr>
        <p:spPr>
          <a:xfrm>
            <a:off x="4912281" y="3564731"/>
            <a:ext cx="3211235"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Calibri"/>
              <a:buNone/>
            </a:pPr>
            <a:r>
              <a:rPr lang="en-US" sz="1750">
                <a:solidFill>
                  <a:srgbClr val="504C49"/>
                </a:solidFill>
                <a:latin typeface="Calibri"/>
                <a:ea typeface="Calibri"/>
                <a:cs typeface="Calibri"/>
                <a:sym typeface="Calibri"/>
              </a:rPr>
              <a:t>Ensures leadership continuity. Reduces disruption during transitions. Boosts employee morale and retention.</a:t>
            </a:r>
            <a:endParaRPr sz="1750">
              <a:solidFill>
                <a:schemeClr val="dk1"/>
              </a:solidFill>
              <a:latin typeface="Calibri"/>
              <a:ea typeface="Calibri"/>
              <a:cs typeface="Calibri"/>
              <a:sym typeface="Calibri"/>
            </a:endParaRPr>
          </a:p>
        </p:txBody>
      </p:sp>
      <p:sp>
        <p:nvSpPr>
          <p:cNvPr id="134" name="Google Shape;134;p17"/>
          <p:cNvSpPr/>
          <p:nvPr/>
        </p:nvSpPr>
        <p:spPr>
          <a:xfrm>
            <a:off x="793790" y="5469969"/>
            <a:ext cx="7556421" cy="1669852"/>
          </a:xfrm>
          <a:prstGeom prst="roundRect">
            <a:avLst>
              <a:gd fmla="val 2038" name="adj"/>
            </a:avLst>
          </a:prstGeom>
          <a:solidFill>
            <a:srgbClr val="F9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7"/>
          <p:cNvSpPr/>
          <p:nvPr/>
        </p:nvSpPr>
        <p:spPr>
          <a:xfrm>
            <a:off x="1020604" y="5696783"/>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Process</a:t>
            </a:r>
            <a:endParaRPr sz="2200">
              <a:solidFill>
                <a:schemeClr val="dk1"/>
              </a:solidFill>
              <a:latin typeface="Abril Fatface"/>
              <a:ea typeface="Abril Fatface"/>
              <a:cs typeface="Abril Fatface"/>
              <a:sym typeface="Abril Fatface"/>
            </a:endParaRPr>
          </a:p>
        </p:txBody>
      </p:sp>
      <p:sp>
        <p:nvSpPr>
          <p:cNvPr id="136" name="Google Shape;136;p17"/>
          <p:cNvSpPr/>
          <p:nvPr/>
        </p:nvSpPr>
        <p:spPr>
          <a:xfrm>
            <a:off x="1020604" y="6187202"/>
            <a:ext cx="7102793"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Calibri"/>
              <a:buNone/>
            </a:pPr>
            <a:r>
              <a:rPr lang="en-US" sz="1750">
                <a:solidFill>
                  <a:srgbClr val="504C49"/>
                </a:solidFill>
                <a:latin typeface="Calibri"/>
                <a:ea typeface="Calibri"/>
                <a:cs typeface="Calibri"/>
                <a:sym typeface="Calibri"/>
              </a:rPr>
              <a:t>Assessment, development, and placement of future leaders. It must align with organizational strategy.</a:t>
            </a:r>
            <a:endParaRPr sz="1750">
              <a:solidFill>
                <a:schemeClr val="dk1"/>
              </a:solidFill>
              <a:latin typeface="Calibri"/>
              <a:ea typeface="Calibri"/>
              <a:cs typeface="Calibri"/>
              <a:sym typeface="Calibri"/>
            </a:endParaRPr>
          </a:p>
        </p:txBody>
      </p:sp>
      <p:sp>
        <p:nvSpPr>
          <p:cNvPr id="137" name="Google Shape;137;p17"/>
          <p:cNvSpPr/>
          <p:nvPr/>
        </p:nvSpPr>
        <p:spPr>
          <a:xfrm>
            <a:off x="12692418" y="7792871"/>
            <a:ext cx="1842448" cy="341194"/>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p:nvPr/>
        </p:nvSpPr>
        <p:spPr>
          <a:xfrm>
            <a:off x="785098" y="616863"/>
            <a:ext cx="9697164" cy="700921"/>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4400"/>
              <a:buFont typeface="Abril Fatface"/>
              <a:buNone/>
            </a:pPr>
            <a:r>
              <a:rPr lang="en-US" sz="4400">
                <a:solidFill>
                  <a:srgbClr val="201B18"/>
                </a:solidFill>
                <a:latin typeface="Abril Fatface"/>
                <a:ea typeface="Abril Fatface"/>
                <a:cs typeface="Abril Fatface"/>
                <a:sym typeface="Abril Fatface"/>
              </a:rPr>
              <a:t>Importance of Succession Planning</a:t>
            </a:r>
            <a:endParaRPr sz="4400">
              <a:solidFill>
                <a:schemeClr val="dk1"/>
              </a:solidFill>
              <a:latin typeface="Abril Fatface"/>
              <a:ea typeface="Abril Fatface"/>
              <a:cs typeface="Abril Fatface"/>
              <a:sym typeface="Abril Fatface"/>
            </a:endParaRPr>
          </a:p>
        </p:txBody>
      </p:sp>
      <p:sp>
        <p:nvSpPr>
          <p:cNvPr id="144" name="Google Shape;144;p18"/>
          <p:cNvSpPr/>
          <p:nvPr/>
        </p:nvSpPr>
        <p:spPr>
          <a:xfrm>
            <a:off x="1914168" y="2637234"/>
            <a:ext cx="2804160" cy="350401"/>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Leadership Pipeline</a:t>
            </a:r>
            <a:endParaRPr sz="2200">
              <a:solidFill>
                <a:schemeClr val="dk1"/>
              </a:solidFill>
              <a:latin typeface="Abril Fatface"/>
              <a:ea typeface="Abril Fatface"/>
              <a:cs typeface="Abril Fatface"/>
              <a:sym typeface="Abril Fatface"/>
            </a:endParaRPr>
          </a:p>
        </p:txBody>
      </p:sp>
      <p:pic>
        <p:nvPicPr>
          <p:cNvPr descr="preencoded.png" id="145" name="Google Shape;145;p18"/>
          <p:cNvPicPr preferRelativeResize="0"/>
          <p:nvPr/>
        </p:nvPicPr>
        <p:blipFill rotWithShape="1">
          <a:blip r:embed="rId3">
            <a:alphaModFix/>
          </a:blip>
          <a:srcRect b="0" l="0" r="0" t="0"/>
          <a:stretch/>
        </p:blipFill>
        <p:spPr>
          <a:xfrm>
            <a:off x="5054798" y="1766411"/>
            <a:ext cx="4520803" cy="4520803"/>
          </a:xfrm>
          <a:prstGeom prst="rect">
            <a:avLst/>
          </a:prstGeom>
          <a:noFill/>
          <a:ln>
            <a:noFill/>
          </a:ln>
        </p:spPr>
      </p:pic>
      <p:sp>
        <p:nvSpPr>
          <p:cNvPr id="146" name="Google Shape;146;p18"/>
          <p:cNvSpPr/>
          <p:nvPr/>
        </p:nvSpPr>
        <p:spPr>
          <a:xfrm>
            <a:off x="6342340" y="2507933"/>
            <a:ext cx="125968" cy="448628"/>
          </a:xfrm>
          <a:prstGeom prst="rect">
            <a:avLst/>
          </a:prstGeom>
          <a:noFill/>
          <a:ln>
            <a:noFill/>
          </a:ln>
        </p:spPr>
        <p:txBody>
          <a:bodyPr anchorCtr="0" anchor="t" bIns="0" lIns="0" spcFirstLastPara="1" rIns="0" wrap="square" tIns="0">
            <a:noAutofit/>
          </a:bodyPr>
          <a:lstStyle/>
          <a:p>
            <a:pPr indent="0" lvl="0" marL="0" marR="0" rtl="0" algn="l">
              <a:lnSpc>
                <a:spcPct val="159090"/>
              </a:lnSpc>
              <a:spcBef>
                <a:spcPts val="0"/>
              </a:spcBef>
              <a:spcAft>
                <a:spcPts val="0"/>
              </a:spcAft>
              <a:buClr>
                <a:srgbClr val="504C49"/>
              </a:buClr>
              <a:buSzPts val="2200"/>
              <a:buFont typeface="Platypi Medium"/>
              <a:buNone/>
            </a:pPr>
            <a:r>
              <a:rPr lang="en-US" sz="2200">
                <a:solidFill>
                  <a:srgbClr val="504C49"/>
                </a:solidFill>
                <a:latin typeface="Platypi Medium"/>
                <a:ea typeface="Platypi Medium"/>
                <a:cs typeface="Platypi Medium"/>
                <a:sym typeface="Platypi Medium"/>
              </a:rPr>
              <a:t>1</a:t>
            </a:r>
            <a:endParaRPr sz="2200">
              <a:solidFill>
                <a:schemeClr val="dk1"/>
              </a:solidFill>
              <a:latin typeface="Calibri"/>
              <a:ea typeface="Calibri"/>
              <a:cs typeface="Calibri"/>
              <a:sym typeface="Calibri"/>
            </a:endParaRPr>
          </a:p>
        </p:txBody>
      </p:sp>
      <p:sp>
        <p:nvSpPr>
          <p:cNvPr id="147" name="Google Shape;147;p18"/>
          <p:cNvSpPr/>
          <p:nvPr/>
        </p:nvSpPr>
        <p:spPr>
          <a:xfrm>
            <a:off x="9912072" y="2637234"/>
            <a:ext cx="2804160" cy="350401"/>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Reduced Cost of Recruitment</a:t>
            </a:r>
            <a:endParaRPr sz="2200">
              <a:solidFill>
                <a:schemeClr val="dk1"/>
              </a:solidFill>
              <a:latin typeface="Abril Fatface"/>
              <a:ea typeface="Abril Fatface"/>
              <a:cs typeface="Abril Fatface"/>
              <a:sym typeface="Abril Fatface"/>
            </a:endParaRPr>
          </a:p>
        </p:txBody>
      </p:sp>
      <p:pic>
        <p:nvPicPr>
          <p:cNvPr descr="preencoded.png" id="148" name="Google Shape;148;p18"/>
          <p:cNvPicPr preferRelativeResize="0"/>
          <p:nvPr/>
        </p:nvPicPr>
        <p:blipFill rotWithShape="1">
          <a:blip r:embed="rId4">
            <a:alphaModFix/>
          </a:blip>
          <a:srcRect b="0" l="0" r="0" t="0"/>
          <a:stretch/>
        </p:blipFill>
        <p:spPr>
          <a:xfrm>
            <a:off x="5054798" y="1766411"/>
            <a:ext cx="4520803" cy="4520803"/>
          </a:xfrm>
          <a:prstGeom prst="rect">
            <a:avLst/>
          </a:prstGeom>
          <a:noFill/>
          <a:ln>
            <a:noFill/>
          </a:ln>
        </p:spPr>
      </p:pic>
      <p:sp>
        <p:nvSpPr>
          <p:cNvPr id="149" name="Google Shape;149;p18"/>
          <p:cNvSpPr/>
          <p:nvPr/>
        </p:nvSpPr>
        <p:spPr>
          <a:xfrm>
            <a:off x="8519041" y="2892623"/>
            <a:ext cx="181213" cy="448628"/>
          </a:xfrm>
          <a:prstGeom prst="rect">
            <a:avLst/>
          </a:prstGeom>
          <a:noFill/>
          <a:ln>
            <a:noFill/>
          </a:ln>
        </p:spPr>
        <p:txBody>
          <a:bodyPr anchorCtr="0" anchor="t" bIns="0" lIns="0" spcFirstLastPara="1" rIns="0" wrap="square" tIns="0">
            <a:noAutofit/>
          </a:bodyPr>
          <a:lstStyle/>
          <a:p>
            <a:pPr indent="0" lvl="0" marL="0" marR="0" rtl="0" algn="l">
              <a:lnSpc>
                <a:spcPct val="159090"/>
              </a:lnSpc>
              <a:spcBef>
                <a:spcPts val="0"/>
              </a:spcBef>
              <a:spcAft>
                <a:spcPts val="0"/>
              </a:spcAft>
              <a:buClr>
                <a:srgbClr val="504C49"/>
              </a:buClr>
              <a:buSzPts val="2200"/>
              <a:buFont typeface="Platypi Medium"/>
              <a:buNone/>
            </a:pPr>
            <a:r>
              <a:rPr lang="en-US" sz="2200">
                <a:solidFill>
                  <a:srgbClr val="504C49"/>
                </a:solidFill>
                <a:latin typeface="Platypi Medium"/>
                <a:ea typeface="Platypi Medium"/>
                <a:cs typeface="Platypi Medium"/>
                <a:sym typeface="Platypi Medium"/>
              </a:rPr>
              <a:t>2</a:t>
            </a:r>
            <a:endParaRPr sz="2200">
              <a:solidFill>
                <a:schemeClr val="dk1"/>
              </a:solidFill>
              <a:latin typeface="Calibri"/>
              <a:ea typeface="Calibri"/>
              <a:cs typeface="Calibri"/>
              <a:sym typeface="Calibri"/>
            </a:endParaRPr>
          </a:p>
        </p:txBody>
      </p:sp>
      <p:sp>
        <p:nvSpPr>
          <p:cNvPr id="150" name="Google Shape;150;p18"/>
          <p:cNvSpPr/>
          <p:nvPr/>
        </p:nvSpPr>
        <p:spPr>
          <a:xfrm>
            <a:off x="9912072" y="5065871"/>
            <a:ext cx="2804160" cy="350401"/>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Employee Engagement &amp; </a:t>
            </a:r>
            <a:endParaRPr/>
          </a:p>
          <a:p>
            <a:pPr indent="0" lvl="0" marL="0" marR="0" rtl="0" algn="l">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Retention</a:t>
            </a:r>
            <a:endParaRPr sz="2200">
              <a:solidFill>
                <a:schemeClr val="dk1"/>
              </a:solidFill>
              <a:latin typeface="Abril Fatface"/>
              <a:ea typeface="Abril Fatface"/>
              <a:cs typeface="Abril Fatface"/>
              <a:sym typeface="Abril Fatface"/>
            </a:endParaRPr>
          </a:p>
        </p:txBody>
      </p:sp>
      <p:pic>
        <p:nvPicPr>
          <p:cNvPr descr="preencoded.png" id="151" name="Google Shape;151;p18"/>
          <p:cNvPicPr preferRelativeResize="0"/>
          <p:nvPr/>
        </p:nvPicPr>
        <p:blipFill rotWithShape="1">
          <a:blip r:embed="rId5">
            <a:alphaModFix/>
          </a:blip>
          <a:srcRect b="0" l="0" r="0" t="0"/>
          <a:stretch/>
        </p:blipFill>
        <p:spPr>
          <a:xfrm>
            <a:off x="5054798" y="1766411"/>
            <a:ext cx="4520803" cy="4520803"/>
          </a:xfrm>
          <a:prstGeom prst="rect">
            <a:avLst/>
          </a:prstGeom>
          <a:noFill/>
          <a:ln>
            <a:noFill/>
          </a:ln>
        </p:spPr>
      </p:pic>
      <p:sp>
        <p:nvSpPr>
          <p:cNvPr id="152" name="Google Shape;152;p18"/>
          <p:cNvSpPr/>
          <p:nvPr/>
        </p:nvSpPr>
        <p:spPr>
          <a:xfrm>
            <a:off x="8137446" y="5096947"/>
            <a:ext cx="175022" cy="448628"/>
          </a:xfrm>
          <a:prstGeom prst="rect">
            <a:avLst/>
          </a:prstGeom>
          <a:noFill/>
          <a:ln>
            <a:noFill/>
          </a:ln>
        </p:spPr>
        <p:txBody>
          <a:bodyPr anchorCtr="0" anchor="t" bIns="0" lIns="0" spcFirstLastPara="1" rIns="0" wrap="square" tIns="0">
            <a:noAutofit/>
          </a:bodyPr>
          <a:lstStyle/>
          <a:p>
            <a:pPr indent="0" lvl="0" marL="0" marR="0" rtl="0" algn="l">
              <a:lnSpc>
                <a:spcPct val="159090"/>
              </a:lnSpc>
              <a:spcBef>
                <a:spcPts val="0"/>
              </a:spcBef>
              <a:spcAft>
                <a:spcPts val="0"/>
              </a:spcAft>
              <a:buClr>
                <a:srgbClr val="504C49"/>
              </a:buClr>
              <a:buSzPts val="2200"/>
              <a:buFont typeface="Platypi Medium"/>
              <a:buNone/>
            </a:pPr>
            <a:r>
              <a:rPr lang="en-US" sz="2200">
                <a:solidFill>
                  <a:srgbClr val="504C49"/>
                </a:solidFill>
                <a:latin typeface="Platypi Medium"/>
                <a:ea typeface="Platypi Medium"/>
                <a:cs typeface="Platypi Medium"/>
                <a:sym typeface="Platypi Medium"/>
              </a:rPr>
              <a:t>3</a:t>
            </a:r>
            <a:endParaRPr sz="2200">
              <a:solidFill>
                <a:schemeClr val="dk1"/>
              </a:solidFill>
              <a:latin typeface="Calibri"/>
              <a:ea typeface="Calibri"/>
              <a:cs typeface="Calibri"/>
              <a:sym typeface="Calibri"/>
            </a:endParaRPr>
          </a:p>
        </p:txBody>
      </p:sp>
      <p:sp>
        <p:nvSpPr>
          <p:cNvPr id="153" name="Google Shape;153;p18"/>
          <p:cNvSpPr/>
          <p:nvPr/>
        </p:nvSpPr>
        <p:spPr>
          <a:xfrm>
            <a:off x="1413034" y="5065871"/>
            <a:ext cx="3305294" cy="350401"/>
          </a:xfrm>
          <a:prstGeom prst="rect">
            <a:avLst/>
          </a:prstGeom>
          <a:noFill/>
          <a:ln>
            <a:noFill/>
          </a:ln>
        </p:spPr>
        <p:txBody>
          <a:bodyPr anchorCtr="0" anchor="t" bIns="0" lIns="0" spcFirstLastPara="1" rIns="0" wrap="square" tIns="0">
            <a:noAutofit/>
          </a:bodyPr>
          <a:lstStyle/>
          <a:p>
            <a:pPr indent="0" lvl="0" marL="0" marR="0" rtl="0" algn="r">
              <a:lnSpc>
                <a:spcPct val="125000"/>
              </a:lnSpc>
              <a:spcBef>
                <a:spcPts val="0"/>
              </a:spcBef>
              <a:spcAft>
                <a:spcPts val="0"/>
              </a:spcAft>
              <a:buClr>
                <a:srgbClr val="504C49"/>
              </a:buClr>
              <a:buSzPts val="2200"/>
              <a:buFont typeface="Abril Fatface"/>
              <a:buNone/>
            </a:pPr>
            <a:r>
              <a:rPr lang="en-US" sz="2200">
                <a:solidFill>
                  <a:srgbClr val="504C49"/>
                </a:solidFill>
                <a:latin typeface="Abril Fatface"/>
                <a:ea typeface="Abril Fatface"/>
                <a:cs typeface="Abril Fatface"/>
                <a:sym typeface="Abril Fatface"/>
              </a:rPr>
              <a:t>Keeps Company Buoyant</a:t>
            </a:r>
            <a:endParaRPr sz="2200">
              <a:solidFill>
                <a:schemeClr val="dk1"/>
              </a:solidFill>
              <a:latin typeface="Abril Fatface"/>
              <a:ea typeface="Abril Fatface"/>
              <a:cs typeface="Abril Fatface"/>
              <a:sym typeface="Abril Fatface"/>
            </a:endParaRPr>
          </a:p>
        </p:txBody>
      </p:sp>
      <p:pic>
        <p:nvPicPr>
          <p:cNvPr descr="preencoded.png" id="154" name="Google Shape;154;p18"/>
          <p:cNvPicPr preferRelativeResize="0"/>
          <p:nvPr/>
        </p:nvPicPr>
        <p:blipFill rotWithShape="1">
          <a:blip r:embed="rId6">
            <a:alphaModFix/>
          </a:blip>
          <a:srcRect b="0" l="0" r="0" t="0"/>
          <a:stretch/>
        </p:blipFill>
        <p:spPr>
          <a:xfrm>
            <a:off x="5054798" y="1766411"/>
            <a:ext cx="4520803" cy="4520803"/>
          </a:xfrm>
          <a:prstGeom prst="rect">
            <a:avLst/>
          </a:prstGeom>
          <a:noFill/>
          <a:ln>
            <a:noFill/>
          </a:ln>
        </p:spPr>
      </p:pic>
      <p:sp>
        <p:nvSpPr>
          <p:cNvPr id="155" name="Google Shape;155;p18"/>
          <p:cNvSpPr/>
          <p:nvPr/>
        </p:nvSpPr>
        <p:spPr>
          <a:xfrm>
            <a:off x="5927169" y="4712256"/>
            <a:ext cx="186809" cy="448628"/>
          </a:xfrm>
          <a:prstGeom prst="rect">
            <a:avLst/>
          </a:prstGeom>
          <a:noFill/>
          <a:ln>
            <a:noFill/>
          </a:ln>
        </p:spPr>
        <p:txBody>
          <a:bodyPr anchorCtr="0" anchor="t" bIns="0" lIns="0" spcFirstLastPara="1" rIns="0" wrap="square" tIns="0">
            <a:noAutofit/>
          </a:bodyPr>
          <a:lstStyle/>
          <a:p>
            <a:pPr indent="0" lvl="0" marL="0" marR="0" rtl="0" algn="l">
              <a:lnSpc>
                <a:spcPct val="159090"/>
              </a:lnSpc>
              <a:spcBef>
                <a:spcPts val="0"/>
              </a:spcBef>
              <a:spcAft>
                <a:spcPts val="0"/>
              </a:spcAft>
              <a:buClr>
                <a:srgbClr val="504C49"/>
              </a:buClr>
              <a:buSzPts val="2200"/>
              <a:buFont typeface="Platypi Medium"/>
              <a:buNone/>
            </a:pPr>
            <a:r>
              <a:rPr lang="en-US" sz="2200">
                <a:solidFill>
                  <a:srgbClr val="504C49"/>
                </a:solidFill>
                <a:latin typeface="Platypi Medium"/>
                <a:ea typeface="Platypi Medium"/>
                <a:cs typeface="Platypi Medium"/>
                <a:sym typeface="Platypi Medium"/>
              </a:rPr>
              <a:t>4</a:t>
            </a:r>
            <a:endParaRPr sz="2200">
              <a:solidFill>
                <a:schemeClr val="dk1"/>
              </a:solidFill>
              <a:latin typeface="Calibri"/>
              <a:ea typeface="Calibri"/>
              <a:cs typeface="Calibri"/>
              <a:sym typeface="Calibri"/>
            </a:endParaRPr>
          </a:p>
        </p:txBody>
      </p:sp>
      <p:sp>
        <p:nvSpPr>
          <p:cNvPr id="156" name="Google Shape;156;p18"/>
          <p:cNvSpPr/>
          <p:nvPr/>
        </p:nvSpPr>
        <p:spPr>
          <a:xfrm>
            <a:off x="785098" y="6539508"/>
            <a:ext cx="13060204" cy="1076563"/>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504C49"/>
              </a:buClr>
              <a:buSzPts val="1750"/>
              <a:buFont typeface="Calibri"/>
              <a:buNone/>
            </a:pPr>
            <a:r>
              <a:rPr lang="en-US" sz="1750">
                <a:solidFill>
                  <a:srgbClr val="504C49"/>
                </a:solidFill>
                <a:latin typeface="Calibri"/>
                <a:ea typeface="Calibri"/>
                <a:cs typeface="Calibri"/>
                <a:sym typeface="Calibri"/>
              </a:rPr>
              <a:t>Succession planning ensures a steady supply of qualified leaders. It minimizes risks associated with unexpected departures. Succession planning promotes employee development and engagement. It enhances overall organizational stability and performance.</a:t>
            </a:r>
            <a:endParaRPr sz="1750">
              <a:solidFill>
                <a:schemeClr val="dk1"/>
              </a:solidFill>
              <a:latin typeface="Calibri"/>
              <a:ea typeface="Calibri"/>
              <a:cs typeface="Calibri"/>
              <a:sym typeface="Calibri"/>
            </a:endParaRPr>
          </a:p>
        </p:txBody>
      </p:sp>
      <p:sp>
        <p:nvSpPr>
          <p:cNvPr id="157" name="Google Shape;157;p18"/>
          <p:cNvSpPr/>
          <p:nvPr/>
        </p:nvSpPr>
        <p:spPr>
          <a:xfrm>
            <a:off x="12881113" y="7556939"/>
            <a:ext cx="1656522" cy="62285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p:nvPr/>
        </p:nvSpPr>
        <p:spPr>
          <a:xfrm>
            <a:off x="793790" y="636151"/>
            <a:ext cx="8649295"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Abril Fatface"/>
              <a:buNone/>
            </a:pPr>
            <a:r>
              <a:rPr lang="en-US" sz="4450">
                <a:solidFill>
                  <a:srgbClr val="201B18"/>
                </a:solidFill>
                <a:latin typeface="Abril Fatface"/>
                <a:ea typeface="Abril Fatface"/>
                <a:cs typeface="Abril Fatface"/>
                <a:sym typeface="Abril Fatface"/>
              </a:rPr>
              <a:t>Conclusion and Key Takeaways</a:t>
            </a:r>
            <a:endParaRPr sz="4450">
              <a:solidFill>
                <a:schemeClr val="dk1"/>
              </a:solidFill>
              <a:latin typeface="Abril Fatface"/>
              <a:ea typeface="Abril Fatface"/>
              <a:cs typeface="Abril Fatface"/>
              <a:sym typeface="Abril Fatface"/>
            </a:endParaRPr>
          </a:p>
        </p:txBody>
      </p:sp>
      <p:sp>
        <p:nvSpPr>
          <p:cNvPr id="164" name="Google Shape;164;p19"/>
          <p:cNvSpPr/>
          <p:nvPr/>
        </p:nvSpPr>
        <p:spPr>
          <a:xfrm>
            <a:off x="1118711" y="1685092"/>
            <a:ext cx="30480" cy="5908238"/>
          </a:xfrm>
          <a:prstGeom prst="roundRect">
            <a:avLst>
              <a:gd fmla="val 111628" name="adj"/>
            </a:avLst>
          </a:prstGeom>
          <a:solidFill>
            <a:srgbClr val="D8D4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2381488" y="2402324"/>
            <a:ext cx="11455122"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lang="en-US" sz="1750">
                <a:solidFill>
                  <a:srgbClr val="504C49"/>
                </a:solidFill>
                <a:latin typeface="Arial"/>
                <a:ea typeface="Arial"/>
                <a:cs typeface="Arial"/>
                <a:sym typeface="Arial"/>
              </a:rPr>
              <a:t>.</a:t>
            </a:r>
            <a:endParaRPr sz="1750">
              <a:solidFill>
                <a:schemeClr val="dk1"/>
              </a:solidFill>
              <a:latin typeface="Calibri"/>
              <a:ea typeface="Calibri"/>
              <a:cs typeface="Calibri"/>
              <a:sym typeface="Calibri"/>
            </a:endParaRPr>
          </a:p>
        </p:txBody>
      </p:sp>
      <p:sp>
        <p:nvSpPr>
          <p:cNvPr id="166" name="Google Shape;166;p19"/>
          <p:cNvSpPr/>
          <p:nvPr/>
        </p:nvSpPr>
        <p:spPr>
          <a:xfrm>
            <a:off x="2381488" y="3936087"/>
            <a:ext cx="11455122"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lang="en-US" sz="1750">
                <a:solidFill>
                  <a:srgbClr val="504C49"/>
                </a:solidFill>
                <a:latin typeface="Arial"/>
                <a:ea typeface="Arial"/>
                <a:cs typeface="Arial"/>
                <a:sym typeface="Arial"/>
              </a:rPr>
              <a:t>.</a:t>
            </a:r>
            <a:endParaRPr sz="1750">
              <a:solidFill>
                <a:schemeClr val="dk1"/>
              </a:solidFill>
              <a:latin typeface="Calibri"/>
              <a:ea typeface="Calibri"/>
              <a:cs typeface="Calibri"/>
              <a:sym typeface="Calibri"/>
            </a:endParaRPr>
          </a:p>
        </p:txBody>
      </p:sp>
      <p:sp>
        <p:nvSpPr>
          <p:cNvPr id="167" name="Google Shape;167;p19"/>
          <p:cNvSpPr/>
          <p:nvPr/>
        </p:nvSpPr>
        <p:spPr>
          <a:xfrm>
            <a:off x="2381488" y="5469850"/>
            <a:ext cx="11455122"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lang="en-US" sz="1750">
                <a:solidFill>
                  <a:srgbClr val="504C49"/>
                </a:solidFill>
                <a:latin typeface="Arial"/>
                <a:ea typeface="Arial"/>
                <a:cs typeface="Arial"/>
                <a:sym typeface="Arial"/>
              </a:rPr>
              <a:t>.</a:t>
            </a:r>
            <a:endParaRPr sz="1750">
              <a:solidFill>
                <a:schemeClr val="dk1"/>
              </a:solidFill>
              <a:latin typeface="Calibri"/>
              <a:ea typeface="Calibri"/>
              <a:cs typeface="Calibri"/>
              <a:sym typeface="Calibri"/>
            </a:endParaRPr>
          </a:p>
        </p:txBody>
      </p:sp>
      <p:sp>
        <p:nvSpPr>
          <p:cNvPr id="168" name="Google Shape;168;p19"/>
          <p:cNvSpPr/>
          <p:nvPr/>
        </p:nvSpPr>
        <p:spPr>
          <a:xfrm>
            <a:off x="2381488" y="7003613"/>
            <a:ext cx="11455122"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lang="en-US" sz="1750">
                <a:solidFill>
                  <a:srgbClr val="504C49"/>
                </a:solidFill>
                <a:latin typeface="Arial"/>
                <a:ea typeface="Arial"/>
                <a:cs typeface="Arial"/>
                <a:sym typeface="Arial"/>
              </a:rPr>
              <a:t>.</a:t>
            </a:r>
            <a:endParaRPr sz="1750">
              <a:solidFill>
                <a:schemeClr val="dk1"/>
              </a:solidFill>
              <a:latin typeface="Calibri"/>
              <a:ea typeface="Calibri"/>
              <a:cs typeface="Calibri"/>
              <a:sym typeface="Calibri"/>
            </a:endParaRPr>
          </a:p>
        </p:txBody>
      </p:sp>
      <p:sp>
        <p:nvSpPr>
          <p:cNvPr id="169" name="Google Shape;169;p19"/>
          <p:cNvSpPr/>
          <p:nvPr/>
        </p:nvSpPr>
        <p:spPr>
          <a:xfrm>
            <a:off x="12828896" y="7034911"/>
            <a:ext cx="1692322" cy="1093315"/>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19"/>
          <p:cNvSpPr/>
          <p:nvPr/>
        </p:nvSpPr>
        <p:spPr>
          <a:xfrm>
            <a:off x="1460836" y="1702910"/>
            <a:ext cx="11937111"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Human Resource Planning (HRP) is essential for ensuring that an organization has the right people in the right roles at the right time. It helps businesses grow by aligning workforce needs with company goals. However, challenges like forecasting difficulties, workforce management, and lack of support can make HRP less effective.  </a:t>
            </a: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Managerial Succession Planning is equally important, as it prepares future leaders, reduces hiring costs, and ensures smooth transitions when key managers leave. By developing employees from within, companies can maintain stability and continue growing without disruptions.  </a:t>
            </a:r>
            <a:endParaRPr/>
          </a:p>
          <a:p>
            <a:pPr indent="0" lvl="0" marL="0" marR="0" rtl="0" algn="l">
              <a:spcBef>
                <a:spcPts val="0"/>
              </a:spcBef>
              <a:spcAft>
                <a:spcPts val="0"/>
              </a:spcAft>
              <a:buNone/>
            </a:pP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p:nvPr/>
        </p:nvSpPr>
        <p:spPr>
          <a:xfrm>
            <a:off x="793790" y="3408878"/>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Abril Fatface"/>
              <a:buNone/>
            </a:pPr>
            <a:r>
              <a:rPr lang="en-US" sz="4450">
                <a:solidFill>
                  <a:srgbClr val="201B18"/>
                </a:solidFill>
                <a:latin typeface="Abril Fatface"/>
                <a:ea typeface="Abril Fatface"/>
                <a:cs typeface="Abril Fatface"/>
                <a:sym typeface="Abril Fatface"/>
              </a:rPr>
              <a:t>Thank You</a:t>
            </a:r>
            <a:endParaRPr sz="4450">
              <a:solidFill>
                <a:schemeClr val="dk1"/>
              </a:solidFill>
              <a:latin typeface="Abril Fatface"/>
              <a:ea typeface="Abril Fatface"/>
              <a:cs typeface="Abril Fatface"/>
              <a:sym typeface="Abril Fatface"/>
            </a:endParaRPr>
          </a:p>
        </p:txBody>
      </p:sp>
      <p:sp>
        <p:nvSpPr>
          <p:cNvPr id="177" name="Google Shape;177;p20"/>
          <p:cNvSpPr/>
          <p:nvPr/>
        </p:nvSpPr>
        <p:spPr>
          <a:xfrm>
            <a:off x="793790" y="4457819"/>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chemeClr val="dk1"/>
              </a:buClr>
              <a:buSzPts val="1750"/>
              <a:buFont typeface="Calibri"/>
              <a:buNone/>
            </a:pPr>
            <a:r>
              <a:t/>
            </a:r>
            <a:endParaRPr sz="1750">
              <a:solidFill>
                <a:schemeClr val="dk1"/>
              </a:solidFill>
              <a:latin typeface="Calibri"/>
              <a:ea typeface="Calibri"/>
              <a:cs typeface="Calibri"/>
              <a:sym typeface="Calibri"/>
            </a:endParaRPr>
          </a:p>
        </p:txBody>
      </p:sp>
      <p:sp>
        <p:nvSpPr>
          <p:cNvPr id="178" name="Google Shape;178;p20"/>
          <p:cNvSpPr/>
          <p:nvPr/>
        </p:nvSpPr>
        <p:spPr>
          <a:xfrm>
            <a:off x="12394300" y="6397635"/>
            <a:ext cx="2120347" cy="172278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