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13"/>
  </p:notesMasterIdLst>
  <p:sldIdLst>
    <p:sldId id="256" r:id="rId2"/>
    <p:sldId id="257" r:id="rId3"/>
    <p:sldId id="258" r:id="rId4"/>
    <p:sldId id="259" r:id="rId5"/>
    <p:sldId id="266" r:id="rId6"/>
    <p:sldId id="260" r:id="rId7"/>
    <p:sldId id="261" r:id="rId8"/>
    <p:sldId id="262" r:id="rId9"/>
    <p:sldId id="263" r:id="rId10"/>
    <p:sldId id="264" r:id="rId11"/>
    <p:sldId id="265" r:id="rId12"/>
  </p:sldIdLst>
  <p:sldSz cx="14630400" cy="8229600"/>
  <p:notesSz cx="8229600" cy="14630400"/>
  <p:embeddedFontLst>
    <p:embeddedFont>
      <p:font typeface="Open Sans" panose="020B0604020202020204" charset="0"/>
      <p:regular r:id="rId14"/>
    </p:embeddedFont>
    <p:embeddedFont>
      <p:font typeface="Calibri" panose="020F0502020204030204" pitchFamily="34" charset="0"/>
      <p:regular r:id="rId15"/>
      <p:bold r:id="rId16"/>
      <p:italic r:id="rId17"/>
      <p:boldItalic r:id="rId1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62" d="100"/>
          <a:sy n="62" d="100"/>
        </p:scale>
        <p:origin x="516"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120836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Umar Mukhtar</a:t>
            </a:r>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lide 9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6F5EE"/>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lide 10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6F5EE"/>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6F5EE"/>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6F5EE"/>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6F5EE"/>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6F5EE"/>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6F5EE"/>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6F5EE"/>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6F5EE"/>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6F5EE"/>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6.xm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9.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3" name="Text 0"/>
          <p:cNvSpPr/>
          <p:nvPr/>
        </p:nvSpPr>
        <p:spPr>
          <a:xfrm>
            <a:off x="6280190" y="2700099"/>
            <a:ext cx="7556421" cy="2126337"/>
          </a:xfrm>
          <a:prstGeom prst="rect">
            <a:avLst/>
          </a:prstGeom>
          <a:noFill/>
          <a:ln/>
        </p:spPr>
        <p:txBody>
          <a:bodyPr wrap="square" lIns="0" tIns="0" rIns="0" bIns="0" rtlCol="0" anchor="t"/>
          <a:lstStyle/>
          <a:p>
            <a:pPr marL="0" indent="0">
              <a:lnSpc>
                <a:spcPts val="5550"/>
              </a:lnSpc>
              <a:buNone/>
            </a:pPr>
            <a:r>
              <a:rPr lang="en-US" sz="4450" b="1" dirty="0">
                <a:solidFill>
                  <a:srgbClr val="333F70"/>
                </a:solidFill>
                <a:latin typeface="Unbounded Bold" pitchFamily="34" charset="0"/>
                <a:ea typeface="Unbounded Bold" pitchFamily="34" charset="-122"/>
                <a:cs typeface="Unbounded Bold" pitchFamily="34" charset="-120"/>
              </a:rPr>
              <a:t>Reorder Point in Operations Management</a:t>
            </a:r>
            <a:endParaRPr lang="en-US" sz="4450" dirty="0"/>
          </a:p>
        </p:txBody>
      </p:sp>
      <p:sp>
        <p:nvSpPr>
          <p:cNvPr id="4" name="Text 1"/>
          <p:cNvSpPr/>
          <p:nvPr/>
        </p:nvSpPr>
        <p:spPr>
          <a:xfrm>
            <a:off x="6280190" y="5166598"/>
            <a:ext cx="7556421" cy="362903"/>
          </a:xfrm>
          <a:prstGeom prst="rect">
            <a:avLst/>
          </a:prstGeom>
          <a:noFill/>
          <a:ln/>
        </p:spPr>
        <p:txBody>
          <a:bodyPr wrap="none" lIns="0" tIns="0" rIns="0" bIns="0" rtlCol="0" anchor="t"/>
          <a:lstStyle/>
          <a:p>
            <a:pPr marL="0" indent="0">
              <a:lnSpc>
                <a:spcPts val="2850"/>
              </a:lnSpc>
              <a:buNone/>
            </a:pPr>
            <a:r>
              <a:rPr lang="en-US" sz="1750" dirty="0">
                <a:solidFill>
                  <a:srgbClr val="333F70"/>
                </a:solidFill>
                <a:latin typeface="Open Sans" pitchFamily="34" charset="0"/>
                <a:ea typeface="Open Sans" pitchFamily="34" charset="-122"/>
                <a:cs typeface="Open Sans" pitchFamily="34" charset="-120"/>
              </a:rPr>
              <a:t>~Umar Mukhtar</a:t>
            </a:r>
            <a:endParaRPr lang="en-US" sz="1750" dirty="0"/>
          </a:p>
        </p:txBody>
      </p:sp>
      <p:sp>
        <p:nvSpPr>
          <p:cNvPr id="5" name="Rectangle 4"/>
          <p:cNvSpPr/>
          <p:nvPr/>
        </p:nvSpPr>
        <p:spPr>
          <a:xfrm>
            <a:off x="12618720" y="7239000"/>
            <a:ext cx="1889760" cy="88392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Text 0"/>
          <p:cNvSpPr/>
          <p:nvPr/>
        </p:nvSpPr>
        <p:spPr>
          <a:xfrm>
            <a:off x="728901" y="480001"/>
            <a:ext cx="12719804" cy="650796"/>
          </a:xfrm>
          <a:prstGeom prst="rect">
            <a:avLst/>
          </a:prstGeom>
          <a:noFill/>
          <a:ln/>
        </p:spPr>
        <p:txBody>
          <a:bodyPr wrap="none" lIns="0" tIns="0" rIns="0" bIns="0" rtlCol="0" anchor="t"/>
          <a:lstStyle/>
          <a:p>
            <a:pPr marL="0" indent="0">
              <a:lnSpc>
                <a:spcPts val="5100"/>
              </a:lnSpc>
              <a:buNone/>
            </a:pPr>
            <a:r>
              <a:rPr lang="en-US" sz="4400" b="1" dirty="0">
                <a:solidFill>
                  <a:srgbClr val="333F70"/>
                </a:solidFill>
                <a:latin typeface="Unbounded Bold" pitchFamily="34" charset="0"/>
                <a:ea typeface="Unbounded Bold" pitchFamily="34" charset="-122"/>
                <a:cs typeface="Unbounded Bold" pitchFamily="34" charset="-120"/>
              </a:rPr>
              <a:t>Advantages &amp; Challenges of Using ROP</a:t>
            </a:r>
            <a:endParaRPr lang="en-US" sz="4400" dirty="0"/>
          </a:p>
        </p:txBody>
      </p:sp>
      <p:sp>
        <p:nvSpPr>
          <p:cNvPr id="3" name="Text 1"/>
          <p:cNvSpPr/>
          <p:nvPr/>
        </p:nvSpPr>
        <p:spPr>
          <a:xfrm>
            <a:off x="728901" y="1480242"/>
            <a:ext cx="13172599" cy="999411"/>
          </a:xfrm>
          <a:prstGeom prst="rect">
            <a:avLst/>
          </a:prstGeom>
          <a:noFill/>
          <a:ln/>
        </p:spPr>
        <p:txBody>
          <a:bodyPr wrap="square" lIns="0" tIns="0" rIns="0" bIns="0" rtlCol="0" anchor="t"/>
          <a:lstStyle/>
          <a:p>
            <a:pPr marL="0" indent="0">
              <a:lnSpc>
                <a:spcPts val="2600"/>
              </a:lnSpc>
              <a:buNone/>
            </a:pPr>
            <a:r>
              <a:rPr lang="en-US" sz="2800" dirty="0">
                <a:solidFill>
                  <a:srgbClr val="333F70"/>
                </a:solidFill>
                <a:latin typeface="Open Sans" pitchFamily="34" charset="0"/>
                <a:ea typeface="Open Sans" pitchFamily="34" charset="-122"/>
                <a:cs typeface="Open Sans" pitchFamily="34" charset="-120"/>
              </a:rPr>
              <a:t>Using the Reorder Point (ROP) method offers several advantages. It prevents stockouts by ensuring timely replenishment of inventory, minimizing lost sales and maintaining customer satisfaction. ROP also optimizes inventory costs by helping businesses avoid excess stock and reduce holding expenses.</a:t>
            </a:r>
            <a:endParaRPr lang="en-US" sz="2800" dirty="0"/>
          </a:p>
        </p:txBody>
      </p:sp>
      <p:sp>
        <p:nvSpPr>
          <p:cNvPr id="4" name="Text 2"/>
          <p:cNvSpPr/>
          <p:nvPr/>
        </p:nvSpPr>
        <p:spPr>
          <a:xfrm>
            <a:off x="728901" y="2902026"/>
            <a:ext cx="13172599" cy="999411"/>
          </a:xfrm>
          <a:prstGeom prst="rect">
            <a:avLst/>
          </a:prstGeom>
          <a:noFill/>
          <a:ln/>
        </p:spPr>
        <p:txBody>
          <a:bodyPr wrap="square" lIns="0" tIns="0" rIns="0" bIns="0" rtlCol="0" anchor="t"/>
          <a:lstStyle/>
          <a:p>
            <a:pPr marL="0" indent="0">
              <a:lnSpc>
                <a:spcPts val="2600"/>
              </a:lnSpc>
              <a:buNone/>
            </a:pPr>
            <a:r>
              <a:rPr lang="en-US" sz="2800" dirty="0">
                <a:solidFill>
                  <a:srgbClr val="333F70"/>
                </a:solidFill>
                <a:latin typeface="Open Sans" pitchFamily="34" charset="0"/>
                <a:ea typeface="Open Sans" pitchFamily="34" charset="-122"/>
                <a:cs typeface="Open Sans" pitchFamily="34" charset="-120"/>
              </a:rPr>
              <a:t>However, ROP also presents challenges. It requires accurate demand forecasting, which can be difficult in volatile markets. ROP is also dependent on supplier reliability, as delays in order fulfillment can lead to stockouts. Effective ROP management requires careful planning and continuous monitoring.</a:t>
            </a:r>
            <a:endParaRPr lang="en-US" sz="2800" dirty="0"/>
          </a:p>
        </p:txBody>
      </p:sp>
      <p:sp>
        <p:nvSpPr>
          <p:cNvPr id="7" name="Text 5"/>
          <p:cNvSpPr/>
          <p:nvPr/>
        </p:nvSpPr>
        <p:spPr>
          <a:xfrm>
            <a:off x="1163241" y="5243453"/>
            <a:ext cx="3248978" cy="325398"/>
          </a:xfrm>
          <a:prstGeom prst="rect">
            <a:avLst/>
          </a:prstGeom>
          <a:noFill/>
          <a:ln/>
        </p:spPr>
        <p:txBody>
          <a:bodyPr wrap="none" lIns="0" tIns="0" rIns="0" bIns="0" rtlCol="0" anchor="t"/>
          <a:lstStyle/>
          <a:p>
            <a:pPr marL="0" indent="0" algn="l">
              <a:lnSpc>
                <a:spcPts val="2550"/>
              </a:lnSpc>
              <a:buNone/>
            </a:pPr>
            <a:r>
              <a:rPr lang="en-US" sz="2400" b="1" dirty="0" smtClean="0">
                <a:solidFill>
                  <a:srgbClr val="333F70"/>
                </a:solidFill>
                <a:latin typeface="Unbounded Bold" pitchFamily="34" charset="0"/>
                <a:ea typeface="Unbounded Bold" pitchFamily="34" charset="-122"/>
                <a:cs typeface="Unbounded Bold" pitchFamily="34" charset="-120"/>
              </a:rPr>
              <a:t>1) Prevents </a:t>
            </a:r>
            <a:r>
              <a:rPr lang="en-US" sz="2400" b="1" dirty="0">
                <a:solidFill>
                  <a:srgbClr val="333F70"/>
                </a:solidFill>
                <a:latin typeface="Unbounded Bold" pitchFamily="34" charset="0"/>
                <a:ea typeface="Unbounded Bold" pitchFamily="34" charset="-122"/>
                <a:cs typeface="Unbounded Bold" pitchFamily="34" charset="-120"/>
              </a:rPr>
              <a:t>Stockouts</a:t>
            </a:r>
            <a:endParaRPr lang="en-US" sz="2400" dirty="0"/>
          </a:p>
        </p:txBody>
      </p:sp>
      <p:sp>
        <p:nvSpPr>
          <p:cNvPr id="11" name="Text 9"/>
          <p:cNvSpPr/>
          <p:nvPr/>
        </p:nvSpPr>
        <p:spPr>
          <a:xfrm>
            <a:off x="1163241" y="5947172"/>
            <a:ext cx="4346019" cy="325398"/>
          </a:xfrm>
          <a:prstGeom prst="rect">
            <a:avLst/>
          </a:prstGeom>
          <a:noFill/>
          <a:ln/>
        </p:spPr>
        <p:txBody>
          <a:bodyPr wrap="none" lIns="0" tIns="0" rIns="0" bIns="0" rtlCol="0" anchor="t"/>
          <a:lstStyle/>
          <a:p>
            <a:pPr marL="0" indent="0" algn="l">
              <a:lnSpc>
                <a:spcPts val="2550"/>
              </a:lnSpc>
              <a:buNone/>
            </a:pPr>
            <a:r>
              <a:rPr lang="en-US" sz="2400" b="1" dirty="0" smtClean="0">
                <a:solidFill>
                  <a:srgbClr val="333F70"/>
                </a:solidFill>
                <a:latin typeface="Unbounded Bold" pitchFamily="34" charset="0"/>
                <a:ea typeface="Unbounded Bold" pitchFamily="34" charset="-122"/>
                <a:cs typeface="Unbounded Bold" pitchFamily="34" charset="-120"/>
              </a:rPr>
              <a:t>2) Optimizes </a:t>
            </a:r>
            <a:r>
              <a:rPr lang="en-US" sz="2400" b="1" dirty="0">
                <a:solidFill>
                  <a:srgbClr val="333F70"/>
                </a:solidFill>
                <a:latin typeface="Unbounded Bold" pitchFamily="34" charset="0"/>
                <a:ea typeface="Unbounded Bold" pitchFamily="34" charset="-122"/>
                <a:cs typeface="Unbounded Bold" pitchFamily="34" charset="-120"/>
              </a:rPr>
              <a:t>Inventory Costs</a:t>
            </a:r>
            <a:endParaRPr lang="en-US" sz="2400" dirty="0"/>
          </a:p>
        </p:txBody>
      </p:sp>
      <p:sp>
        <p:nvSpPr>
          <p:cNvPr id="14" name="Text 12"/>
          <p:cNvSpPr/>
          <p:nvPr/>
        </p:nvSpPr>
        <p:spPr>
          <a:xfrm>
            <a:off x="944761" y="6096714"/>
            <a:ext cx="218480" cy="416600"/>
          </a:xfrm>
          <a:prstGeom prst="rect">
            <a:avLst/>
          </a:prstGeom>
          <a:noFill/>
          <a:ln/>
        </p:spPr>
        <p:txBody>
          <a:bodyPr wrap="none" lIns="0" tIns="0" rIns="0" bIns="0" rtlCol="0" anchor="t"/>
          <a:lstStyle/>
          <a:p>
            <a:pPr marL="0" indent="0" algn="ctr">
              <a:lnSpc>
                <a:spcPts val="3250"/>
              </a:lnSpc>
              <a:buNone/>
            </a:pPr>
            <a:endParaRPr lang="en-US" sz="2000" dirty="0"/>
          </a:p>
        </p:txBody>
      </p:sp>
      <p:sp>
        <p:nvSpPr>
          <p:cNvPr id="15" name="Text 13"/>
          <p:cNvSpPr/>
          <p:nvPr/>
        </p:nvSpPr>
        <p:spPr>
          <a:xfrm>
            <a:off x="6323052" y="5243453"/>
            <a:ext cx="6524268" cy="325398"/>
          </a:xfrm>
          <a:prstGeom prst="rect">
            <a:avLst/>
          </a:prstGeom>
          <a:noFill/>
          <a:ln/>
        </p:spPr>
        <p:txBody>
          <a:bodyPr wrap="none" lIns="0" tIns="0" rIns="0" bIns="0" rtlCol="0" anchor="t"/>
          <a:lstStyle/>
          <a:p>
            <a:pPr marL="0" indent="0" algn="l">
              <a:lnSpc>
                <a:spcPts val="2550"/>
              </a:lnSpc>
              <a:buNone/>
            </a:pPr>
            <a:r>
              <a:rPr lang="en-US" sz="2400" b="1" dirty="0" smtClean="0">
                <a:solidFill>
                  <a:srgbClr val="333F70"/>
                </a:solidFill>
                <a:latin typeface="Unbounded Bold" pitchFamily="34" charset="0"/>
                <a:ea typeface="Unbounded Bold" pitchFamily="34" charset="-122"/>
                <a:cs typeface="Unbounded Bold" pitchFamily="34" charset="-120"/>
              </a:rPr>
              <a:t>1) Requires </a:t>
            </a:r>
            <a:r>
              <a:rPr lang="en-US" sz="2400" b="1" dirty="0">
                <a:solidFill>
                  <a:srgbClr val="333F70"/>
                </a:solidFill>
                <a:latin typeface="Unbounded Bold" pitchFamily="34" charset="0"/>
                <a:ea typeface="Unbounded Bold" pitchFamily="34" charset="-122"/>
                <a:cs typeface="Unbounded Bold" pitchFamily="34" charset="-120"/>
              </a:rPr>
              <a:t>Accurate Demand Forecasting</a:t>
            </a:r>
            <a:endParaRPr lang="en-US" sz="2400" dirty="0"/>
          </a:p>
        </p:txBody>
      </p:sp>
      <p:sp>
        <p:nvSpPr>
          <p:cNvPr id="18" name="Text 16"/>
          <p:cNvSpPr/>
          <p:nvPr/>
        </p:nvSpPr>
        <p:spPr>
          <a:xfrm>
            <a:off x="944761" y="6942653"/>
            <a:ext cx="224195" cy="416600"/>
          </a:xfrm>
          <a:prstGeom prst="rect">
            <a:avLst/>
          </a:prstGeom>
          <a:noFill/>
          <a:ln/>
        </p:spPr>
        <p:txBody>
          <a:bodyPr wrap="none" lIns="0" tIns="0" rIns="0" bIns="0" rtlCol="0" anchor="t"/>
          <a:lstStyle/>
          <a:p>
            <a:pPr marL="0" indent="0" algn="ctr">
              <a:lnSpc>
                <a:spcPts val="3250"/>
              </a:lnSpc>
              <a:buNone/>
            </a:pPr>
            <a:endParaRPr lang="en-US" sz="2000" dirty="0"/>
          </a:p>
        </p:txBody>
      </p:sp>
      <p:sp>
        <p:nvSpPr>
          <p:cNvPr id="19" name="Text 17"/>
          <p:cNvSpPr/>
          <p:nvPr/>
        </p:nvSpPr>
        <p:spPr>
          <a:xfrm>
            <a:off x="6323052" y="5947172"/>
            <a:ext cx="3443407" cy="325398"/>
          </a:xfrm>
          <a:prstGeom prst="rect">
            <a:avLst/>
          </a:prstGeom>
          <a:noFill/>
          <a:ln/>
        </p:spPr>
        <p:txBody>
          <a:bodyPr wrap="none" lIns="0" tIns="0" rIns="0" bIns="0" rtlCol="0" anchor="t"/>
          <a:lstStyle/>
          <a:p>
            <a:pPr marL="0" indent="0" algn="l">
              <a:lnSpc>
                <a:spcPts val="2550"/>
              </a:lnSpc>
              <a:buNone/>
            </a:pPr>
            <a:r>
              <a:rPr lang="en-US" sz="2400" b="1" dirty="0" smtClean="0">
                <a:solidFill>
                  <a:srgbClr val="333F70"/>
                </a:solidFill>
                <a:latin typeface="Unbounded Bold" pitchFamily="34" charset="0"/>
                <a:ea typeface="Unbounded Bold" pitchFamily="34" charset="-122"/>
                <a:cs typeface="Unbounded Bold" pitchFamily="34" charset="-120"/>
              </a:rPr>
              <a:t>2) Supplier </a:t>
            </a:r>
            <a:r>
              <a:rPr lang="en-US" sz="2400" b="1" dirty="0">
                <a:solidFill>
                  <a:srgbClr val="333F70"/>
                </a:solidFill>
                <a:latin typeface="Unbounded Bold" pitchFamily="34" charset="0"/>
                <a:ea typeface="Unbounded Bold" pitchFamily="34" charset="-122"/>
                <a:cs typeface="Unbounded Bold" pitchFamily="34" charset="-120"/>
              </a:rPr>
              <a:t>Dependency</a:t>
            </a:r>
            <a:endParaRPr lang="en-US" sz="2400" dirty="0"/>
          </a:p>
        </p:txBody>
      </p:sp>
      <p:sp>
        <p:nvSpPr>
          <p:cNvPr id="20" name="Rectangle 19"/>
          <p:cNvSpPr/>
          <p:nvPr/>
        </p:nvSpPr>
        <p:spPr>
          <a:xfrm flipH="1" flipV="1">
            <a:off x="12847320" y="7404972"/>
            <a:ext cx="1676400" cy="71794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 8"/>
          <p:cNvSpPr/>
          <p:nvPr/>
        </p:nvSpPr>
        <p:spPr>
          <a:xfrm>
            <a:off x="1157050" y="4417427"/>
            <a:ext cx="217408" cy="416600"/>
          </a:xfrm>
          <a:prstGeom prst="rect">
            <a:avLst/>
          </a:prstGeom>
          <a:noFill/>
          <a:ln/>
        </p:spPr>
        <p:txBody>
          <a:bodyPr wrap="none" lIns="0" tIns="0" rIns="0" bIns="0" rtlCol="0" anchor="t"/>
          <a:lstStyle/>
          <a:p>
            <a:pPr marL="0" indent="0" algn="ctr">
              <a:lnSpc>
                <a:spcPts val="3250"/>
              </a:lnSpc>
              <a:buNone/>
            </a:pPr>
            <a:r>
              <a:rPr lang="en-US" sz="2400" b="1" dirty="0" smtClean="0">
                <a:solidFill>
                  <a:srgbClr val="333F70"/>
                </a:solidFill>
                <a:latin typeface="Unbounded Bold" pitchFamily="34" charset="0"/>
                <a:ea typeface="Unbounded Bold" pitchFamily="34" charset="-122"/>
              </a:rPr>
              <a:t>Advantages:</a:t>
            </a:r>
            <a:endParaRPr lang="en-US" sz="2400" dirty="0"/>
          </a:p>
        </p:txBody>
      </p:sp>
      <p:sp>
        <p:nvSpPr>
          <p:cNvPr id="22" name="Text 8"/>
          <p:cNvSpPr/>
          <p:nvPr/>
        </p:nvSpPr>
        <p:spPr>
          <a:xfrm>
            <a:off x="6323052" y="4372152"/>
            <a:ext cx="217408" cy="416600"/>
          </a:xfrm>
          <a:prstGeom prst="rect">
            <a:avLst/>
          </a:prstGeom>
          <a:noFill/>
          <a:ln/>
        </p:spPr>
        <p:txBody>
          <a:bodyPr wrap="none" lIns="0" tIns="0" rIns="0" bIns="0" rtlCol="0" anchor="t"/>
          <a:lstStyle/>
          <a:p>
            <a:pPr marL="0" indent="0" algn="ctr">
              <a:lnSpc>
                <a:spcPts val="3250"/>
              </a:lnSpc>
              <a:buNone/>
            </a:pPr>
            <a:r>
              <a:rPr lang="en-US" sz="2400" b="1" dirty="0" smtClean="0">
                <a:solidFill>
                  <a:srgbClr val="333F70"/>
                </a:solidFill>
                <a:latin typeface="Unbounded Bold" pitchFamily="34" charset="0"/>
                <a:ea typeface="Unbounded Bold" pitchFamily="34" charset="-122"/>
              </a:rPr>
              <a:t>Challenges:</a:t>
            </a:r>
            <a:endParaRPr lang="en-US" sz="2400" dirty="0"/>
          </a:p>
        </p:txBody>
      </p:sp>
      <p:sp>
        <p:nvSpPr>
          <p:cNvPr id="5" name="Rectangle 4"/>
          <p:cNvSpPr/>
          <p:nvPr/>
        </p:nvSpPr>
        <p:spPr>
          <a:xfrm>
            <a:off x="1116568" y="6573143"/>
            <a:ext cx="5437822" cy="461665"/>
          </a:xfrm>
          <a:prstGeom prst="rect">
            <a:avLst/>
          </a:prstGeom>
        </p:spPr>
        <p:txBody>
          <a:bodyPr wrap="square">
            <a:spAutoFit/>
          </a:bodyPr>
          <a:lstStyle/>
          <a:p>
            <a:r>
              <a:rPr lang="en-US" sz="2400" b="1" dirty="0" smtClean="0">
                <a:solidFill>
                  <a:srgbClr val="333F70"/>
                </a:solidFill>
                <a:latin typeface="Unbounded Bold" pitchFamily="34" charset="0"/>
                <a:ea typeface="Unbounded Bold" pitchFamily="34" charset="-122"/>
              </a:rPr>
              <a:t>3) Better Forecasting</a:t>
            </a:r>
            <a:endParaRPr lang="en-US" sz="2400" dirty="0"/>
          </a:p>
        </p:txBody>
      </p:sp>
      <p:sp>
        <p:nvSpPr>
          <p:cNvPr id="6" name="Rectangle 5"/>
          <p:cNvSpPr/>
          <p:nvPr/>
        </p:nvSpPr>
        <p:spPr>
          <a:xfrm>
            <a:off x="1116568" y="7204917"/>
            <a:ext cx="1960793" cy="461665"/>
          </a:xfrm>
          <a:prstGeom prst="rect">
            <a:avLst/>
          </a:prstGeom>
        </p:spPr>
        <p:txBody>
          <a:bodyPr wrap="none">
            <a:spAutoFit/>
          </a:bodyPr>
          <a:lstStyle/>
          <a:p>
            <a:pPr lvl="0"/>
            <a:r>
              <a:rPr lang="en-US" sz="2400" b="1" dirty="0" smtClean="0">
                <a:solidFill>
                  <a:srgbClr val="333F70"/>
                </a:solidFill>
                <a:latin typeface="Unbounded Bold" pitchFamily="34" charset="0"/>
                <a:ea typeface="Unbounded Bold" pitchFamily="34" charset="-122"/>
              </a:rPr>
              <a:t>4) Flexibility</a:t>
            </a:r>
            <a:endParaRPr lang="en-US" sz="2400" dirty="0">
              <a:solidFill>
                <a:prstClr val="black"/>
              </a:solidFill>
            </a:endParaRPr>
          </a:p>
        </p:txBody>
      </p:sp>
      <p:sp>
        <p:nvSpPr>
          <p:cNvPr id="8" name="Rectangle 7"/>
          <p:cNvSpPr/>
          <p:nvPr/>
        </p:nvSpPr>
        <p:spPr>
          <a:xfrm>
            <a:off x="6262092" y="6513314"/>
            <a:ext cx="4389343" cy="425758"/>
          </a:xfrm>
          <a:prstGeom prst="rect">
            <a:avLst/>
          </a:prstGeom>
        </p:spPr>
        <p:txBody>
          <a:bodyPr wrap="none">
            <a:spAutoFit/>
          </a:bodyPr>
          <a:lstStyle/>
          <a:p>
            <a:pPr lvl="0">
              <a:lnSpc>
                <a:spcPts val="2550"/>
              </a:lnSpc>
            </a:pPr>
            <a:r>
              <a:rPr lang="en-US" sz="2400" b="1" dirty="0" smtClean="0">
                <a:solidFill>
                  <a:srgbClr val="333F70"/>
                </a:solidFill>
                <a:latin typeface="Unbounded Bold" pitchFamily="34" charset="0"/>
                <a:ea typeface="Unbounded Bold" pitchFamily="34" charset="-122"/>
              </a:rPr>
              <a:t>3) Potential for Overstocking</a:t>
            </a:r>
            <a:endParaRPr lang="en-US" sz="2400" dirty="0">
              <a:solidFill>
                <a:prstClr val="black"/>
              </a:solidFill>
            </a:endParaRPr>
          </a:p>
        </p:txBody>
      </p:sp>
      <p:sp>
        <p:nvSpPr>
          <p:cNvPr id="9" name="Rectangle 8"/>
          <p:cNvSpPr/>
          <p:nvPr/>
        </p:nvSpPr>
        <p:spPr>
          <a:xfrm>
            <a:off x="6259791" y="7141015"/>
            <a:ext cx="5399235" cy="425758"/>
          </a:xfrm>
          <a:prstGeom prst="rect">
            <a:avLst/>
          </a:prstGeom>
        </p:spPr>
        <p:txBody>
          <a:bodyPr wrap="none">
            <a:spAutoFit/>
          </a:bodyPr>
          <a:lstStyle/>
          <a:p>
            <a:pPr lvl="0">
              <a:lnSpc>
                <a:spcPts val="2550"/>
              </a:lnSpc>
            </a:pPr>
            <a:r>
              <a:rPr lang="en-US" sz="2400" b="1" dirty="0" smtClean="0">
                <a:solidFill>
                  <a:srgbClr val="333F70"/>
                </a:solidFill>
                <a:latin typeface="Unbounded Bold" pitchFamily="34" charset="0"/>
                <a:ea typeface="Unbounded Bold" pitchFamily="34" charset="-122"/>
              </a:rPr>
              <a:t>4) Inadequate for </a:t>
            </a:r>
            <a:r>
              <a:rPr lang="en-US" sz="2400" b="1" dirty="0">
                <a:solidFill>
                  <a:srgbClr val="333F70"/>
                </a:solidFill>
                <a:latin typeface="Unbounded Bold" pitchFamily="34" charset="0"/>
                <a:ea typeface="Unbounded Bold" pitchFamily="34" charset="-122"/>
              </a:rPr>
              <a:t>S</a:t>
            </a:r>
            <a:r>
              <a:rPr lang="en-US" sz="2400" b="1" dirty="0" smtClean="0">
                <a:solidFill>
                  <a:srgbClr val="333F70"/>
                </a:solidFill>
                <a:latin typeface="Unbounded Bold" pitchFamily="34" charset="0"/>
                <a:ea typeface="Unbounded Bold" pitchFamily="34" charset="-122"/>
              </a:rPr>
              <a:t>easonal Demand</a:t>
            </a:r>
            <a:endParaRPr lang="en-US" sz="2400" dirty="0">
              <a:solidFill>
                <a:prstClr val="black"/>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Text 0"/>
          <p:cNvSpPr/>
          <p:nvPr/>
        </p:nvSpPr>
        <p:spPr>
          <a:xfrm>
            <a:off x="793790" y="403622"/>
            <a:ext cx="10275927" cy="708779"/>
          </a:xfrm>
          <a:prstGeom prst="rect">
            <a:avLst/>
          </a:prstGeom>
          <a:noFill/>
          <a:ln/>
        </p:spPr>
        <p:txBody>
          <a:bodyPr wrap="none" lIns="0" tIns="0" rIns="0" bIns="0" rtlCol="0" anchor="t"/>
          <a:lstStyle/>
          <a:p>
            <a:pPr marL="0" indent="0">
              <a:lnSpc>
                <a:spcPts val="5550"/>
              </a:lnSpc>
              <a:buNone/>
            </a:pPr>
            <a:r>
              <a:rPr lang="en-US" sz="4450" b="1" dirty="0">
                <a:solidFill>
                  <a:srgbClr val="333F70"/>
                </a:solidFill>
                <a:latin typeface="Unbounded Bold" pitchFamily="34" charset="0"/>
                <a:ea typeface="Unbounded Bold" pitchFamily="34" charset="-122"/>
                <a:cs typeface="Unbounded Bold" pitchFamily="34" charset="-120"/>
              </a:rPr>
              <a:t>Conclusion &amp; Key Takeaways</a:t>
            </a:r>
            <a:endParaRPr lang="en-US" sz="4450" dirty="0"/>
          </a:p>
        </p:txBody>
      </p:sp>
      <p:sp>
        <p:nvSpPr>
          <p:cNvPr id="3" name="Text 1"/>
          <p:cNvSpPr/>
          <p:nvPr/>
        </p:nvSpPr>
        <p:spPr>
          <a:xfrm>
            <a:off x="793790" y="1363622"/>
            <a:ext cx="13042821" cy="1088708"/>
          </a:xfrm>
          <a:prstGeom prst="rect">
            <a:avLst/>
          </a:prstGeom>
          <a:noFill/>
          <a:ln/>
        </p:spPr>
        <p:txBody>
          <a:bodyPr wrap="square" lIns="0" tIns="0" rIns="0" bIns="0" rtlCol="0" anchor="t"/>
          <a:lstStyle/>
          <a:p>
            <a:pPr marL="0" indent="0">
              <a:lnSpc>
                <a:spcPts val="2850"/>
              </a:lnSpc>
              <a:buNone/>
            </a:pPr>
            <a:r>
              <a:rPr lang="en-US" sz="2800" dirty="0">
                <a:solidFill>
                  <a:srgbClr val="333F70"/>
                </a:solidFill>
                <a:latin typeface="Open Sans" pitchFamily="34" charset="0"/>
                <a:ea typeface="Open Sans" pitchFamily="34" charset="-122"/>
                <a:cs typeface="Open Sans" pitchFamily="34" charset="-120"/>
              </a:rPr>
              <a:t>The Reorder Point (ROP) is a critical tool for optimizing inventory management, ensuring that businesses can meet customer demand without incurring excessive costs. Accurate demand forecasting, reliable suppliers, and effective use of technology are essential for successful ROP implementation.</a:t>
            </a:r>
            <a:endParaRPr lang="en-US" sz="2800" dirty="0"/>
          </a:p>
        </p:txBody>
      </p:sp>
      <p:sp>
        <p:nvSpPr>
          <p:cNvPr id="4" name="Text 2"/>
          <p:cNvSpPr/>
          <p:nvPr/>
        </p:nvSpPr>
        <p:spPr>
          <a:xfrm>
            <a:off x="793790" y="2866072"/>
            <a:ext cx="13042821" cy="1088708"/>
          </a:xfrm>
          <a:prstGeom prst="rect">
            <a:avLst/>
          </a:prstGeom>
          <a:noFill/>
          <a:ln/>
        </p:spPr>
        <p:txBody>
          <a:bodyPr wrap="square" lIns="0" tIns="0" rIns="0" bIns="0" rtlCol="0" anchor="t"/>
          <a:lstStyle/>
          <a:p>
            <a:pPr marL="0" indent="0">
              <a:lnSpc>
                <a:spcPts val="2850"/>
              </a:lnSpc>
              <a:buNone/>
            </a:pPr>
            <a:r>
              <a:rPr lang="en-US" sz="2800" dirty="0">
                <a:solidFill>
                  <a:srgbClr val="333F70"/>
                </a:solidFill>
                <a:latin typeface="Open Sans" pitchFamily="34" charset="0"/>
                <a:ea typeface="Open Sans" pitchFamily="34" charset="-122"/>
                <a:cs typeface="Open Sans" pitchFamily="34" charset="-120"/>
              </a:rPr>
              <a:t>Balancing cost and availability is crucial, as excessive safety stock can lead to higher holding costs, while insufficient stock can result in lost sales and customer dissatisfaction. By understanding and applying the principles of ROP, companies can achieve a competitive advantage and improve overall operational efficiency.</a:t>
            </a:r>
            <a:endParaRPr lang="en-US" sz="2800" dirty="0"/>
          </a:p>
        </p:txBody>
      </p:sp>
      <p:sp>
        <p:nvSpPr>
          <p:cNvPr id="5" name="Text 3"/>
          <p:cNvSpPr/>
          <p:nvPr/>
        </p:nvSpPr>
        <p:spPr>
          <a:xfrm>
            <a:off x="793790" y="5107186"/>
            <a:ext cx="13042821" cy="362903"/>
          </a:xfrm>
          <a:prstGeom prst="rect">
            <a:avLst/>
          </a:prstGeom>
          <a:noFill/>
          <a:ln/>
        </p:spPr>
        <p:txBody>
          <a:bodyPr wrap="none" lIns="0" tIns="0" rIns="0" bIns="0" rtlCol="0" anchor="t"/>
          <a:lstStyle/>
          <a:p>
            <a:pPr marL="0" indent="0">
              <a:lnSpc>
                <a:spcPts val="2850"/>
              </a:lnSpc>
              <a:buNone/>
            </a:pPr>
            <a:r>
              <a:rPr lang="en-US" sz="2400" dirty="0">
                <a:solidFill>
                  <a:srgbClr val="333F70"/>
                </a:solidFill>
                <a:latin typeface="Open Sans" pitchFamily="34" charset="0"/>
                <a:ea typeface="Open Sans" pitchFamily="34" charset="-122"/>
                <a:cs typeface="Open Sans" pitchFamily="34" charset="-120"/>
              </a:rPr>
              <a:t>Key takeaways:</a:t>
            </a:r>
            <a:endParaRPr lang="en-US" sz="2400" dirty="0"/>
          </a:p>
        </p:txBody>
      </p:sp>
      <p:sp>
        <p:nvSpPr>
          <p:cNvPr id="6" name="Text 4"/>
          <p:cNvSpPr/>
          <p:nvPr/>
        </p:nvSpPr>
        <p:spPr>
          <a:xfrm>
            <a:off x="793790" y="5725239"/>
            <a:ext cx="13042821" cy="362903"/>
          </a:xfrm>
          <a:prstGeom prst="rect">
            <a:avLst/>
          </a:prstGeom>
          <a:noFill/>
          <a:ln/>
        </p:spPr>
        <p:txBody>
          <a:bodyPr wrap="none" lIns="0" tIns="0" rIns="0" bIns="0" rtlCol="0" anchor="t"/>
          <a:lstStyle/>
          <a:p>
            <a:pPr marL="342900" indent="-342900">
              <a:lnSpc>
                <a:spcPts val="2850"/>
              </a:lnSpc>
              <a:buSzPct val="100000"/>
              <a:buChar char="•"/>
            </a:pPr>
            <a:r>
              <a:rPr lang="en-US" sz="2400" dirty="0">
                <a:solidFill>
                  <a:srgbClr val="333F70"/>
                </a:solidFill>
                <a:latin typeface="Open Sans" pitchFamily="34" charset="0"/>
                <a:ea typeface="Open Sans" pitchFamily="34" charset="-122"/>
                <a:cs typeface="Open Sans" pitchFamily="34" charset="-120"/>
              </a:rPr>
              <a:t>ROP prevents stockouts</a:t>
            </a:r>
            <a:endParaRPr lang="en-US" sz="2400" dirty="0"/>
          </a:p>
        </p:txBody>
      </p:sp>
      <p:sp>
        <p:nvSpPr>
          <p:cNvPr id="7" name="Text 5"/>
          <p:cNvSpPr/>
          <p:nvPr/>
        </p:nvSpPr>
        <p:spPr>
          <a:xfrm>
            <a:off x="793790" y="6167438"/>
            <a:ext cx="13042821" cy="362903"/>
          </a:xfrm>
          <a:prstGeom prst="rect">
            <a:avLst/>
          </a:prstGeom>
          <a:noFill/>
          <a:ln/>
        </p:spPr>
        <p:txBody>
          <a:bodyPr wrap="none" lIns="0" tIns="0" rIns="0" bIns="0" rtlCol="0" anchor="t"/>
          <a:lstStyle/>
          <a:p>
            <a:pPr marL="342900" indent="-342900">
              <a:lnSpc>
                <a:spcPts val="2850"/>
              </a:lnSpc>
              <a:buSzPct val="100000"/>
              <a:buChar char="•"/>
            </a:pPr>
            <a:r>
              <a:rPr lang="en-US" sz="2400" dirty="0">
                <a:solidFill>
                  <a:srgbClr val="333F70"/>
                </a:solidFill>
                <a:latin typeface="Open Sans" pitchFamily="34" charset="0"/>
                <a:ea typeface="Open Sans" pitchFamily="34" charset="-122"/>
                <a:cs typeface="Open Sans" pitchFamily="34" charset="-120"/>
              </a:rPr>
              <a:t>It balances cost and availability</a:t>
            </a:r>
            <a:endParaRPr lang="en-US" sz="2400" dirty="0"/>
          </a:p>
        </p:txBody>
      </p:sp>
      <p:sp>
        <p:nvSpPr>
          <p:cNvPr id="8" name="Text 6"/>
          <p:cNvSpPr/>
          <p:nvPr/>
        </p:nvSpPr>
        <p:spPr>
          <a:xfrm>
            <a:off x="793790" y="6609636"/>
            <a:ext cx="13042821" cy="362903"/>
          </a:xfrm>
          <a:prstGeom prst="rect">
            <a:avLst/>
          </a:prstGeom>
          <a:noFill/>
          <a:ln/>
        </p:spPr>
        <p:txBody>
          <a:bodyPr wrap="none" lIns="0" tIns="0" rIns="0" bIns="0" rtlCol="0" anchor="t"/>
          <a:lstStyle/>
          <a:p>
            <a:pPr marL="342900" indent="-342900">
              <a:lnSpc>
                <a:spcPts val="2850"/>
              </a:lnSpc>
              <a:buSzPct val="100000"/>
              <a:buChar char="•"/>
            </a:pPr>
            <a:r>
              <a:rPr lang="en-US" sz="2400" dirty="0">
                <a:solidFill>
                  <a:srgbClr val="333F70"/>
                </a:solidFill>
                <a:latin typeface="Open Sans" pitchFamily="34" charset="0"/>
                <a:ea typeface="Open Sans" pitchFamily="34" charset="-122"/>
                <a:cs typeface="Open Sans" pitchFamily="34" charset="-120"/>
              </a:rPr>
              <a:t>Technology is a must in modern ROP Management</a:t>
            </a:r>
            <a:endParaRPr lang="en-US" sz="2400" dirty="0"/>
          </a:p>
        </p:txBody>
      </p:sp>
      <p:sp>
        <p:nvSpPr>
          <p:cNvPr id="9" name="Rectangle 8"/>
          <p:cNvSpPr/>
          <p:nvPr/>
        </p:nvSpPr>
        <p:spPr>
          <a:xfrm>
            <a:off x="12862560" y="7223760"/>
            <a:ext cx="1661160" cy="89916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793790" y="377547"/>
            <a:ext cx="12412861" cy="708779"/>
          </a:xfrm>
          <a:prstGeom prst="rect">
            <a:avLst/>
          </a:prstGeom>
          <a:noFill/>
          <a:ln/>
        </p:spPr>
        <p:txBody>
          <a:bodyPr wrap="none" lIns="0" tIns="0" rIns="0" bIns="0" rtlCol="0" anchor="t"/>
          <a:lstStyle/>
          <a:p>
            <a:pPr marL="0" indent="0">
              <a:lnSpc>
                <a:spcPts val="5550"/>
              </a:lnSpc>
              <a:buNone/>
            </a:pPr>
            <a:r>
              <a:rPr lang="en-US" sz="4450" b="1" dirty="0">
                <a:solidFill>
                  <a:srgbClr val="333F70"/>
                </a:solidFill>
                <a:latin typeface="Unbounded Bold" pitchFamily="34" charset="0"/>
                <a:ea typeface="Unbounded Bold" pitchFamily="34" charset="-122"/>
                <a:cs typeface="Unbounded Bold" pitchFamily="34" charset="-120"/>
              </a:rPr>
              <a:t>Introduction to Reorder Point (ROP)</a:t>
            </a:r>
            <a:endParaRPr lang="en-US" sz="4450" dirty="0"/>
          </a:p>
        </p:txBody>
      </p:sp>
      <p:sp>
        <p:nvSpPr>
          <p:cNvPr id="3" name="Text 1"/>
          <p:cNvSpPr/>
          <p:nvPr/>
        </p:nvSpPr>
        <p:spPr>
          <a:xfrm>
            <a:off x="793790" y="1655088"/>
            <a:ext cx="13042821" cy="1088708"/>
          </a:xfrm>
          <a:prstGeom prst="rect">
            <a:avLst/>
          </a:prstGeom>
          <a:noFill/>
          <a:ln/>
        </p:spPr>
        <p:txBody>
          <a:bodyPr wrap="square" lIns="0" tIns="0" rIns="0" bIns="0" rtlCol="0" anchor="t"/>
          <a:lstStyle/>
          <a:p>
            <a:pPr marL="0" indent="0">
              <a:lnSpc>
                <a:spcPts val="2850"/>
              </a:lnSpc>
              <a:buNone/>
            </a:pPr>
            <a:r>
              <a:rPr lang="en-US" sz="2800" dirty="0">
                <a:solidFill>
                  <a:srgbClr val="333F70"/>
                </a:solidFill>
                <a:latin typeface="Open Sans" pitchFamily="34" charset="0"/>
                <a:ea typeface="Open Sans" pitchFamily="34" charset="-122"/>
                <a:cs typeface="Open Sans" pitchFamily="34" charset="-120"/>
              </a:rPr>
              <a:t>The Reorder Point (ROP) is the inventory level at which a company should place a new order to replenish its stock. It is a critical element in supply chain and inventory management, acting as a trigger to prevent stockouts and ensure continuous operations.</a:t>
            </a:r>
            <a:endParaRPr lang="en-US" sz="2800" dirty="0"/>
          </a:p>
        </p:txBody>
      </p:sp>
      <p:sp>
        <p:nvSpPr>
          <p:cNvPr id="4" name="Text 2"/>
          <p:cNvSpPr/>
          <p:nvPr/>
        </p:nvSpPr>
        <p:spPr>
          <a:xfrm>
            <a:off x="793790" y="3381552"/>
            <a:ext cx="13042821" cy="1088708"/>
          </a:xfrm>
          <a:prstGeom prst="rect">
            <a:avLst/>
          </a:prstGeom>
          <a:noFill/>
          <a:ln/>
        </p:spPr>
        <p:txBody>
          <a:bodyPr wrap="square" lIns="0" tIns="0" rIns="0" bIns="0" rtlCol="0" anchor="t"/>
          <a:lstStyle/>
          <a:p>
            <a:pPr marL="0" indent="0">
              <a:lnSpc>
                <a:spcPts val="2850"/>
              </a:lnSpc>
              <a:buNone/>
            </a:pPr>
            <a:r>
              <a:rPr lang="en-US" sz="2800" dirty="0">
                <a:solidFill>
                  <a:srgbClr val="333F70"/>
                </a:solidFill>
                <a:latin typeface="Open Sans" pitchFamily="34" charset="0"/>
                <a:ea typeface="Open Sans" pitchFamily="34" charset="-122"/>
                <a:cs typeface="Open Sans" pitchFamily="34" charset="-120"/>
              </a:rPr>
              <a:t>A well-defined ROP helps businesses balance the costs of holding inventory with the risk of running out of stock. By understanding and implementing an effective ROP strategy, companies can optimize their inventory levels, improve customer satisfaction, and enhance overall operational efficiency.</a:t>
            </a:r>
            <a:endParaRPr lang="en-US" sz="2800" dirty="0"/>
          </a:p>
        </p:txBody>
      </p:sp>
      <p:sp>
        <p:nvSpPr>
          <p:cNvPr id="5" name="Rectangle 4"/>
          <p:cNvSpPr/>
          <p:nvPr/>
        </p:nvSpPr>
        <p:spPr>
          <a:xfrm>
            <a:off x="12771120" y="7147560"/>
            <a:ext cx="1737360" cy="96012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793789" y="533520"/>
            <a:ext cx="13042821" cy="1417558"/>
          </a:xfrm>
          <a:prstGeom prst="rect">
            <a:avLst/>
          </a:prstGeom>
          <a:noFill/>
          <a:ln/>
        </p:spPr>
        <p:txBody>
          <a:bodyPr wrap="square" lIns="0" tIns="0" rIns="0" bIns="0" rtlCol="0" anchor="t"/>
          <a:lstStyle/>
          <a:p>
            <a:pPr marL="0" indent="0">
              <a:lnSpc>
                <a:spcPts val="5550"/>
              </a:lnSpc>
              <a:buNone/>
            </a:pPr>
            <a:r>
              <a:rPr lang="en-US" sz="4450" b="1" dirty="0">
                <a:solidFill>
                  <a:srgbClr val="333F70"/>
                </a:solidFill>
                <a:latin typeface="Unbounded Bold" pitchFamily="34" charset="0"/>
                <a:ea typeface="Unbounded Bold" pitchFamily="34" charset="-122"/>
                <a:cs typeface="Unbounded Bold" pitchFamily="34" charset="-120"/>
              </a:rPr>
              <a:t>Understanding Inventory Management</a:t>
            </a:r>
            <a:endParaRPr lang="en-US" sz="4450" dirty="0"/>
          </a:p>
        </p:txBody>
      </p:sp>
      <p:sp>
        <p:nvSpPr>
          <p:cNvPr id="3" name="Text 1"/>
          <p:cNvSpPr/>
          <p:nvPr/>
        </p:nvSpPr>
        <p:spPr>
          <a:xfrm>
            <a:off x="793790" y="1551861"/>
            <a:ext cx="13042821" cy="1088708"/>
          </a:xfrm>
          <a:prstGeom prst="rect">
            <a:avLst/>
          </a:prstGeom>
          <a:noFill/>
          <a:ln/>
        </p:spPr>
        <p:txBody>
          <a:bodyPr wrap="square" lIns="0" tIns="0" rIns="0" bIns="0" rtlCol="0" anchor="t"/>
          <a:lstStyle/>
          <a:p>
            <a:pPr marL="0" indent="0">
              <a:lnSpc>
                <a:spcPts val="2850"/>
              </a:lnSpc>
              <a:buNone/>
            </a:pPr>
            <a:r>
              <a:rPr lang="en-US" sz="2800" dirty="0">
                <a:solidFill>
                  <a:srgbClr val="333F70"/>
                </a:solidFill>
                <a:latin typeface="Open Sans" pitchFamily="34" charset="0"/>
                <a:ea typeface="Open Sans" pitchFamily="34" charset="-122"/>
                <a:cs typeface="Open Sans" pitchFamily="34" charset="-120"/>
              </a:rPr>
              <a:t>Inventory management involves overseeing the flow of goods, from raw materials to finished products. Effective inventory control is essential for maintaining optimal stock levels, minimizing costs, and meeting customer demand. Various inventory types exist, including raw materials, work-in-progress, and finished goods.</a:t>
            </a:r>
            <a:endParaRPr lang="en-US" sz="2800" dirty="0"/>
          </a:p>
        </p:txBody>
      </p:sp>
      <p:sp>
        <p:nvSpPr>
          <p:cNvPr id="4" name="Text 2"/>
          <p:cNvSpPr/>
          <p:nvPr/>
        </p:nvSpPr>
        <p:spPr>
          <a:xfrm>
            <a:off x="793790" y="3974485"/>
            <a:ext cx="13042821" cy="1088708"/>
          </a:xfrm>
          <a:prstGeom prst="rect">
            <a:avLst/>
          </a:prstGeom>
          <a:noFill/>
          <a:ln/>
        </p:spPr>
        <p:txBody>
          <a:bodyPr wrap="square" lIns="0" tIns="0" rIns="0" bIns="0" rtlCol="0" anchor="t"/>
          <a:lstStyle/>
          <a:p>
            <a:pPr marL="0" indent="0">
              <a:lnSpc>
                <a:spcPts val="2850"/>
              </a:lnSpc>
              <a:buNone/>
            </a:pPr>
            <a:r>
              <a:rPr lang="en-US" sz="2800" dirty="0">
                <a:solidFill>
                  <a:srgbClr val="333F70"/>
                </a:solidFill>
                <a:latin typeface="Open Sans" pitchFamily="34" charset="0"/>
                <a:ea typeface="Open Sans" pitchFamily="34" charset="-122"/>
                <a:cs typeface="Open Sans" pitchFamily="34" charset="-120"/>
              </a:rPr>
              <a:t>Challenges in inventory control include demand variability, lead time fluctuations, and the risk of obsolescence. The Reorder Point (ROP) plays a crucial role in avoiding stock outs by providing a clear signal for when to replenish inventory, ensuring that businesses can meet customer needs without excess stock.</a:t>
            </a:r>
            <a:endParaRPr lang="en-US" sz="2800" dirty="0"/>
          </a:p>
        </p:txBody>
      </p:sp>
      <p:sp>
        <p:nvSpPr>
          <p:cNvPr id="5" name="Rectangle 4"/>
          <p:cNvSpPr/>
          <p:nvPr/>
        </p:nvSpPr>
        <p:spPr>
          <a:xfrm>
            <a:off x="12755880" y="7086600"/>
            <a:ext cx="1752600" cy="102108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4" name="Text 0"/>
          <p:cNvSpPr/>
          <p:nvPr/>
        </p:nvSpPr>
        <p:spPr>
          <a:xfrm>
            <a:off x="715685" y="772597"/>
            <a:ext cx="7961948" cy="639008"/>
          </a:xfrm>
          <a:prstGeom prst="rect">
            <a:avLst/>
          </a:prstGeom>
          <a:noFill/>
          <a:ln/>
        </p:spPr>
        <p:txBody>
          <a:bodyPr wrap="none" lIns="0" tIns="0" rIns="0" bIns="0" rtlCol="0" anchor="t"/>
          <a:lstStyle/>
          <a:p>
            <a:pPr marL="0" indent="0">
              <a:lnSpc>
                <a:spcPts val="5000"/>
              </a:lnSpc>
              <a:buNone/>
            </a:pPr>
            <a:r>
              <a:rPr lang="en-US" sz="4400" b="1" dirty="0">
                <a:solidFill>
                  <a:srgbClr val="333F70"/>
                </a:solidFill>
                <a:latin typeface="Unbounded Bold" pitchFamily="34" charset="0"/>
                <a:ea typeface="Unbounded Bold" pitchFamily="34" charset="-122"/>
                <a:cs typeface="Unbounded Bold" pitchFamily="34" charset="-120"/>
              </a:rPr>
              <a:t>Formula of Reorder Point</a:t>
            </a:r>
            <a:endParaRPr lang="en-US" sz="4400" dirty="0"/>
          </a:p>
        </p:txBody>
      </p:sp>
      <p:sp>
        <p:nvSpPr>
          <p:cNvPr id="5" name="Text 1"/>
          <p:cNvSpPr/>
          <p:nvPr/>
        </p:nvSpPr>
        <p:spPr>
          <a:xfrm>
            <a:off x="715804" y="1871543"/>
            <a:ext cx="13199031" cy="981551"/>
          </a:xfrm>
          <a:prstGeom prst="rect">
            <a:avLst/>
          </a:prstGeom>
          <a:noFill/>
          <a:ln/>
        </p:spPr>
        <p:txBody>
          <a:bodyPr wrap="square" lIns="0" tIns="0" rIns="0" bIns="0" rtlCol="0" anchor="t"/>
          <a:lstStyle/>
          <a:p>
            <a:pPr marL="0" indent="0">
              <a:lnSpc>
                <a:spcPts val="2550"/>
              </a:lnSpc>
              <a:buNone/>
            </a:pPr>
            <a:r>
              <a:rPr lang="en-US" sz="2800" dirty="0">
                <a:solidFill>
                  <a:srgbClr val="333F70"/>
                </a:solidFill>
                <a:latin typeface="Open Sans" pitchFamily="34" charset="0"/>
                <a:ea typeface="Open Sans" pitchFamily="34" charset="-122"/>
                <a:cs typeface="Open Sans" pitchFamily="34" charset="-120"/>
              </a:rPr>
              <a:t>The Reorder Point (ROP) is calculated using the formula: ROP = (Average Demand × Lead Time) + Safety Stock. </a:t>
            </a:r>
            <a:r>
              <a:rPr lang="en-US" sz="2800" b="1" dirty="0">
                <a:solidFill>
                  <a:srgbClr val="333F70"/>
                </a:solidFill>
                <a:latin typeface="Open Sans" pitchFamily="34" charset="0"/>
                <a:ea typeface="Open Sans" pitchFamily="34" charset="-122"/>
                <a:cs typeface="Open Sans" pitchFamily="34" charset="-120"/>
              </a:rPr>
              <a:t>Average demand</a:t>
            </a:r>
            <a:r>
              <a:rPr lang="en-US" sz="2800" dirty="0">
                <a:solidFill>
                  <a:srgbClr val="333F70"/>
                </a:solidFill>
                <a:latin typeface="Open Sans" pitchFamily="34" charset="0"/>
                <a:ea typeface="Open Sans" pitchFamily="34" charset="-122"/>
                <a:cs typeface="Open Sans" pitchFamily="34" charset="-120"/>
              </a:rPr>
              <a:t> represents the typical quantity of goods sold or used during a specific period. </a:t>
            </a:r>
            <a:r>
              <a:rPr lang="en-US" sz="2800" b="1" dirty="0">
                <a:solidFill>
                  <a:srgbClr val="333F70"/>
                </a:solidFill>
                <a:latin typeface="Open Sans" pitchFamily="34" charset="0"/>
                <a:ea typeface="Open Sans" pitchFamily="34" charset="-122"/>
                <a:cs typeface="Open Sans" pitchFamily="34" charset="-120"/>
              </a:rPr>
              <a:t>Lead time</a:t>
            </a:r>
            <a:r>
              <a:rPr lang="en-US" sz="2800" dirty="0">
                <a:solidFill>
                  <a:srgbClr val="333F70"/>
                </a:solidFill>
                <a:latin typeface="Open Sans" pitchFamily="34" charset="0"/>
                <a:ea typeface="Open Sans" pitchFamily="34" charset="-122"/>
                <a:cs typeface="Open Sans" pitchFamily="34" charset="-120"/>
              </a:rPr>
              <a:t> is the time it takes for a new order to arrive after it has been placed.</a:t>
            </a:r>
            <a:endParaRPr lang="en-US" sz="2800" dirty="0"/>
          </a:p>
        </p:txBody>
      </p:sp>
      <p:sp>
        <p:nvSpPr>
          <p:cNvPr id="6" name="Text 2"/>
          <p:cNvSpPr/>
          <p:nvPr/>
        </p:nvSpPr>
        <p:spPr>
          <a:xfrm>
            <a:off x="715685" y="3636762"/>
            <a:ext cx="13199031" cy="654368"/>
          </a:xfrm>
          <a:prstGeom prst="rect">
            <a:avLst/>
          </a:prstGeom>
          <a:noFill/>
          <a:ln/>
        </p:spPr>
        <p:txBody>
          <a:bodyPr wrap="square" lIns="0" tIns="0" rIns="0" bIns="0" rtlCol="0" anchor="t"/>
          <a:lstStyle/>
          <a:p>
            <a:pPr marL="0" indent="0">
              <a:lnSpc>
                <a:spcPts val="2550"/>
              </a:lnSpc>
              <a:buNone/>
            </a:pPr>
            <a:r>
              <a:rPr lang="en-US" sz="2800" b="1" dirty="0">
                <a:solidFill>
                  <a:srgbClr val="333F70"/>
                </a:solidFill>
                <a:latin typeface="Open Sans" pitchFamily="34" charset="0"/>
                <a:ea typeface="Open Sans" pitchFamily="34" charset="-122"/>
                <a:cs typeface="Open Sans" pitchFamily="34" charset="-120"/>
              </a:rPr>
              <a:t>Safety stock</a:t>
            </a:r>
            <a:r>
              <a:rPr lang="en-US" sz="2800" dirty="0">
                <a:solidFill>
                  <a:srgbClr val="333F70"/>
                </a:solidFill>
                <a:latin typeface="Open Sans" pitchFamily="34" charset="0"/>
                <a:ea typeface="Open Sans" pitchFamily="34" charset="-122"/>
                <a:cs typeface="Open Sans" pitchFamily="34" charset="-120"/>
              </a:rPr>
              <a:t> is the extra inventory held to buffer against unexpected demand surges or lead time delays. For example, if a company has an average daily demand of 50 units, a lead time of 5 days, and a safety stock of 100 units, the ROP would be (50 × 5) + 100 = 350 units.</a:t>
            </a:r>
            <a:endParaRPr lang="en-US" sz="2800" dirty="0"/>
          </a:p>
        </p:txBody>
      </p:sp>
      <p:sp>
        <p:nvSpPr>
          <p:cNvPr id="7" name="Shape 3"/>
          <p:cNvSpPr/>
          <p:nvPr/>
        </p:nvSpPr>
        <p:spPr>
          <a:xfrm>
            <a:off x="715804" y="5629752"/>
            <a:ext cx="6497360" cy="1505069"/>
          </a:xfrm>
          <a:prstGeom prst="roundRect">
            <a:avLst>
              <a:gd name="adj" fmla="val 5707"/>
            </a:avLst>
          </a:prstGeom>
          <a:solidFill>
            <a:srgbClr val="D6F5EE"/>
          </a:solidFill>
          <a:ln w="7620">
            <a:solidFill>
              <a:srgbClr val="BCDBD4"/>
            </a:solidFill>
            <a:prstDash val="solid"/>
          </a:ln>
        </p:spPr>
      </p:sp>
      <p:sp>
        <p:nvSpPr>
          <p:cNvPr id="8" name="Text 4"/>
          <p:cNvSpPr/>
          <p:nvPr/>
        </p:nvSpPr>
        <p:spPr>
          <a:xfrm>
            <a:off x="927735" y="5744408"/>
            <a:ext cx="2992279" cy="319445"/>
          </a:xfrm>
          <a:prstGeom prst="rect">
            <a:avLst/>
          </a:prstGeom>
          <a:noFill/>
          <a:ln/>
        </p:spPr>
        <p:txBody>
          <a:bodyPr wrap="none" lIns="0" tIns="0" rIns="0" bIns="0" rtlCol="0" anchor="t"/>
          <a:lstStyle/>
          <a:p>
            <a:pPr marL="0" indent="0">
              <a:lnSpc>
                <a:spcPts val="2500"/>
              </a:lnSpc>
              <a:buNone/>
            </a:pPr>
            <a:r>
              <a:rPr lang="en-US" sz="2800" b="1" dirty="0">
                <a:solidFill>
                  <a:srgbClr val="333F70"/>
                </a:solidFill>
                <a:latin typeface="Unbounded Bold" pitchFamily="34" charset="0"/>
                <a:ea typeface="Unbounded Bold" pitchFamily="34" charset="-122"/>
                <a:cs typeface="Unbounded Bold" pitchFamily="34" charset="-120"/>
              </a:rPr>
              <a:t>With safety stock:</a:t>
            </a:r>
            <a:endParaRPr lang="en-US" sz="2800" dirty="0"/>
          </a:p>
        </p:txBody>
      </p:sp>
      <p:sp>
        <p:nvSpPr>
          <p:cNvPr id="9" name="Text 5"/>
          <p:cNvSpPr/>
          <p:nvPr/>
        </p:nvSpPr>
        <p:spPr>
          <a:xfrm>
            <a:off x="927735" y="6324065"/>
            <a:ext cx="6073259" cy="638889"/>
          </a:xfrm>
          <a:prstGeom prst="rect">
            <a:avLst/>
          </a:prstGeom>
          <a:noFill/>
          <a:ln/>
        </p:spPr>
        <p:txBody>
          <a:bodyPr wrap="square" lIns="0" tIns="0" rIns="0" bIns="0" rtlCol="0" anchor="t"/>
          <a:lstStyle/>
          <a:p>
            <a:pPr marL="0" indent="0">
              <a:lnSpc>
                <a:spcPts val="2500"/>
              </a:lnSpc>
              <a:buNone/>
            </a:pPr>
            <a:r>
              <a:rPr lang="en-US" sz="2800" b="1" dirty="0">
                <a:solidFill>
                  <a:srgbClr val="333F70"/>
                </a:solidFill>
                <a:latin typeface="Unbounded Bold" pitchFamily="34" charset="0"/>
                <a:ea typeface="Unbounded Bold" pitchFamily="34" charset="-122"/>
                <a:cs typeface="Unbounded Bold" pitchFamily="34" charset="-120"/>
              </a:rPr>
              <a:t>ROP = (Average Demand × Lead Time) + Safety Stock</a:t>
            </a:r>
            <a:endParaRPr lang="en-US" sz="2800" dirty="0"/>
          </a:p>
        </p:txBody>
      </p:sp>
      <p:sp>
        <p:nvSpPr>
          <p:cNvPr id="10" name="Shape 6"/>
          <p:cNvSpPr/>
          <p:nvPr/>
        </p:nvSpPr>
        <p:spPr>
          <a:xfrm>
            <a:off x="7425095" y="5629752"/>
            <a:ext cx="6497360" cy="1505069"/>
          </a:xfrm>
          <a:prstGeom prst="roundRect">
            <a:avLst>
              <a:gd name="adj" fmla="val 5707"/>
            </a:avLst>
          </a:prstGeom>
          <a:solidFill>
            <a:srgbClr val="D6F5EE"/>
          </a:solidFill>
          <a:ln w="7620">
            <a:solidFill>
              <a:srgbClr val="BCDBD4"/>
            </a:solidFill>
            <a:prstDash val="solid"/>
          </a:ln>
        </p:spPr>
      </p:sp>
      <p:sp>
        <p:nvSpPr>
          <p:cNvPr id="11" name="Text 7"/>
          <p:cNvSpPr/>
          <p:nvPr/>
        </p:nvSpPr>
        <p:spPr>
          <a:xfrm>
            <a:off x="7629525" y="5744408"/>
            <a:ext cx="3546753" cy="319445"/>
          </a:xfrm>
          <a:prstGeom prst="rect">
            <a:avLst/>
          </a:prstGeom>
          <a:noFill/>
          <a:ln/>
        </p:spPr>
        <p:txBody>
          <a:bodyPr wrap="none" lIns="0" tIns="0" rIns="0" bIns="0" rtlCol="0" anchor="t"/>
          <a:lstStyle/>
          <a:p>
            <a:pPr marL="0" indent="0">
              <a:lnSpc>
                <a:spcPts val="2500"/>
              </a:lnSpc>
              <a:buNone/>
            </a:pPr>
            <a:r>
              <a:rPr lang="en-US" sz="2800" b="1" dirty="0">
                <a:solidFill>
                  <a:srgbClr val="333F70"/>
                </a:solidFill>
                <a:latin typeface="Unbounded Bold" pitchFamily="34" charset="0"/>
                <a:ea typeface="Unbounded Bold" pitchFamily="34" charset="-122"/>
                <a:cs typeface="Unbounded Bold" pitchFamily="34" charset="-120"/>
              </a:rPr>
              <a:t>Without safety stock:</a:t>
            </a:r>
            <a:endParaRPr lang="en-US" sz="2800" dirty="0"/>
          </a:p>
        </p:txBody>
      </p:sp>
      <p:sp>
        <p:nvSpPr>
          <p:cNvPr id="12" name="Text 8"/>
          <p:cNvSpPr/>
          <p:nvPr/>
        </p:nvSpPr>
        <p:spPr>
          <a:xfrm>
            <a:off x="7629525" y="6324065"/>
            <a:ext cx="5747385" cy="319445"/>
          </a:xfrm>
          <a:prstGeom prst="rect">
            <a:avLst/>
          </a:prstGeom>
          <a:noFill/>
          <a:ln/>
        </p:spPr>
        <p:txBody>
          <a:bodyPr wrap="none" lIns="0" tIns="0" rIns="0" bIns="0" rtlCol="0" anchor="t"/>
          <a:lstStyle/>
          <a:p>
            <a:pPr marL="0" indent="0">
              <a:lnSpc>
                <a:spcPts val="2500"/>
              </a:lnSpc>
              <a:buNone/>
            </a:pPr>
            <a:r>
              <a:rPr lang="en-US" sz="2800" b="1" dirty="0">
                <a:solidFill>
                  <a:srgbClr val="333F70"/>
                </a:solidFill>
                <a:latin typeface="Unbounded Bold" pitchFamily="34" charset="0"/>
                <a:ea typeface="Unbounded Bold" pitchFamily="34" charset="-122"/>
                <a:cs typeface="Unbounded Bold" pitchFamily="34" charset="-120"/>
              </a:rPr>
              <a:t>ROP= daily average sales × lead time</a:t>
            </a:r>
            <a:endParaRPr lang="en-US" sz="2800" dirty="0"/>
          </a:p>
        </p:txBody>
      </p:sp>
      <p:sp>
        <p:nvSpPr>
          <p:cNvPr id="13" name="Rectangle 12"/>
          <p:cNvSpPr/>
          <p:nvPr/>
        </p:nvSpPr>
        <p:spPr>
          <a:xfrm>
            <a:off x="12710160" y="7788949"/>
            <a:ext cx="1813560" cy="37544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2802" y="2001565"/>
            <a:ext cx="11530135" cy="6101911"/>
          </a:xfrm>
          <a:prstGeom prst="rect">
            <a:avLst/>
          </a:prstGeom>
        </p:spPr>
      </p:pic>
      <p:sp>
        <p:nvSpPr>
          <p:cNvPr id="6" name="Rectangle 5"/>
          <p:cNvSpPr/>
          <p:nvPr/>
        </p:nvSpPr>
        <p:spPr>
          <a:xfrm>
            <a:off x="1529255" y="524237"/>
            <a:ext cx="7315200" cy="1046440"/>
          </a:xfrm>
          <a:prstGeom prst="rect">
            <a:avLst/>
          </a:prstGeom>
        </p:spPr>
        <p:txBody>
          <a:bodyPr>
            <a:spAutoFit/>
          </a:bodyPr>
          <a:lstStyle/>
          <a:p>
            <a:r>
              <a:rPr lang="en-US" sz="4400" b="1" dirty="0">
                <a:solidFill>
                  <a:srgbClr val="333333"/>
                </a:solidFill>
                <a:latin typeface="Unbounded Bold"/>
              </a:rPr>
              <a:t>Graph</a:t>
            </a:r>
            <a:r>
              <a:rPr lang="en-US" b="1" dirty="0">
                <a:solidFill>
                  <a:srgbClr val="333333"/>
                </a:solidFill>
                <a:latin typeface="Droid Serif"/>
              </a:rPr>
              <a:t> </a:t>
            </a:r>
            <a:r>
              <a:rPr lang="en-US" dirty="0"/>
              <a:t/>
            </a:r>
            <a:br>
              <a:rPr lang="en-US" dirty="0"/>
            </a:br>
            <a:endParaRPr lang="en-US" dirty="0"/>
          </a:p>
        </p:txBody>
      </p:sp>
    </p:spTree>
    <p:extLst>
      <p:ext uri="{BB962C8B-B14F-4D97-AF65-F5344CB8AC3E}">
        <p14:creationId xmlns:p14="http://schemas.microsoft.com/office/powerpoint/2010/main" val="33362650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672346" y="668536"/>
            <a:ext cx="9620369" cy="600313"/>
          </a:xfrm>
          <a:prstGeom prst="rect">
            <a:avLst/>
          </a:prstGeom>
          <a:noFill/>
          <a:ln/>
        </p:spPr>
        <p:txBody>
          <a:bodyPr wrap="none" lIns="0" tIns="0" rIns="0" bIns="0" rtlCol="0" anchor="t"/>
          <a:lstStyle/>
          <a:p>
            <a:pPr marL="0" indent="0">
              <a:lnSpc>
                <a:spcPts val="4700"/>
              </a:lnSpc>
              <a:buNone/>
            </a:pPr>
            <a:r>
              <a:rPr lang="en-US" sz="4400" b="1" dirty="0">
                <a:solidFill>
                  <a:srgbClr val="333F70"/>
                </a:solidFill>
                <a:latin typeface="Unbounded Bold" pitchFamily="34" charset="0"/>
                <a:ea typeface="Unbounded Bold" pitchFamily="34" charset="-122"/>
                <a:cs typeface="Unbounded Bold" pitchFamily="34" charset="-120"/>
              </a:rPr>
              <a:t>Factors Affecting Reorder Point</a:t>
            </a:r>
            <a:endParaRPr lang="en-US" sz="4400" dirty="0"/>
          </a:p>
        </p:txBody>
      </p:sp>
      <p:sp>
        <p:nvSpPr>
          <p:cNvPr id="3" name="Text 1"/>
          <p:cNvSpPr/>
          <p:nvPr/>
        </p:nvSpPr>
        <p:spPr>
          <a:xfrm>
            <a:off x="672346" y="1591672"/>
            <a:ext cx="13285708" cy="922258"/>
          </a:xfrm>
          <a:prstGeom prst="rect">
            <a:avLst/>
          </a:prstGeom>
          <a:noFill/>
          <a:ln/>
        </p:spPr>
        <p:txBody>
          <a:bodyPr wrap="square" lIns="0" tIns="0" rIns="0" bIns="0" rtlCol="0" anchor="t"/>
          <a:lstStyle/>
          <a:p>
            <a:pPr marL="0" indent="0">
              <a:lnSpc>
                <a:spcPts val="2400"/>
              </a:lnSpc>
              <a:buNone/>
            </a:pPr>
            <a:r>
              <a:rPr lang="en-US" sz="2800" dirty="0">
                <a:solidFill>
                  <a:srgbClr val="333F70"/>
                </a:solidFill>
                <a:latin typeface="Open Sans" pitchFamily="34" charset="0"/>
                <a:ea typeface="Open Sans" pitchFamily="34" charset="-122"/>
                <a:cs typeface="Open Sans" pitchFamily="34" charset="-120"/>
              </a:rPr>
              <a:t>Several factors influence the determination of the Reorder Point (ROP). Demand variability, or fluctuations in customer demand, can significantly impact ROP. Higher demand variability requires a larger safety stock to prevent stockouts. Lead time fluctuations, or variations in the time it takes for orders to arrive, also affect ROP</a:t>
            </a:r>
            <a:r>
              <a:rPr lang="en-US" sz="2200" dirty="0">
                <a:solidFill>
                  <a:srgbClr val="333F70"/>
                </a:solidFill>
                <a:latin typeface="Open Sans" pitchFamily="34" charset="0"/>
                <a:ea typeface="Open Sans" pitchFamily="34" charset="-122"/>
                <a:cs typeface="Open Sans" pitchFamily="34" charset="-120"/>
              </a:rPr>
              <a:t>.</a:t>
            </a:r>
            <a:endParaRPr lang="en-US" sz="2200" dirty="0"/>
          </a:p>
        </p:txBody>
      </p:sp>
      <p:sp>
        <p:nvSpPr>
          <p:cNvPr id="4" name="Text 2"/>
          <p:cNvSpPr/>
          <p:nvPr/>
        </p:nvSpPr>
        <p:spPr>
          <a:xfrm>
            <a:off x="672346" y="3110255"/>
            <a:ext cx="13285708" cy="614839"/>
          </a:xfrm>
          <a:prstGeom prst="rect">
            <a:avLst/>
          </a:prstGeom>
          <a:noFill/>
          <a:ln/>
        </p:spPr>
        <p:txBody>
          <a:bodyPr wrap="square" lIns="0" tIns="0" rIns="0" bIns="0" rtlCol="0" anchor="t"/>
          <a:lstStyle/>
          <a:p>
            <a:pPr marL="0" indent="0">
              <a:lnSpc>
                <a:spcPts val="2400"/>
              </a:lnSpc>
              <a:buNone/>
            </a:pPr>
            <a:r>
              <a:rPr lang="en-US" sz="2800" dirty="0">
                <a:solidFill>
                  <a:srgbClr val="333F70"/>
                </a:solidFill>
                <a:latin typeface="Open Sans" pitchFamily="34" charset="0"/>
                <a:ea typeface="Open Sans" pitchFamily="34" charset="-122"/>
                <a:cs typeface="Open Sans" pitchFamily="34" charset="-120"/>
              </a:rPr>
              <a:t>Longer and more variable lead times necessitate a higher ROP. Safety stock considerations involve determining the appropriate level of extra inventory to hold. Supplier reliability is also a factor, as unreliable suppliers may require a larger safety stock to compensate for potential delays.</a:t>
            </a:r>
            <a:endParaRPr lang="en-US" sz="2800" dirty="0"/>
          </a:p>
        </p:txBody>
      </p:sp>
      <p:sp>
        <p:nvSpPr>
          <p:cNvPr id="5" name="Text 3"/>
          <p:cNvSpPr/>
          <p:nvPr/>
        </p:nvSpPr>
        <p:spPr>
          <a:xfrm>
            <a:off x="1750158" y="5890588"/>
            <a:ext cx="2881432" cy="300157"/>
          </a:xfrm>
          <a:prstGeom prst="rect">
            <a:avLst/>
          </a:prstGeom>
          <a:noFill/>
          <a:ln/>
        </p:spPr>
        <p:txBody>
          <a:bodyPr wrap="none" lIns="0" tIns="0" rIns="0" bIns="0" rtlCol="0" anchor="t"/>
          <a:lstStyle/>
          <a:p>
            <a:pPr marL="0" indent="0" algn="r">
              <a:lnSpc>
                <a:spcPts val="2350"/>
              </a:lnSpc>
              <a:buNone/>
            </a:pPr>
            <a:r>
              <a:rPr lang="en-US" sz="2400" b="1" dirty="0">
                <a:solidFill>
                  <a:srgbClr val="333F70"/>
                </a:solidFill>
                <a:latin typeface="Unbounded Bold" pitchFamily="34" charset="0"/>
                <a:ea typeface="Unbounded Bold" pitchFamily="34" charset="-122"/>
                <a:cs typeface="Unbounded Bold" pitchFamily="34" charset="-120"/>
              </a:rPr>
              <a:t>Demand Variability</a:t>
            </a:r>
            <a:endParaRPr lang="en-US" sz="2400" dirty="0"/>
          </a:p>
        </p:txBody>
      </p:sp>
      <p:pic>
        <p:nvPicPr>
          <p:cNvPr id="6" name="Image 0" descr="preencoded.png"/>
          <p:cNvPicPr>
            <a:picLocks noChangeAspect="1"/>
          </p:cNvPicPr>
          <p:nvPr/>
        </p:nvPicPr>
        <p:blipFill>
          <a:blip r:embed="rId3"/>
          <a:stretch>
            <a:fillRect/>
          </a:stretch>
        </p:blipFill>
        <p:spPr>
          <a:xfrm>
            <a:off x="5052494" y="4523800"/>
            <a:ext cx="3338549" cy="3338549"/>
          </a:xfrm>
          <a:prstGeom prst="rect">
            <a:avLst/>
          </a:prstGeom>
        </p:spPr>
      </p:pic>
      <p:sp>
        <p:nvSpPr>
          <p:cNvPr id="7" name="Text 4"/>
          <p:cNvSpPr/>
          <p:nvPr/>
        </p:nvSpPr>
        <p:spPr>
          <a:xfrm>
            <a:off x="5441867" y="5806530"/>
            <a:ext cx="577576" cy="384215"/>
          </a:xfrm>
          <a:prstGeom prst="rect">
            <a:avLst/>
          </a:prstGeom>
          <a:noFill/>
          <a:ln/>
        </p:spPr>
        <p:txBody>
          <a:bodyPr wrap="none" lIns="0" tIns="0" rIns="0" bIns="0" rtlCol="0" anchor="t"/>
          <a:lstStyle/>
          <a:p>
            <a:pPr marL="0" indent="0">
              <a:lnSpc>
                <a:spcPts val="3000"/>
              </a:lnSpc>
              <a:buNone/>
            </a:pPr>
            <a:r>
              <a:rPr lang="en-US" sz="2400" b="1" dirty="0">
                <a:solidFill>
                  <a:srgbClr val="333F70"/>
                </a:solidFill>
                <a:latin typeface="Unbounded Bold" pitchFamily="34" charset="0"/>
                <a:ea typeface="Unbounded Bold" pitchFamily="34" charset="-122"/>
                <a:cs typeface="Unbounded Bold" pitchFamily="34" charset="-120"/>
              </a:rPr>
              <a:t>1</a:t>
            </a:r>
            <a:endParaRPr lang="en-US" sz="2400" dirty="0"/>
          </a:p>
        </p:txBody>
      </p:sp>
      <p:sp>
        <p:nvSpPr>
          <p:cNvPr id="8" name="Text 5"/>
          <p:cNvSpPr/>
          <p:nvPr/>
        </p:nvSpPr>
        <p:spPr>
          <a:xfrm>
            <a:off x="8932104" y="5054381"/>
            <a:ext cx="3537109" cy="300157"/>
          </a:xfrm>
          <a:prstGeom prst="rect">
            <a:avLst/>
          </a:prstGeom>
          <a:noFill/>
          <a:ln/>
        </p:spPr>
        <p:txBody>
          <a:bodyPr wrap="none" lIns="0" tIns="0" rIns="0" bIns="0" rtlCol="0" anchor="t"/>
          <a:lstStyle/>
          <a:p>
            <a:pPr marL="0" indent="0" algn="l">
              <a:lnSpc>
                <a:spcPts val="2350"/>
              </a:lnSpc>
              <a:buNone/>
            </a:pPr>
            <a:r>
              <a:rPr lang="en-US" sz="2400" b="1" dirty="0">
                <a:solidFill>
                  <a:srgbClr val="333F70"/>
                </a:solidFill>
                <a:latin typeface="Unbounded Bold" pitchFamily="34" charset="0"/>
                <a:ea typeface="Unbounded Bold" pitchFamily="34" charset="-122"/>
                <a:cs typeface="Unbounded Bold" pitchFamily="34" charset="-120"/>
              </a:rPr>
              <a:t>Lead Time Fluctuations</a:t>
            </a:r>
            <a:endParaRPr lang="en-US" sz="2400" dirty="0"/>
          </a:p>
        </p:txBody>
      </p:sp>
      <p:pic>
        <p:nvPicPr>
          <p:cNvPr id="9" name="Image 1" descr="preencoded.png"/>
          <p:cNvPicPr>
            <a:picLocks noChangeAspect="1"/>
          </p:cNvPicPr>
          <p:nvPr/>
        </p:nvPicPr>
        <p:blipFill>
          <a:blip r:embed="rId4"/>
          <a:stretch>
            <a:fillRect/>
          </a:stretch>
        </p:blipFill>
        <p:spPr>
          <a:xfrm>
            <a:off x="5416107" y="4427729"/>
            <a:ext cx="3225874" cy="3225874"/>
          </a:xfrm>
          <a:prstGeom prst="rect">
            <a:avLst/>
          </a:prstGeom>
        </p:spPr>
      </p:pic>
      <p:sp>
        <p:nvSpPr>
          <p:cNvPr id="10" name="Text 6"/>
          <p:cNvSpPr/>
          <p:nvPr/>
        </p:nvSpPr>
        <p:spPr>
          <a:xfrm>
            <a:off x="7689057" y="4970740"/>
            <a:ext cx="200501" cy="384215"/>
          </a:xfrm>
          <a:prstGeom prst="rect">
            <a:avLst/>
          </a:prstGeom>
          <a:noFill/>
          <a:ln/>
        </p:spPr>
        <p:txBody>
          <a:bodyPr wrap="none" lIns="0" tIns="0" rIns="0" bIns="0" rtlCol="0" anchor="t"/>
          <a:lstStyle/>
          <a:p>
            <a:pPr marL="0" indent="0">
              <a:lnSpc>
                <a:spcPts val="3000"/>
              </a:lnSpc>
              <a:buNone/>
            </a:pPr>
            <a:r>
              <a:rPr lang="en-US" sz="2400" b="1" dirty="0">
                <a:solidFill>
                  <a:srgbClr val="333F70"/>
                </a:solidFill>
                <a:latin typeface="Unbounded Bold" pitchFamily="34" charset="0"/>
                <a:ea typeface="Unbounded Bold" pitchFamily="34" charset="-122"/>
                <a:cs typeface="Unbounded Bold" pitchFamily="34" charset="-120"/>
              </a:rPr>
              <a:t>2</a:t>
            </a:r>
            <a:endParaRPr lang="en-US" sz="2400" dirty="0"/>
          </a:p>
        </p:txBody>
      </p:sp>
      <p:sp>
        <p:nvSpPr>
          <p:cNvPr id="11" name="Text 7"/>
          <p:cNvSpPr/>
          <p:nvPr/>
        </p:nvSpPr>
        <p:spPr>
          <a:xfrm>
            <a:off x="8510444" y="7306032"/>
            <a:ext cx="4380428" cy="300157"/>
          </a:xfrm>
          <a:prstGeom prst="rect">
            <a:avLst/>
          </a:prstGeom>
          <a:noFill/>
          <a:ln/>
        </p:spPr>
        <p:txBody>
          <a:bodyPr wrap="none" lIns="0" tIns="0" rIns="0" bIns="0" rtlCol="0" anchor="t"/>
          <a:lstStyle/>
          <a:p>
            <a:pPr marL="0" indent="0" algn="l">
              <a:lnSpc>
                <a:spcPts val="2350"/>
              </a:lnSpc>
              <a:buNone/>
            </a:pPr>
            <a:r>
              <a:rPr lang="en-US" sz="2400" b="1" dirty="0">
                <a:solidFill>
                  <a:srgbClr val="333F70"/>
                </a:solidFill>
                <a:latin typeface="Unbounded Bold" pitchFamily="34" charset="0"/>
                <a:ea typeface="Unbounded Bold" pitchFamily="34" charset="-122"/>
                <a:cs typeface="Unbounded Bold" pitchFamily="34" charset="-120"/>
              </a:rPr>
              <a:t>Safety Stock Considerations</a:t>
            </a:r>
            <a:endParaRPr lang="en-US" sz="2400" dirty="0"/>
          </a:p>
        </p:txBody>
      </p:sp>
      <p:pic>
        <p:nvPicPr>
          <p:cNvPr id="12" name="Image 2" descr="preencoded.png"/>
          <p:cNvPicPr>
            <a:picLocks noChangeAspect="1"/>
          </p:cNvPicPr>
          <p:nvPr/>
        </p:nvPicPr>
        <p:blipFill>
          <a:blip r:embed="rId5"/>
          <a:stretch>
            <a:fillRect/>
          </a:stretch>
        </p:blipFill>
        <p:spPr>
          <a:xfrm>
            <a:off x="5234365" y="4704695"/>
            <a:ext cx="3418225" cy="3418225"/>
          </a:xfrm>
          <a:prstGeom prst="rect">
            <a:avLst/>
          </a:prstGeom>
        </p:spPr>
      </p:pic>
      <p:sp>
        <p:nvSpPr>
          <p:cNvPr id="13" name="Text 8"/>
          <p:cNvSpPr/>
          <p:nvPr/>
        </p:nvSpPr>
        <p:spPr>
          <a:xfrm>
            <a:off x="7711441" y="7221974"/>
            <a:ext cx="201454" cy="384215"/>
          </a:xfrm>
          <a:prstGeom prst="rect">
            <a:avLst/>
          </a:prstGeom>
          <a:noFill/>
          <a:ln/>
        </p:spPr>
        <p:txBody>
          <a:bodyPr wrap="none" lIns="0" tIns="0" rIns="0" bIns="0" rtlCol="0" anchor="t"/>
          <a:lstStyle/>
          <a:p>
            <a:pPr marL="0" indent="0">
              <a:lnSpc>
                <a:spcPts val="3000"/>
              </a:lnSpc>
              <a:buNone/>
            </a:pPr>
            <a:r>
              <a:rPr lang="en-US" sz="2400" b="1" dirty="0">
                <a:solidFill>
                  <a:srgbClr val="333F70"/>
                </a:solidFill>
                <a:latin typeface="Unbounded Bold" pitchFamily="34" charset="0"/>
                <a:ea typeface="Unbounded Bold" pitchFamily="34" charset="-122"/>
                <a:cs typeface="Unbounded Bold" pitchFamily="34" charset="-120"/>
              </a:rPr>
              <a:t>3</a:t>
            </a:r>
            <a:endParaRPr lang="en-US" sz="2400" dirty="0"/>
          </a:p>
        </p:txBody>
      </p:sp>
      <p:sp>
        <p:nvSpPr>
          <p:cNvPr id="14" name="Rectangle 13"/>
          <p:cNvSpPr/>
          <p:nvPr/>
        </p:nvSpPr>
        <p:spPr>
          <a:xfrm>
            <a:off x="12832080" y="7239000"/>
            <a:ext cx="1676400" cy="88392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793790" y="500776"/>
            <a:ext cx="13042821" cy="1417558"/>
          </a:xfrm>
          <a:prstGeom prst="rect">
            <a:avLst/>
          </a:prstGeom>
          <a:noFill/>
          <a:ln/>
        </p:spPr>
        <p:txBody>
          <a:bodyPr wrap="square" lIns="0" tIns="0" rIns="0" bIns="0" rtlCol="0" anchor="t"/>
          <a:lstStyle/>
          <a:p>
            <a:pPr marL="0" indent="0">
              <a:lnSpc>
                <a:spcPts val="5550"/>
              </a:lnSpc>
              <a:buNone/>
            </a:pPr>
            <a:r>
              <a:rPr lang="en-US" sz="4400" b="1" dirty="0">
                <a:solidFill>
                  <a:srgbClr val="333F70"/>
                </a:solidFill>
                <a:latin typeface="Unbounded Bold" pitchFamily="34" charset="0"/>
                <a:ea typeface="Unbounded Bold" pitchFamily="34" charset="-122"/>
                <a:cs typeface="Unbounded Bold" pitchFamily="34" charset="-120"/>
              </a:rPr>
              <a:t>Reorder Point in Different Inventory Models</a:t>
            </a:r>
            <a:endParaRPr lang="en-US" sz="4400" dirty="0"/>
          </a:p>
        </p:txBody>
      </p:sp>
      <p:sp>
        <p:nvSpPr>
          <p:cNvPr id="3" name="Text 1"/>
          <p:cNvSpPr/>
          <p:nvPr/>
        </p:nvSpPr>
        <p:spPr>
          <a:xfrm>
            <a:off x="793788" y="1373980"/>
            <a:ext cx="13042821" cy="1088708"/>
          </a:xfrm>
          <a:prstGeom prst="rect">
            <a:avLst/>
          </a:prstGeom>
          <a:noFill/>
          <a:ln/>
        </p:spPr>
        <p:txBody>
          <a:bodyPr wrap="square" lIns="0" tIns="0" rIns="0" bIns="0" rtlCol="0" anchor="t"/>
          <a:lstStyle/>
          <a:p>
            <a:pPr marL="0" indent="0">
              <a:lnSpc>
                <a:spcPts val="2850"/>
              </a:lnSpc>
              <a:buNone/>
            </a:pPr>
            <a:r>
              <a:rPr lang="en-US" sz="2800" dirty="0">
                <a:solidFill>
                  <a:srgbClr val="333F70"/>
                </a:solidFill>
                <a:latin typeface="Open Sans" pitchFamily="34" charset="0"/>
                <a:ea typeface="Open Sans" pitchFamily="34" charset="-122"/>
                <a:cs typeface="Open Sans" pitchFamily="34" charset="-120"/>
              </a:rPr>
              <a:t>The Reorder Point (ROP) is applied differently in various inventory models. In the Economic Order Quantity (EOQ) model, ROP helps determine when to place an order for the optimal quantity. In Just-in-Time (JIT) and Lean Inventory Management, ROP is minimized through close coordination with suppliers and efficient production processes.</a:t>
            </a:r>
            <a:endParaRPr lang="en-US" sz="2800" dirty="0"/>
          </a:p>
        </p:txBody>
      </p:sp>
      <p:sp>
        <p:nvSpPr>
          <p:cNvPr id="4" name="Text 2"/>
          <p:cNvSpPr/>
          <p:nvPr/>
        </p:nvSpPr>
        <p:spPr>
          <a:xfrm>
            <a:off x="800575" y="3470793"/>
            <a:ext cx="13042821" cy="1088708"/>
          </a:xfrm>
          <a:prstGeom prst="rect">
            <a:avLst/>
          </a:prstGeom>
          <a:noFill/>
          <a:ln/>
        </p:spPr>
        <p:txBody>
          <a:bodyPr wrap="square" lIns="0" tIns="0" rIns="0" bIns="0" rtlCol="0" anchor="t"/>
          <a:lstStyle/>
          <a:p>
            <a:pPr marL="0" indent="0">
              <a:lnSpc>
                <a:spcPts val="2850"/>
              </a:lnSpc>
              <a:buNone/>
            </a:pPr>
            <a:r>
              <a:rPr lang="en-US" sz="2800" dirty="0">
                <a:solidFill>
                  <a:srgbClr val="333F70"/>
                </a:solidFill>
                <a:latin typeface="Open Sans" pitchFamily="34" charset="0"/>
                <a:ea typeface="Open Sans" pitchFamily="34" charset="-122"/>
                <a:cs typeface="Open Sans" pitchFamily="34" charset="-120"/>
              </a:rPr>
              <a:t>Push systems, where inventory is pushed through the supply chain based on forecasts, rely heavily on accurate ROP calculations to avoid excess stock or shortages. Pull systems, where inventory is pulled through the supply chain based on actual demand, use ROP to trigger replenishment only when needed</a:t>
            </a:r>
            <a:r>
              <a:rPr lang="en-US" sz="3600" dirty="0">
                <a:solidFill>
                  <a:srgbClr val="333F70"/>
                </a:solidFill>
                <a:latin typeface="Open Sans" pitchFamily="34" charset="0"/>
                <a:ea typeface="Open Sans" pitchFamily="34" charset="-122"/>
                <a:cs typeface="Open Sans" pitchFamily="34" charset="-120"/>
              </a:rPr>
              <a:t>.</a:t>
            </a:r>
            <a:endParaRPr lang="en-US" sz="3600" dirty="0"/>
          </a:p>
        </p:txBody>
      </p:sp>
      <p:sp>
        <p:nvSpPr>
          <p:cNvPr id="5" name="Text 3"/>
          <p:cNvSpPr/>
          <p:nvPr/>
        </p:nvSpPr>
        <p:spPr>
          <a:xfrm>
            <a:off x="793789" y="6707507"/>
            <a:ext cx="3978116" cy="708660"/>
          </a:xfrm>
          <a:prstGeom prst="rect">
            <a:avLst/>
          </a:prstGeom>
          <a:noFill/>
          <a:ln/>
        </p:spPr>
        <p:txBody>
          <a:bodyPr wrap="square" lIns="0" tIns="0" rIns="0" bIns="0" rtlCol="0" anchor="t"/>
          <a:lstStyle/>
          <a:p>
            <a:pPr marL="0" indent="0">
              <a:lnSpc>
                <a:spcPts val="2750"/>
              </a:lnSpc>
              <a:buNone/>
            </a:pPr>
            <a:r>
              <a:rPr lang="en-US" sz="2400" b="1" dirty="0">
                <a:solidFill>
                  <a:srgbClr val="333F70"/>
                </a:solidFill>
                <a:latin typeface="Unbounded Bold" pitchFamily="34" charset="0"/>
                <a:ea typeface="Unbounded Bold" pitchFamily="34" charset="-122"/>
                <a:cs typeface="Unbounded Bold" pitchFamily="34" charset="-120"/>
              </a:rPr>
              <a:t>EOQ Model (Economic Order Quantity)</a:t>
            </a:r>
            <a:endParaRPr lang="en-US" sz="2400" dirty="0"/>
          </a:p>
        </p:txBody>
      </p:sp>
      <p:sp>
        <p:nvSpPr>
          <p:cNvPr id="6" name="Text 4"/>
          <p:cNvSpPr/>
          <p:nvPr/>
        </p:nvSpPr>
        <p:spPr>
          <a:xfrm>
            <a:off x="5332928" y="6530342"/>
            <a:ext cx="3978116" cy="1062990"/>
          </a:xfrm>
          <a:prstGeom prst="rect">
            <a:avLst/>
          </a:prstGeom>
          <a:noFill/>
          <a:ln/>
        </p:spPr>
        <p:txBody>
          <a:bodyPr wrap="square" lIns="0" tIns="0" rIns="0" bIns="0" rtlCol="0" anchor="t"/>
          <a:lstStyle/>
          <a:p>
            <a:pPr marL="0" indent="0">
              <a:lnSpc>
                <a:spcPts val="2750"/>
              </a:lnSpc>
              <a:buNone/>
            </a:pPr>
            <a:r>
              <a:rPr lang="en-US" sz="2400" b="1" dirty="0">
                <a:solidFill>
                  <a:srgbClr val="333F70"/>
                </a:solidFill>
                <a:latin typeface="Unbounded Bold" pitchFamily="34" charset="0"/>
                <a:ea typeface="Unbounded Bold" pitchFamily="34" charset="-122"/>
                <a:cs typeface="Unbounded Bold" pitchFamily="34" charset="-120"/>
              </a:rPr>
              <a:t>Just-in-Time (JIT) &amp; Lean Inventory Management</a:t>
            </a:r>
            <a:endParaRPr lang="en-US" sz="2400" dirty="0"/>
          </a:p>
        </p:txBody>
      </p:sp>
      <p:sp>
        <p:nvSpPr>
          <p:cNvPr id="7" name="Text 5"/>
          <p:cNvSpPr/>
          <p:nvPr/>
        </p:nvSpPr>
        <p:spPr>
          <a:xfrm>
            <a:off x="9884688" y="6530342"/>
            <a:ext cx="3800832" cy="354330"/>
          </a:xfrm>
          <a:prstGeom prst="rect">
            <a:avLst/>
          </a:prstGeom>
          <a:noFill/>
          <a:ln/>
        </p:spPr>
        <p:txBody>
          <a:bodyPr wrap="none" lIns="0" tIns="0" rIns="0" bIns="0" rtlCol="0" anchor="t"/>
          <a:lstStyle/>
          <a:p>
            <a:pPr marL="0" indent="0">
              <a:lnSpc>
                <a:spcPts val="2750"/>
              </a:lnSpc>
              <a:buNone/>
            </a:pPr>
            <a:r>
              <a:rPr lang="en-US" sz="2400" b="1" dirty="0">
                <a:solidFill>
                  <a:srgbClr val="333F70"/>
                </a:solidFill>
                <a:latin typeface="Unbounded Bold" pitchFamily="34" charset="0"/>
                <a:ea typeface="Unbounded Bold" pitchFamily="34" charset="-122"/>
                <a:cs typeface="Unbounded Bold" pitchFamily="34" charset="-120"/>
              </a:rPr>
              <a:t>Push vs. Pull Systems</a:t>
            </a:r>
            <a:endParaRPr lang="en-US" sz="2400" dirty="0"/>
          </a:p>
        </p:txBody>
      </p:sp>
      <p:sp>
        <p:nvSpPr>
          <p:cNvPr id="8" name="Rectangle 7"/>
          <p:cNvSpPr/>
          <p:nvPr/>
        </p:nvSpPr>
        <p:spPr>
          <a:xfrm>
            <a:off x="12847320" y="7269480"/>
            <a:ext cx="1676400" cy="85344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719"/>
          </a:xfrm>
          <a:prstGeom prst="rect">
            <a:avLst/>
          </a:prstGeom>
        </p:spPr>
      </p:pic>
      <p:sp>
        <p:nvSpPr>
          <p:cNvPr id="3" name="Text 0"/>
          <p:cNvSpPr/>
          <p:nvPr/>
        </p:nvSpPr>
        <p:spPr>
          <a:xfrm>
            <a:off x="653058" y="173653"/>
            <a:ext cx="7837884" cy="1749147"/>
          </a:xfrm>
          <a:prstGeom prst="rect">
            <a:avLst/>
          </a:prstGeom>
          <a:noFill/>
          <a:ln/>
        </p:spPr>
        <p:txBody>
          <a:bodyPr wrap="square" lIns="0" tIns="0" rIns="0" bIns="0" rtlCol="0" anchor="t"/>
          <a:lstStyle/>
          <a:p>
            <a:pPr marL="0" indent="0">
              <a:lnSpc>
                <a:spcPts val="4550"/>
              </a:lnSpc>
              <a:buNone/>
            </a:pPr>
            <a:r>
              <a:rPr lang="en-US" sz="4400" b="1" dirty="0">
                <a:solidFill>
                  <a:srgbClr val="333F70"/>
                </a:solidFill>
                <a:latin typeface="Unbounded Bold" pitchFamily="34" charset="0"/>
                <a:ea typeface="Unbounded Bold" pitchFamily="34" charset="-122"/>
                <a:cs typeface="Unbounded Bold" pitchFamily="34" charset="-120"/>
              </a:rPr>
              <a:t>Case Study: Amazon's Efficient ROP Management</a:t>
            </a:r>
            <a:endParaRPr lang="en-US" sz="4400" dirty="0"/>
          </a:p>
        </p:txBody>
      </p:sp>
      <p:sp>
        <p:nvSpPr>
          <p:cNvPr id="4" name="Text 1"/>
          <p:cNvSpPr/>
          <p:nvPr/>
        </p:nvSpPr>
        <p:spPr>
          <a:xfrm>
            <a:off x="653058" y="1455688"/>
            <a:ext cx="8490942" cy="1193959"/>
          </a:xfrm>
          <a:prstGeom prst="rect">
            <a:avLst/>
          </a:prstGeom>
          <a:noFill/>
          <a:ln/>
        </p:spPr>
        <p:txBody>
          <a:bodyPr wrap="square" lIns="0" tIns="0" rIns="0" bIns="0" rtlCol="0" anchor="t"/>
          <a:lstStyle/>
          <a:p>
            <a:pPr marL="0" indent="0">
              <a:lnSpc>
                <a:spcPts val="2350"/>
              </a:lnSpc>
              <a:buNone/>
            </a:pPr>
            <a:r>
              <a:rPr lang="en-US" sz="2800" dirty="0">
                <a:solidFill>
                  <a:srgbClr val="333F70"/>
                </a:solidFill>
                <a:latin typeface="Open Sans" pitchFamily="34" charset="0"/>
                <a:ea typeface="Open Sans" pitchFamily="34" charset="-122"/>
                <a:cs typeface="Open Sans" pitchFamily="34" charset="-120"/>
              </a:rPr>
              <a:t>Amazon exemplifies efficient Reorder Point (ROP) management through its vast network of warehouses and sophisticated inventory systems. The company uses advanced algorithms and machine learning to forecast demand accurately, taking into account factors such as seasonality, promotions, and historical sales data.</a:t>
            </a:r>
            <a:endParaRPr lang="en-US" sz="2800" dirty="0"/>
          </a:p>
        </p:txBody>
      </p:sp>
      <p:sp>
        <p:nvSpPr>
          <p:cNvPr id="5" name="Text 2"/>
          <p:cNvSpPr/>
          <p:nvPr/>
        </p:nvSpPr>
        <p:spPr>
          <a:xfrm>
            <a:off x="653058" y="3746599"/>
            <a:ext cx="8490942" cy="1193959"/>
          </a:xfrm>
          <a:prstGeom prst="rect">
            <a:avLst/>
          </a:prstGeom>
          <a:noFill/>
          <a:ln/>
        </p:spPr>
        <p:txBody>
          <a:bodyPr wrap="square" lIns="0" tIns="0" rIns="0" bIns="0" rtlCol="0" anchor="t"/>
          <a:lstStyle/>
          <a:p>
            <a:pPr marL="0" indent="0">
              <a:lnSpc>
                <a:spcPts val="2350"/>
              </a:lnSpc>
              <a:buNone/>
            </a:pPr>
            <a:r>
              <a:rPr lang="en-US" sz="2800" dirty="0">
                <a:solidFill>
                  <a:srgbClr val="333F70"/>
                </a:solidFill>
                <a:latin typeface="Open Sans" pitchFamily="34" charset="0"/>
                <a:ea typeface="Open Sans" pitchFamily="34" charset="-122"/>
                <a:cs typeface="Open Sans" pitchFamily="34" charset="-120"/>
              </a:rPr>
              <a:t>Amazon optimizes its ROP by strategically positioning inventory closer to customers, reducing lead times and improving delivery speeds. They also leverage real-time data and automated systems to monitor inventory levels and trigger replenishment orders, minimizing stockouts and ensuring high customer satisfaction.</a:t>
            </a:r>
            <a:endParaRPr lang="en-US" sz="2800" dirty="0"/>
          </a:p>
        </p:txBody>
      </p:sp>
      <p:sp>
        <p:nvSpPr>
          <p:cNvPr id="6" name="Shape 3"/>
          <p:cNvSpPr/>
          <p:nvPr/>
        </p:nvSpPr>
        <p:spPr>
          <a:xfrm>
            <a:off x="921425" y="5682019"/>
            <a:ext cx="22860" cy="2366962"/>
          </a:xfrm>
          <a:prstGeom prst="roundRect">
            <a:avLst>
              <a:gd name="adj" fmla="val 342817"/>
            </a:avLst>
          </a:prstGeom>
          <a:solidFill>
            <a:srgbClr val="BCDBD4"/>
          </a:solidFill>
          <a:ln/>
        </p:spPr>
      </p:sp>
      <p:sp>
        <p:nvSpPr>
          <p:cNvPr id="7" name="Shape 4"/>
          <p:cNvSpPr/>
          <p:nvPr/>
        </p:nvSpPr>
        <p:spPr>
          <a:xfrm>
            <a:off x="1119902" y="6174342"/>
            <a:ext cx="653058" cy="45719"/>
          </a:xfrm>
          <a:prstGeom prst="roundRect">
            <a:avLst>
              <a:gd name="adj" fmla="val 342817"/>
            </a:avLst>
          </a:prstGeom>
          <a:solidFill>
            <a:srgbClr val="BCDBD4"/>
          </a:solidFill>
          <a:ln/>
        </p:spPr>
      </p:sp>
      <p:sp>
        <p:nvSpPr>
          <p:cNvPr id="8" name="Shape 5"/>
          <p:cNvSpPr/>
          <p:nvPr/>
        </p:nvSpPr>
        <p:spPr>
          <a:xfrm>
            <a:off x="722948" y="5940504"/>
            <a:ext cx="419814" cy="419814"/>
          </a:xfrm>
          <a:prstGeom prst="roundRect">
            <a:avLst>
              <a:gd name="adj" fmla="val 18667"/>
            </a:avLst>
          </a:prstGeom>
          <a:solidFill>
            <a:srgbClr val="D6F5EE"/>
          </a:solidFill>
          <a:ln w="7620">
            <a:solidFill>
              <a:srgbClr val="BCDBD4"/>
            </a:solidFill>
            <a:prstDash val="solid"/>
          </a:ln>
        </p:spPr>
      </p:sp>
      <p:sp>
        <p:nvSpPr>
          <p:cNvPr id="9" name="Text 6"/>
          <p:cNvSpPr/>
          <p:nvPr/>
        </p:nvSpPr>
        <p:spPr>
          <a:xfrm>
            <a:off x="829330" y="6057243"/>
            <a:ext cx="145613" cy="279916"/>
          </a:xfrm>
          <a:prstGeom prst="rect">
            <a:avLst/>
          </a:prstGeom>
          <a:noFill/>
          <a:ln/>
        </p:spPr>
        <p:txBody>
          <a:bodyPr wrap="none" lIns="0" tIns="0" rIns="0" bIns="0" rtlCol="0" anchor="t"/>
          <a:lstStyle/>
          <a:p>
            <a:pPr marL="0" indent="0" algn="ctr">
              <a:lnSpc>
                <a:spcPts val="2200"/>
              </a:lnSpc>
              <a:buNone/>
            </a:pPr>
            <a:r>
              <a:rPr lang="en-US" sz="2400" b="1" dirty="0">
                <a:solidFill>
                  <a:srgbClr val="333F70"/>
                </a:solidFill>
                <a:latin typeface="Unbounded Bold" pitchFamily="34" charset="0"/>
                <a:ea typeface="Unbounded Bold" pitchFamily="34" charset="-122"/>
                <a:cs typeface="Unbounded Bold" pitchFamily="34" charset="-120"/>
              </a:rPr>
              <a:t>1</a:t>
            </a:r>
            <a:endParaRPr lang="en-US" sz="2400" dirty="0"/>
          </a:p>
        </p:txBody>
      </p:sp>
      <p:sp>
        <p:nvSpPr>
          <p:cNvPr id="10" name="Text 7"/>
          <p:cNvSpPr/>
          <p:nvPr/>
        </p:nvSpPr>
        <p:spPr>
          <a:xfrm>
            <a:off x="1917919" y="6074328"/>
            <a:ext cx="3080980" cy="291465"/>
          </a:xfrm>
          <a:prstGeom prst="rect">
            <a:avLst/>
          </a:prstGeom>
          <a:noFill/>
          <a:ln/>
        </p:spPr>
        <p:txBody>
          <a:bodyPr wrap="none" lIns="0" tIns="0" rIns="0" bIns="0" rtlCol="0" anchor="t"/>
          <a:lstStyle/>
          <a:p>
            <a:pPr marL="0" indent="0" algn="l">
              <a:lnSpc>
                <a:spcPts val="2250"/>
              </a:lnSpc>
              <a:buNone/>
            </a:pPr>
            <a:r>
              <a:rPr lang="en-US" sz="2400" b="1" dirty="0">
                <a:solidFill>
                  <a:srgbClr val="333F70"/>
                </a:solidFill>
                <a:latin typeface="Unbounded Bold" pitchFamily="34" charset="0"/>
                <a:ea typeface="Unbounded Bold" pitchFamily="34" charset="-122"/>
                <a:cs typeface="Unbounded Bold" pitchFamily="34" charset="-120"/>
              </a:rPr>
              <a:t>Demand Forecasting</a:t>
            </a:r>
            <a:endParaRPr lang="en-US" sz="2400" dirty="0"/>
          </a:p>
        </p:txBody>
      </p:sp>
      <p:sp>
        <p:nvSpPr>
          <p:cNvPr id="11" name="Shape 8"/>
          <p:cNvSpPr/>
          <p:nvPr/>
        </p:nvSpPr>
        <p:spPr>
          <a:xfrm>
            <a:off x="1142762" y="6933425"/>
            <a:ext cx="653058" cy="22860"/>
          </a:xfrm>
          <a:prstGeom prst="roundRect">
            <a:avLst>
              <a:gd name="adj" fmla="val 342817"/>
            </a:avLst>
          </a:prstGeom>
          <a:solidFill>
            <a:srgbClr val="BCDBD4"/>
          </a:solidFill>
          <a:ln/>
        </p:spPr>
      </p:sp>
      <p:sp>
        <p:nvSpPr>
          <p:cNvPr id="12" name="Shape 9"/>
          <p:cNvSpPr/>
          <p:nvPr/>
        </p:nvSpPr>
        <p:spPr>
          <a:xfrm>
            <a:off x="722948" y="6694408"/>
            <a:ext cx="419814" cy="419814"/>
          </a:xfrm>
          <a:prstGeom prst="roundRect">
            <a:avLst>
              <a:gd name="adj" fmla="val 18667"/>
            </a:avLst>
          </a:prstGeom>
          <a:solidFill>
            <a:srgbClr val="D6F5EE"/>
          </a:solidFill>
          <a:ln w="7620">
            <a:solidFill>
              <a:srgbClr val="BCDBD4"/>
            </a:solidFill>
            <a:prstDash val="solid"/>
          </a:ln>
        </p:spPr>
      </p:sp>
      <p:sp>
        <p:nvSpPr>
          <p:cNvPr id="13" name="Text 10"/>
          <p:cNvSpPr/>
          <p:nvPr/>
        </p:nvSpPr>
        <p:spPr>
          <a:xfrm>
            <a:off x="815935" y="6764357"/>
            <a:ext cx="233720" cy="279916"/>
          </a:xfrm>
          <a:prstGeom prst="rect">
            <a:avLst/>
          </a:prstGeom>
          <a:noFill/>
          <a:ln/>
        </p:spPr>
        <p:txBody>
          <a:bodyPr wrap="none" lIns="0" tIns="0" rIns="0" bIns="0" rtlCol="0" anchor="t"/>
          <a:lstStyle/>
          <a:p>
            <a:pPr marL="0" indent="0" algn="ctr">
              <a:lnSpc>
                <a:spcPts val="2200"/>
              </a:lnSpc>
              <a:buNone/>
            </a:pPr>
            <a:r>
              <a:rPr lang="en-US" sz="2400" b="1" dirty="0">
                <a:solidFill>
                  <a:srgbClr val="333F70"/>
                </a:solidFill>
                <a:latin typeface="Unbounded Bold" pitchFamily="34" charset="0"/>
                <a:ea typeface="Unbounded Bold" pitchFamily="34" charset="-122"/>
                <a:cs typeface="Unbounded Bold" pitchFamily="34" charset="-120"/>
              </a:rPr>
              <a:t>2</a:t>
            </a:r>
            <a:endParaRPr lang="en-US" sz="2400" dirty="0"/>
          </a:p>
        </p:txBody>
      </p:sp>
      <p:sp>
        <p:nvSpPr>
          <p:cNvPr id="14" name="Text 11"/>
          <p:cNvSpPr/>
          <p:nvPr/>
        </p:nvSpPr>
        <p:spPr>
          <a:xfrm>
            <a:off x="1934229" y="6764357"/>
            <a:ext cx="3109913" cy="291465"/>
          </a:xfrm>
          <a:prstGeom prst="rect">
            <a:avLst/>
          </a:prstGeom>
          <a:noFill/>
          <a:ln/>
        </p:spPr>
        <p:txBody>
          <a:bodyPr wrap="none" lIns="0" tIns="0" rIns="0" bIns="0" rtlCol="0" anchor="t"/>
          <a:lstStyle/>
          <a:p>
            <a:pPr marL="0" indent="0" algn="l">
              <a:lnSpc>
                <a:spcPts val="2250"/>
              </a:lnSpc>
              <a:buNone/>
            </a:pPr>
            <a:r>
              <a:rPr lang="en-US" sz="2400" b="1" dirty="0">
                <a:solidFill>
                  <a:srgbClr val="333F70"/>
                </a:solidFill>
                <a:latin typeface="Unbounded Bold" pitchFamily="34" charset="0"/>
                <a:ea typeface="Unbounded Bold" pitchFamily="34" charset="-122"/>
                <a:cs typeface="Unbounded Bold" pitchFamily="34" charset="-120"/>
              </a:rPr>
              <a:t>Inventory Positioning</a:t>
            </a:r>
            <a:endParaRPr lang="en-US" sz="2400" dirty="0"/>
          </a:p>
        </p:txBody>
      </p:sp>
      <p:sp>
        <p:nvSpPr>
          <p:cNvPr id="15" name="Shape 12"/>
          <p:cNvSpPr/>
          <p:nvPr/>
        </p:nvSpPr>
        <p:spPr>
          <a:xfrm>
            <a:off x="1142762" y="7734657"/>
            <a:ext cx="653058" cy="22860"/>
          </a:xfrm>
          <a:prstGeom prst="roundRect">
            <a:avLst>
              <a:gd name="adj" fmla="val 342817"/>
            </a:avLst>
          </a:prstGeom>
          <a:solidFill>
            <a:srgbClr val="BCDBD4"/>
          </a:solidFill>
          <a:ln/>
        </p:spPr>
      </p:sp>
      <p:sp>
        <p:nvSpPr>
          <p:cNvPr id="16" name="Shape 13"/>
          <p:cNvSpPr/>
          <p:nvPr/>
        </p:nvSpPr>
        <p:spPr>
          <a:xfrm>
            <a:off x="692230" y="7565111"/>
            <a:ext cx="419814" cy="419814"/>
          </a:xfrm>
          <a:prstGeom prst="roundRect">
            <a:avLst>
              <a:gd name="adj" fmla="val 18667"/>
            </a:avLst>
          </a:prstGeom>
          <a:solidFill>
            <a:srgbClr val="D6F5EE"/>
          </a:solidFill>
          <a:ln w="7620">
            <a:solidFill>
              <a:srgbClr val="BCDBD4"/>
            </a:solidFill>
            <a:prstDash val="solid"/>
          </a:ln>
        </p:spPr>
      </p:sp>
      <p:sp>
        <p:nvSpPr>
          <p:cNvPr id="17" name="Text 14"/>
          <p:cNvSpPr/>
          <p:nvPr/>
        </p:nvSpPr>
        <p:spPr>
          <a:xfrm>
            <a:off x="815459" y="7665481"/>
            <a:ext cx="234791" cy="279916"/>
          </a:xfrm>
          <a:prstGeom prst="rect">
            <a:avLst/>
          </a:prstGeom>
          <a:noFill/>
          <a:ln/>
        </p:spPr>
        <p:txBody>
          <a:bodyPr wrap="none" lIns="0" tIns="0" rIns="0" bIns="0" rtlCol="0" anchor="t"/>
          <a:lstStyle/>
          <a:p>
            <a:pPr marL="0" indent="0" algn="ctr">
              <a:lnSpc>
                <a:spcPts val="2200"/>
              </a:lnSpc>
              <a:buNone/>
            </a:pPr>
            <a:r>
              <a:rPr lang="en-US" sz="2400" b="1" dirty="0">
                <a:solidFill>
                  <a:srgbClr val="333F70"/>
                </a:solidFill>
                <a:latin typeface="Unbounded Bold" pitchFamily="34" charset="0"/>
                <a:ea typeface="Unbounded Bold" pitchFamily="34" charset="-122"/>
                <a:cs typeface="Unbounded Bold" pitchFamily="34" charset="-120"/>
              </a:rPr>
              <a:t>3</a:t>
            </a:r>
            <a:endParaRPr lang="en-US" sz="2400" dirty="0"/>
          </a:p>
        </p:txBody>
      </p:sp>
      <p:sp>
        <p:nvSpPr>
          <p:cNvPr id="18" name="Text 15"/>
          <p:cNvSpPr/>
          <p:nvPr/>
        </p:nvSpPr>
        <p:spPr>
          <a:xfrm>
            <a:off x="1977509" y="7611785"/>
            <a:ext cx="3091458" cy="291465"/>
          </a:xfrm>
          <a:prstGeom prst="rect">
            <a:avLst/>
          </a:prstGeom>
          <a:noFill/>
          <a:ln/>
        </p:spPr>
        <p:txBody>
          <a:bodyPr wrap="none" lIns="0" tIns="0" rIns="0" bIns="0" rtlCol="0" anchor="t"/>
          <a:lstStyle/>
          <a:p>
            <a:pPr marL="0" indent="0" algn="l">
              <a:lnSpc>
                <a:spcPts val="2250"/>
              </a:lnSpc>
              <a:buNone/>
            </a:pPr>
            <a:r>
              <a:rPr lang="en-US" sz="2400" b="1" dirty="0">
                <a:solidFill>
                  <a:srgbClr val="333F70"/>
                </a:solidFill>
                <a:latin typeface="Unbounded Bold" pitchFamily="34" charset="0"/>
                <a:ea typeface="Unbounded Bold" pitchFamily="34" charset="-122"/>
                <a:cs typeface="Unbounded Bold" pitchFamily="34" charset="-120"/>
              </a:rPr>
              <a:t>Real-Time Monitoring</a:t>
            </a:r>
            <a:endParaRPr lang="en-US" sz="24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Text 0"/>
          <p:cNvSpPr/>
          <p:nvPr/>
        </p:nvSpPr>
        <p:spPr>
          <a:xfrm>
            <a:off x="793790" y="373262"/>
            <a:ext cx="9696450" cy="708779"/>
          </a:xfrm>
          <a:prstGeom prst="rect">
            <a:avLst/>
          </a:prstGeom>
          <a:noFill/>
          <a:ln/>
        </p:spPr>
        <p:txBody>
          <a:bodyPr wrap="none" lIns="0" tIns="0" rIns="0" bIns="0" rtlCol="0" anchor="t"/>
          <a:lstStyle/>
          <a:p>
            <a:pPr marL="0" indent="0">
              <a:lnSpc>
                <a:spcPts val="5550"/>
              </a:lnSpc>
              <a:buNone/>
            </a:pPr>
            <a:r>
              <a:rPr lang="en-US" sz="4450" b="1" dirty="0">
                <a:solidFill>
                  <a:srgbClr val="333F70"/>
                </a:solidFill>
                <a:latin typeface="Unbounded Bold" pitchFamily="34" charset="0"/>
                <a:ea typeface="Unbounded Bold" pitchFamily="34" charset="-122"/>
                <a:cs typeface="Unbounded Bold" pitchFamily="34" charset="-120"/>
              </a:rPr>
              <a:t>Reorder Point &amp; Technology</a:t>
            </a:r>
            <a:endParaRPr lang="en-US" sz="4450" dirty="0"/>
          </a:p>
        </p:txBody>
      </p:sp>
      <p:sp>
        <p:nvSpPr>
          <p:cNvPr id="3" name="Text 1"/>
          <p:cNvSpPr/>
          <p:nvPr/>
        </p:nvSpPr>
        <p:spPr>
          <a:xfrm>
            <a:off x="793790" y="1308855"/>
            <a:ext cx="13042821" cy="1088708"/>
          </a:xfrm>
          <a:prstGeom prst="rect">
            <a:avLst/>
          </a:prstGeom>
          <a:noFill/>
          <a:ln/>
        </p:spPr>
        <p:txBody>
          <a:bodyPr wrap="square" lIns="0" tIns="0" rIns="0" bIns="0" rtlCol="0" anchor="t"/>
          <a:lstStyle/>
          <a:p>
            <a:pPr marL="0" indent="0">
              <a:lnSpc>
                <a:spcPts val="2850"/>
              </a:lnSpc>
              <a:buNone/>
            </a:pPr>
            <a:r>
              <a:rPr lang="en-US" sz="2800" dirty="0">
                <a:solidFill>
                  <a:srgbClr val="333F70"/>
                </a:solidFill>
                <a:latin typeface="Open Sans" pitchFamily="34" charset="0"/>
                <a:ea typeface="Open Sans" pitchFamily="34" charset="-122"/>
                <a:cs typeface="Open Sans" pitchFamily="34" charset="-120"/>
              </a:rPr>
              <a:t>Technology plays a crucial role in modern Reorder Point (ROP) management. Enterprise Resource Planning (ERP) systems integrate inventory data across the organization, providing a centralized view of stock levels and demand. Inventory Management Systems (IMS) automate the ROP calculation and order placement process, improving efficiency and accuracy</a:t>
            </a:r>
            <a:r>
              <a:rPr lang="en-US" sz="1750" dirty="0">
                <a:solidFill>
                  <a:srgbClr val="333F70"/>
                </a:solidFill>
                <a:latin typeface="Open Sans" pitchFamily="34" charset="0"/>
                <a:ea typeface="Open Sans" pitchFamily="34" charset="-122"/>
                <a:cs typeface="Open Sans" pitchFamily="34" charset="-120"/>
              </a:rPr>
              <a:t>.</a:t>
            </a:r>
            <a:endParaRPr lang="en-US" sz="1750" dirty="0"/>
          </a:p>
        </p:txBody>
      </p:sp>
      <p:sp>
        <p:nvSpPr>
          <p:cNvPr id="4" name="Text 2"/>
          <p:cNvSpPr/>
          <p:nvPr/>
        </p:nvSpPr>
        <p:spPr>
          <a:xfrm>
            <a:off x="793789" y="3270349"/>
            <a:ext cx="13042821" cy="1088708"/>
          </a:xfrm>
          <a:prstGeom prst="rect">
            <a:avLst/>
          </a:prstGeom>
          <a:noFill/>
          <a:ln/>
        </p:spPr>
        <p:txBody>
          <a:bodyPr wrap="square" lIns="0" tIns="0" rIns="0" bIns="0" rtlCol="0" anchor="t"/>
          <a:lstStyle/>
          <a:p>
            <a:pPr marL="0" indent="0">
              <a:lnSpc>
                <a:spcPts val="2850"/>
              </a:lnSpc>
              <a:buNone/>
            </a:pPr>
            <a:r>
              <a:rPr lang="en-US" sz="2800" dirty="0">
                <a:solidFill>
                  <a:srgbClr val="333F70"/>
                </a:solidFill>
                <a:latin typeface="Open Sans" pitchFamily="34" charset="0"/>
                <a:ea typeface="Open Sans" pitchFamily="34" charset="-122"/>
                <a:cs typeface="Open Sans" pitchFamily="34" charset="-120"/>
              </a:rPr>
              <a:t>Artificial Intelligence (AI) and Machine Learning (ML) are increasingly used in demand forecasting, enabling businesses to predict future demand with greater precision. These technologies analyze vast amounts of data to identify patterns and trends, helping companies optimize their ROP and reduce inventory costs.</a:t>
            </a:r>
            <a:endParaRPr lang="en-US" sz="2800" dirty="0"/>
          </a:p>
        </p:txBody>
      </p:sp>
      <p:pic>
        <p:nvPicPr>
          <p:cNvPr id="5" name="Image 0" descr="preencoded.png"/>
          <p:cNvPicPr>
            <a:picLocks noChangeAspect="1"/>
          </p:cNvPicPr>
          <p:nvPr/>
        </p:nvPicPr>
        <p:blipFill>
          <a:blip r:embed="rId3"/>
          <a:stretch>
            <a:fillRect/>
          </a:stretch>
        </p:blipFill>
        <p:spPr>
          <a:xfrm>
            <a:off x="793790" y="5231844"/>
            <a:ext cx="566976" cy="566976"/>
          </a:xfrm>
          <a:prstGeom prst="rect">
            <a:avLst/>
          </a:prstGeom>
        </p:spPr>
      </p:pic>
      <p:sp>
        <p:nvSpPr>
          <p:cNvPr id="6" name="Text 3"/>
          <p:cNvSpPr/>
          <p:nvPr/>
        </p:nvSpPr>
        <p:spPr>
          <a:xfrm>
            <a:off x="793790" y="6025634"/>
            <a:ext cx="6351270" cy="708660"/>
          </a:xfrm>
          <a:prstGeom prst="rect">
            <a:avLst/>
          </a:prstGeom>
          <a:noFill/>
          <a:ln/>
        </p:spPr>
        <p:txBody>
          <a:bodyPr wrap="square" lIns="0" tIns="0" rIns="0" bIns="0" rtlCol="0" anchor="t"/>
          <a:lstStyle/>
          <a:p>
            <a:pPr marL="0" indent="0" algn="l">
              <a:lnSpc>
                <a:spcPts val="2750"/>
              </a:lnSpc>
              <a:buNone/>
            </a:pPr>
            <a:r>
              <a:rPr lang="en-US" sz="2400" b="1" dirty="0">
                <a:solidFill>
                  <a:srgbClr val="333F70"/>
                </a:solidFill>
                <a:latin typeface="Unbounded Bold" pitchFamily="34" charset="0"/>
                <a:ea typeface="Unbounded Bold" pitchFamily="34" charset="-122"/>
                <a:cs typeface="Unbounded Bold" pitchFamily="34" charset="-120"/>
              </a:rPr>
              <a:t>Role of ERP &amp; Inventory Management Systems</a:t>
            </a:r>
            <a:endParaRPr lang="en-US" sz="2400" dirty="0"/>
          </a:p>
        </p:txBody>
      </p:sp>
      <p:pic>
        <p:nvPicPr>
          <p:cNvPr id="7" name="Image 1" descr="preencoded.png"/>
          <p:cNvPicPr>
            <a:picLocks noChangeAspect="1"/>
          </p:cNvPicPr>
          <p:nvPr/>
        </p:nvPicPr>
        <p:blipFill>
          <a:blip r:embed="rId4"/>
          <a:stretch>
            <a:fillRect/>
          </a:stretch>
        </p:blipFill>
        <p:spPr>
          <a:xfrm>
            <a:off x="7485221" y="5231844"/>
            <a:ext cx="566976" cy="566976"/>
          </a:xfrm>
          <a:prstGeom prst="rect">
            <a:avLst/>
          </a:prstGeom>
        </p:spPr>
      </p:pic>
      <p:sp>
        <p:nvSpPr>
          <p:cNvPr id="8" name="Text 4"/>
          <p:cNvSpPr/>
          <p:nvPr/>
        </p:nvSpPr>
        <p:spPr>
          <a:xfrm>
            <a:off x="7485221" y="6025634"/>
            <a:ext cx="6351389" cy="708660"/>
          </a:xfrm>
          <a:prstGeom prst="rect">
            <a:avLst/>
          </a:prstGeom>
          <a:noFill/>
          <a:ln/>
        </p:spPr>
        <p:txBody>
          <a:bodyPr wrap="square" lIns="0" tIns="0" rIns="0" bIns="0" rtlCol="0" anchor="t"/>
          <a:lstStyle/>
          <a:p>
            <a:pPr marL="0" indent="0" algn="l">
              <a:lnSpc>
                <a:spcPts val="2750"/>
              </a:lnSpc>
              <a:buNone/>
            </a:pPr>
            <a:r>
              <a:rPr lang="en-US" sz="2400" b="1" dirty="0">
                <a:solidFill>
                  <a:srgbClr val="333F70"/>
                </a:solidFill>
                <a:latin typeface="Unbounded Bold" pitchFamily="34" charset="0"/>
                <a:ea typeface="Unbounded Bold" pitchFamily="34" charset="-122"/>
                <a:cs typeface="Unbounded Bold" pitchFamily="34" charset="-120"/>
              </a:rPr>
              <a:t>AI &amp; Machine Learning in Demand Forecasting</a:t>
            </a:r>
            <a:endParaRPr lang="en-US" sz="2400" dirty="0"/>
          </a:p>
        </p:txBody>
      </p:sp>
      <p:sp>
        <p:nvSpPr>
          <p:cNvPr id="9" name="Rectangle 8"/>
          <p:cNvSpPr/>
          <p:nvPr/>
        </p:nvSpPr>
        <p:spPr>
          <a:xfrm>
            <a:off x="12755880" y="7147560"/>
            <a:ext cx="1752600" cy="96012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121</TotalTime>
  <Words>1142</Words>
  <Application>Microsoft Office PowerPoint</Application>
  <PresentationFormat>Custom</PresentationFormat>
  <Paragraphs>76</Paragraphs>
  <Slides>11</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Droid Serif</vt:lpstr>
      <vt:lpstr>Arial</vt:lpstr>
      <vt:lpstr>Open Sans</vt:lpstr>
      <vt:lpstr>Unbounded Bold</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Microsoft account</cp:lastModifiedBy>
  <cp:revision>12</cp:revision>
  <dcterms:created xsi:type="dcterms:W3CDTF">2025-03-02T10:07:50Z</dcterms:created>
  <dcterms:modified xsi:type="dcterms:W3CDTF">2025-03-12T02:25:53Z</dcterms:modified>
</cp:coreProperties>
</file>