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 Extra Bold" panose="020B0604020202020204" charset="0"/>
      <p:regular r:id="rId27"/>
    </p:embeddedFont>
    <p:embeddedFont>
      <p:font typeface="Paytone One" panose="020B0604020202020204" charset="0"/>
      <p:regular r:id="rId28"/>
    </p:embeddedFont>
    <p:embeddedFont>
      <p:font typeface="Quicksand Bold" panose="020B0604020202020204" charset="0"/>
      <p:regular r:id="rId29"/>
    </p:embeddedFont>
    <p:embeddedFont>
      <p:font typeface="Quicksand Medium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12" Type="http://schemas.openxmlformats.org/officeDocument/2006/relationships/image" Target="../media/image42.png"/><Relationship Id="rId17" Type="http://schemas.openxmlformats.org/officeDocument/2006/relationships/image" Target="../media/image37.svg"/><Relationship Id="rId2" Type="http://schemas.openxmlformats.org/officeDocument/2006/relationships/image" Target="../media/image3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33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svg"/><Relationship Id="rId10" Type="http://schemas.openxmlformats.org/officeDocument/2006/relationships/image" Target="../media/image62.sv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12" Type="http://schemas.openxmlformats.org/officeDocument/2006/relationships/image" Target="../media/image42.png"/><Relationship Id="rId17" Type="http://schemas.openxmlformats.org/officeDocument/2006/relationships/image" Target="../media/image37.svg"/><Relationship Id="rId2" Type="http://schemas.openxmlformats.org/officeDocument/2006/relationships/image" Target="../media/image3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33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928470" y="5036740"/>
            <a:ext cx="8431059" cy="950410"/>
          </a:xfrm>
          <a:custGeom>
            <a:avLst/>
            <a:gdLst/>
            <a:ahLst/>
            <a:cxnLst/>
            <a:rect l="l" t="t" r="r" b="b"/>
            <a:pathLst>
              <a:path w="8431059" h="950410">
                <a:moveTo>
                  <a:pt x="0" y="0"/>
                </a:moveTo>
                <a:lnTo>
                  <a:pt x="8431060" y="0"/>
                </a:lnTo>
                <a:lnTo>
                  <a:pt x="8431060" y="950410"/>
                </a:lnTo>
                <a:lnTo>
                  <a:pt x="0" y="950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154514" y="6912424"/>
            <a:ext cx="3978971" cy="1273271"/>
          </a:xfrm>
          <a:custGeom>
            <a:avLst/>
            <a:gdLst/>
            <a:ahLst/>
            <a:cxnLst/>
            <a:rect l="l" t="t" r="r" b="b"/>
            <a:pathLst>
              <a:path w="3978971" h="1273271">
                <a:moveTo>
                  <a:pt x="0" y="0"/>
                </a:moveTo>
                <a:lnTo>
                  <a:pt x="3978972" y="0"/>
                </a:lnTo>
                <a:lnTo>
                  <a:pt x="3978972" y="1273271"/>
                </a:lnTo>
                <a:lnTo>
                  <a:pt x="0" y="1273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4423086">
            <a:off x="166746" y="-4626437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124406" y="7950069"/>
            <a:ext cx="5614490" cy="4130953"/>
          </a:xfrm>
          <a:custGeom>
            <a:avLst/>
            <a:gdLst/>
            <a:ahLst/>
            <a:cxnLst/>
            <a:rect l="l" t="t" r="r" b="b"/>
            <a:pathLst>
              <a:path w="5614490" h="4130953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1689017" y="6978775"/>
            <a:ext cx="5181796" cy="5106425"/>
          </a:xfrm>
          <a:custGeom>
            <a:avLst/>
            <a:gdLst/>
            <a:ahLst/>
            <a:cxnLst/>
            <a:rect l="l" t="t" r="r" b="b"/>
            <a:pathLst>
              <a:path w="5181796" h="5106425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50940" y="2760689"/>
            <a:ext cx="1738611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Load balancer clustering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57137" y="5058057"/>
            <a:ext cx="7373727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Quicksand Bold"/>
              </a:rPr>
              <a:t>Group 4</a:t>
            </a:r>
          </a:p>
        </p:txBody>
      </p:sp>
      <p:sp>
        <p:nvSpPr>
          <p:cNvPr id="11" name="Freeform 11"/>
          <p:cNvSpPr/>
          <p:nvPr/>
        </p:nvSpPr>
        <p:spPr>
          <a:xfrm rot="4423086">
            <a:off x="-24920" y="-4936755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6610" y="502781"/>
            <a:ext cx="13016297" cy="6978365"/>
          </a:xfrm>
          <a:custGeom>
            <a:avLst/>
            <a:gdLst/>
            <a:ahLst/>
            <a:cxnLst/>
            <a:rect l="l" t="t" r="r" b="b"/>
            <a:pathLst>
              <a:path w="13016297" h="6978365">
                <a:moveTo>
                  <a:pt x="0" y="0"/>
                </a:moveTo>
                <a:lnTo>
                  <a:pt x="13016298" y="0"/>
                </a:lnTo>
                <a:lnTo>
                  <a:pt x="13016298" y="6978365"/>
                </a:lnTo>
                <a:lnTo>
                  <a:pt x="0" y="697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2" b="-8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869861" y="5834088"/>
            <a:ext cx="1147225" cy="1101700"/>
          </a:xfrm>
          <a:custGeom>
            <a:avLst/>
            <a:gdLst/>
            <a:ahLst/>
            <a:cxnLst/>
            <a:rect l="l" t="t" r="r" b="b"/>
            <a:pathLst>
              <a:path w="1147225" h="1101700">
                <a:moveTo>
                  <a:pt x="0" y="0"/>
                </a:moveTo>
                <a:lnTo>
                  <a:pt x="1147225" y="0"/>
                </a:lnTo>
                <a:lnTo>
                  <a:pt x="1147225" y="1101701"/>
                </a:lnTo>
                <a:lnTo>
                  <a:pt x="0" y="11017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43942" y="7989323"/>
            <a:ext cx="16400115" cy="256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3">
                <a:solidFill>
                  <a:srgbClr val="000000"/>
                </a:solidFill>
                <a:latin typeface="Open Sans Extra Bold"/>
              </a:rPr>
              <a:t>Scalability: Thêm các node mới -&gt; tăng khả năng phục vụ và hiệu suất cho hệ thống</a:t>
            </a:r>
          </a:p>
          <a:p>
            <a:pPr algn="ctr">
              <a:lnSpc>
                <a:spcPts val="5170"/>
              </a:lnSpc>
            </a:pPr>
            <a:r>
              <a:rPr lang="en-US" sz="3693">
                <a:solidFill>
                  <a:srgbClr val="000000"/>
                </a:solidFill>
                <a:latin typeface="Open Sans Extra Bold"/>
              </a:rPr>
              <a:t>Tăng thêm sức mạnh về phần cứng</a:t>
            </a:r>
          </a:p>
          <a:p>
            <a:pPr algn="ctr">
              <a:lnSpc>
                <a:spcPts val="5170"/>
              </a:lnSpc>
              <a:spcBef>
                <a:spcPct val="0"/>
              </a:spcBef>
            </a:pPr>
            <a:endParaRPr lang="en-US" sz="3693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1727" y="5081611"/>
            <a:ext cx="323493" cy="752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BF63"/>
                </a:solidFill>
                <a:latin typeface="Open Sans Extra Bold"/>
              </a:rPr>
              <a:t>+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6610" y="502781"/>
            <a:ext cx="13016297" cy="6978365"/>
          </a:xfrm>
          <a:custGeom>
            <a:avLst/>
            <a:gdLst/>
            <a:ahLst/>
            <a:cxnLst/>
            <a:rect l="l" t="t" r="r" b="b"/>
            <a:pathLst>
              <a:path w="13016297" h="6978365">
                <a:moveTo>
                  <a:pt x="0" y="0"/>
                </a:moveTo>
                <a:lnTo>
                  <a:pt x="13016298" y="0"/>
                </a:lnTo>
                <a:lnTo>
                  <a:pt x="13016298" y="6978365"/>
                </a:lnTo>
                <a:lnTo>
                  <a:pt x="0" y="697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2" b="-8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975484" y="3178303"/>
            <a:ext cx="813661" cy="813661"/>
          </a:xfrm>
          <a:custGeom>
            <a:avLst/>
            <a:gdLst/>
            <a:ahLst/>
            <a:cxnLst/>
            <a:rect l="l" t="t" r="r" b="b"/>
            <a:pathLst>
              <a:path w="813661" h="813661">
                <a:moveTo>
                  <a:pt x="0" y="0"/>
                </a:moveTo>
                <a:lnTo>
                  <a:pt x="813660" y="0"/>
                </a:lnTo>
                <a:lnTo>
                  <a:pt x="813660" y="813660"/>
                </a:lnTo>
                <a:lnTo>
                  <a:pt x="0" y="813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43942" y="7989323"/>
            <a:ext cx="16400115" cy="256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3">
                <a:solidFill>
                  <a:srgbClr val="000000"/>
                </a:solidFill>
                <a:latin typeface="Open Sans Extra Bold"/>
              </a:rPr>
              <a:t>Security:  - Sử dụng tường lửa -&gt; kiểm soát các luồng truy cập và bảo vệ hệ thống</a:t>
            </a:r>
          </a:p>
          <a:p>
            <a:pPr algn="ctr">
              <a:lnSpc>
                <a:spcPts val="5170"/>
              </a:lnSpc>
            </a:pPr>
            <a:r>
              <a:rPr lang="en-US" sz="3693">
                <a:solidFill>
                  <a:srgbClr val="000000"/>
                </a:solidFill>
                <a:latin typeface="Open Sans Extra Bold"/>
              </a:rPr>
              <a:t> - Sử dụng TLS -&gt; mã hóa phiên hoạt động</a:t>
            </a:r>
          </a:p>
          <a:p>
            <a:pPr algn="ctr">
              <a:lnSpc>
                <a:spcPts val="5170"/>
              </a:lnSpc>
              <a:spcBef>
                <a:spcPct val="0"/>
              </a:spcBef>
            </a:pPr>
            <a:endParaRPr lang="en-US" sz="3693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1883565" y="3178303"/>
            <a:ext cx="813661" cy="813661"/>
          </a:xfrm>
          <a:custGeom>
            <a:avLst/>
            <a:gdLst/>
            <a:ahLst/>
            <a:cxnLst/>
            <a:rect l="l" t="t" r="r" b="b"/>
            <a:pathLst>
              <a:path w="813661" h="813661">
                <a:moveTo>
                  <a:pt x="0" y="0"/>
                </a:moveTo>
                <a:lnTo>
                  <a:pt x="813660" y="0"/>
                </a:lnTo>
                <a:lnTo>
                  <a:pt x="813660" y="813660"/>
                </a:lnTo>
                <a:lnTo>
                  <a:pt x="0" y="813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429524" y="3178303"/>
            <a:ext cx="813661" cy="813661"/>
          </a:xfrm>
          <a:custGeom>
            <a:avLst/>
            <a:gdLst/>
            <a:ahLst/>
            <a:cxnLst/>
            <a:rect l="l" t="t" r="r" b="b"/>
            <a:pathLst>
              <a:path w="813661" h="813661">
                <a:moveTo>
                  <a:pt x="0" y="0"/>
                </a:moveTo>
                <a:lnTo>
                  <a:pt x="813661" y="0"/>
                </a:lnTo>
                <a:lnTo>
                  <a:pt x="813661" y="813660"/>
                </a:lnTo>
                <a:lnTo>
                  <a:pt x="0" y="813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6610" y="502781"/>
            <a:ext cx="13016297" cy="6978365"/>
          </a:xfrm>
          <a:custGeom>
            <a:avLst/>
            <a:gdLst/>
            <a:ahLst/>
            <a:cxnLst/>
            <a:rect l="l" t="t" r="r" b="b"/>
            <a:pathLst>
              <a:path w="13016297" h="6978365">
                <a:moveTo>
                  <a:pt x="0" y="0"/>
                </a:moveTo>
                <a:lnTo>
                  <a:pt x="13016298" y="0"/>
                </a:lnTo>
                <a:lnTo>
                  <a:pt x="13016298" y="6978365"/>
                </a:lnTo>
                <a:lnTo>
                  <a:pt x="0" y="697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2" b="-8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975484" y="3178303"/>
            <a:ext cx="813661" cy="813661"/>
          </a:xfrm>
          <a:custGeom>
            <a:avLst/>
            <a:gdLst/>
            <a:ahLst/>
            <a:cxnLst/>
            <a:rect l="l" t="t" r="r" b="b"/>
            <a:pathLst>
              <a:path w="813661" h="813661">
                <a:moveTo>
                  <a:pt x="0" y="0"/>
                </a:moveTo>
                <a:lnTo>
                  <a:pt x="813660" y="0"/>
                </a:lnTo>
                <a:lnTo>
                  <a:pt x="813660" y="813660"/>
                </a:lnTo>
                <a:lnTo>
                  <a:pt x="0" y="813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43942" y="7989323"/>
            <a:ext cx="16400115" cy="256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3">
                <a:solidFill>
                  <a:srgbClr val="000000"/>
                </a:solidFill>
                <a:latin typeface="Open Sans Extra Bold"/>
              </a:rPr>
              <a:t>Perfomance: Cân bằng tải cho server-&gt; tăng khả năng xử lý, giảm thời gian phản hồi</a:t>
            </a:r>
          </a:p>
          <a:p>
            <a:pPr algn="ctr">
              <a:lnSpc>
                <a:spcPts val="5170"/>
              </a:lnSpc>
            </a:pPr>
            <a:r>
              <a:rPr lang="en-US" sz="3693">
                <a:solidFill>
                  <a:srgbClr val="000000"/>
                </a:solidFill>
                <a:latin typeface="Open Sans Extra Bold"/>
              </a:rPr>
              <a:t>Càng nhiều server thì khả năng xử lý càng cao </a:t>
            </a:r>
          </a:p>
          <a:p>
            <a:pPr algn="ctr">
              <a:lnSpc>
                <a:spcPts val="5170"/>
              </a:lnSpc>
              <a:spcBef>
                <a:spcPct val="0"/>
              </a:spcBef>
            </a:pPr>
            <a:endParaRPr lang="en-US" sz="3693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1883565" y="3178303"/>
            <a:ext cx="813661" cy="813661"/>
          </a:xfrm>
          <a:custGeom>
            <a:avLst/>
            <a:gdLst/>
            <a:ahLst/>
            <a:cxnLst/>
            <a:rect l="l" t="t" r="r" b="b"/>
            <a:pathLst>
              <a:path w="813661" h="813661">
                <a:moveTo>
                  <a:pt x="0" y="0"/>
                </a:moveTo>
                <a:lnTo>
                  <a:pt x="813660" y="0"/>
                </a:lnTo>
                <a:lnTo>
                  <a:pt x="813660" y="813660"/>
                </a:lnTo>
                <a:lnTo>
                  <a:pt x="0" y="813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429524" y="3178303"/>
            <a:ext cx="813661" cy="813661"/>
          </a:xfrm>
          <a:custGeom>
            <a:avLst/>
            <a:gdLst/>
            <a:ahLst/>
            <a:cxnLst/>
            <a:rect l="l" t="t" r="r" b="b"/>
            <a:pathLst>
              <a:path w="813661" h="813661">
                <a:moveTo>
                  <a:pt x="0" y="0"/>
                </a:moveTo>
                <a:lnTo>
                  <a:pt x="813661" y="0"/>
                </a:lnTo>
                <a:lnTo>
                  <a:pt x="813661" y="813660"/>
                </a:lnTo>
                <a:lnTo>
                  <a:pt x="0" y="813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43942" y="962025"/>
            <a:ext cx="16400115" cy="385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0"/>
              </a:lnSpc>
            </a:pPr>
            <a:r>
              <a:rPr lang="en-US" sz="3693">
                <a:solidFill>
                  <a:srgbClr val="000000"/>
                </a:solidFill>
                <a:latin typeface="Open Sans Extra Bold"/>
              </a:rPr>
              <a:t>Operation: </a:t>
            </a:r>
          </a:p>
          <a:p>
            <a:pPr marL="797419" lvl="1" indent="-398710">
              <a:lnSpc>
                <a:spcPts val="5170"/>
              </a:lnSpc>
              <a:buFont typeface="Arial"/>
              <a:buChar char="•"/>
            </a:pPr>
            <a:r>
              <a:rPr lang="en-US" sz="3693">
                <a:solidFill>
                  <a:srgbClr val="000000"/>
                </a:solidFill>
                <a:latin typeface="Open Sans Extra Bold"/>
              </a:rPr>
              <a:t>Deploy với kiến trúc k8s</a:t>
            </a:r>
          </a:p>
          <a:p>
            <a:pPr marL="797419" lvl="1" indent="-398710">
              <a:lnSpc>
                <a:spcPts val="5170"/>
              </a:lnSpc>
              <a:buFont typeface="Arial"/>
              <a:buChar char="•"/>
            </a:pPr>
            <a:r>
              <a:rPr lang="en-US" sz="3693">
                <a:solidFill>
                  <a:srgbClr val="000000"/>
                </a:solidFill>
                <a:latin typeface="Open Sans Extra Bold"/>
              </a:rPr>
              <a:t>3 components: master node, worker node, NodePort Service</a:t>
            </a:r>
          </a:p>
          <a:p>
            <a:pPr marL="797419" lvl="1" indent="-398710">
              <a:lnSpc>
                <a:spcPts val="5170"/>
              </a:lnSpc>
              <a:buFont typeface="Arial"/>
              <a:buChar char="•"/>
            </a:pPr>
            <a:r>
              <a:rPr lang="en-US" sz="3693">
                <a:solidFill>
                  <a:srgbClr val="000000"/>
                </a:solidFill>
                <a:latin typeface="Open Sans Extra Bold"/>
              </a:rPr>
              <a:t>Tự động hóa triễn khai container, cluster, auto-scaling</a:t>
            </a:r>
          </a:p>
          <a:p>
            <a:pPr marL="797419" lvl="1" indent="-398710">
              <a:lnSpc>
                <a:spcPts val="5170"/>
              </a:lnSpc>
              <a:buFont typeface="Arial"/>
              <a:buChar char="•"/>
            </a:pPr>
            <a:r>
              <a:rPr lang="en-US" sz="3693">
                <a:solidFill>
                  <a:srgbClr val="000000"/>
                </a:solidFill>
                <a:latin typeface="Open Sans Extra Bold"/>
              </a:rPr>
              <a:t>Monitor thông qua Prometheus và Grafana</a:t>
            </a:r>
          </a:p>
          <a:p>
            <a:pPr>
              <a:lnSpc>
                <a:spcPts val="5170"/>
              </a:lnSpc>
              <a:spcBef>
                <a:spcPct val="0"/>
              </a:spcBef>
            </a:pPr>
            <a:endParaRPr lang="en-US" sz="3693">
              <a:solidFill>
                <a:srgbClr val="000000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38277" y="1028700"/>
            <a:ext cx="7710073" cy="9119849"/>
          </a:xfrm>
          <a:custGeom>
            <a:avLst/>
            <a:gdLst/>
            <a:ahLst/>
            <a:cxnLst/>
            <a:rect l="l" t="t" r="r" b="b"/>
            <a:pathLst>
              <a:path w="7710073" h="9119849">
                <a:moveTo>
                  <a:pt x="0" y="0"/>
                </a:moveTo>
                <a:lnTo>
                  <a:pt x="7710073" y="0"/>
                </a:lnTo>
                <a:lnTo>
                  <a:pt x="7710073" y="9119849"/>
                </a:lnTo>
                <a:lnTo>
                  <a:pt x="0" y="9119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639650" y="34751"/>
            <a:ext cx="9008700" cy="99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6"/>
              </a:lnSpc>
              <a:spcBef>
                <a:spcPct val="0"/>
              </a:spcBef>
            </a:pPr>
            <a:r>
              <a:rPr lang="en-US" sz="5861">
                <a:solidFill>
                  <a:srgbClr val="000000"/>
                </a:solidFill>
                <a:latin typeface="Open Sans Extra Bold"/>
              </a:rPr>
              <a:t>Low-level design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87935" y="1860928"/>
            <a:ext cx="9912130" cy="7827436"/>
          </a:xfrm>
          <a:custGeom>
            <a:avLst/>
            <a:gdLst/>
            <a:ahLst/>
            <a:cxnLst/>
            <a:rect l="l" t="t" r="r" b="b"/>
            <a:pathLst>
              <a:path w="9912130" h="7827436">
                <a:moveTo>
                  <a:pt x="0" y="0"/>
                </a:moveTo>
                <a:lnTo>
                  <a:pt x="9912130" y="0"/>
                </a:lnTo>
                <a:lnTo>
                  <a:pt x="9912130" y="7827436"/>
                </a:lnTo>
                <a:lnTo>
                  <a:pt x="0" y="7827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439680" y="695960"/>
            <a:ext cx="3408640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 Extra Bold"/>
              </a:rPr>
              <a:t>NodePort Service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196373" y="8229600"/>
            <a:ext cx="2091627" cy="2057400"/>
          </a:xfrm>
          <a:custGeom>
            <a:avLst/>
            <a:gdLst/>
            <a:ahLst/>
            <a:cxnLst/>
            <a:rect l="l" t="t" r="r" b="b"/>
            <a:pathLst>
              <a:path w="2091627" h="2057400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400000">
            <a:off x="460609" y="6945410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940804" y="-2434298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10037" y="7878010"/>
            <a:ext cx="3462763" cy="1857300"/>
          </a:xfrm>
          <a:custGeom>
            <a:avLst/>
            <a:gdLst/>
            <a:ahLst/>
            <a:cxnLst/>
            <a:rect l="l" t="t" r="r" b="b"/>
            <a:pathLst>
              <a:path w="3462763" h="1857300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411983" y="7878010"/>
            <a:ext cx="1728484" cy="1920538"/>
          </a:xfrm>
          <a:custGeom>
            <a:avLst/>
            <a:gdLst/>
            <a:ahLst/>
            <a:cxnLst/>
            <a:rect l="l" t="t" r="r" b="b"/>
            <a:pathLst>
              <a:path w="1728484" h="1920538">
                <a:moveTo>
                  <a:pt x="0" y="0"/>
                </a:moveTo>
                <a:lnTo>
                  <a:pt x="1728485" y="0"/>
                </a:lnTo>
                <a:lnTo>
                  <a:pt x="1728485" y="1920538"/>
                </a:lnTo>
                <a:lnTo>
                  <a:pt x="0" y="19205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743687" y="3539052"/>
            <a:ext cx="13235332" cy="1771044"/>
            <a:chOff x="0" y="0"/>
            <a:chExt cx="2602724" cy="3482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526334" y="3215560"/>
            <a:ext cx="13235332" cy="1771044"/>
            <a:chOff x="0" y="0"/>
            <a:chExt cx="2602724" cy="3482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958999" y="3027581"/>
            <a:ext cx="985710" cy="646984"/>
          </a:xfrm>
          <a:custGeom>
            <a:avLst/>
            <a:gdLst/>
            <a:ahLst/>
            <a:cxnLst/>
            <a:rect l="l" t="t" r="r" b="b"/>
            <a:pathLst>
              <a:path w="985710" h="646984">
                <a:moveTo>
                  <a:pt x="0" y="0"/>
                </a:moveTo>
                <a:lnTo>
                  <a:pt x="985709" y="0"/>
                </a:lnTo>
                <a:lnTo>
                  <a:pt x="985709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3672800" y="3779877"/>
            <a:ext cx="10942400" cy="74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</a:rPr>
              <a:t>2. DEMO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36254" y="2465985"/>
            <a:ext cx="6815492" cy="5355029"/>
          </a:xfrm>
          <a:custGeom>
            <a:avLst/>
            <a:gdLst/>
            <a:ahLst/>
            <a:cxnLst/>
            <a:rect l="l" t="t" r="r" b="b"/>
            <a:pathLst>
              <a:path w="6815492" h="5355029">
                <a:moveTo>
                  <a:pt x="0" y="0"/>
                </a:moveTo>
                <a:lnTo>
                  <a:pt x="6815492" y="0"/>
                </a:lnTo>
                <a:lnTo>
                  <a:pt x="6815492" y="5355030"/>
                </a:lnTo>
                <a:lnTo>
                  <a:pt x="0" y="5355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639650" y="474576"/>
            <a:ext cx="9008700" cy="99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6"/>
              </a:lnSpc>
              <a:spcBef>
                <a:spcPct val="0"/>
              </a:spcBef>
            </a:pPr>
            <a:r>
              <a:rPr lang="en-US" sz="5861">
                <a:solidFill>
                  <a:srgbClr val="000000"/>
                </a:solidFill>
                <a:latin typeface="Open Sans Extra Bold"/>
              </a:rPr>
              <a:t>Công cụ cần cài đặt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39650" y="474576"/>
            <a:ext cx="9008700" cy="99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6"/>
              </a:lnSpc>
              <a:spcBef>
                <a:spcPct val="0"/>
              </a:spcBef>
            </a:pPr>
            <a:r>
              <a:rPr lang="en-US" sz="5861">
                <a:solidFill>
                  <a:srgbClr val="000000"/>
                </a:solidFill>
                <a:latin typeface="Open Sans Extra Bold"/>
              </a:rPr>
              <a:t>Công cụ cần cài đặt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501" y="4012569"/>
            <a:ext cx="18281499" cy="203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54"/>
              </a:lnSpc>
              <a:spcBef>
                <a:spcPct val="0"/>
              </a:spcBef>
            </a:pPr>
            <a:r>
              <a:rPr lang="en-US" sz="11895">
                <a:solidFill>
                  <a:srgbClr val="5271FF"/>
                </a:solidFill>
                <a:latin typeface="Open Sans Extra Bold"/>
              </a:rPr>
              <a:t>KEEPALIVED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91742" y="2508391"/>
            <a:ext cx="7504517" cy="5270217"/>
          </a:xfrm>
          <a:custGeom>
            <a:avLst/>
            <a:gdLst/>
            <a:ahLst/>
            <a:cxnLst/>
            <a:rect l="l" t="t" r="r" b="b"/>
            <a:pathLst>
              <a:path w="7504517" h="5270217">
                <a:moveTo>
                  <a:pt x="0" y="0"/>
                </a:moveTo>
                <a:lnTo>
                  <a:pt x="7504516" y="0"/>
                </a:lnTo>
                <a:lnTo>
                  <a:pt x="7504516" y="5270218"/>
                </a:lnTo>
                <a:lnTo>
                  <a:pt x="0" y="5270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639650" y="474576"/>
            <a:ext cx="9008700" cy="99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6"/>
              </a:lnSpc>
              <a:spcBef>
                <a:spcPct val="0"/>
              </a:spcBef>
            </a:pPr>
            <a:r>
              <a:rPr lang="en-US" sz="5861">
                <a:solidFill>
                  <a:srgbClr val="000000"/>
                </a:solidFill>
                <a:latin typeface="Open Sans Extra Bold"/>
              </a:rPr>
              <a:t>Công cụ cần cài đặt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7277" y="7086146"/>
            <a:ext cx="2447242" cy="3087118"/>
          </a:xfrm>
          <a:custGeom>
            <a:avLst/>
            <a:gdLst/>
            <a:ahLst/>
            <a:cxnLst/>
            <a:rect l="l" t="t" r="r" b="b"/>
            <a:pathLst>
              <a:path w="2447242" h="3087118">
                <a:moveTo>
                  <a:pt x="0" y="0"/>
                </a:moveTo>
                <a:lnTo>
                  <a:pt x="2447243" y="0"/>
                </a:lnTo>
                <a:lnTo>
                  <a:pt x="2447243" y="3087118"/>
                </a:lnTo>
                <a:lnTo>
                  <a:pt x="0" y="3087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738039" y="-1028700"/>
            <a:ext cx="4318969" cy="4114800"/>
          </a:xfrm>
          <a:custGeom>
            <a:avLst/>
            <a:gdLst/>
            <a:ahLst/>
            <a:cxnLst/>
            <a:rect l="l" t="t" r="r" b="b"/>
            <a:pathLst>
              <a:path w="4318969" h="4114800">
                <a:moveTo>
                  <a:pt x="0" y="0"/>
                </a:moveTo>
                <a:lnTo>
                  <a:pt x="4318969" y="0"/>
                </a:lnTo>
                <a:lnTo>
                  <a:pt x="43189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03562" y="666901"/>
            <a:ext cx="2084357" cy="1440101"/>
          </a:xfrm>
          <a:custGeom>
            <a:avLst/>
            <a:gdLst/>
            <a:ahLst/>
            <a:cxnLst/>
            <a:rect l="l" t="t" r="r" b="b"/>
            <a:pathLst>
              <a:path w="2084357" h="1440101">
                <a:moveTo>
                  <a:pt x="0" y="0"/>
                </a:moveTo>
                <a:lnTo>
                  <a:pt x="2084356" y="0"/>
                </a:lnTo>
                <a:lnTo>
                  <a:pt x="2084356" y="1440101"/>
                </a:lnTo>
                <a:lnTo>
                  <a:pt x="0" y="14401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370180" y="0"/>
            <a:ext cx="3184700" cy="1476543"/>
          </a:xfrm>
          <a:custGeom>
            <a:avLst/>
            <a:gdLst/>
            <a:ahLst/>
            <a:cxnLst/>
            <a:rect l="l" t="t" r="r" b="b"/>
            <a:pathLst>
              <a:path w="3184700" h="1476543">
                <a:moveTo>
                  <a:pt x="0" y="0"/>
                </a:moveTo>
                <a:lnTo>
                  <a:pt x="3184700" y="0"/>
                </a:lnTo>
                <a:lnTo>
                  <a:pt x="3184700" y="1476543"/>
                </a:lnTo>
                <a:lnTo>
                  <a:pt x="0" y="14765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180842" y="1305093"/>
            <a:ext cx="719895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AD5545"/>
                </a:solidFill>
                <a:latin typeface="Paytone One"/>
              </a:rPr>
              <a:t>Our Team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49847" y="3578511"/>
            <a:ext cx="8660942" cy="3896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4"/>
              </a:lnSpc>
            </a:pPr>
            <a:r>
              <a:rPr lang="en-US" sz="7481">
                <a:solidFill>
                  <a:srgbClr val="000000"/>
                </a:solidFill>
                <a:latin typeface="Quicksand Medium"/>
              </a:rPr>
              <a:t>Nguyễn Thanh Tài</a:t>
            </a:r>
          </a:p>
          <a:p>
            <a:pPr algn="ctr">
              <a:lnSpc>
                <a:spcPts val="10474"/>
              </a:lnSpc>
            </a:pPr>
            <a:r>
              <a:rPr lang="en-US" sz="7481">
                <a:solidFill>
                  <a:srgbClr val="000000"/>
                </a:solidFill>
                <a:latin typeface="Quicksand Medium"/>
              </a:rPr>
              <a:t>Nguyễn Nhật Quân</a:t>
            </a:r>
          </a:p>
          <a:p>
            <a:pPr algn="ctr">
              <a:lnSpc>
                <a:spcPts val="10474"/>
              </a:lnSpc>
            </a:pPr>
            <a:r>
              <a:rPr lang="en-US" sz="7481">
                <a:solidFill>
                  <a:srgbClr val="000000"/>
                </a:solidFill>
                <a:latin typeface="Quicksand Medium"/>
              </a:rPr>
              <a:t>Nguyễn Đức Vương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83899" y="1785070"/>
            <a:ext cx="6920202" cy="6716860"/>
          </a:xfrm>
          <a:custGeom>
            <a:avLst/>
            <a:gdLst/>
            <a:ahLst/>
            <a:cxnLst/>
            <a:rect l="l" t="t" r="r" b="b"/>
            <a:pathLst>
              <a:path w="6920202" h="6716860">
                <a:moveTo>
                  <a:pt x="0" y="0"/>
                </a:moveTo>
                <a:lnTo>
                  <a:pt x="6920202" y="0"/>
                </a:lnTo>
                <a:lnTo>
                  <a:pt x="6920202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639650" y="474576"/>
            <a:ext cx="9008700" cy="99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6"/>
              </a:lnSpc>
              <a:spcBef>
                <a:spcPct val="0"/>
              </a:spcBef>
            </a:pPr>
            <a:r>
              <a:rPr lang="en-US" sz="5861">
                <a:solidFill>
                  <a:srgbClr val="000000"/>
                </a:solidFill>
                <a:latin typeface="Open Sans Extra Bold"/>
              </a:rPr>
              <a:t>Công cụ cần cài đặt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16319" y="0"/>
            <a:ext cx="10602160" cy="10602160"/>
          </a:xfrm>
          <a:custGeom>
            <a:avLst/>
            <a:gdLst/>
            <a:ahLst/>
            <a:cxnLst/>
            <a:rect l="l" t="t" r="r" b="b"/>
            <a:pathLst>
              <a:path w="10602160" h="10602160">
                <a:moveTo>
                  <a:pt x="0" y="0"/>
                </a:moveTo>
                <a:lnTo>
                  <a:pt x="10602159" y="0"/>
                </a:lnTo>
                <a:lnTo>
                  <a:pt x="10602159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486400" y="3400454"/>
            <a:ext cx="7315200" cy="2739875"/>
          </a:xfrm>
          <a:custGeom>
            <a:avLst/>
            <a:gdLst/>
            <a:ahLst/>
            <a:cxnLst/>
            <a:rect l="l" t="t" r="r" b="b"/>
            <a:pathLst>
              <a:path w="7315200" h="2739875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1475691">
            <a:off x="12020804" y="4829449"/>
            <a:ext cx="1932233" cy="1939285"/>
          </a:xfrm>
          <a:custGeom>
            <a:avLst/>
            <a:gdLst/>
            <a:ahLst/>
            <a:cxnLst/>
            <a:rect l="l" t="t" r="r" b="b"/>
            <a:pathLst>
              <a:path w="1932233" h="1939285">
                <a:moveTo>
                  <a:pt x="0" y="0"/>
                </a:moveTo>
                <a:lnTo>
                  <a:pt x="1932233" y="0"/>
                </a:lnTo>
                <a:lnTo>
                  <a:pt x="1932233" y="1939285"/>
                </a:lnTo>
                <a:lnTo>
                  <a:pt x="0" y="1939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46596" y="0"/>
            <a:ext cx="782104" cy="3400454"/>
          </a:xfrm>
          <a:custGeom>
            <a:avLst/>
            <a:gdLst/>
            <a:ahLst/>
            <a:cxnLst/>
            <a:rect l="l" t="t" r="r" b="b"/>
            <a:pathLst>
              <a:path w="782104" h="3400454">
                <a:moveTo>
                  <a:pt x="0" y="0"/>
                </a:moveTo>
                <a:lnTo>
                  <a:pt x="782104" y="0"/>
                </a:lnTo>
                <a:lnTo>
                  <a:pt x="782104" y="3400454"/>
                </a:lnTo>
                <a:lnTo>
                  <a:pt x="0" y="34004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685840" y="0"/>
            <a:ext cx="10602160" cy="10602160"/>
          </a:xfrm>
          <a:custGeom>
            <a:avLst/>
            <a:gdLst/>
            <a:ahLst/>
            <a:cxnLst/>
            <a:rect l="l" t="t" r="r" b="b"/>
            <a:pathLst>
              <a:path w="10602160" h="10602160">
                <a:moveTo>
                  <a:pt x="0" y="0"/>
                </a:moveTo>
                <a:lnTo>
                  <a:pt x="10602160" y="0"/>
                </a:lnTo>
                <a:lnTo>
                  <a:pt x="10602160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300666" y="7574008"/>
            <a:ext cx="2658732" cy="2712992"/>
          </a:xfrm>
          <a:custGeom>
            <a:avLst/>
            <a:gdLst/>
            <a:ahLst/>
            <a:cxnLst/>
            <a:rect l="l" t="t" r="r" b="b"/>
            <a:pathLst>
              <a:path w="2658732" h="2712992">
                <a:moveTo>
                  <a:pt x="0" y="0"/>
                </a:moveTo>
                <a:lnTo>
                  <a:pt x="2658732" y="0"/>
                </a:lnTo>
                <a:lnTo>
                  <a:pt x="2658732" y="2712992"/>
                </a:lnTo>
                <a:lnTo>
                  <a:pt x="0" y="27129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5416962" y="-714612"/>
            <a:ext cx="3684676" cy="3486625"/>
          </a:xfrm>
          <a:custGeom>
            <a:avLst/>
            <a:gdLst/>
            <a:ahLst/>
            <a:cxnLst/>
            <a:rect l="l" t="t" r="r" b="b"/>
            <a:pathLst>
              <a:path w="3684676" h="3486625">
                <a:moveTo>
                  <a:pt x="3684676" y="0"/>
                </a:moveTo>
                <a:lnTo>
                  <a:pt x="0" y="0"/>
                </a:lnTo>
                <a:lnTo>
                  <a:pt x="0" y="3486624"/>
                </a:lnTo>
                <a:lnTo>
                  <a:pt x="3684676" y="3486624"/>
                </a:lnTo>
                <a:lnTo>
                  <a:pt x="3684676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469295"/>
            <a:ext cx="6719193" cy="1348410"/>
          </a:xfrm>
          <a:custGeom>
            <a:avLst/>
            <a:gdLst/>
            <a:ahLst/>
            <a:cxnLst/>
            <a:rect l="l" t="t" r="r" b="b"/>
            <a:pathLst>
              <a:path w="6719193" h="1348410">
                <a:moveTo>
                  <a:pt x="0" y="0"/>
                </a:moveTo>
                <a:lnTo>
                  <a:pt x="6719193" y="0"/>
                </a:lnTo>
                <a:lnTo>
                  <a:pt x="6719193" y="1348410"/>
                </a:lnTo>
                <a:lnTo>
                  <a:pt x="0" y="1348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2323376"/>
            <a:ext cx="8729303" cy="5640249"/>
          </a:xfrm>
          <a:custGeom>
            <a:avLst/>
            <a:gdLst/>
            <a:ahLst/>
            <a:cxnLst/>
            <a:rect l="l" t="t" r="r" b="b"/>
            <a:pathLst>
              <a:path w="8729303" h="5640249">
                <a:moveTo>
                  <a:pt x="0" y="0"/>
                </a:moveTo>
                <a:lnTo>
                  <a:pt x="8729303" y="0"/>
                </a:lnTo>
                <a:lnTo>
                  <a:pt x="8729303" y="5640248"/>
                </a:lnTo>
                <a:lnTo>
                  <a:pt x="0" y="5640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471001" y="213247"/>
            <a:ext cx="7686451" cy="994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3"/>
              </a:lnSpc>
              <a:spcBef>
                <a:spcPct val="0"/>
              </a:spcBef>
            </a:pPr>
            <a:r>
              <a:rPr lang="en-US" sz="5873">
                <a:solidFill>
                  <a:srgbClr val="000000"/>
                </a:solidFill>
                <a:latin typeface="Open Sans Extra Bold"/>
              </a:rPr>
              <a:t>Bối cảnh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50026" y="8925560"/>
            <a:ext cx="7387947" cy="511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 Extra Bold"/>
              </a:rPr>
              <a:t>Không đảm bảo tính High availibility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08183" y="2229807"/>
            <a:ext cx="11071634" cy="6236822"/>
          </a:xfrm>
          <a:custGeom>
            <a:avLst/>
            <a:gdLst/>
            <a:ahLst/>
            <a:cxnLst/>
            <a:rect l="l" t="t" r="r" b="b"/>
            <a:pathLst>
              <a:path w="11071634" h="6236822">
                <a:moveTo>
                  <a:pt x="0" y="0"/>
                </a:moveTo>
                <a:lnTo>
                  <a:pt x="11071634" y="0"/>
                </a:lnTo>
                <a:lnTo>
                  <a:pt x="11071634" y="6236822"/>
                </a:lnTo>
                <a:lnTo>
                  <a:pt x="0" y="62368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504819" y="3920321"/>
            <a:ext cx="1934563" cy="193456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683216" y="676910"/>
            <a:ext cx="4921568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 Extra Bold"/>
              </a:rPr>
              <a:t>NGINX loadbalancer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28615" y="9342929"/>
            <a:ext cx="12830770" cy="511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 Extra Bold"/>
              </a:rPr>
              <a:t>Khi con load đầu tiên chết đi -&gt; hệ thống không hoạt động được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4720755" y="5945566"/>
            <a:ext cx="1527646" cy="3293683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402" y="2588994"/>
            <a:ext cx="8240342" cy="5109012"/>
          </a:xfrm>
          <a:custGeom>
            <a:avLst/>
            <a:gdLst/>
            <a:ahLst/>
            <a:cxnLst/>
            <a:rect l="l" t="t" r="r" b="b"/>
            <a:pathLst>
              <a:path w="8240342" h="5109012">
                <a:moveTo>
                  <a:pt x="0" y="0"/>
                </a:moveTo>
                <a:lnTo>
                  <a:pt x="8240342" y="0"/>
                </a:lnTo>
                <a:lnTo>
                  <a:pt x="8240342" y="5109012"/>
                </a:lnTo>
                <a:lnTo>
                  <a:pt x="0" y="5109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630204" y="2588994"/>
            <a:ext cx="8190801" cy="5109012"/>
          </a:xfrm>
          <a:custGeom>
            <a:avLst/>
            <a:gdLst/>
            <a:ahLst/>
            <a:cxnLst/>
            <a:rect l="l" t="t" r="r" b="b"/>
            <a:pathLst>
              <a:path w="8190801" h="5109012">
                <a:moveTo>
                  <a:pt x="0" y="0"/>
                </a:moveTo>
                <a:lnTo>
                  <a:pt x="8190801" y="0"/>
                </a:lnTo>
                <a:lnTo>
                  <a:pt x="8190801" y="5109012"/>
                </a:lnTo>
                <a:lnTo>
                  <a:pt x="0" y="5109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7693759" y="422274"/>
            <a:ext cx="2900482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Extra Bold"/>
              </a:rPr>
              <a:t>Keepalived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196373" y="8229600"/>
            <a:ext cx="2091627" cy="2057400"/>
          </a:xfrm>
          <a:custGeom>
            <a:avLst/>
            <a:gdLst/>
            <a:ahLst/>
            <a:cxnLst/>
            <a:rect l="l" t="t" r="r" b="b"/>
            <a:pathLst>
              <a:path w="2091627" h="2057400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2743687" y="3070778"/>
            <a:ext cx="13235332" cy="1771044"/>
            <a:chOff x="0" y="0"/>
            <a:chExt cx="2602724" cy="3482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308980" y="2663413"/>
            <a:ext cx="13235332" cy="1771044"/>
            <a:chOff x="0" y="0"/>
            <a:chExt cx="2602724" cy="3482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743687" y="2423794"/>
            <a:ext cx="985710" cy="646984"/>
          </a:xfrm>
          <a:custGeom>
            <a:avLst/>
            <a:gdLst/>
            <a:ahLst/>
            <a:cxnLst/>
            <a:rect l="l" t="t" r="r" b="b"/>
            <a:pathLst>
              <a:path w="985710" h="646984">
                <a:moveTo>
                  <a:pt x="0" y="0"/>
                </a:moveTo>
                <a:lnTo>
                  <a:pt x="985710" y="0"/>
                </a:lnTo>
                <a:lnTo>
                  <a:pt x="985710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5400000">
            <a:off x="460609" y="6945410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3940804" y="-2434298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210037" y="7878010"/>
            <a:ext cx="3462763" cy="1857300"/>
          </a:xfrm>
          <a:custGeom>
            <a:avLst/>
            <a:gdLst/>
            <a:ahLst/>
            <a:cxnLst/>
            <a:rect l="l" t="t" r="r" b="b"/>
            <a:pathLst>
              <a:path w="3462763" h="1857300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5411983" y="7878010"/>
            <a:ext cx="1728484" cy="1920538"/>
          </a:xfrm>
          <a:custGeom>
            <a:avLst/>
            <a:gdLst/>
            <a:ahLst/>
            <a:cxnLst/>
            <a:rect l="l" t="t" r="r" b="b"/>
            <a:pathLst>
              <a:path w="1728484" h="1920538">
                <a:moveTo>
                  <a:pt x="0" y="0"/>
                </a:moveTo>
                <a:lnTo>
                  <a:pt x="1728485" y="0"/>
                </a:lnTo>
                <a:lnTo>
                  <a:pt x="1728485" y="1920538"/>
                </a:lnTo>
                <a:lnTo>
                  <a:pt x="0" y="19205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3455446" y="3175553"/>
            <a:ext cx="10942400" cy="74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</a:rPr>
              <a:t>1. Hệ thống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743687" y="5787858"/>
            <a:ext cx="13235332" cy="1771044"/>
            <a:chOff x="0" y="0"/>
            <a:chExt cx="2602724" cy="3482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08980" y="5380492"/>
            <a:ext cx="13235332" cy="1771044"/>
            <a:chOff x="0" y="0"/>
            <a:chExt cx="2602724" cy="34827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2743687" y="5140874"/>
            <a:ext cx="985710" cy="646984"/>
          </a:xfrm>
          <a:custGeom>
            <a:avLst/>
            <a:gdLst/>
            <a:ahLst/>
            <a:cxnLst/>
            <a:rect l="l" t="t" r="r" b="b"/>
            <a:pathLst>
              <a:path w="985710" h="646984">
                <a:moveTo>
                  <a:pt x="0" y="0"/>
                </a:moveTo>
                <a:lnTo>
                  <a:pt x="985710" y="0"/>
                </a:lnTo>
                <a:lnTo>
                  <a:pt x="985710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3672800" y="5892633"/>
            <a:ext cx="10942400" cy="74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</a:rPr>
              <a:t>2. 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196373" y="8229600"/>
            <a:ext cx="2091627" cy="2057400"/>
          </a:xfrm>
          <a:custGeom>
            <a:avLst/>
            <a:gdLst/>
            <a:ahLst/>
            <a:cxnLst/>
            <a:rect l="l" t="t" r="r" b="b"/>
            <a:pathLst>
              <a:path w="2091627" h="2057400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400000">
            <a:off x="460609" y="6945410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940804" y="-2434298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10037" y="7878010"/>
            <a:ext cx="3462763" cy="1857300"/>
          </a:xfrm>
          <a:custGeom>
            <a:avLst/>
            <a:gdLst/>
            <a:ahLst/>
            <a:cxnLst/>
            <a:rect l="l" t="t" r="r" b="b"/>
            <a:pathLst>
              <a:path w="3462763" h="1857300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411983" y="7878010"/>
            <a:ext cx="1728484" cy="1920538"/>
          </a:xfrm>
          <a:custGeom>
            <a:avLst/>
            <a:gdLst/>
            <a:ahLst/>
            <a:cxnLst/>
            <a:rect l="l" t="t" r="r" b="b"/>
            <a:pathLst>
              <a:path w="1728484" h="1920538">
                <a:moveTo>
                  <a:pt x="0" y="0"/>
                </a:moveTo>
                <a:lnTo>
                  <a:pt x="1728485" y="0"/>
                </a:lnTo>
                <a:lnTo>
                  <a:pt x="1728485" y="1920538"/>
                </a:lnTo>
                <a:lnTo>
                  <a:pt x="0" y="19205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743687" y="3539052"/>
            <a:ext cx="13235332" cy="1771044"/>
            <a:chOff x="0" y="0"/>
            <a:chExt cx="2602724" cy="3482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526334" y="3215560"/>
            <a:ext cx="13235332" cy="1771044"/>
            <a:chOff x="0" y="0"/>
            <a:chExt cx="2602724" cy="3482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958999" y="3027581"/>
            <a:ext cx="985710" cy="646984"/>
          </a:xfrm>
          <a:custGeom>
            <a:avLst/>
            <a:gdLst/>
            <a:ahLst/>
            <a:cxnLst/>
            <a:rect l="l" t="t" r="r" b="b"/>
            <a:pathLst>
              <a:path w="985710" h="646984">
                <a:moveTo>
                  <a:pt x="0" y="0"/>
                </a:moveTo>
                <a:lnTo>
                  <a:pt x="985709" y="0"/>
                </a:lnTo>
                <a:lnTo>
                  <a:pt x="985709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3672800" y="3779877"/>
            <a:ext cx="10942400" cy="74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</a:rPr>
              <a:t>1. Hệ thống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00774" y="34119"/>
            <a:ext cx="7686451" cy="994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3"/>
              </a:lnSpc>
              <a:spcBef>
                <a:spcPct val="0"/>
              </a:spcBef>
            </a:pPr>
            <a:r>
              <a:rPr lang="en-US" sz="5873">
                <a:solidFill>
                  <a:srgbClr val="000000"/>
                </a:solidFill>
                <a:latin typeface="Open Sans Extra Bold"/>
              </a:rPr>
              <a:t>High-level design</a:t>
            </a:r>
          </a:p>
        </p:txBody>
      </p:sp>
      <p:sp>
        <p:nvSpPr>
          <p:cNvPr id="3" name="Freeform 3"/>
          <p:cNvSpPr/>
          <p:nvPr/>
        </p:nvSpPr>
        <p:spPr>
          <a:xfrm>
            <a:off x="2646610" y="2279935"/>
            <a:ext cx="12994779" cy="6978365"/>
          </a:xfrm>
          <a:custGeom>
            <a:avLst/>
            <a:gdLst/>
            <a:ahLst/>
            <a:cxnLst/>
            <a:rect l="l" t="t" r="r" b="b"/>
            <a:pathLst>
              <a:path w="12994779" h="6978365">
                <a:moveTo>
                  <a:pt x="0" y="0"/>
                </a:moveTo>
                <a:lnTo>
                  <a:pt x="12994780" y="0"/>
                </a:lnTo>
                <a:lnTo>
                  <a:pt x="12994780" y="6978365"/>
                </a:lnTo>
                <a:lnTo>
                  <a:pt x="0" y="697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6610" y="502781"/>
            <a:ext cx="13016297" cy="6978365"/>
          </a:xfrm>
          <a:custGeom>
            <a:avLst/>
            <a:gdLst/>
            <a:ahLst/>
            <a:cxnLst/>
            <a:rect l="l" t="t" r="r" b="b"/>
            <a:pathLst>
              <a:path w="13016297" h="6978365">
                <a:moveTo>
                  <a:pt x="0" y="0"/>
                </a:moveTo>
                <a:lnTo>
                  <a:pt x="13016298" y="0"/>
                </a:lnTo>
                <a:lnTo>
                  <a:pt x="13016298" y="6978365"/>
                </a:lnTo>
                <a:lnTo>
                  <a:pt x="0" y="697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2" b="-8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9903822" y="2853402"/>
            <a:ext cx="1071165" cy="1151537"/>
          </a:xfrm>
          <a:prstGeom prst="line">
            <a:avLst/>
          </a:prstGeom>
          <a:ln w="85725" cap="flat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9889873" y="2827452"/>
            <a:ext cx="1071165" cy="1151537"/>
          </a:xfrm>
          <a:prstGeom prst="line">
            <a:avLst/>
          </a:prstGeom>
          <a:ln w="85725" cap="flat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9696207" y="4004938"/>
            <a:ext cx="1493734" cy="1450697"/>
            <a:chOff x="0" y="0"/>
            <a:chExt cx="836913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36913" cy="812800"/>
            </a:xfrm>
            <a:custGeom>
              <a:avLst/>
              <a:gdLst/>
              <a:ahLst/>
              <a:cxnLst/>
              <a:rect l="l" t="t" r="r" b="b"/>
              <a:pathLst>
                <a:path w="836913" h="812800">
                  <a:moveTo>
                    <a:pt x="418456" y="0"/>
                  </a:moveTo>
                  <a:cubicBezTo>
                    <a:pt x="187349" y="0"/>
                    <a:pt x="0" y="181951"/>
                    <a:pt x="0" y="406400"/>
                  </a:cubicBezTo>
                  <a:cubicBezTo>
                    <a:pt x="0" y="630849"/>
                    <a:pt x="187349" y="812800"/>
                    <a:pt x="418456" y="812800"/>
                  </a:cubicBezTo>
                  <a:cubicBezTo>
                    <a:pt x="649564" y="812800"/>
                    <a:pt x="836913" y="630849"/>
                    <a:pt x="836913" y="406400"/>
                  </a:cubicBezTo>
                  <a:cubicBezTo>
                    <a:pt x="836913" y="181951"/>
                    <a:pt x="649564" y="0"/>
                    <a:pt x="4184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8461" y="38100"/>
              <a:ext cx="679992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43942" y="7989323"/>
            <a:ext cx="16400115" cy="126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  <a:spcBef>
                <a:spcPct val="0"/>
              </a:spcBef>
            </a:pPr>
            <a:r>
              <a:rPr lang="en-US" sz="3693">
                <a:solidFill>
                  <a:srgbClr val="000000"/>
                </a:solidFill>
                <a:latin typeface="Open Sans Extra Bold"/>
              </a:rPr>
              <a:t>High availiablity: Tạo ra nhiều node, khi một node dùng hết tài nguyên hay chết đi -&gt; vẫn còn các node khác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Custom</PresentationFormat>
  <Paragraphs>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Quicksand Bold</vt:lpstr>
      <vt:lpstr>Open Sans Extra Bold</vt:lpstr>
      <vt:lpstr>Quicksand Medium</vt:lpstr>
      <vt:lpstr>Paytone One</vt:lpstr>
      <vt:lpstr>Paytone One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Aesthetic Group Project Presentation</dc:title>
  <cp:lastModifiedBy>Nguyễn Nhật Quân</cp:lastModifiedBy>
  <cp:revision>2</cp:revision>
  <dcterms:created xsi:type="dcterms:W3CDTF">2006-08-16T00:00:00Z</dcterms:created>
  <dcterms:modified xsi:type="dcterms:W3CDTF">2024-01-04T15:08:40Z</dcterms:modified>
  <dc:identifier>DAF4XtFnI3g</dc:identifier>
</cp:coreProperties>
</file>