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DA28E-9B93-4D4E-BD34-296219D98AFB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5EE86-8D1C-4880-A60A-5F9CF4AE6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07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31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836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22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40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9056-18D3-4842-974C-6F807AB421D9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C999-6A4B-4466-9528-A50B56120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04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9056-18D3-4842-974C-6F807AB421D9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C999-6A4B-4466-9528-A50B56120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5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9056-18D3-4842-974C-6F807AB421D9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C999-6A4B-4466-9528-A50B56120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97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9056-18D3-4842-974C-6F807AB421D9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C999-6A4B-4466-9528-A50B56120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07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9056-18D3-4842-974C-6F807AB421D9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C999-6A4B-4466-9528-A50B56120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2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9056-18D3-4842-974C-6F807AB421D9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C999-6A4B-4466-9528-A50B56120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34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9056-18D3-4842-974C-6F807AB421D9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C999-6A4B-4466-9528-A50B56120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0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9056-18D3-4842-974C-6F807AB421D9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C999-6A4B-4466-9528-A50B56120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31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9056-18D3-4842-974C-6F807AB421D9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C999-6A4B-4466-9528-A50B56120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36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9056-18D3-4842-974C-6F807AB421D9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C999-6A4B-4466-9528-A50B56120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9056-18D3-4842-974C-6F807AB421D9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C999-6A4B-4466-9528-A50B56120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56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59056-18D3-4842-974C-6F807AB421D9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C999-6A4B-4466-9528-A50B56120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48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www.clker.com/cliparts/6/c/4/a/1195429795336159975juanjo_Router.svg.med.p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lker.com/cliparts/D/Z/E/V/U/Y/server-md.png" TargetMode="External"/><Relationship Id="rId3" Type="http://schemas.openxmlformats.org/officeDocument/2006/relationships/hyperlink" Target="http://icones.pro/go.php?http://icdn.pro/images/fr/o/r/ordinateur-pc-icone-6183-48.png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www.clker.com/cliparts/b/0/c/c/1343841796926375646Switch%20Final.svg.med.pn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714315" y="6439876"/>
            <a:ext cx="8763373" cy="60959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541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1128" y="1773432"/>
            <a:ext cx="860259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atin typeface="휴먼엑스포" pitchFamily="18" charset="-127"/>
                <a:ea typeface="휴먼엑스포" pitchFamily="18" charset="-127"/>
              </a:rPr>
              <a:t>▶ 네트워크 </a:t>
            </a:r>
            <a:r>
              <a:rPr lang="en-US" altLang="ko-KR" spc="-150" dirty="0">
                <a:latin typeface="휴먼엑스포" pitchFamily="18" charset="-127"/>
                <a:ea typeface="휴먼엑스포" pitchFamily="18" charset="-127"/>
              </a:rPr>
              <a:t>(Net + Work)  --------------------</a:t>
            </a:r>
            <a:endParaRPr lang="ko-KR" altLang="en-US" spc="-15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1714314" y="214291"/>
            <a:ext cx="8763372" cy="69431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809720" y="3357562"/>
            <a:ext cx="600079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atin typeface="휴먼엑스포" pitchFamily="18" charset="-127"/>
                <a:ea typeface="휴먼엑스포" pitchFamily="18" charset="-127"/>
              </a:rPr>
              <a:t> ▶ 네트워크 규모    </a:t>
            </a:r>
            <a:r>
              <a:rPr lang="en-US" altLang="ko-KR" spc="-150" dirty="0">
                <a:latin typeface="휴먼엑스포" pitchFamily="18" charset="-127"/>
                <a:ea typeface="휴먼엑스포" pitchFamily="18" charset="-127"/>
              </a:rPr>
              <a:t>-------------------------</a:t>
            </a:r>
            <a:endParaRPr lang="ko-KR" altLang="en-US" spc="-15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1158" y="5242340"/>
            <a:ext cx="5286412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atin typeface="휴먼엑스포" pitchFamily="18" charset="-127"/>
                <a:ea typeface="휴먼엑스포" pitchFamily="18" charset="-127"/>
              </a:rPr>
              <a:t>▶ 인터넷이란  </a:t>
            </a:r>
            <a:r>
              <a:rPr lang="en-US" altLang="ko-KR" spc="-150" dirty="0">
                <a:latin typeface="휴먼엑스포" pitchFamily="18" charset="-127"/>
                <a:ea typeface="휴먼엑스포" pitchFamily="18" charset="-127"/>
              </a:rPr>
              <a:t>	--------------------------	</a:t>
            </a:r>
            <a:endParaRPr lang="ko-KR" altLang="en-US" spc="-15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09918" y="500042"/>
            <a:ext cx="518457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>
                <a:latin typeface="휴먼엑스포" pitchFamily="18" charset="-127"/>
                <a:ea typeface="휴먼엑스포" pitchFamily="18" charset="-127"/>
              </a:rPr>
              <a:t>네트워크 개념</a:t>
            </a:r>
          </a:p>
        </p:txBody>
      </p:sp>
      <p:pic>
        <p:nvPicPr>
          <p:cNvPr id="18" name="Picture 4" descr="Computer monitor by ous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396" y="2139193"/>
            <a:ext cx="521104" cy="66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omputer monitor by ous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570" y="2139193"/>
            <a:ext cx="521104" cy="66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연결선 20"/>
          <p:cNvCxnSpPr>
            <a:stCxn id="19" idx="3"/>
            <a:endCxn id="18" idx="1"/>
          </p:cNvCxnSpPr>
          <p:nvPr/>
        </p:nvCxnSpPr>
        <p:spPr>
          <a:xfrm>
            <a:off x="7688675" y="2472831"/>
            <a:ext cx="1606723" cy="13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구름 25"/>
          <p:cNvSpPr/>
          <p:nvPr/>
        </p:nvSpPr>
        <p:spPr>
          <a:xfrm>
            <a:off x="8153939" y="2071678"/>
            <a:ext cx="723746" cy="857256"/>
          </a:xfrm>
          <a:prstGeom prst="cloud">
            <a:avLst/>
          </a:prstGeom>
          <a:solidFill>
            <a:schemeClr val="bg1"/>
          </a:solidFill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66910" y="3941208"/>
            <a:ext cx="4214842" cy="7386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400" spc="-150" dirty="0">
                <a:latin typeface="휴먼엑스포" pitchFamily="18" charset="-127"/>
                <a:ea typeface="휴먼엑스포" pitchFamily="18" charset="-127"/>
              </a:rPr>
              <a:t>LAN(Local Area Network)  : </a:t>
            </a:r>
            <a:r>
              <a:rPr lang="ko-KR" altLang="en-US" sz="1400" spc="-150" dirty="0">
                <a:latin typeface="휴먼엑스포" pitchFamily="18" charset="-127"/>
                <a:ea typeface="휴먼엑스포" pitchFamily="18" charset="-127"/>
              </a:rPr>
              <a:t>근거리 통신망</a:t>
            </a:r>
            <a:endParaRPr lang="en-US" altLang="ko-KR" sz="1400" spc="-150" dirty="0">
              <a:latin typeface="휴먼엑스포" pitchFamily="18" charset="-127"/>
              <a:ea typeface="휴먼엑스포" pitchFamily="18" charset="-127"/>
            </a:endParaRPr>
          </a:p>
          <a:p>
            <a:pPr>
              <a:buFontTx/>
              <a:buChar char="-"/>
            </a:pPr>
            <a:endParaRPr lang="en-US" altLang="ko-KR" sz="1400" spc="-150" dirty="0">
              <a:latin typeface="휴먼엑스포" pitchFamily="18" charset="-127"/>
              <a:ea typeface="휴먼엑스포" pitchFamily="18" charset="-127"/>
            </a:endParaRPr>
          </a:p>
          <a:p>
            <a:pPr>
              <a:buFontTx/>
              <a:buChar char="-"/>
            </a:pPr>
            <a:r>
              <a:rPr lang="en-US" altLang="ko-KR" sz="1400" spc="-150" dirty="0">
                <a:latin typeface="휴먼엑스포" pitchFamily="18" charset="-127"/>
                <a:ea typeface="휴먼엑스포" pitchFamily="18" charset="-127"/>
              </a:rPr>
              <a:t>WAN (Wide Area Network) : </a:t>
            </a:r>
            <a:r>
              <a:rPr lang="ko-KR" altLang="en-US" sz="1400" spc="-150" dirty="0">
                <a:latin typeface="휴먼엑스포" pitchFamily="18" charset="-127"/>
                <a:ea typeface="휴먼엑스포" pitchFamily="18" charset="-127"/>
              </a:rPr>
              <a:t>원거리 통신망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66910" y="5599530"/>
            <a:ext cx="3113242" cy="61555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400" spc="-150" dirty="0">
                <a:latin typeface="휴먼엑스포" pitchFamily="18" charset="-127"/>
                <a:ea typeface="휴먼엑스포" pitchFamily="18" charset="-127"/>
              </a:rPr>
              <a:t>거대 통신망</a:t>
            </a:r>
            <a:r>
              <a:rPr lang="en-US" altLang="ko-KR" sz="1400" spc="-150" dirty="0">
                <a:latin typeface="휴먼엑스포" pitchFamily="18" charset="-127"/>
                <a:ea typeface="휴먼엑스포" pitchFamily="18" charset="-127"/>
              </a:rPr>
              <a:t>( LAN + WAN)</a:t>
            </a:r>
          </a:p>
          <a:p>
            <a:pPr>
              <a:buFontTx/>
              <a:buChar char="-"/>
            </a:pPr>
            <a:endParaRPr lang="en-US" altLang="ko-KR" sz="600" spc="-150" dirty="0">
              <a:latin typeface="휴먼엑스포" pitchFamily="18" charset="-127"/>
              <a:ea typeface="휴먼엑스포" pitchFamily="18" charset="-127"/>
            </a:endParaRPr>
          </a:p>
          <a:p>
            <a:pPr>
              <a:buFontTx/>
              <a:buChar char="-"/>
            </a:pPr>
            <a:r>
              <a:rPr lang="en-US" altLang="ko-KR" sz="1400" spc="-150" dirty="0">
                <a:latin typeface="휴먼엑스포" pitchFamily="18" charset="-127"/>
                <a:ea typeface="휴먼엑스포" pitchFamily="18" charset="-127"/>
              </a:rPr>
              <a:t>TCP/IP </a:t>
            </a:r>
            <a:r>
              <a:rPr lang="ko-KR" altLang="en-US" sz="1400" spc="-150" dirty="0">
                <a:latin typeface="휴먼엑스포" pitchFamily="18" charset="-127"/>
                <a:ea typeface="휴먼엑스포" pitchFamily="18" charset="-127"/>
              </a:rPr>
              <a:t>사용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66910" y="2318678"/>
            <a:ext cx="42562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400" spc="-150" dirty="0">
                <a:latin typeface="휴먼엑스포" pitchFamily="18" charset="-127"/>
                <a:ea typeface="휴먼엑스포" pitchFamily="18" charset="-127"/>
              </a:rPr>
              <a:t>정보의 교환을 위해 연결한 통신망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7101841" y="3795014"/>
            <a:ext cx="785818" cy="785818"/>
            <a:chOff x="5598352" y="3714752"/>
            <a:chExt cx="785818" cy="785818"/>
          </a:xfrm>
        </p:grpSpPr>
        <p:sp>
          <p:nvSpPr>
            <p:cNvPr id="25" name="타원 24"/>
            <p:cNvSpPr/>
            <p:nvPr/>
          </p:nvSpPr>
          <p:spPr>
            <a:xfrm>
              <a:off x="5598352" y="3714752"/>
              <a:ext cx="785818" cy="785818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81597" y="3978479"/>
              <a:ext cx="587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휴먼엑스포" pitchFamily="18" charset="-127"/>
                  <a:ea typeface="휴먼엑스포" pitchFamily="18" charset="-127"/>
                </a:rPr>
                <a:t>LAN</a:t>
              </a:r>
              <a:endParaRPr lang="ko-KR" altLang="en-US" sz="1400" dirty="0">
                <a:latin typeface="휴먼엑스포" pitchFamily="18" charset="-127"/>
                <a:ea typeface="휴먼엑스포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305825" y="4928795"/>
            <a:ext cx="785818" cy="785818"/>
            <a:chOff x="6711669" y="4594033"/>
            <a:chExt cx="785818" cy="785818"/>
          </a:xfrm>
        </p:grpSpPr>
        <p:sp>
          <p:nvSpPr>
            <p:cNvPr id="28" name="타원 27"/>
            <p:cNvSpPr/>
            <p:nvPr/>
          </p:nvSpPr>
          <p:spPr>
            <a:xfrm>
              <a:off x="6711669" y="4594033"/>
              <a:ext cx="785818" cy="785818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25844" y="4764297"/>
              <a:ext cx="587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휴먼엑스포" pitchFamily="18" charset="-127"/>
                  <a:ea typeface="휴먼엑스포" pitchFamily="18" charset="-127"/>
                </a:rPr>
                <a:t>LAN</a:t>
              </a:r>
              <a:endParaRPr lang="ko-KR" altLang="en-US" sz="1400" dirty="0">
                <a:latin typeface="휴먼엑스포" pitchFamily="18" charset="-127"/>
                <a:ea typeface="휴먼엑스포" pitchFamily="18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9025335" y="3979163"/>
            <a:ext cx="587020" cy="571504"/>
            <a:chOff x="7297348" y="3714752"/>
            <a:chExt cx="587020" cy="571504"/>
          </a:xfrm>
        </p:grpSpPr>
        <p:sp>
          <p:nvSpPr>
            <p:cNvPr id="27" name="타원 26"/>
            <p:cNvSpPr/>
            <p:nvPr/>
          </p:nvSpPr>
          <p:spPr>
            <a:xfrm>
              <a:off x="7312864" y="3714752"/>
              <a:ext cx="500066" cy="571504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97348" y="3857628"/>
              <a:ext cx="587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휴먼엑스포" pitchFamily="18" charset="-127"/>
                  <a:ea typeface="휴먼엑스포" pitchFamily="18" charset="-127"/>
                </a:rPr>
                <a:t>LAN</a:t>
              </a:r>
              <a:endParaRPr lang="ko-KR" altLang="en-US" sz="1400" dirty="0">
                <a:latin typeface="휴먼엑스포" pitchFamily="18" charset="-127"/>
                <a:ea typeface="휴먼엑스포" pitchFamily="18" charset="-127"/>
              </a:endParaRPr>
            </a:p>
          </p:txBody>
        </p:sp>
      </p:grpSp>
      <p:cxnSp>
        <p:nvCxnSpPr>
          <p:cNvPr id="45" name="직선 연결선 44"/>
          <p:cNvCxnSpPr/>
          <p:nvPr/>
        </p:nvCxnSpPr>
        <p:spPr>
          <a:xfrm>
            <a:off x="7904018" y="4297509"/>
            <a:ext cx="639935" cy="2531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endCxn id="68" idx="0"/>
          </p:cNvCxnSpPr>
          <p:nvPr/>
        </p:nvCxnSpPr>
        <p:spPr>
          <a:xfrm>
            <a:off x="8543953" y="4545463"/>
            <a:ext cx="107157" cy="31618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69" idx="0"/>
          </p:cNvCxnSpPr>
          <p:nvPr/>
        </p:nvCxnSpPr>
        <p:spPr>
          <a:xfrm flipV="1">
            <a:off x="8588702" y="4280318"/>
            <a:ext cx="395784" cy="25963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7703" y="228778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휴먼엑스포" pitchFamily="18" charset="-127"/>
                <a:ea typeface="휴먼엑스포" pitchFamily="18" charset="-127"/>
              </a:rPr>
              <a:t>인터넷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207254" y="221455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휴먼엑스포" pitchFamily="18" charset="-127"/>
                <a:ea typeface="휴먼엑스포" pitchFamily="18" charset="-127"/>
              </a:rPr>
              <a:t>PC</a:t>
            </a:r>
            <a:endParaRPr lang="ko-KR" altLang="en-US" sz="14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350394" y="223360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휴먼엑스포" pitchFamily="18" charset="-127"/>
                <a:ea typeface="휴먼엑스포" pitchFamily="18" charset="-127"/>
              </a:rPr>
              <a:t>PC</a:t>
            </a:r>
            <a:endParaRPr lang="ko-KR" altLang="en-US" sz="1400" dirty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67" name="Picture 2" descr="Router Clip Art">
            <a:hlinkClick r:id="rId4" tooltip="Download as SVG fil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99536" y="4252170"/>
            <a:ext cx="214314" cy="142162"/>
          </a:xfrm>
          <a:prstGeom prst="rect">
            <a:avLst/>
          </a:prstGeom>
          <a:noFill/>
        </p:spPr>
      </p:pic>
      <p:pic>
        <p:nvPicPr>
          <p:cNvPr id="68" name="Picture 2" descr="Router Clip Art">
            <a:hlinkClick r:id="rId4" tooltip="Download as SVG fil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43952" y="4861649"/>
            <a:ext cx="214314" cy="142162"/>
          </a:xfrm>
          <a:prstGeom prst="rect">
            <a:avLst/>
          </a:prstGeom>
          <a:noFill/>
        </p:spPr>
      </p:pic>
      <p:pic>
        <p:nvPicPr>
          <p:cNvPr id="69" name="Picture 2" descr="Router Clip Art">
            <a:hlinkClick r:id="rId4" tooltip="Download as SVG fil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77329" y="4280318"/>
            <a:ext cx="214314" cy="142162"/>
          </a:xfrm>
          <a:prstGeom prst="rect">
            <a:avLst/>
          </a:prstGeom>
          <a:noFill/>
        </p:spPr>
      </p:pic>
      <p:sp>
        <p:nvSpPr>
          <p:cNvPr id="72" name="직사각형 71"/>
          <p:cNvSpPr/>
          <p:nvPr/>
        </p:nvSpPr>
        <p:spPr>
          <a:xfrm>
            <a:off x="1524000" y="1339058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구름 45"/>
          <p:cNvSpPr/>
          <p:nvPr/>
        </p:nvSpPr>
        <p:spPr>
          <a:xfrm>
            <a:off x="8203415" y="4214513"/>
            <a:ext cx="645573" cy="573464"/>
          </a:xfrm>
          <a:prstGeom prst="cloud">
            <a:avLst/>
          </a:prstGeom>
          <a:solidFill>
            <a:schemeClr val="bg1"/>
          </a:solidFill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8195853" y="4375567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휴먼엑스포" pitchFamily="18" charset="-127"/>
                <a:ea typeface="휴먼엑스포" pitchFamily="18" charset="-127"/>
              </a:rPr>
              <a:t>WAN</a:t>
            </a:r>
            <a:endParaRPr lang="ko-KR" altLang="en-US" sz="1400" dirty="0"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288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stCxn id="123" idx="0"/>
            <a:endCxn id="123" idx="2"/>
          </p:cNvCxnSpPr>
          <p:nvPr/>
        </p:nvCxnSpPr>
        <p:spPr>
          <a:xfrm>
            <a:off x="6087126" y="1052736"/>
            <a:ext cx="0" cy="544752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1541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541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39616" y="272842"/>
            <a:ext cx="668534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휴먼엑스포" pitchFamily="18" charset="-127"/>
                <a:ea typeface="휴먼엑스포" pitchFamily="18" charset="-127"/>
              </a:rPr>
              <a:t>IP </a:t>
            </a:r>
            <a:r>
              <a:rPr lang="ko-KR" altLang="en-US" sz="4000" spc="-150" dirty="0">
                <a:latin typeface="휴먼엑스포" pitchFamily="18" charset="-127"/>
                <a:ea typeface="휴먼엑스포" pitchFamily="18" charset="-127"/>
              </a:rPr>
              <a:t>주소 </a:t>
            </a:r>
            <a:r>
              <a:rPr lang="en-US" altLang="ko-KR" sz="4000" spc="-150" dirty="0">
                <a:latin typeface="휴먼엑스포" pitchFamily="18" charset="-127"/>
                <a:ea typeface="휴먼엑스포" pitchFamily="18" charset="-127"/>
              </a:rPr>
              <a:t>– IPv4</a:t>
            </a:r>
            <a:endParaRPr lang="ko-KR" altLang="en-US" sz="4000" spc="-15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1524000" y="142853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523968" y="666993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80960" y="1416594"/>
            <a:ext cx="3714776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latin typeface="휴먼엑스포" pitchFamily="18" charset="-127"/>
                <a:ea typeface="휴먼엑스포" pitchFamily="18" charset="-127"/>
              </a:rPr>
              <a:t>▶ </a:t>
            </a:r>
            <a:r>
              <a:rPr lang="en-US" altLang="ko-KR" b="1" spc="-150" dirty="0">
                <a:latin typeface="휴먼엑스포" pitchFamily="18" charset="-127"/>
                <a:ea typeface="휴먼엑스포" pitchFamily="18" charset="-127"/>
              </a:rPr>
              <a:t>IP</a:t>
            </a:r>
            <a:r>
              <a:rPr lang="ko-KR" altLang="en-US" b="1" spc="-150" dirty="0">
                <a:latin typeface="휴먼엑스포" pitchFamily="18" charset="-127"/>
                <a:ea typeface="휴먼엑스포" pitchFamily="18" charset="-127"/>
              </a:rPr>
              <a:t>란</a:t>
            </a:r>
            <a:r>
              <a:rPr lang="en-US" altLang="ko-KR" b="1" spc="-150" dirty="0">
                <a:latin typeface="휴먼엑스포" pitchFamily="18" charset="-127"/>
                <a:ea typeface="휴먼엑스포" pitchFamily="18" charset="-127"/>
              </a:rPr>
              <a:t>?</a:t>
            </a:r>
            <a:endParaRPr lang="ko-KR" altLang="en-US" b="1" spc="-15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56292" y="1785926"/>
            <a:ext cx="311324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latin typeface="휴먼엑스포" pitchFamily="18" charset="-127"/>
                <a:ea typeface="휴먼엑스포" pitchFamily="18" charset="-127"/>
              </a:rPr>
              <a:t>▶ </a:t>
            </a:r>
            <a:r>
              <a:rPr lang="en-US" altLang="ko-KR" b="1" spc="-150" dirty="0">
                <a:latin typeface="휴먼엑스포" pitchFamily="18" charset="-127"/>
                <a:ea typeface="휴먼엑스포" pitchFamily="18" charset="-127"/>
              </a:rPr>
              <a:t>IP </a:t>
            </a:r>
            <a:r>
              <a:rPr lang="ko-KR" altLang="en-US" b="1" spc="-150" dirty="0">
                <a:latin typeface="휴먼엑스포" pitchFamily="18" charset="-127"/>
                <a:ea typeface="휴먼엑스포" pitchFamily="18" charset="-127"/>
              </a:rPr>
              <a:t>표기법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696874" y="4058388"/>
            <a:ext cx="4327688" cy="243143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latin typeface="휴먼엑스포" pitchFamily="18" charset="-127"/>
                <a:ea typeface="휴먼엑스포" pitchFamily="18" charset="-127"/>
              </a:rPr>
              <a:t>▶ </a:t>
            </a:r>
            <a:r>
              <a:rPr lang="ko-KR" altLang="en-US" b="1" spc="-150" dirty="0" err="1">
                <a:latin typeface="휴먼엑스포" pitchFamily="18" charset="-127"/>
                <a:ea typeface="휴먼엑스포" pitchFamily="18" charset="-127"/>
              </a:rPr>
              <a:t>클래스풀</a:t>
            </a:r>
            <a:r>
              <a:rPr lang="ko-KR" altLang="en-US" b="1" spc="-150" dirty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b="1" spc="-150" dirty="0">
                <a:latin typeface="휴먼엑스포" pitchFamily="18" charset="-127"/>
                <a:ea typeface="휴먼엑스포" pitchFamily="18" charset="-127"/>
              </a:rPr>
              <a:t>Address( </a:t>
            </a:r>
            <a:r>
              <a:rPr lang="ko-KR" altLang="en-US" b="1" spc="-150" dirty="0">
                <a:latin typeface="휴먼엑스포" pitchFamily="18" charset="-127"/>
                <a:ea typeface="휴먼엑스포" pitchFamily="18" charset="-127"/>
              </a:rPr>
              <a:t>구별</a:t>
            </a:r>
            <a:r>
              <a:rPr lang="en-US" altLang="ko-KR" b="1" spc="-150" dirty="0">
                <a:latin typeface="휴먼엑스포" pitchFamily="18" charset="-127"/>
                <a:ea typeface="휴먼엑스포" pitchFamily="18" charset="-127"/>
              </a:rPr>
              <a:t>)</a:t>
            </a:r>
          </a:p>
          <a:p>
            <a:r>
              <a:rPr lang="en-US" altLang="ko-KR" b="1" dirty="0"/>
              <a:t>-----------------------------------------</a:t>
            </a:r>
          </a:p>
          <a:p>
            <a:r>
              <a:rPr lang="en-US" altLang="ko-KR" sz="1400" b="1" dirty="0"/>
              <a:t>A Class : </a:t>
            </a:r>
            <a:r>
              <a:rPr lang="en-US" altLang="ko-KR" sz="1600" b="1" u="sng" dirty="0"/>
              <a:t>1 ~ 126 </a:t>
            </a:r>
            <a:r>
              <a:rPr lang="en-US" altLang="ko-KR" sz="1400" b="1" dirty="0"/>
              <a:t>.0.0.0   </a:t>
            </a:r>
            <a:r>
              <a:rPr lang="en-US" altLang="ko-KR" sz="800" b="1" dirty="0"/>
              <a:t> </a:t>
            </a:r>
            <a:r>
              <a:rPr lang="en-US" altLang="ko-KR" sz="1400" b="1" dirty="0"/>
              <a:t>S.M 255.0.0.0</a:t>
            </a:r>
          </a:p>
          <a:p>
            <a:r>
              <a:rPr lang="en-US" altLang="ko-KR" sz="1400" b="1" dirty="0"/>
              <a:t>B Class : </a:t>
            </a:r>
            <a:r>
              <a:rPr lang="en-US" altLang="ko-KR" sz="1600" b="1" u="sng" dirty="0"/>
              <a:t>128 ~ 191</a:t>
            </a:r>
            <a:r>
              <a:rPr lang="en-US" altLang="ko-KR" sz="1400" b="1" dirty="0"/>
              <a:t>.0.0.0 S.M 255.255.0.0</a:t>
            </a:r>
          </a:p>
          <a:p>
            <a:r>
              <a:rPr lang="en-US" altLang="ko-KR" sz="1400" b="1" dirty="0"/>
              <a:t>C Class : </a:t>
            </a:r>
            <a:r>
              <a:rPr lang="en-US" altLang="ko-KR" sz="1600" b="1" u="sng" dirty="0"/>
              <a:t>192 ~ 223</a:t>
            </a:r>
            <a:r>
              <a:rPr lang="en-US" altLang="ko-KR" sz="1400" b="1" dirty="0"/>
              <a:t>.0.0.0 S.M 255.255.255.0</a:t>
            </a:r>
          </a:p>
          <a:p>
            <a:r>
              <a:rPr lang="en-US" altLang="ko-KR" b="1" dirty="0"/>
              <a:t>-----------------------------------------</a:t>
            </a:r>
          </a:p>
          <a:p>
            <a:r>
              <a:rPr lang="en-US" altLang="ko-KR" sz="1400" b="1" dirty="0"/>
              <a:t>D Class : </a:t>
            </a:r>
            <a:r>
              <a:rPr lang="en-US" altLang="ko-KR" sz="1600" b="1" u="sng" dirty="0"/>
              <a:t>224 ~ 239</a:t>
            </a:r>
            <a:r>
              <a:rPr lang="en-US" altLang="ko-KR" sz="1400" b="1" dirty="0"/>
              <a:t>.0.0.0 S.M 255.255.255.0</a:t>
            </a:r>
          </a:p>
          <a:p>
            <a:r>
              <a:rPr lang="en-US" altLang="ko-KR" sz="1400" b="1" dirty="0"/>
              <a:t>E Class : </a:t>
            </a:r>
            <a:r>
              <a:rPr lang="en-US" altLang="ko-KR" sz="1600" b="1" u="sng" dirty="0"/>
              <a:t>240 ~ 255</a:t>
            </a:r>
            <a:r>
              <a:rPr lang="en-US" altLang="ko-KR" sz="1400" b="1" dirty="0"/>
              <a:t>.0.0.0 </a:t>
            </a:r>
            <a:r>
              <a:rPr lang="en-US" altLang="ko-KR" sz="800" b="1" dirty="0"/>
              <a:t> </a:t>
            </a:r>
            <a:r>
              <a:rPr lang="en-US" altLang="ko-KR" sz="1400" b="1" dirty="0"/>
              <a:t>S.M 255.255.255.0</a:t>
            </a:r>
          </a:p>
          <a:p>
            <a:r>
              <a:rPr lang="en-US" altLang="ko-KR" b="1" dirty="0"/>
              <a:t>-----------------------------------------</a:t>
            </a:r>
            <a:endParaRPr lang="ko-KR" altLang="en-US" spc="-15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167025" y="1505172"/>
            <a:ext cx="4357718" cy="38164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latin typeface="휴먼엑스포" pitchFamily="18" charset="-127"/>
                <a:ea typeface="휴먼엑스포" pitchFamily="18" charset="-127"/>
              </a:rPr>
              <a:t>▶  </a:t>
            </a:r>
            <a:r>
              <a:rPr lang="ko-KR" altLang="en-US" b="1" spc="-150" dirty="0" err="1">
                <a:latin typeface="휴먼엑스포" pitchFamily="18" charset="-127"/>
                <a:ea typeface="휴먼엑스포" pitchFamily="18" charset="-127"/>
              </a:rPr>
              <a:t>클래스풀의</a:t>
            </a:r>
            <a:r>
              <a:rPr lang="ko-KR" altLang="en-US" b="1" spc="-150" dirty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b="1" spc="-150" dirty="0">
                <a:latin typeface="휴먼엑스포" pitchFamily="18" charset="-127"/>
                <a:ea typeface="휴먼엑스포" pitchFamily="18" charset="-127"/>
              </a:rPr>
              <a:t>IP </a:t>
            </a:r>
            <a:r>
              <a:rPr lang="ko-KR" altLang="en-US" b="1" spc="-150" dirty="0">
                <a:latin typeface="휴먼엑스포" pitchFamily="18" charset="-127"/>
                <a:ea typeface="휴먼엑스포" pitchFamily="18" charset="-127"/>
              </a:rPr>
              <a:t>관리 </a:t>
            </a:r>
            <a:endParaRPr lang="en-US" altLang="ko-KR" b="1" spc="-150" dirty="0">
              <a:latin typeface="휴먼엑스포" pitchFamily="18" charset="-127"/>
              <a:ea typeface="휴먼엑스포" pitchFamily="18" charset="-127"/>
            </a:endParaRPr>
          </a:p>
          <a:p>
            <a:pPr>
              <a:buFontTx/>
              <a:buChar char="-"/>
            </a:pPr>
            <a:endParaRPr lang="en-US" altLang="ko-KR" sz="1600" spc="-150" dirty="0"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1600" b="1" spc="-150" dirty="0">
                <a:latin typeface="휴먼엑스포" pitchFamily="18" charset="-127"/>
                <a:ea typeface="휴먼엑스포" pitchFamily="18" charset="-127"/>
              </a:rPr>
              <a:t>▶ </a:t>
            </a:r>
            <a:r>
              <a:rPr lang="ko-KR" altLang="en-US" sz="1600" spc="-150" dirty="0" err="1">
                <a:latin typeface="휴먼엑스포" pitchFamily="18" charset="-127"/>
                <a:ea typeface="휴먼엑스포" pitchFamily="18" charset="-127"/>
              </a:rPr>
              <a:t>서브넷</a:t>
            </a:r>
            <a:r>
              <a:rPr lang="ko-KR" altLang="en-US" sz="1600" spc="-150" dirty="0">
                <a:latin typeface="휴먼엑스포" pitchFamily="18" charset="-127"/>
                <a:ea typeface="휴먼엑스포" pitchFamily="18" charset="-127"/>
              </a:rPr>
              <a:t> 마스크란</a:t>
            </a:r>
            <a:r>
              <a:rPr lang="en-US" altLang="ko-KR" sz="1600" spc="-150" dirty="0">
                <a:latin typeface="휴먼엑스포" pitchFamily="18" charset="-127"/>
                <a:ea typeface="휴먼엑스포" pitchFamily="18" charset="-127"/>
              </a:rPr>
              <a:t>?</a:t>
            </a:r>
          </a:p>
          <a:p>
            <a:pPr>
              <a:buFontTx/>
              <a:buChar char="-"/>
            </a:pPr>
            <a:endParaRPr lang="en-US" altLang="ko-KR" sz="1400" spc="-150" dirty="0">
              <a:latin typeface="휴먼엑스포" pitchFamily="18" charset="-127"/>
              <a:ea typeface="휴먼엑스포" pitchFamily="18" charset="-127"/>
            </a:endParaRPr>
          </a:p>
          <a:p>
            <a:pPr>
              <a:buFontTx/>
              <a:buChar char="-"/>
            </a:pPr>
            <a:r>
              <a:rPr lang="en-US" altLang="ko-KR" sz="1400" spc="-150" dirty="0">
                <a:latin typeface="휴먼엑스포" pitchFamily="18" charset="-127"/>
                <a:ea typeface="휴먼엑스포" pitchFamily="18" charset="-127"/>
              </a:rPr>
              <a:t>IP </a:t>
            </a:r>
            <a:r>
              <a:rPr lang="ko-KR" altLang="en-US" sz="1400" spc="-150" dirty="0">
                <a:latin typeface="휴먼엑스포" pitchFamily="18" charset="-127"/>
                <a:ea typeface="휴먼엑스포" pitchFamily="18" charset="-127"/>
              </a:rPr>
              <a:t>를 네트워크자리와 호스트 자리로 나눔</a:t>
            </a:r>
            <a:endParaRPr lang="en-US" altLang="ko-KR" sz="1400" spc="-150" dirty="0">
              <a:latin typeface="휴먼엑스포" pitchFamily="18" charset="-127"/>
              <a:ea typeface="휴먼엑스포" pitchFamily="18" charset="-127"/>
            </a:endParaRPr>
          </a:p>
          <a:p>
            <a:pPr>
              <a:buFontTx/>
              <a:buChar char="-"/>
            </a:pPr>
            <a:endParaRPr lang="en-US" altLang="ko-KR" sz="1400" spc="-150" dirty="0">
              <a:latin typeface="휴먼엑스포" pitchFamily="18" charset="-127"/>
              <a:ea typeface="휴먼엑스포" pitchFamily="18" charset="-127"/>
            </a:endParaRPr>
          </a:p>
          <a:p>
            <a:pPr>
              <a:buFontTx/>
              <a:buChar char="-"/>
            </a:pPr>
            <a:r>
              <a:rPr lang="ko-KR" altLang="en-US" sz="1400" spc="-150" dirty="0">
                <a:latin typeface="휴먼엑스포" pitchFamily="18" charset="-127"/>
                <a:ea typeface="휴먼엑스포" pitchFamily="18" charset="-127"/>
              </a:rPr>
              <a:t>네트워크 자리 </a:t>
            </a:r>
            <a:r>
              <a:rPr lang="en-US" altLang="ko-KR" sz="1400" spc="-150" dirty="0">
                <a:latin typeface="휴먼엑스포" pitchFamily="18" charset="-127"/>
                <a:ea typeface="휴먼엑스포" pitchFamily="18" charset="-127"/>
              </a:rPr>
              <a:t>:  </a:t>
            </a:r>
            <a:r>
              <a:rPr lang="en-US" altLang="ko-KR" sz="1400" spc="-150" dirty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1</a:t>
            </a:r>
          </a:p>
          <a:p>
            <a:pPr>
              <a:buFontTx/>
              <a:buChar char="-"/>
            </a:pPr>
            <a:endParaRPr lang="en-US" altLang="ko-KR" sz="1400" spc="-150" dirty="0">
              <a:latin typeface="휴먼엑스포" pitchFamily="18" charset="-127"/>
              <a:ea typeface="휴먼엑스포" pitchFamily="18" charset="-127"/>
            </a:endParaRPr>
          </a:p>
          <a:p>
            <a:pPr>
              <a:buFontTx/>
              <a:buChar char="-"/>
            </a:pPr>
            <a:r>
              <a:rPr lang="ko-KR" altLang="en-US" sz="1400" spc="-150" dirty="0">
                <a:latin typeface="휴먼엑스포" pitchFamily="18" charset="-127"/>
                <a:ea typeface="휴먼엑스포" pitchFamily="18" charset="-127"/>
              </a:rPr>
              <a:t>호스트 자리 </a:t>
            </a:r>
            <a:r>
              <a:rPr lang="en-US" altLang="ko-KR" sz="1400" spc="-150" dirty="0">
                <a:latin typeface="휴먼엑스포" pitchFamily="18" charset="-127"/>
                <a:ea typeface="휴먼엑스포" pitchFamily="18" charset="-127"/>
              </a:rPr>
              <a:t>:  </a:t>
            </a:r>
            <a:r>
              <a:rPr lang="en-US" altLang="ko-KR" sz="1400" spc="-150" dirty="0">
                <a:solidFill>
                  <a:srgbClr val="002060"/>
                </a:solidFill>
                <a:latin typeface="휴먼엑스포" pitchFamily="18" charset="-127"/>
                <a:ea typeface="휴먼엑스포" pitchFamily="18" charset="-127"/>
              </a:rPr>
              <a:t>0</a:t>
            </a:r>
          </a:p>
          <a:p>
            <a:pPr>
              <a:buFontTx/>
              <a:buChar char="-"/>
            </a:pPr>
            <a:endParaRPr lang="en-US" altLang="ko-KR" sz="600" spc="-150" dirty="0">
              <a:latin typeface="휴먼엑스포" pitchFamily="18" charset="-127"/>
              <a:ea typeface="휴먼엑스포" pitchFamily="18" charset="-127"/>
            </a:endParaRPr>
          </a:p>
          <a:p>
            <a:pPr>
              <a:buFontTx/>
              <a:buChar char="-"/>
            </a:pPr>
            <a:r>
              <a:rPr lang="en-US" altLang="ko-KR" sz="1400" spc="-150" dirty="0">
                <a:latin typeface="휴먼엑스포" pitchFamily="18" charset="-127"/>
                <a:ea typeface="휴먼엑스포" pitchFamily="18" charset="-127"/>
              </a:rPr>
              <a:t>A  Class  :  </a:t>
            </a:r>
            <a:r>
              <a:rPr lang="en-US" altLang="ko-KR" sz="1400" spc="-150" dirty="0">
                <a:latin typeface="휴먼엑스포" pitchFamily="18" charset="-127"/>
                <a:ea typeface="휴먼엑스포" pitchFamily="18" charset="-127"/>
                <a:sym typeface="Wingdings" pitchFamily="2" charset="2"/>
              </a:rPr>
              <a:t>1 1 1 1 1 1 1 1 . 0 . 0 . 0 	</a:t>
            </a:r>
          </a:p>
          <a:p>
            <a:pPr lvl="2">
              <a:buFontTx/>
              <a:buChar char="-"/>
            </a:pPr>
            <a:endParaRPr lang="en-US" altLang="ko-KR" sz="600" spc="-150" dirty="0">
              <a:latin typeface="휴먼엑스포" pitchFamily="18" charset="-127"/>
              <a:ea typeface="휴먼엑스포" pitchFamily="18" charset="-127"/>
              <a:sym typeface="Wingdings" pitchFamily="2" charset="2"/>
            </a:endParaRPr>
          </a:p>
          <a:p>
            <a:pPr lvl="2">
              <a:buFontTx/>
              <a:buChar char="-"/>
            </a:pPr>
            <a:r>
              <a:rPr lang="en-US" altLang="ko-KR" sz="1400" spc="-150" dirty="0">
                <a:latin typeface="휴먼엑스포" pitchFamily="18" charset="-127"/>
                <a:ea typeface="휴먼엑스포" pitchFamily="18" charset="-127"/>
                <a:sym typeface="Wingdings" pitchFamily="2" charset="2"/>
              </a:rPr>
              <a:t>     255 .  0 . 0 . 0</a:t>
            </a:r>
            <a:endParaRPr lang="en-US" altLang="ko-KR" sz="600" spc="-150" dirty="0">
              <a:latin typeface="휴먼엑스포" pitchFamily="18" charset="-127"/>
              <a:ea typeface="휴먼엑스포" pitchFamily="18" charset="-127"/>
            </a:endParaRPr>
          </a:p>
          <a:p>
            <a:pPr>
              <a:buFontTx/>
              <a:buChar char="-"/>
            </a:pPr>
            <a:r>
              <a:rPr lang="en-US" altLang="ko-KR" sz="1400" spc="-150" dirty="0">
                <a:latin typeface="휴먼엑스포" pitchFamily="18" charset="-127"/>
                <a:ea typeface="휴먼엑스포" pitchFamily="18" charset="-127"/>
              </a:rPr>
              <a:t>B  Class  :  </a:t>
            </a:r>
            <a:r>
              <a:rPr lang="en-US" altLang="ko-KR" sz="1400" spc="-150" dirty="0">
                <a:latin typeface="휴먼엑스포" pitchFamily="18" charset="-127"/>
                <a:ea typeface="휴먼엑스포" pitchFamily="18" charset="-127"/>
                <a:sym typeface="Wingdings" pitchFamily="2" charset="2"/>
              </a:rPr>
              <a:t>1 1 1 1 1 1 1 1 . 1 1 1 1 1 1 1 1  . 0 . 0</a:t>
            </a:r>
          </a:p>
          <a:p>
            <a:pPr lvl="2">
              <a:buFontTx/>
              <a:buChar char="-"/>
            </a:pPr>
            <a:endParaRPr lang="en-US" altLang="ko-KR" sz="600" spc="-150" dirty="0">
              <a:latin typeface="휴먼엑스포" pitchFamily="18" charset="-127"/>
              <a:ea typeface="휴먼엑스포" pitchFamily="18" charset="-127"/>
              <a:sym typeface="Wingdings" pitchFamily="2" charset="2"/>
            </a:endParaRPr>
          </a:p>
          <a:p>
            <a:pPr lvl="2">
              <a:buFontTx/>
              <a:buChar char="-"/>
            </a:pPr>
            <a:r>
              <a:rPr lang="en-US" altLang="ko-KR" sz="1400" spc="-150" dirty="0">
                <a:latin typeface="휴먼엑스포" pitchFamily="18" charset="-127"/>
                <a:ea typeface="휴먼엑스포" pitchFamily="18" charset="-127"/>
                <a:sym typeface="Wingdings" pitchFamily="2" charset="2"/>
              </a:rPr>
              <a:t>   255 . 255 .   0  . 0	</a:t>
            </a:r>
          </a:p>
          <a:p>
            <a:pPr>
              <a:buFontTx/>
              <a:buChar char="-"/>
            </a:pPr>
            <a:r>
              <a:rPr lang="en-US" altLang="ko-KR" sz="1400" spc="-150" dirty="0">
                <a:latin typeface="휴먼엑스포" pitchFamily="18" charset="-127"/>
                <a:ea typeface="휴먼엑스포" pitchFamily="18" charset="-127"/>
              </a:rPr>
              <a:t>C  Class  :  </a:t>
            </a:r>
            <a:r>
              <a:rPr lang="en-US" altLang="ko-KR" sz="1400" spc="-150" dirty="0">
                <a:latin typeface="휴먼엑스포" pitchFamily="18" charset="-127"/>
                <a:ea typeface="휴먼엑스포" pitchFamily="18" charset="-127"/>
                <a:sym typeface="Wingdings" pitchFamily="2" charset="2"/>
              </a:rPr>
              <a:t>1 1 1 1 1 1 1 1 .1 1 1 1 1 1 1 1 . 1 1 1 1 1 1 1 1 . 0</a:t>
            </a:r>
          </a:p>
          <a:p>
            <a:pPr lvl="2">
              <a:buFontTx/>
              <a:buChar char="-"/>
            </a:pPr>
            <a:endParaRPr lang="en-US" altLang="ko-KR" sz="600" spc="-150" dirty="0">
              <a:latin typeface="휴먼엑스포" pitchFamily="18" charset="-127"/>
              <a:ea typeface="휴먼엑스포" pitchFamily="18" charset="-127"/>
              <a:sym typeface="Wingdings" pitchFamily="2" charset="2"/>
            </a:endParaRPr>
          </a:p>
          <a:p>
            <a:pPr lvl="2">
              <a:buFontTx/>
              <a:buChar char="-"/>
            </a:pPr>
            <a:r>
              <a:rPr lang="en-US" altLang="ko-KR" sz="1400" spc="-150" dirty="0">
                <a:latin typeface="휴먼엑스포" pitchFamily="18" charset="-127"/>
                <a:ea typeface="휴먼엑스포" pitchFamily="18" charset="-127"/>
                <a:sym typeface="Wingdings" pitchFamily="2" charset="2"/>
              </a:rPr>
              <a:t>     255 .  255 .  255 . 0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38414" y="1428736"/>
            <a:ext cx="1486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휴먼엑스포" pitchFamily="18" charset="-127"/>
                <a:ea typeface="휴먼엑스포" pitchFamily="18" charset="-127"/>
              </a:rPr>
              <a:t>-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인터넷 주소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06954" y="2180105"/>
            <a:ext cx="53411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휴먼엑스포" pitchFamily="18" charset="-127"/>
                <a:ea typeface="휴먼엑스포" pitchFamily="18" charset="-127"/>
              </a:rPr>
              <a:t>- 8bit  .  8bit  .  8bit  .  8bit</a:t>
            </a:r>
          </a:p>
          <a:p>
            <a:endParaRPr lang="en-US" altLang="ko-KR" sz="400" dirty="0"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1400" dirty="0">
                <a:latin typeface="휴먼엑스포" pitchFamily="18" charset="-127"/>
                <a:ea typeface="휴먼엑스포" pitchFamily="18" charset="-127"/>
              </a:rPr>
              <a:t>최소값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sz="1600" dirty="0">
                <a:latin typeface="휴먼엑스포" pitchFamily="18" charset="-127"/>
                <a:ea typeface="휴먼엑스포" pitchFamily="18" charset="-127"/>
              </a:rPr>
              <a:t>: </a:t>
            </a:r>
            <a:r>
              <a:rPr lang="en-US" altLang="ko-KR" sz="1200" b="1" dirty="0">
                <a:latin typeface="+mj-lt"/>
                <a:ea typeface="휴먼엑스포" pitchFamily="18" charset="-127"/>
              </a:rPr>
              <a:t>00000000.00000000.00000000.00000000</a:t>
            </a:r>
            <a:endParaRPr lang="en-US" altLang="ko-KR" sz="400" dirty="0"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1400" dirty="0">
                <a:latin typeface="휴먼엑스포" pitchFamily="18" charset="-127"/>
                <a:ea typeface="휴먼엑스포" pitchFamily="18" charset="-127"/>
              </a:rPr>
              <a:t>최대값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sz="1600" dirty="0">
                <a:latin typeface="휴먼엑스포" pitchFamily="18" charset="-127"/>
                <a:ea typeface="휴먼엑스포" pitchFamily="18" charset="-127"/>
              </a:rPr>
              <a:t>: </a:t>
            </a:r>
            <a:r>
              <a:rPr lang="en-US" altLang="ko-KR" sz="1200" b="1" dirty="0">
                <a:ea typeface="휴먼엑스포" pitchFamily="18" charset="-127"/>
              </a:rPr>
              <a:t>11111111.11111111.11111111.11111111</a:t>
            </a:r>
            <a:endParaRPr lang="en-US" altLang="ko-KR" sz="400" b="1" dirty="0">
              <a:ea typeface="휴먼엑스포" pitchFamily="18" charset="-127"/>
            </a:endParaRPr>
          </a:p>
          <a:p>
            <a:endParaRPr lang="en-US" altLang="ko-KR" sz="1600" b="1" dirty="0">
              <a:ea typeface="휴먼엑스포" pitchFamily="18" charset="-127"/>
            </a:endParaRPr>
          </a:p>
          <a:p>
            <a:endParaRPr lang="en-US" altLang="ko-KR" sz="1600" b="1" dirty="0">
              <a:ea typeface="휴먼엑스포" pitchFamily="18" charset="-127"/>
            </a:endParaRPr>
          </a:p>
          <a:p>
            <a:endParaRPr lang="en-US" altLang="ko-KR" sz="1600" b="1" dirty="0">
              <a:ea typeface="휴먼엑스포" pitchFamily="18" charset="-127"/>
            </a:endParaRPr>
          </a:p>
          <a:p>
            <a:r>
              <a:rPr lang="ko-KR" altLang="en-US" sz="1400" b="1" dirty="0">
                <a:ea typeface="휴먼엑스포" pitchFamily="18" charset="-127"/>
              </a:rPr>
              <a:t>범   위 </a:t>
            </a:r>
            <a:r>
              <a:rPr lang="en-US" altLang="ko-KR" sz="1400" b="1" dirty="0">
                <a:ea typeface="휴먼엑스포" pitchFamily="18" charset="-127"/>
              </a:rPr>
              <a:t>: 0 – 255 . 0 – 255. 0 – 255. 0 – 255</a:t>
            </a:r>
          </a:p>
          <a:p>
            <a:endParaRPr lang="en-US" altLang="ko-KR" sz="1600" b="1" dirty="0">
              <a:ea typeface="휴먼엑스포" pitchFamily="18" charset="-127"/>
            </a:endParaRPr>
          </a:p>
          <a:p>
            <a:endParaRPr lang="en-US" altLang="ko-KR" sz="1600" b="1" dirty="0">
              <a:ea typeface="휴먼엑스포" pitchFamily="18" charset="-127"/>
            </a:endParaRPr>
          </a:p>
          <a:p>
            <a:endParaRPr lang="en-US" altLang="ko-KR" sz="1400" b="1" dirty="0">
              <a:ea typeface="휴먼엑스포" pitchFamily="18" charset="-127"/>
            </a:endParaRPr>
          </a:p>
          <a:p>
            <a:endParaRPr lang="en-US" altLang="ko-KR" sz="1400" b="1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79576" y="3193812"/>
            <a:ext cx="3464162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atin typeface="휴먼엑스포" pitchFamily="18" charset="-127"/>
                <a:ea typeface="휴먼엑스포" pitchFamily="18" charset="-127"/>
              </a:rPr>
              <a:t>   1    1   1   1   1   1   1   1   .</a:t>
            </a:r>
          </a:p>
          <a:p>
            <a:r>
              <a:rPr lang="en-US" altLang="ko-KR" sz="1400" spc="-150" dirty="0">
                <a:latin typeface="휴먼엑스포" pitchFamily="18" charset="-127"/>
                <a:ea typeface="휴먼엑스포" pitchFamily="18" charset="-127"/>
              </a:rPr>
              <a:t>128 64 32 16  8  4   2  1   . = 255</a:t>
            </a:r>
            <a:endParaRPr lang="ko-KR" altLang="en-US" sz="1400" spc="-15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1" name="아래쪽 화살표 20"/>
          <p:cNvSpPr/>
          <p:nvPr/>
        </p:nvSpPr>
        <p:spPr>
          <a:xfrm>
            <a:off x="3071664" y="2993705"/>
            <a:ext cx="144016" cy="200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30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541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541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39616" y="272842"/>
            <a:ext cx="668534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휴먼엑스포" pitchFamily="18" charset="-127"/>
                <a:ea typeface="휴먼엑스포" pitchFamily="18" charset="-127"/>
              </a:rPr>
              <a:t>IP </a:t>
            </a:r>
            <a:r>
              <a:rPr lang="ko-KR" altLang="en-US" sz="4000" spc="-150" dirty="0">
                <a:latin typeface="휴먼엑스포" pitchFamily="18" charset="-127"/>
                <a:ea typeface="휴먼엑스포" pitchFamily="18" charset="-127"/>
              </a:rPr>
              <a:t>주소 </a:t>
            </a:r>
            <a:r>
              <a:rPr lang="en-US" altLang="ko-KR" sz="4000" spc="-150" dirty="0">
                <a:latin typeface="휴먼엑스포" pitchFamily="18" charset="-127"/>
                <a:ea typeface="휴먼엑스포" pitchFamily="18" charset="-127"/>
              </a:rPr>
              <a:t>– IPv4</a:t>
            </a:r>
            <a:endParaRPr lang="ko-KR" altLang="en-US" sz="4000" spc="-15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1524000" y="142853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523968" y="666993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738282" y="1357298"/>
            <a:ext cx="8501122" cy="193899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latin typeface="휴먼엑스포" pitchFamily="18" charset="-127"/>
                <a:ea typeface="휴먼엑스포" pitchFamily="18" charset="-127"/>
              </a:rPr>
              <a:t>  울산광역시</a:t>
            </a:r>
            <a:endParaRPr lang="en-US" altLang="ko-KR" sz="2000" b="1" spc="-150" dirty="0"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2000" b="1" spc="-150" dirty="0">
                <a:latin typeface="휴먼엑스포" pitchFamily="18" charset="-127"/>
                <a:ea typeface="휴먼엑스포" pitchFamily="18" charset="-127"/>
              </a:rPr>
              <a:t>  대구광역시</a:t>
            </a:r>
            <a:endParaRPr lang="en-US" altLang="ko-KR" sz="2000" b="1" spc="-150" dirty="0">
              <a:latin typeface="휴먼엑스포" pitchFamily="18" charset="-127"/>
              <a:ea typeface="휴먼엑스포" pitchFamily="18" charset="-127"/>
            </a:endParaRPr>
          </a:p>
          <a:p>
            <a:r>
              <a:rPr lang="en-US" altLang="ko-KR" sz="2000" b="1" spc="-150" dirty="0">
                <a:latin typeface="휴먼엑스포" pitchFamily="18" charset="-127"/>
                <a:ea typeface="휴먼엑스포" pitchFamily="18" charset="-127"/>
              </a:rPr>
              <a:t>  …</a:t>
            </a:r>
          </a:p>
          <a:p>
            <a:r>
              <a:rPr lang="ko-KR" altLang="en-US" sz="2000" b="1" spc="-150" dirty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  부산광역시</a:t>
            </a:r>
            <a:r>
              <a:rPr lang="ko-KR" altLang="en-US" sz="2000" b="1" spc="-150" dirty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sz="2000" b="1" spc="-150" dirty="0">
                <a:latin typeface="휴먼엑스포" pitchFamily="18" charset="-127"/>
                <a:ea typeface="휴먼엑스포" pitchFamily="18" charset="-127"/>
              </a:rPr>
              <a:t>	.	</a:t>
            </a:r>
            <a:r>
              <a:rPr lang="ko-KR" altLang="en-US" sz="2000" b="1" spc="-150" dirty="0">
                <a:solidFill>
                  <a:srgbClr val="002060"/>
                </a:solidFill>
                <a:latin typeface="휴먼엑스포" pitchFamily="18" charset="-127"/>
                <a:ea typeface="휴먼엑스포" pitchFamily="18" charset="-127"/>
              </a:rPr>
              <a:t>남구</a:t>
            </a:r>
            <a:r>
              <a:rPr lang="en-US" altLang="ko-KR" sz="2000" b="1" spc="-150" dirty="0">
                <a:solidFill>
                  <a:srgbClr val="002060"/>
                </a:solidFill>
                <a:latin typeface="휴먼엑스포" pitchFamily="18" charset="-127"/>
                <a:ea typeface="휴먼엑스포" pitchFamily="18" charset="-127"/>
              </a:rPr>
              <a:t>	.       </a:t>
            </a:r>
            <a:r>
              <a:rPr lang="ko-KR" altLang="en-US" sz="2000" b="1" spc="-150" dirty="0" err="1">
                <a:solidFill>
                  <a:srgbClr val="002060"/>
                </a:solidFill>
                <a:latin typeface="휴먼엑스포" pitchFamily="18" charset="-127"/>
                <a:ea typeface="휴먼엑스포" pitchFamily="18" charset="-127"/>
              </a:rPr>
              <a:t>대연동</a:t>
            </a:r>
            <a:r>
              <a:rPr lang="en-US" altLang="ko-KR" sz="2000" b="1" spc="-150" dirty="0">
                <a:solidFill>
                  <a:srgbClr val="002060"/>
                </a:solidFill>
                <a:latin typeface="휴먼엑스포" pitchFamily="18" charset="-127"/>
                <a:ea typeface="휴먼엑스포" pitchFamily="18" charset="-127"/>
              </a:rPr>
              <a:t>	</a:t>
            </a:r>
            <a:r>
              <a:rPr lang="ko-KR" altLang="en-US" sz="2000" b="1" spc="-150" dirty="0">
                <a:solidFill>
                  <a:srgbClr val="002060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sz="2000" b="1" spc="-150" dirty="0">
                <a:solidFill>
                  <a:srgbClr val="002060"/>
                </a:solidFill>
                <a:latin typeface="휴먼엑스포" pitchFamily="18" charset="-127"/>
                <a:ea typeface="휴먼엑스포" pitchFamily="18" charset="-127"/>
              </a:rPr>
              <a:t>.      100-1</a:t>
            </a:r>
          </a:p>
          <a:p>
            <a:r>
              <a:rPr lang="en-US" altLang="ko-KR" sz="2000" b="1" spc="-150" dirty="0">
                <a:latin typeface="휴먼엑스포" pitchFamily="18" charset="-127"/>
                <a:ea typeface="휴먼엑스포" pitchFamily="18" charset="-127"/>
              </a:rPr>
              <a:t>	</a:t>
            </a:r>
            <a:r>
              <a:rPr lang="en-US" altLang="ko-KR" sz="2000" b="1" spc="-150" dirty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255</a:t>
            </a:r>
            <a:r>
              <a:rPr lang="en-US" altLang="ko-KR" sz="2000" b="1" spc="-150" dirty="0">
                <a:latin typeface="휴먼엑스포" pitchFamily="18" charset="-127"/>
                <a:ea typeface="휴먼엑스포" pitchFamily="18" charset="-127"/>
              </a:rPr>
              <a:t>	.	</a:t>
            </a:r>
            <a:r>
              <a:rPr lang="en-US" altLang="ko-KR" sz="2000" b="1" spc="-150" dirty="0">
                <a:solidFill>
                  <a:srgbClr val="002060"/>
                </a:solidFill>
                <a:latin typeface="휴먼엑스포" pitchFamily="18" charset="-127"/>
                <a:ea typeface="휴먼엑스포" pitchFamily="18" charset="-127"/>
              </a:rPr>
              <a:t>0	.	0	 .	0	</a:t>
            </a:r>
            <a:r>
              <a:rPr lang="en-US" altLang="ko-KR" sz="2000" b="1" spc="-150" dirty="0">
                <a:latin typeface="휴먼엑스포" pitchFamily="18" charset="-127"/>
                <a:ea typeface="휴먼엑스포" pitchFamily="18" charset="-127"/>
              </a:rPr>
              <a:t>	</a:t>
            </a:r>
          </a:p>
          <a:p>
            <a:endParaRPr lang="ko-KR" altLang="en-US" sz="2000" spc="-150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3167042" y="2571744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10800000">
            <a:off x="3676633" y="3071810"/>
            <a:ext cx="635798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38282" y="3627784"/>
            <a:ext cx="8501122" cy="101566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  부산광역시</a:t>
            </a:r>
            <a:r>
              <a:rPr lang="ko-KR" altLang="en-US" sz="2000" b="1" spc="-150" dirty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sz="2000" b="1" spc="-150" dirty="0">
                <a:latin typeface="휴먼엑스포" pitchFamily="18" charset="-127"/>
                <a:ea typeface="휴먼엑스포" pitchFamily="18" charset="-127"/>
              </a:rPr>
              <a:t>	.	</a:t>
            </a:r>
            <a:r>
              <a:rPr lang="ko-KR" altLang="en-US" sz="2000" b="1" spc="-150" dirty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남구</a:t>
            </a:r>
            <a:r>
              <a:rPr lang="en-US" altLang="ko-KR" sz="2000" b="1" spc="-150" dirty="0">
                <a:solidFill>
                  <a:srgbClr val="002060"/>
                </a:solidFill>
                <a:latin typeface="휴먼엑스포" pitchFamily="18" charset="-127"/>
                <a:ea typeface="휴먼엑스포" pitchFamily="18" charset="-127"/>
              </a:rPr>
              <a:t>	.       </a:t>
            </a:r>
            <a:r>
              <a:rPr lang="ko-KR" altLang="en-US" sz="2000" b="1" spc="-150" dirty="0" err="1">
                <a:solidFill>
                  <a:srgbClr val="002060"/>
                </a:solidFill>
                <a:latin typeface="휴먼엑스포" pitchFamily="18" charset="-127"/>
                <a:ea typeface="휴먼엑스포" pitchFamily="18" charset="-127"/>
              </a:rPr>
              <a:t>대연동</a:t>
            </a:r>
            <a:r>
              <a:rPr lang="en-US" altLang="ko-KR" sz="2000" b="1" spc="-150" dirty="0">
                <a:solidFill>
                  <a:srgbClr val="002060"/>
                </a:solidFill>
                <a:latin typeface="휴먼엑스포" pitchFamily="18" charset="-127"/>
                <a:ea typeface="휴먼엑스포" pitchFamily="18" charset="-127"/>
              </a:rPr>
              <a:t>	</a:t>
            </a:r>
            <a:r>
              <a:rPr lang="ko-KR" altLang="en-US" sz="2000" b="1" spc="-150" dirty="0">
                <a:solidFill>
                  <a:srgbClr val="002060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sz="2000" b="1" spc="-150" dirty="0">
                <a:solidFill>
                  <a:srgbClr val="002060"/>
                </a:solidFill>
                <a:latin typeface="휴먼엑스포" pitchFamily="18" charset="-127"/>
                <a:ea typeface="휴먼엑스포" pitchFamily="18" charset="-127"/>
              </a:rPr>
              <a:t>.      100-1</a:t>
            </a:r>
          </a:p>
          <a:p>
            <a:r>
              <a:rPr lang="en-US" altLang="ko-KR" sz="2000" b="1" spc="-150" dirty="0">
                <a:latin typeface="휴먼엑스포" pitchFamily="18" charset="-127"/>
                <a:ea typeface="휴먼엑스포" pitchFamily="18" charset="-127"/>
              </a:rPr>
              <a:t>	</a:t>
            </a:r>
            <a:r>
              <a:rPr lang="en-US" altLang="ko-KR" sz="2000" b="1" spc="-150" dirty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255</a:t>
            </a:r>
            <a:r>
              <a:rPr lang="en-US" altLang="ko-KR" sz="2000" b="1" spc="-150" dirty="0">
                <a:latin typeface="휴먼엑스포" pitchFamily="18" charset="-127"/>
                <a:ea typeface="휴먼엑스포" pitchFamily="18" charset="-127"/>
              </a:rPr>
              <a:t>	.	</a:t>
            </a:r>
            <a:r>
              <a:rPr lang="en-US" altLang="ko-KR" sz="2000" b="1" spc="-150" dirty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255</a:t>
            </a:r>
            <a:r>
              <a:rPr lang="en-US" altLang="ko-KR" sz="2000" b="1" spc="-150" dirty="0">
                <a:solidFill>
                  <a:srgbClr val="002060"/>
                </a:solidFill>
                <a:latin typeface="휴먼엑스포" pitchFamily="18" charset="-127"/>
                <a:ea typeface="휴먼엑스포" pitchFamily="18" charset="-127"/>
              </a:rPr>
              <a:t>	.	0	 .	0	</a:t>
            </a:r>
            <a:r>
              <a:rPr lang="en-US" altLang="ko-KR" sz="2000" b="1" spc="-150" dirty="0">
                <a:latin typeface="휴먼엑스포" pitchFamily="18" charset="-127"/>
                <a:ea typeface="휴먼엑스포" pitchFamily="18" charset="-127"/>
              </a:rPr>
              <a:t>	</a:t>
            </a:r>
          </a:p>
          <a:p>
            <a:endParaRPr lang="ko-KR" altLang="en-US" sz="2000" spc="-150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 flipV="1">
            <a:off x="5524496" y="4429133"/>
            <a:ext cx="45005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5004585" y="3928272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38282" y="4985106"/>
            <a:ext cx="8501122" cy="101566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  부산광역시</a:t>
            </a:r>
            <a:r>
              <a:rPr lang="ko-KR" altLang="en-US" sz="2000" b="1" spc="-150" dirty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sz="2000" b="1" spc="-150" dirty="0">
                <a:latin typeface="휴먼엑스포" pitchFamily="18" charset="-127"/>
                <a:ea typeface="휴먼엑스포" pitchFamily="18" charset="-127"/>
              </a:rPr>
              <a:t>	.	</a:t>
            </a:r>
            <a:r>
              <a:rPr lang="ko-KR" altLang="en-US" sz="2000" b="1" spc="-150" dirty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남구</a:t>
            </a:r>
            <a:r>
              <a:rPr lang="en-US" altLang="ko-KR" sz="2000" b="1" spc="-150" dirty="0">
                <a:solidFill>
                  <a:srgbClr val="002060"/>
                </a:solidFill>
                <a:latin typeface="휴먼엑스포" pitchFamily="18" charset="-127"/>
                <a:ea typeface="휴먼엑스포" pitchFamily="18" charset="-127"/>
              </a:rPr>
              <a:t>	.       </a:t>
            </a:r>
            <a:r>
              <a:rPr lang="ko-KR" altLang="en-US" sz="2000" b="1" spc="-150" dirty="0" err="1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대연동</a:t>
            </a:r>
            <a:r>
              <a:rPr lang="en-US" altLang="ko-KR" sz="2000" b="1" spc="-150" dirty="0">
                <a:solidFill>
                  <a:srgbClr val="002060"/>
                </a:solidFill>
                <a:latin typeface="휴먼엑스포" pitchFamily="18" charset="-127"/>
                <a:ea typeface="휴먼엑스포" pitchFamily="18" charset="-127"/>
              </a:rPr>
              <a:t>	</a:t>
            </a:r>
            <a:r>
              <a:rPr lang="ko-KR" altLang="en-US" sz="2000" b="1" spc="-150" dirty="0">
                <a:solidFill>
                  <a:srgbClr val="002060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sz="2000" b="1" spc="-150" dirty="0">
                <a:solidFill>
                  <a:srgbClr val="002060"/>
                </a:solidFill>
                <a:latin typeface="휴먼엑스포" pitchFamily="18" charset="-127"/>
                <a:ea typeface="휴먼엑스포" pitchFamily="18" charset="-127"/>
              </a:rPr>
              <a:t>.      100-1</a:t>
            </a:r>
          </a:p>
          <a:p>
            <a:r>
              <a:rPr lang="en-US" altLang="ko-KR" sz="2000" b="1" spc="-150" dirty="0">
                <a:latin typeface="휴먼엑스포" pitchFamily="18" charset="-127"/>
                <a:ea typeface="휴먼엑스포" pitchFamily="18" charset="-127"/>
              </a:rPr>
              <a:t>	</a:t>
            </a:r>
            <a:r>
              <a:rPr lang="en-US" altLang="ko-KR" sz="2000" b="1" spc="-150" dirty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255</a:t>
            </a:r>
            <a:r>
              <a:rPr lang="en-US" altLang="ko-KR" sz="2000" b="1" spc="-150" dirty="0">
                <a:latin typeface="휴먼엑스포" pitchFamily="18" charset="-127"/>
                <a:ea typeface="휴먼엑스포" pitchFamily="18" charset="-127"/>
              </a:rPr>
              <a:t>	.	</a:t>
            </a:r>
            <a:r>
              <a:rPr lang="en-US" altLang="ko-KR" sz="2000" b="1" spc="-150" dirty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255</a:t>
            </a:r>
            <a:r>
              <a:rPr lang="en-US" altLang="ko-KR" sz="2000" b="1" spc="-150">
                <a:solidFill>
                  <a:srgbClr val="002060"/>
                </a:solidFill>
                <a:latin typeface="휴먼엑스포" pitchFamily="18" charset="-127"/>
                <a:ea typeface="휴먼엑스포" pitchFamily="18" charset="-127"/>
              </a:rPr>
              <a:t>	.	</a:t>
            </a:r>
            <a:r>
              <a:rPr lang="en-US" altLang="ko-KR" sz="2000" b="1" spc="-15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255</a:t>
            </a:r>
            <a:r>
              <a:rPr lang="en-US" altLang="ko-KR" sz="2000" b="1" spc="-150" dirty="0">
                <a:solidFill>
                  <a:srgbClr val="002060"/>
                </a:solidFill>
                <a:latin typeface="휴먼엑스포" pitchFamily="18" charset="-127"/>
                <a:ea typeface="휴먼엑스포" pitchFamily="18" charset="-127"/>
              </a:rPr>
              <a:t>	 .	0	</a:t>
            </a:r>
            <a:r>
              <a:rPr lang="en-US" altLang="ko-KR" sz="2000" b="1" spc="-150" dirty="0">
                <a:latin typeface="휴먼엑스포" pitchFamily="18" charset="-127"/>
                <a:ea typeface="휴먼엑스포" pitchFamily="18" charset="-127"/>
              </a:rPr>
              <a:t>	</a:t>
            </a:r>
          </a:p>
          <a:p>
            <a:endParaRPr lang="ko-KR" altLang="en-US" sz="2000" spc="-150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rot="10800000">
            <a:off x="7410450" y="5772156"/>
            <a:ext cx="2614642" cy="14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6909589" y="5271297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17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2639616" y="272842"/>
            <a:ext cx="668534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휴먼엑스포" pitchFamily="18" charset="-127"/>
                <a:ea typeface="휴먼엑스포" pitchFamily="18" charset="-127"/>
              </a:rPr>
              <a:t>IP </a:t>
            </a:r>
            <a:r>
              <a:rPr lang="ko-KR" altLang="en-US" sz="4000" spc="-150" dirty="0">
                <a:latin typeface="휴먼엑스포" pitchFamily="18" charset="-127"/>
                <a:ea typeface="휴먼엑스포" pitchFamily="18" charset="-127"/>
              </a:rPr>
              <a:t>주소 </a:t>
            </a:r>
            <a:r>
              <a:rPr lang="en-US" altLang="ko-KR" sz="4000" spc="-150" dirty="0">
                <a:latin typeface="휴먼엑스포" pitchFamily="18" charset="-127"/>
                <a:ea typeface="휴먼엑스포" pitchFamily="18" charset="-127"/>
              </a:rPr>
              <a:t>– IPv4</a:t>
            </a:r>
            <a:endParaRPr lang="ko-KR" altLang="en-US" sz="4000" spc="-15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524000" y="142853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524000" y="993268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961254" y="177281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휴먼엑스포" pitchFamily="18" charset="-127"/>
                <a:ea typeface="휴먼엑스포" pitchFamily="18" charset="-127"/>
              </a:rPr>
              <a:t>A Class</a:t>
            </a:r>
            <a:endParaRPr lang="ko-KR" altLang="en-US" sz="2400" b="1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384052" y="3827967"/>
            <a:ext cx="2487812" cy="2487812"/>
          </a:xfrm>
          <a:prstGeom prst="ellipse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95424" y="3899048"/>
            <a:ext cx="266680" cy="58184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휴먼엑스포" pitchFamily="18" charset="-127"/>
                <a:ea typeface="휴먼엑스포" pitchFamily="18" charset="-127"/>
              </a:rPr>
              <a:t>.</a:t>
            </a:r>
            <a:endParaRPr lang="ko-KR" altLang="en-US" sz="3200" b="1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64066" y="4099085"/>
            <a:ext cx="266680" cy="58184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휴먼엑스포" pitchFamily="18" charset="-127"/>
                <a:ea typeface="휴먼엑스포" pitchFamily="18" charset="-127"/>
              </a:rPr>
              <a:t>.</a:t>
            </a:r>
            <a:endParaRPr lang="ko-KR" altLang="en-US" sz="3200" b="1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03790" y="3899048"/>
            <a:ext cx="266680" cy="58184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휴먼엑스포" pitchFamily="18" charset="-127"/>
                <a:ea typeface="휴먼엑스포" pitchFamily="18" charset="-127"/>
              </a:rPr>
              <a:t>.</a:t>
            </a:r>
            <a:endParaRPr lang="ko-KR" altLang="en-US" sz="3200" b="1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04207" y="4538771"/>
            <a:ext cx="266680" cy="58184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휴먼엑스포" pitchFamily="18" charset="-127"/>
                <a:ea typeface="휴먼엑스포" pitchFamily="18" charset="-127"/>
              </a:rPr>
              <a:t>.</a:t>
            </a:r>
            <a:endParaRPr lang="ko-KR" altLang="en-US" sz="3200" b="1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35147" y="4609852"/>
            <a:ext cx="266680" cy="58184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휴먼엑스포" pitchFamily="18" charset="-127"/>
                <a:ea typeface="휴먼엑스포" pitchFamily="18" charset="-127"/>
              </a:rPr>
              <a:t>.</a:t>
            </a:r>
            <a:endParaRPr lang="ko-KR" altLang="en-US" sz="3200" b="1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24343" y="5120619"/>
            <a:ext cx="266680" cy="58184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휴먼엑스포" pitchFamily="18" charset="-127"/>
                <a:ea typeface="휴먼엑스포" pitchFamily="18" charset="-127"/>
              </a:rPr>
              <a:t>.</a:t>
            </a:r>
            <a:endParaRPr lang="ko-KR" altLang="en-US" sz="3200" b="1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93129" y="4609852"/>
            <a:ext cx="559166" cy="5818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휴먼엑스포" pitchFamily="18" charset="-127"/>
                <a:ea typeface="휴먼엑스포" pitchFamily="18" charset="-127"/>
              </a:rPr>
              <a:t>.</a:t>
            </a:r>
            <a:endParaRPr lang="ko-KR" altLang="en-US" sz="3200" b="1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93129" y="5307451"/>
            <a:ext cx="559166" cy="5818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휴먼엑스포" pitchFamily="18" charset="-127"/>
                <a:ea typeface="휴먼엑스포" pitchFamily="18" charset="-127"/>
              </a:rPr>
              <a:t>.</a:t>
            </a:r>
            <a:endParaRPr lang="ko-KR" altLang="en-US" sz="3200" b="1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72849" y="5249575"/>
            <a:ext cx="266680" cy="58184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휴먼엑스포" pitchFamily="18" charset="-127"/>
                <a:ea typeface="휴먼엑스포" pitchFamily="18" charset="-127"/>
              </a:rPr>
              <a:t>.</a:t>
            </a:r>
            <a:endParaRPr lang="ko-KR" altLang="en-US" sz="3200" b="1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671522" y="4393239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  <a:latin typeface="휴먼엑스포" pitchFamily="18" charset="-127"/>
                <a:ea typeface="휴먼엑스포" pitchFamily="18" charset="-127"/>
              </a:rPr>
              <a:t>0.0.1</a:t>
            </a:r>
            <a:endParaRPr lang="ko-KR" altLang="en-US" sz="1400" dirty="0">
              <a:solidFill>
                <a:schemeClr val="tx2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098005" y="5743765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  <a:latin typeface="휴먼엑스포" pitchFamily="18" charset="-127"/>
                <a:ea typeface="휴먼엑스포" pitchFamily="18" charset="-127"/>
              </a:rPr>
              <a:t>255.255.255</a:t>
            </a:r>
            <a:endParaRPr lang="ko-KR" altLang="en-US" sz="1400" dirty="0">
              <a:solidFill>
                <a:schemeClr val="tx2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783632" y="2335280"/>
            <a:ext cx="1655132" cy="1421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9697" y="3409256"/>
            <a:ext cx="577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126 .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88529" y="2477441"/>
            <a:ext cx="183805" cy="367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b="1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3921376" y="4396610"/>
            <a:ext cx="627830" cy="42648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연결선 134"/>
          <p:cNvCxnSpPr>
            <a:stCxn id="142" idx="2"/>
            <a:endCxn id="8" idx="1"/>
          </p:cNvCxnSpPr>
          <p:nvPr/>
        </p:nvCxnSpPr>
        <p:spPr>
          <a:xfrm flipH="1">
            <a:off x="2748385" y="3560849"/>
            <a:ext cx="562861" cy="63145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142" idx="6"/>
            <a:endCxn id="8" idx="7"/>
          </p:cNvCxnSpPr>
          <p:nvPr/>
        </p:nvCxnSpPr>
        <p:spPr>
          <a:xfrm>
            <a:off x="4022048" y="3560849"/>
            <a:ext cx="485484" cy="63145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/>
          <p:cNvSpPr/>
          <p:nvPr/>
        </p:nvSpPr>
        <p:spPr>
          <a:xfrm>
            <a:off x="3311246" y="3383147"/>
            <a:ext cx="710803" cy="355402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3966482" y="446769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030A0"/>
                </a:solidFill>
                <a:latin typeface="휴먼엑스포" pitchFamily="18" charset="-127"/>
                <a:ea typeface="휴먼엑스포" pitchFamily="18" charset="-127"/>
              </a:rPr>
              <a:t>0.1.1</a:t>
            </a:r>
            <a:endParaRPr lang="ko-KR" altLang="en-US" sz="1400" dirty="0">
              <a:solidFill>
                <a:srgbClr val="7030A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639616" y="1300698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휴먼엑스포" pitchFamily="18" charset="-127"/>
                <a:ea typeface="휴먼엑스포" pitchFamily="18" charset="-127"/>
              </a:rPr>
              <a:t>▶ </a:t>
            </a:r>
            <a:r>
              <a:rPr lang="en-US" altLang="ko-KR" sz="2000" b="1" dirty="0">
                <a:latin typeface="휴먼엑스포" pitchFamily="18" charset="-127"/>
                <a:ea typeface="휴먼엑스포" pitchFamily="18" charset="-127"/>
              </a:rPr>
              <a:t>IP </a:t>
            </a:r>
            <a:r>
              <a:rPr lang="en-US" altLang="ko-KR" sz="2000" b="1" dirty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126</a:t>
            </a:r>
            <a:r>
              <a:rPr lang="en-US" altLang="ko-KR" sz="2000" b="1" dirty="0">
                <a:latin typeface="휴먼엑스포" pitchFamily="18" charset="-127"/>
                <a:ea typeface="휴먼엑스포" pitchFamily="18" charset="-127"/>
              </a:rPr>
              <a:t>.</a:t>
            </a:r>
            <a:r>
              <a:rPr lang="en-US" altLang="ko-KR" sz="2000" b="1" dirty="0">
                <a:solidFill>
                  <a:srgbClr val="002060"/>
                </a:solidFill>
                <a:latin typeface="휴먼엑스포" pitchFamily="18" charset="-127"/>
                <a:ea typeface="휴먼엑스포" pitchFamily="18" charset="-127"/>
              </a:rPr>
              <a:t>0.1.1</a:t>
            </a:r>
            <a:endParaRPr lang="ko-KR" altLang="en-US" sz="3600" b="1" dirty="0">
              <a:solidFill>
                <a:srgbClr val="00206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92845" y="2289929"/>
            <a:ext cx="3995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네</a:t>
            </a:r>
            <a:endParaRPr lang="en-US" altLang="ko-KR" sz="1400" dirty="0">
              <a:solidFill>
                <a:srgbClr val="FF000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1400" dirty="0" err="1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트</a:t>
            </a:r>
            <a:endParaRPr lang="en-US" altLang="ko-KR" sz="1400" dirty="0">
              <a:solidFill>
                <a:srgbClr val="FF000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워</a:t>
            </a:r>
            <a:endParaRPr lang="en-US" altLang="ko-KR" sz="1400" dirty="0">
              <a:solidFill>
                <a:srgbClr val="FF000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1400" dirty="0" err="1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크</a:t>
            </a:r>
            <a:endParaRPr lang="en-US" altLang="ko-KR" sz="1400" dirty="0">
              <a:solidFill>
                <a:srgbClr val="FF0000"/>
              </a:solidFill>
              <a:latin typeface="휴먼엑스포" pitchFamily="18" charset="-127"/>
              <a:ea typeface="휴먼엑스포" pitchFamily="18" charset="-127"/>
            </a:endParaRPr>
          </a:p>
          <a:p>
            <a:endParaRPr lang="en-US" altLang="ko-KR" sz="1400" dirty="0">
              <a:solidFill>
                <a:srgbClr val="FF000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자</a:t>
            </a:r>
            <a:endParaRPr lang="en-US" altLang="ko-KR" sz="1400" dirty="0">
              <a:solidFill>
                <a:srgbClr val="FF000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리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98332" y="4400938"/>
            <a:ext cx="3642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2060"/>
                </a:solidFill>
                <a:latin typeface="휴먼엑스포" pitchFamily="18" charset="-127"/>
                <a:ea typeface="휴먼엑스포" pitchFamily="18" charset="-127"/>
              </a:rPr>
              <a:t>호</a:t>
            </a:r>
            <a:endParaRPr lang="en-US" altLang="ko-KR" sz="1400" dirty="0">
              <a:solidFill>
                <a:srgbClr val="00206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1400" dirty="0" err="1">
                <a:solidFill>
                  <a:srgbClr val="002060"/>
                </a:solidFill>
                <a:latin typeface="휴먼엑스포" pitchFamily="18" charset="-127"/>
                <a:ea typeface="휴먼엑스포" pitchFamily="18" charset="-127"/>
              </a:rPr>
              <a:t>스</a:t>
            </a:r>
            <a:endParaRPr lang="en-US" altLang="ko-KR" sz="1400" dirty="0">
              <a:solidFill>
                <a:srgbClr val="00206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1400" dirty="0" err="1">
                <a:solidFill>
                  <a:srgbClr val="002060"/>
                </a:solidFill>
                <a:latin typeface="휴먼엑스포" pitchFamily="18" charset="-127"/>
                <a:ea typeface="휴먼엑스포" pitchFamily="18" charset="-127"/>
              </a:rPr>
              <a:t>트</a:t>
            </a:r>
            <a:endParaRPr lang="en-US" altLang="ko-KR" sz="1400" dirty="0">
              <a:solidFill>
                <a:srgbClr val="002060"/>
              </a:solidFill>
              <a:latin typeface="휴먼엑스포" pitchFamily="18" charset="-127"/>
              <a:ea typeface="휴먼엑스포" pitchFamily="18" charset="-127"/>
            </a:endParaRPr>
          </a:p>
          <a:p>
            <a:endParaRPr lang="en-US" altLang="ko-KR" sz="1400" dirty="0">
              <a:solidFill>
                <a:srgbClr val="00206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1400" dirty="0">
                <a:solidFill>
                  <a:srgbClr val="002060"/>
                </a:solidFill>
                <a:latin typeface="휴먼엑스포" pitchFamily="18" charset="-127"/>
                <a:ea typeface="휴먼엑스포" pitchFamily="18" charset="-127"/>
              </a:rPr>
              <a:t>자</a:t>
            </a:r>
            <a:endParaRPr lang="en-US" altLang="ko-KR" sz="1400" dirty="0">
              <a:solidFill>
                <a:srgbClr val="00206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1400" dirty="0">
                <a:solidFill>
                  <a:srgbClr val="002060"/>
                </a:solidFill>
                <a:latin typeface="휴먼엑스포" pitchFamily="18" charset="-127"/>
                <a:ea typeface="휴먼엑스포" pitchFamily="18" charset="-127"/>
              </a:rPr>
              <a:t>리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5576033" y="1721043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휴먼엑스포" pitchFamily="18" charset="-127"/>
                <a:ea typeface="휴먼엑스포" pitchFamily="18" charset="-127"/>
              </a:rPr>
              <a:t>B Class</a:t>
            </a:r>
            <a:endParaRPr lang="ko-KR" altLang="en-US" sz="2400" b="1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5347905" y="2283505"/>
            <a:ext cx="1844118" cy="1962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923270" y="3879737"/>
            <a:ext cx="676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172.16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5337327" y="237979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휴먼엑스포" pitchFamily="18" charset="-127"/>
                <a:ea typeface="휴먼엑스포" pitchFamily="18" charset="-127"/>
              </a:rPr>
              <a:t>128</a:t>
            </a:r>
            <a:r>
              <a:rPr lang="en-US" altLang="ko-KR" sz="1400" b="1" dirty="0">
                <a:latin typeface="휴먼엑스포" pitchFamily="18" charset="-127"/>
                <a:ea typeface="휴먼엑스포" pitchFamily="18" charset="-127"/>
              </a:rPr>
              <a:t> .0.         		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5630336" y="2917502"/>
            <a:ext cx="1113736" cy="367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휴먼엑스포" pitchFamily="18" charset="-127"/>
                <a:ea typeface="휴먼엑스포" pitchFamily="18" charset="-127"/>
              </a:rPr>
              <a:t>~</a:t>
            </a:r>
          </a:p>
        </p:txBody>
      </p:sp>
      <p:cxnSp>
        <p:nvCxnSpPr>
          <p:cNvPr id="179" name="직선 연결선 178"/>
          <p:cNvCxnSpPr>
            <a:stCxn id="181" idx="2"/>
            <a:endCxn id="162" idx="1"/>
          </p:cNvCxnSpPr>
          <p:nvPr/>
        </p:nvCxnSpPr>
        <p:spPr>
          <a:xfrm flipH="1">
            <a:off x="5588662" y="4043388"/>
            <a:ext cx="337362" cy="58302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>
            <a:stCxn id="181" idx="6"/>
            <a:endCxn id="162" idx="7"/>
          </p:cNvCxnSpPr>
          <p:nvPr/>
        </p:nvCxnSpPr>
        <p:spPr>
          <a:xfrm>
            <a:off x="6636828" y="4043388"/>
            <a:ext cx="346005" cy="58302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타원 180"/>
          <p:cNvSpPr/>
          <p:nvPr/>
        </p:nvSpPr>
        <p:spPr>
          <a:xfrm>
            <a:off x="5926025" y="3865686"/>
            <a:ext cx="710803" cy="355402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5299920" y="4337666"/>
            <a:ext cx="1971654" cy="1971654"/>
            <a:chOff x="3539584" y="3776193"/>
            <a:chExt cx="2487812" cy="2487812"/>
          </a:xfrm>
        </p:grpSpPr>
        <p:sp>
          <p:nvSpPr>
            <p:cNvPr id="162" name="타원 161"/>
            <p:cNvSpPr/>
            <p:nvPr/>
          </p:nvSpPr>
          <p:spPr>
            <a:xfrm>
              <a:off x="3539584" y="3776193"/>
              <a:ext cx="2487812" cy="2487812"/>
            </a:xfrm>
            <a:prstGeom prst="ellipse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986203" y="3847273"/>
              <a:ext cx="338187" cy="7378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휴먼엑스포" pitchFamily="18" charset="-127"/>
                  <a:ea typeface="휴먼엑스포" pitchFamily="18" charset="-127"/>
                </a:rPr>
                <a:t>.</a:t>
              </a:r>
              <a:endParaRPr lang="ko-KR" altLang="en-US" sz="3200" b="1" dirty="0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554845" y="4047310"/>
              <a:ext cx="338187" cy="7378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휴먼엑스포" pitchFamily="18" charset="-127"/>
                  <a:ea typeface="휴먼엑스포" pitchFamily="18" charset="-127"/>
                </a:rPr>
                <a:t>.</a:t>
              </a:r>
              <a:endParaRPr lang="ko-KR" altLang="en-US" sz="3200" b="1" dirty="0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194570" y="3847273"/>
              <a:ext cx="338187" cy="7378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휴먼엑스포" pitchFamily="18" charset="-127"/>
                  <a:ea typeface="휴먼엑스포" pitchFamily="18" charset="-127"/>
                </a:rPr>
                <a:t>.</a:t>
              </a:r>
              <a:endParaRPr lang="ko-KR" altLang="en-US" sz="3200" b="1" dirty="0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894986" y="4486996"/>
              <a:ext cx="338187" cy="7378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휴먼엑스포" pitchFamily="18" charset="-127"/>
                  <a:ea typeface="휴먼엑스포" pitchFamily="18" charset="-127"/>
                </a:rPr>
                <a:t>.</a:t>
              </a:r>
              <a:endParaRPr lang="ko-KR" altLang="en-US" sz="3200" b="1" dirty="0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625927" y="4558077"/>
              <a:ext cx="338187" cy="7378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휴먼엑스포" pitchFamily="18" charset="-127"/>
                  <a:ea typeface="휴먼엑스포" pitchFamily="18" charset="-127"/>
                </a:rPr>
                <a:t>.</a:t>
              </a:r>
              <a:endParaRPr lang="ko-KR" altLang="en-US" sz="3200" b="1" dirty="0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915122" y="5068844"/>
              <a:ext cx="338187" cy="7378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휴먼엑스포" pitchFamily="18" charset="-127"/>
                  <a:ea typeface="휴먼엑스포" pitchFamily="18" charset="-127"/>
                </a:rPr>
                <a:t>.</a:t>
              </a:r>
              <a:endParaRPr lang="ko-KR" altLang="en-US" sz="3200" b="1" dirty="0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183907" y="4558077"/>
              <a:ext cx="559166" cy="7378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latin typeface="휴먼엑스포" pitchFamily="18" charset="-127"/>
                  <a:ea typeface="휴먼엑스포" pitchFamily="18" charset="-127"/>
                </a:rPr>
                <a:t>.</a:t>
              </a:r>
              <a:endParaRPr lang="ko-KR" altLang="en-US" sz="3200" b="1" dirty="0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183907" y="5255676"/>
              <a:ext cx="559166" cy="7378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latin typeface="휴먼엑스포" pitchFamily="18" charset="-127"/>
                  <a:ea typeface="휴먼엑스포" pitchFamily="18" charset="-127"/>
                </a:rPr>
                <a:t>.</a:t>
              </a:r>
              <a:endParaRPr lang="ko-KR" altLang="en-US" sz="3200" b="1" dirty="0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463628" y="5197801"/>
              <a:ext cx="338187" cy="7378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휴먼엑스포" pitchFamily="18" charset="-127"/>
                  <a:ea typeface="휴먼엑스포" pitchFamily="18" charset="-127"/>
                </a:rPr>
                <a:t>.</a:t>
              </a:r>
              <a:endParaRPr lang="ko-KR" altLang="en-US" sz="3200" b="1" dirty="0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985412" y="4341465"/>
              <a:ext cx="558657" cy="388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2"/>
                  </a:solidFill>
                  <a:latin typeface="휴먼엑스포" pitchFamily="18" charset="-127"/>
                  <a:ea typeface="휴먼엑스포" pitchFamily="18" charset="-127"/>
                </a:rPr>
                <a:t>0.1</a:t>
              </a:r>
              <a:endParaRPr lang="ko-KR" altLang="en-US" sz="1400" dirty="0">
                <a:solidFill>
                  <a:schemeClr val="tx2"/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4089775" y="5718851"/>
              <a:ext cx="1125000" cy="388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2"/>
                  </a:solidFill>
                  <a:latin typeface="휴먼엑스포" pitchFamily="18" charset="-127"/>
                  <a:ea typeface="휴먼엑스포" pitchFamily="18" charset="-127"/>
                </a:rPr>
                <a:t>255.255</a:t>
              </a:r>
              <a:endParaRPr lang="ko-KR" altLang="en-US" sz="1400" dirty="0">
                <a:solidFill>
                  <a:schemeClr val="tx2"/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178" name="타원 177"/>
            <p:cNvSpPr/>
            <p:nvPr/>
          </p:nvSpPr>
          <p:spPr>
            <a:xfrm>
              <a:off x="4907505" y="4440217"/>
              <a:ext cx="833744" cy="370045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007583" y="4438812"/>
              <a:ext cx="641586" cy="388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7030A0"/>
                  </a:solidFill>
                  <a:latin typeface="휴먼엑스포" pitchFamily="18" charset="-127"/>
                  <a:ea typeface="휴먼엑스포" pitchFamily="18" charset="-127"/>
                </a:rPr>
                <a:t>10.1</a:t>
              </a:r>
              <a:endParaRPr lang="ko-KR" altLang="en-US" sz="1400" dirty="0">
                <a:solidFill>
                  <a:srgbClr val="7030A0"/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5254396" y="1288994"/>
            <a:ext cx="2081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휴먼엑스포" pitchFamily="18" charset="-127"/>
                <a:ea typeface="휴먼엑스포" pitchFamily="18" charset="-127"/>
              </a:rPr>
              <a:t>▶ </a:t>
            </a:r>
            <a:r>
              <a:rPr lang="en-US" altLang="ko-KR" sz="2000" b="1" dirty="0">
                <a:latin typeface="휴먼엑스포" pitchFamily="18" charset="-127"/>
                <a:ea typeface="휴먼엑스포" pitchFamily="18" charset="-127"/>
              </a:rPr>
              <a:t>IP </a:t>
            </a:r>
            <a:r>
              <a:rPr lang="en-US" altLang="ko-KR" sz="2000" b="1" dirty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172.16</a:t>
            </a:r>
            <a:r>
              <a:rPr lang="en-US" altLang="ko-KR" sz="2000" b="1" dirty="0">
                <a:solidFill>
                  <a:srgbClr val="002060"/>
                </a:solidFill>
                <a:latin typeface="휴먼엑스포" pitchFamily="18" charset="-127"/>
                <a:ea typeface="휴먼엑스포" pitchFamily="18" charset="-127"/>
              </a:rPr>
              <a:t>.10.1</a:t>
            </a:r>
            <a:endParaRPr lang="ko-KR" altLang="en-US" sz="3600" b="1" dirty="0">
              <a:solidFill>
                <a:srgbClr val="00206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8202278" y="1721043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휴먼엑스포" pitchFamily="18" charset="-127"/>
                <a:ea typeface="휴먼엑스포" pitchFamily="18" charset="-127"/>
              </a:rPr>
              <a:t>C Class</a:t>
            </a:r>
            <a:endParaRPr lang="ko-KR" altLang="en-US" sz="2400" b="1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7974150" y="2283505"/>
            <a:ext cx="1866266" cy="23974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8106741" y="2348881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atin typeface="휴먼엑스포" pitchFamily="18" charset="-127"/>
                <a:ea typeface="휴먼엑스포" pitchFamily="18" charset="-127"/>
              </a:rPr>
              <a:t>192.0.0.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8329553" y="2425667"/>
            <a:ext cx="183805" cy="367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b="1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208" name="직선 연결선 207"/>
          <p:cNvCxnSpPr>
            <a:stCxn id="210" idx="2"/>
            <a:endCxn id="191" idx="2"/>
          </p:cNvCxnSpPr>
          <p:nvPr/>
        </p:nvCxnSpPr>
        <p:spPr>
          <a:xfrm flipH="1">
            <a:off x="8168136" y="4475435"/>
            <a:ext cx="174615" cy="99774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>
            <a:stCxn id="210" idx="6"/>
            <a:endCxn id="191" idx="6"/>
          </p:cNvCxnSpPr>
          <p:nvPr/>
        </p:nvCxnSpPr>
        <p:spPr>
          <a:xfrm>
            <a:off x="9472592" y="4475435"/>
            <a:ext cx="223808" cy="99774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타원 209"/>
          <p:cNvSpPr/>
          <p:nvPr/>
        </p:nvSpPr>
        <p:spPr>
          <a:xfrm>
            <a:off x="8342750" y="4297734"/>
            <a:ext cx="1129842" cy="355402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168136" y="4709048"/>
            <a:ext cx="1528265" cy="1548010"/>
            <a:chOff x="6165829" y="3776193"/>
            <a:chExt cx="2487812" cy="2519954"/>
          </a:xfrm>
        </p:grpSpPr>
        <p:sp>
          <p:nvSpPr>
            <p:cNvPr id="191" name="타원 190"/>
            <p:cNvSpPr/>
            <p:nvPr/>
          </p:nvSpPr>
          <p:spPr>
            <a:xfrm>
              <a:off x="6165829" y="3776193"/>
              <a:ext cx="2487812" cy="2487812"/>
            </a:xfrm>
            <a:prstGeom prst="ellipse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6612447" y="3847274"/>
              <a:ext cx="436304" cy="95193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휴먼엑스포" pitchFamily="18" charset="-127"/>
                  <a:ea typeface="휴먼엑스포" pitchFamily="18" charset="-127"/>
                </a:rPr>
                <a:t>.</a:t>
              </a:r>
              <a:endParaRPr lang="ko-KR" altLang="en-US" sz="3200" b="1" dirty="0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7181091" y="4047309"/>
              <a:ext cx="436304" cy="95193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휴먼엑스포" pitchFamily="18" charset="-127"/>
                  <a:ea typeface="휴먼엑스포" pitchFamily="18" charset="-127"/>
                </a:rPr>
                <a:t>.</a:t>
              </a:r>
              <a:endParaRPr lang="ko-KR" altLang="en-US" sz="3200" b="1" dirty="0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7820815" y="3847274"/>
              <a:ext cx="436304" cy="95193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휴먼엑스포" pitchFamily="18" charset="-127"/>
                  <a:ea typeface="휴먼엑스포" pitchFamily="18" charset="-127"/>
                </a:rPr>
                <a:t>.</a:t>
              </a:r>
              <a:endParaRPr lang="ko-KR" altLang="en-US" sz="3200" b="1" dirty="0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521231" y="4486996"/>
              <a:ext cx="436304" cy="95193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휴먼엑스포" pitchFamily="18" charset="-127"/>
                  <a:ea typeface="휴먼엑스포" pitchFamily="18" charset="-127"/>
                </a:rPr>
                <a:t>.</a:t>
              </a:r>
              <a:endParaRPr lang="ko-KR" altLang="en-US" sz="3200" b="1" dirty="0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252171" y="4558077"/>
              <a:ext cx="436304" cy="95193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휴먼엑스포" pitchFamily="18" charset="-127"/>
                  <a:ea typeface="휴먼엑스포" pitchFamily="18" charset="-127"/>
                </a:rPr>
                <a:t>.</a:t>
              </a:r>
              <a:endParaRPr lang="ko-KR" altLang="en-US" sz="3200" b="1" dirty="0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541366" y="5068845"/>
              <a:ext cx="436304" cy="95193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휴먼엑스포" pitchFamily="18" charset="-127"/>
                  <a:ea typeface="휴먼엑스포" pitchFamily="18" charset="-127"/>
                </a:rPr>
                <a:t>.</a:t>
              </a:r>
              <a:endParaRPr lang="ko-KR" altLang="en-US" sz="3200" b="1" dirty="0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810154" y="4558077"/>
              <a:ext cx="559166" cy="9519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latin typeface="휴먼엑스포" pitchFamily="18" charset="-127"/>
                  <a:ea typeface="휴먼엑스포" pitchFamily="18" charset="-127"/>
                </a:rPr>
                <a:t>.</a:t>
              </a:r>
              <a:endParaRPr lang="ko-KR" altLang="en-US" sz="3200" b="1" dirty="0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7810154" y="5255676"/>
              <a:ext cx="559166" cy="9519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latin typeface="휴먼엑스포" pitchFamily="18" charset="-127"/>
                  <a:ea typeface="휴먼엑스포" pitchFamily="18" charset="-127"/>
                </a:rPr>
                <a:t>.</a:t>
              </a:r>
              <a:endParaRPr lang="ko-KR" altLang="en-US" sz="3200" b="1" dirty="0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7089873" y="5197799"/>
              <a:ext cx="436304" cy="95193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휴먼엑스포" pitchFamily="18" charset="-127"/>
                  <a:ea typeface="휴먼엑스포" pitchFamily="18" charset="-127"/>
                </a:rPr>
                <a:t>.</a:t>
              </a:r>
              <a:endParaRPr lang="ko-KR" altLang="en-US" sz="3200" b="1" dirty="0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6660911" y="4473571"/>
              <a:ext cx="407602" cy="501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2"/>
                  </a:solidFill>
                  <a:latin typeface="휴먼엑스포" pitchFamily="18" charset="-127"/>
                  <a:ea typeface="휴먼엑스포" pitchFamily="18" charset="-127"/>
                </a:rPr>
                <a:t>1</a:t>
              </a:r>
              <a:endParaRPr lang="ko-KR" altLang="en-US" sz="1400" dirty="0">
                <a:solidFill>
                  <a:schemeClr val="tx2"/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895349" y="5795127"/>
              <a:ext cx="845993" cy="501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2"/>
                  </a:solidFill>
                  <a:latin typeface="휴먼엑스포" pitchFamily="18" charset="-127"/>
                  <a:ea typeface="휴먼엑스포" pitchFamily="18" charset="-127"/>
                </a:rPr>
                <a:t>255</a:t>
              </a:r>
              <a:endParaRPr lang="ko-KR" altLang="en-US" sz="1400" dirty="0">
                <a:solidFill>
                  <a:schemeClr val="tx2"/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207" name="타원 206"/>
            <p:cNvSpPr/>
            <p:nvPr/>
          </p:nvSpPr>
          <p:spPr>
            <a:xfrm>
              <a:off x="7678072" y="4389589"/>
              <a:ext cx="771803" cy="467781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7821316" y="4473571"/>
              <a:ext cx="480667" cy="501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7030A0"/>
                  </a:solidFill>
                  <a:latin typeface="휴먼엑스포" pitchFamily="18" charset="-127"/>
                  <a:ea typeface="휴먼엑스포" pitchFamily="18" charset="-127"/>
                </a:rPr>
                <a:t>5</a:t>
              </a:r>
              <a:endParaRPr lang="ko-KR" altLang="en-US" sz="1400" dirty="0">
                <a:solidFill>
                  <a:srgbClr val="7030A0"/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7876235" y="1291554"/>
            <a:ext cx="2308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휴먼엑스포" pitchFamily="18" charset="-127"/>
                <a:ea typeface="휴먼엑스포" pitchFamily="18" charset="-127"/>
              </a:rPr>
              <a:t>▶ </a:t>
            </a:r>
            <a:r>
              <a:rPr lang="en-US" altLang="ko-KR" sz="2000" b="1" dirty="0">
                <a:latin typeface="휴먼엑스포" pitchFamily="18" charset="-127"/>
                <a:ea typeface="휴먼엑스포" pitchFamily="18" charset="-127"/>
              </a:rPr>
              <a:t>IP </a:t>
            </a:r>
            <a:r>
              <a:rPr lang="en-US" altLang="ko-KR" sz="2000" b="1" dirty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192.168.10</a:t>
            </a:r>
            <a:r>
              <a:rPr lang="en-US" altLang="ko-KR" sz="2000" b="1" dirty="0">
                <a:solidFill>
                  <a:srgbClr val="002060"/>
                </a:solidFill>
                <a:latin typeface="휴먼엑스포" pitchFamily="18" charset="-127"/>
                <a:ea typeface="휴먼엑스포" pitchFamily="18" charset="-127"/>
              </a:rPr>
              <a:t>.5</a:t>
            </a:r>
            <a:endParaRPr lang="ko-KR" altLang="en-US" sz="3600" b="1" dirty="0">
              <a:solidFill>
                <a:srgbClr val="00206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4679930" y="3419708"/>
            <a:ext cx="451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latin typeface="휴먼엑스포" pitchFamily="18" charset="-127"/>
                <a:ea typeface="휴먼엑스포" pitchFamily="18" charset="-127"/>
              </a:rPr>
              <a:t>191.255.</a:t>
            </a:r>
            <a:r>
              <a:rPr lang="en-US" altLang="ko-KR" sz="1400" b="1" dirty="0">
                <a:latin typeface="휴먼엑스포" pitchFamily="18" charset="-127"/>
                <a:ea typeface="휴먼엑스포" pitchFamily="18" charset="-127"/>
              </a:rPr>
              <a:t>          		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83633" y="2377965"/>
            <a:ext cx="2069797" cy="1512403"/>
            <a:chOff x="2585779" y="2189542"/>
            <a:chExt cx="2069797" cy="1512403"/>
          </a:xfrm>
        </p:grpSpPr>
        <p:sp>
          <p:nvSpPr>
            <p:cNvPr id="221" name="TextBox 220"/>
            <p:cNvSpPr txBox="1"/>
            <p:nvPr/>
          </p:nvSpPr>
          <p:spPr>
            <a:xfrm>
              <a:off x="2585779" y="2189542"/>
              <a:ext cx="2069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latin typeface="휴먼엑스포" pitchFamily="18" charset="-127"/>
                  <a:ea typeface="휴먼엑스포" pitchFamily="18" charset="-127"/>
                </a:rPr>
                <a:t>1</a:t>
              </a:r>
              <a:r>
                <a:rPr lang="en-US" altLang="ko-KR" sz="1400" b="1" dirty="0">
                  <a:latin typeface="휴먼엑스포" pitchFamily="18" charset="-127"/>
                  <a:ea typeface="휴먼엑스포" pitchFamily="18" charset="-127"/>
                </a:rPr>
                <a:t> . 		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822824" y="2682809"/>
              <a:ext cx="1113736" cy="367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휴먼엑스포" pitchFamily="18" charset="-127"/>
                  <a:ea typeface="휴먼엑스포" pitchFamily="18" charset="-127"/>
                </a:rPr>
                <a:t>~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3606815" y="2901726"/>
              <a:ext cx="671268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latin typeface="휴먼엑스포" pitchFamily="18" charset="-127"/>
                  <a:ea typeface="휴먼엑스포" pitchFamily="18" charset="-127"/>
                </a:rPr>
                <a:t>126.</a:t>
              </a:r>
              <a:r>
                <a:rPr lang="en-US" altLang="ko-KR" sz="1400" b="1" dirty="0">
                  <a:latin typeface="휴먼엑스포" pitchFamily="18" charset="-127"/>
                  <a:ea typeface="휴먼엑스포" pitchFamily="18" charset="-127"/>
                </a:rPr>
                <a:t>          		</a:t>
              </a:r>
            </a:p>
          </p:txBody>
        </p:sp>
      </p:grpSp>
      <p:sp>
        <p:nvSpPr>
          <p:cNvPr id="224" name="TextBox 223"/>
          <p:cNvSpPr txBox="1"/>
          <p:nvPr/>
        </p:nvSpPr>
        <p:spPr>
          <a:xfrm>
            <a:off x="8544272" y="3789041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atin typeface="휴먼엑스포" pitchFamily="18" charset="-127"/>
                <a:ea typeface="휴먼엑스포" pitchFamily="18" charset="-127"/>
              </a:rPr>
              <a:t>223.255.255.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8360519" y="3058470"/>
            <a:ext cx="1113736" cy="367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휴먼엑스포" pitchFamily="18" charset="-127"/>
                <a:ea typeface="휴먼엑스포" pitchFamily="18" charset="-127"/>
              </a:rPr>
              <a:t>~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8409528" y="4353382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192.168.10</a:t>
            </a:r>
          </a:p>
        </p:txBody>
      </p:sp>
    </p:spTree>
    <p:extLst>
      <p:ext uri="{BB962C8B-B14F-4D97-AF65-F5344CB8AC3E}">
        <p14:creationId xmlns:p14="http://schemas.microsoft.com/office/powerpoint/2010/main" val="20316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559496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541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39616" y="272842"/>
            <a:ext cx="668534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IPv4 </a:t>
            </a:r>
            <a:r>
              <a:rPr lang="ko-KR" altLang="en-US" sz="4000" spc="-15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통신 방법</a:t>
            </a: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1524000" y="142853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2118355" y="5099232"/>
            <a:ext cx="7929618" cy="40011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dist" latinLnBrk="0">
              <a:defRPr/>
            </a:pPr>
            <a:r>
              <a:rPr lang="en-US" altLang="ko-KR" sz="1000" dirty="0">
                <a:latin typeface="+mn-ea"/>
              </a:rPr>
              <a:t>. </a:t>
            </a:r>
            <a:r>
              <a:rPr lang="ko-KR" altLang="ko-KR" sz="1000" dirty="0">
                <a:latin typeface="+mn-ea"/>
              </a:rPr>
              <a:t>하나의 </a:t>
            </a:r>
            <a:r>
              <a:rPr lang="ko-KR" altLang="ko-KR" sz="1000" dirty="0" err="1">
                <a:latin typeface="+mn-ea"/>
              </a:rPr>
              <a:t>트래픽을</a:t>
            </a:r>
            <a:r>
              <a:rPr lang="ko-KR" altLang="ko-KR" sz="1000" dirty="0">
                <a:latin typeface="+mn-ea"/>
              </a:rPr>
              <a:t> 발송 하더라도 다수의</a:t>
            </a:r>
            <a:r>
              <a:rPr lang="en-US" altLang="ko-KR" sz="1000" dirty="0">
                <a:latin typeface="+mn-ea"/>
              </a:rPr>
              <a:t> Host</a:t>
            </a:r>
            <a:r>
              <a:rPr lang="ko-KR" altLang="ko-KR" sz="1000" dirty="0">
                <a:latin typeface="+mn-ea"/>
              </a:rPr>
              <a:t>에게 전달한다면 그 트래픽을</a:t>
            </a:r>
            <a:r>
              <a:rPr lang="en-US" altLang="ko-KR" sz="1000" dirty="0">
                <a:latin typeface="+mn-ea"/>
              </a:rPr>
              <a:t> Host </a:t>
            </a:r>
            <a:r>
              <a:rPr lang="ko-KR" altLang="ko-KR" sz="1000" dirty="0">
                <a:latin typeface="+mn-ea"/>
              </a:rPr>
              <a:t>수 만큼 복사하여 각</a:t>
            </a:r>
            <a:r>
              <a:rPr lang="en-US" altLang="ko-KR" sz="1000" dirty="0">
                <a:latin typeface="+mn-ea"/>
              </a:rPr>
              <a:t> Host</a:t>
            </a:r>
            <a:r>
              <a:rPr lang="ko-KR" altLang="ko-KR" sz="1000" dirty="0">
                <a:latin typeface="+mn-ea"/>
              </a:rPr>
              <a:t>에게 전달한다</a:t>
            </a:r>
            <a:r>
              <a:rPr lang="en-US" altLang="ko-KR" sz="1000" dirty="0">
                <a:latin typeface="+mn-ea"/>
              </a:rPr>
              <a:t>.</a:t>
            </a:r>
            <a:endParaRPr lang="ko-KR" altLang="ko-KR" sz="1000" dirty="0">
              <a:latin typeface="+mn-ea"/>
            </a:endParaRPr>
          </a:p>
          <a:p>
            <a:pPr algn="dist" latinLnBrk="0">
              <a:defRPr/>
            </a:pPr>
            <a:r>
              <a:rPr lang="en-US" altLang="ko-KR" sz="1000" dirty="0">
                <a:latin typeface="+mn-ea"/>
              </a:rPr>
              <a:t>  </a:t>
            </a:r>
            <a:r>
              <a:rPr lang="ko-KR" altLang="ko-KR" sz="1000" dirty="0">
                <a:latin typeface="+mn-ea"/>
              </a:rPr>
              <a:t>신뢰성 있게 전송을 할 수 있으나 </a:t>
            </a:r>
            <a:r>
              <a:rPr lang="ko-KR" altLang="ko-KR" sz="1000" dirty="0" err="1">
                <a:latin typeface="+mn-ea"/>
              </a:rPr>
              <a:t>트래픽의</a:t>
            </a:r>
            <a:r>
              <a:rPr lang="ko-KR" altLang="ko-KR" sz="1000" dirty="0">
                <a:latin typeface="+mn-ea"/>
              </a:rPr>
              <a:t> 수 증가로 회선에 많은 부담을 갖는다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ko-KR" sz="1000" dirty="0">
                <a:latin typeface="+mn-ea"/>
              </a:rPr>
              <a:t>다수의</a:t>
            </a:r>
            <a:r>
              <a:rPr lang="en-US" altLang="ko-KR" sz="1000" dirty="0">
                <a:latin typeface="+mn-ea"/>
              </a:rPr>
              <a:t> Host</a:t>
            </a:r>
            <a:r>
              <a:rPr lang="ko-KR" altLang="ko-KR" sz="1000" dirty="0">
                <a:latin typeface="+mn-ea"/>
              </a:rPr>
              <a:t>에게 데이터 전달에 문제가 있다</a:t>
            </a:r>
            <a:r>
              <a:rPr lang="en-US" altLang="ko-KR" sz="1000" dirty="0">
                <a:latin typeface="+mn-ea"/>
              </a:rPr>
              <a:t>.</a:t>
            </a:r>
            <a:endParaRPr lang="ko-KR" altLang="ko-KR" sz="1000" dirty="0"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118355" y="5589240"/>
            <a:ext cx="7929618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dist" latinLnBrk="0">
              <a:defRPr/>
            </a:pPr>
            <a:r>
              <a:rPr lang="en-US" altLang="ko-KR" sz="1000" dirty="0">
                <a:latin typeface="+mn-ea"/>
              </a:rPr>
              <a:t>. </a:t>
            </a:r>
            <a:r>
              <a:rPr lang="ko-KR" altLang="ko-KR" sz="1000" dirty="0">
                <a:latin typeface="+mn-ea"/>
              </a:rPr>
              <a:t>하나의 </a:t>
            </a:r>
            <a:r>
              <a:rPr lang="ko-KR" altLang="ko-KR" sz="1000" dirty="0" err="1">
                <a:latin typeface="+mn-ea"/>
              </a:rPr>
              <a:t>트래픽이</a:t>
            </a:r>
            <a:r>
              <a:rPr lang="ko-KR" altLang="ko-KR" sz="1000" dirty="0">
                <a:latin typeface="+mn-ea"/>
              </a:rPr>
              <a:t> 다수의</a:t>
            </a:r>
            <a:r>
              <a:rPr lang="en-US" altLang="ko-KR" sz="1000" dirty="0">
                <a:latin typeface="+mn-ea"/>
              </a:rPr>
              <a:t> Host</a:t>
            </a:r>
            <a:r>
              <a:rPr lang="ko-KR" altLang="ko-KR" sz="1000" dirty="0">
                <a:latin typeface="+mn-ea"/>
              </a:rPr>
              <a:t>에게 발송할 때 하나의 트래픽으로 보낸다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ko-KR" sz="1000" dirty="0">
                <a:latin typeface="+mn-ea"/>
              </a:rPr>
              <a:t>그리하여 회선의 부담을 주지 않는다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ko-KR" sz="1000" dirty="0">
                <a:latin typeface="+mn-ea"/>
              </a:rPr>
              <a:t>그러나 네트워크</a:t>
            </a:r>
            <a:endParaRPr lang="en-US" altLang="ko-KR" sz="1000" dirty="0">
              <a:latin typeface="+mn-ea"/>
            </a:endParaRPr>
          </a:p>
          <a:p>
            <a:pPr algn="dist" latinLnBrk="0">
              <a:defRPr/>
            </a:pPr>
            <a:r>
              <a:rPr lang="en-US" altLang="ko-KR" sz="1000" dirty="0">
                <a:latin typeface="+mn-ea"/>
              </a:rPr>
              <a:t>  </a:t>
            </a:r>
            <a:r>
              <a:rPr lang="ko-KR" altLang="ko-KR" sz="1000" dirty="0">
                <a:latin typeface="+mn-ea"/>
              </a:rPr>
              <a:t>영역에서 다수의</a:t>
            </a:r>
            <a:r>
              <a:rPr lang="en-US" altLang="ko-KR" sz="1000" dirty="0">
                <a:latin typeface="+mn-ea"/>
              </a:rPr>
              <a:t> Host</a:t>
            </a:r>
            <a:r>
              <a:rPr lang="ko-KR" altLang="ko-KR" sz="1000" dirty="0">
                <a:latin typeface="+mn-ea"/>
              </a:rPr>
              <a:t>들은 원하든 안원하든 모두 다 </a:t>
            </a:r>
            <a:r>
              <a:rPr lang="ko-KR" altLang="ko-KR" sz="1000" dirty="0" err="1">
                <a:latin typeface="+mn-ea"/>
              </a:rPr>
              <a:t>트래픽을</a:t>
            </a:r>
            <a:r>
              <a:rPr lang="ko-KR" altLang="ko-KR" sz="1000" dirty="0">
                <a:latin typeface="+mn-ea"/>
              </a:rPr>
              <a:t> 전달 받게 된다</a:t>
            </a:r>
            <a:r>
              <a:rPr lang="en-US" altLang="ko-KR" sz="1000" dirty="0">
                <a:latin typeface="+mn-ea"/>
              </a:rPr>
              <a:t>. No Receiver </a:t>
            </a:r>
            <a:r>
              <a:rPr lang="ko-KR" altLang="ko-KR" sz="1000" dirty="0">
                <a:latin typeface="+mn-ea"/>
              </a:rPr>
              <a:t>입장에서는 그 </a:t>
            </a:r>
            <a:r>
              <a:rPr lang="ko-KR" altLang="ko-KR" sz="1000" dirty="0" err="1">
                <a:latin typeface="+mn-ea"/>
              </a:rPr>
              <a:t>트래픽이</a:t>
            </a:r>
            <a:r>
              <a:rPr lang="ko-KR" altLang="ko-KR" sz="1000" dirty="0">
                <a:latin typeface="+mn-ea"/>
              </a:rPr>
              <a:t> 불필요할 것이다</a:t>
            </a:r>
            <a:r>
              <a:rPr lang="en-US" altLang="ko-KR" sz="1000" dirty="0">
                <a:latin typeface="+mn-ea"/>
              </a:rPr>
              <a:t>.</a:t>
            </a:r>
            <a:endParaRPr lang="ko-KR" altLang="ko-KR" sz="1000" dirty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118355" y="6071567"/>
            <a:ext cx="7929618" cy="246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dist" latinLnBrk="0">
              <a:defRPr/>
            </a:pPr>
            <a:r>
              <a:rPr lang="en-US" altLang="ko-KR" sz="1000" dirty="0">
                <a:latin typeface="+mn-ea"/>
              </a:rPr>
              <a:t>. </a:t>
            </a:r>
            <a:r>
              <a:rPr lang="ko-KR" altLang="ko-KR" sz="1000" dirty="0">
                <a:latin typeface="+mn-ea"/>
              </a:rPr>
              <a:t>원하는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특정 </a:t>
            </a:r>
            <a:r>
              <a:rPr lang="en-US" altLang="ko-KR" sz="1000" dirty="0">
                <a:latin typeface="+mn-ea"/>
              </a:rPr>
              <a:t>Host</a:t>
            </a:r>
            <a:r>
              <a:rPr lang="ko-KR" altLang="ko-KR" sz="1000" dirty="0">
                <a:latin typeface="+mn-ea"/>
              </a:rPr>
              <a:t>에게만 데이터를 보내는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err="1">
                <a:latin typeface="+mn-ea"/>
              </a:rPr>
              <a:t>Unicast</a:t>
            </a:r>
            <a:r>
              <a:rPr lang="ko-KR" altLang="ko-KR" sz="1000" dirty="0">
                <a:latin typeface="+mn-ea"/>
              </a:rPr>
              <a:t>의 장점과 트래픽을 하나로 보내는</a:t>
            </a:r>
            <a:r>
              <a:rPr lang="en-US" altLang="ko-KR" sz="1000" dirty="0">
                <a:latin typeface="+mn-ea"/>
              </a:rPr>
              <a:t> Broadcast </a:t>
            </a:r>
            <a:r>
              <a:rPr lang="ko-KR" altLang="ko-KR" sz="1000" dirty="0">
                <a:latin typeface="+mn-ea"/>
              </a:rPr>
              <a:t>장점을 결합한 방식이</a:t>
            </a:r>
            <a:r>
              <a:rPr lang="en-US" altLang="ko-KR" sz="1000" dirty="0">
                <a:latin typeface="+mn-ea"/>
              </a:rPr>
              <a:t> Multicast</a:t>
            </a:r>
            <a:r>
              <a:rPr lang="ko-KR" altLang="ko-KR" sz="1000" dirty="0">
                <a:latin typeface="+mn-ea"/>
              </a:rPr>
              <a:t>이다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cxnSp>
        <p:nvCxnSpPr>
          <p:cNvPr id="3" name="꺾인 연결선 2"/>
          <p:cNvCxnSpPr/>
          <p:nvPr/>
        </p:nvCxnSpPr>
        <p:spPr>
          <a:xfrm rot="16200000" flipH="1">
            <a:off x="2749535" y="2259710"/>
            <a:ext cx="648072" cy="10633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092412" y="2781802"/>
            <a:ext cx="0" cy="6471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2101769" y="3572446"/>
            <a:ext cx="978989" cy="7926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097692" y="3572446"/>
            <a:ext cx="1019432" cy="7926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077521" y="3572446"/>
            <a:ext cx="0" cy="720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4" descr="Ordinateur pc en 48 pixels">
            <a:hlinkClick r:id="rId3" tooltip="Télécharger l'image Ordinateur pc en 64 pixels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0595" y="4149081"/>
            <a:ext cx="542349" cy="542349"/>
          </a:xfrm>
          <a:prstGeom prst="rect">
            <a:avLst/>
          </a:prstGeom>
          <a:noFill/>
        </p:spPr>
      </p:pic>
      <p:pic>
        <p:nvPicPr>
          <p:cNvPr id="16" name="Picture 4" descr="Switch Final Clip Art">
            <a:hlinkClick r:id="rId5" tooltip="Download as SVG fil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15078" y="3291232"/>
            <a:ext cx="731361" cy="566927"/>
          </a:xfrm>
          <a:prstGeom prst="rect">
            <a:avLst/>
          </a:prstGeom>
          <a:noFill/>
        </p:spPr>
      </p:pic>
      <p:pic>
        <p:nvPicPr>
          <p:cNvPr id="18" name="Picture 9" descr="Router by juanj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648" y="2513236"/>
            <a:ext cx="808223" cy="53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Ordinateur pc en 48 pixels">
            <a:hlinkClick r:id="rId3" tooltip="Télécharger l'image Ordinateur pc en 64 pixels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9707" y="4149081"/>
            <a:ext cx="542349" cy="542349"/>
          </a:xfrm>
          <a:prstGeom prst="rect">
            <a:avLst/>
          </a:prstGeom>
          <a:noFill/>
        </p:spPr>
      </p:pic>
      <p:pic>
        <p:nvPicPr>
          <p:cNvPr id="21" name="Picture 4" descr="Ordinateur pc en 48 pixels">
            <a:hlinkClick r:id="rId3" tooltip="Télécharger l'image Ordinateur pc en 64 pixels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37484" y="4149081"/>
            <a:ext cx="542349" cy="542349"/>
          </a:xfrm>
          <a:prstGeom prst="rect">
            <a:avLst/>
          </a:prstGeom>
          <a:noFill/>
        </p:spPr>
      </p:pic>
      <p:pic>
        <p:nvPicPr>
          <p:cNvPr id="19" name="Picture 2" descr="Server Clip Art">
            <a:hlinkClick r:id="rId8" tooltip="Download as SVG fil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43023" y="1340769"/>
            <a:ext cx="509341" cy="78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화살표 연결선 25"/>
          <p:cNvCxnSpPr/>
          <p:nvPr/>
        </p:nvCxnSpPr>
        <p:spPr>
          <a:xfrm>
            <a:off x="2676647" y="1988840"/>
            <a:ext cx="0" cy="64807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8" idx="1"/>
          </p:cNvCxnSpPr>
          <p:nvPr/>
        </p:nvCxnSpPr>
        <p:spPr>
          <a:xfrm>
            <a:off x="2676647" y="2781802"/>
            <a:ext cx="0" cy="57519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982722" y="3803084"/>
            <a:ext cx="0" cy="2739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2394891" y="3684645"/>
            <a:ext cx="342134" cy="2738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3432676" y="3683165"/>
            <a:ext cx="342134" cy="2738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2550674" y="1988841"/>
            <a:ext cx="0" cy="64807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2550674" y="2781803"/>
            <a:ext cx="0" cy="57519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2423592" y="1988841"/>
            <a:ext cx="0" cy="64807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2423592" y="2781803"/>
            <a:ext cx="0" cy="57519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1631504" y="1196752"/>
            <a:ext cx="2880320" cy="374441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634412" y="1268760"/>
            <a:ext cx="928694" cy="90178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59" name="꺾인 연결선 58"/>
          <p:cNvCxnSpPr/>
          <p:nvPr/>
        </p:nvCxnSpPr>
        <p:spPr>
          <a:xfrm rot="16200000" flipH="1">
            <a:off x="5756937" y="2259710"/>
            <a:ext cx="648072" cy="10633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099814" y="2781802"/>
            <a:ext cx="0" cy="6471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>
            <a:off x="5109171" y="3572446"/>
            <a:ext cx="978989" cy="7926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6105094" y="3572446"/>
            <a:ext cx="1019432" cy="7926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084923" y="3572446"/>
            <a:ext cx="0" cy="720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4" descr="Ordinateur pc en 48 pixels">
            <a:hlinkClick r:id="rId3" tooltip="Télécharger l'image Ordinateur pc en 64 pixels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37997" y="4149081"/>
            <a:ext cx="542349" cy="542349"/>
          </a:xfrm>
          <a:prstGeom prst="rect">
            <a:avLst/>
          </a:prstGeom>
          <a:noFill/>
        </p:spPr>
      </p:pic>
      <p:pic>
        <p:nvPicPr>
          <p:cNvPr id="65" name="Picture 4" descr="Switch Final Clip Art">
            <a:hlinkClick r:id="rId5" tooltip="Download as SVG fil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22480" y="3291232"/>
            <a:ext cx="731361" cy="566927"/>
          </a:xfrm>
          <a:prstGeom prst="rect">
            <a:avLst/>
          </a:prstGeom>
          <a:noFill/>
        </p:spPr>
      </p:pic>
      <p:pic>
        <p:nvPicPr>
          <p:cNvPr id="66" name="Picture 9" descr="Router by juanj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050" y="2513236"/>
            <a:ext cx="808223" cy="53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Ordinateur pc en 48 pixels">
            <a:hlinkClick r:id="rId3" tooltip="Télécharger l'image Ordinateur pc en 64 pixels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37109" y="4149081"/>
            <a:ext cx="542349" cy="542349"/>
          </a:xfrm>
          <a:prstGeom prst="rect">
            <a:avLst/>
          </a:prstGeom>
          <a:noFill/>
        </p:spPr>
      </p:pic>
      <p:pic>
        <p:nvPicPr>
          <p:cNvPr id="71" name="Picture 4" descr="Ordinateur pc en 48 pixels">
            <a:hlinkClick r:id="rId3" tooltip="Télécharger l'image Ordinateur pc en 64 pixels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4886" y="4149081"/>
            <a:ext cx="542349" cy="542349"/>
          </a:xfrm>
          <a:prstGeom prst="rect">
            <a:avLst/>
          </a:prstGeom>
          <a:noFill/>
        </p:spPr>
      </p:pic>
      <p:pic>
        <p:nvPicPr>
          <p:cNvPr id="72" name="Picture 2" descr="Server Clip Art">
            <a:hlinkClick r:id="rId8" tooltip="Download as SVG fil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50425" y="1340769"/>
            <a:ext cx="509341" cy="78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직선 화살표 연결선 75"/>
          <p:cNvCxnSpPr/>
          <p:nvPr/>
        </p:nvCxnSpPr>
        <p:spPr>
          <a:xfrm>
            <a:off x="5680886" y="1988841"/>
            <a:ext cx="0" cy="64807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5680886" y="2781803"/>
            <a:ext cx="0" cy="57519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4638906" y="1196752"/>
            <a:ext cx="2880320" cy="374441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5641814" y="3103276"/>
            <a:ext cx="928694" cy="90178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5990124" y="3803084"/>
            <a:ext cx="0" cy="2739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>
            <a:off x="5402293" y="3684645"/>
            <a:ext cx="342134" cy="2738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6440078" y="3683165"/>
            <a:ext cx="342134" cy="2738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0" name="꺾인 연결선 79"/>
          <p:cNvCxnSpPr/>
          <p:nvPr/>
        </p:nvCxnSpPr>
        <p:spPr>
          <a:xfrm rot="16200000" flipH="1">
            <a:off x="8768534" y="2259710"/>
            <a:ext cx="648072" cy="10633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9111411" y="2781802"/>
            <a:ext cx="0" cy="6471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H="1">
            <a:off x="8120768" y="3572446"/>
            <a:ext cx="978989" cy="7926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9116691" y="3572446"/>
            <a:ext cx="1019432" cy="7926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9096520" y="3572446"/>
            <a:ext cx="0" cy="720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5" name="Picture 4" descr="Ordinateur pc en 48 pixels">
            <a:hlinkClick r:id="rId3" tooltip="Télécharger l'image Ordinateur pc en 64 pixels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49594" y="4149081"/>
            <a:ext cx="542349" cy="542349"/>
          </a:xfrm>
          <a:prstGeom prst="rect">
            <a:avLst/>
          </a:prstGeom>
          <a:noFill/>
        </p:spPr>
      </p:pic>
      <p:pic>
        <p:nvPicPr>
          <p:cNvPr id="86" name="Picture 4" descr="Switch Final Clip Art">
            <a:hlinkClick r:id="rId5" tooltip="Download as SVG fil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34077" y="3291232"/>
            <a:ext cx="731361" cy="566927"/>
          </a:xfrm>
          <a:prstGeom prst="rect">
            <a:avLst/>
          </a:prstGeom>
          <a:noFill/>
        </p:spPr>
      </p:pic>
      <p:pic>
        <p:nvPicPr>
          <p:cNvPr id="93" name="Picture 9" descr="Router by juanj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647" y="2513236"/>
            <a:ext cx="808223" cy="53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4" descr="Ordinateur pc en 48 pixels">
            <a:hlinkClick r:id="rId3" tooltip="Télécharger l'image Ordinateur pc en 64 pixels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48706" y="4149081"/>
            <a:ext cx="542349" cy="542349"/>
          </a:xfrm>
          <a:prstGeom prst="rect">
            <a:avLst/>
          </a:prstGeom>
          <a:noFill/>
        </p:spPr>
      </p:pic>
      <p:pic>
        <p:nvPicPr>
          <p:cNvPr id="95" name="Picture 4" descr="Ordinateur pc en 48 pixels">
            <a:hlinkClick r:id="rId3" tooltip="Télécharger l'image Ordinateur pc en 64 pixels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56483" y="4149081"/>
            <a:ext cx="542349" cy="542349"/>
          </a:xfrm>
          <a:prstGeom prst="rect">
            <a:avLst/>
          </a:prstGeom>
          <a:noFill/>
        </p:spPr>
      </p:pic>
      <p:pic>
        <p:nvPicPr>
          <p:cNvPr id="96" name="Picture 2" descr="Server Clip Art">
            <a:hlinkClick r:id="rId8" tooltip="Download as SVG fil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62022" y="1340769"/>
            <a:ext cx="509341" cy="78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직선 화살표 연결선 96"/>
          <p:cNvCxnSpPr/>
          <p:nvPr/>
        </p:nvCxnSpPr>
        <p:spPr>
          <a:xfrm>
            <a:off x="8692483" y="1988841"/>
            <a:ext cx="0" cy="64807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8692483" y="2781803"/>
            <a:ext cx="0" cy="57519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9" name="모서리가 둥근 직사각형 98"/>
          <p:cNvSpPr/>
          <p:nvPr/>
        </p:nvSpPr>
        <p:spPr>
          <a:xfrm>
            <a:off x="7650503" y="1196752"/>
            <a:ext cx="2880320" cy="374441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8653411" y="3103276"/>
            <a:ext cx="928694" cy="90178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9001721" y="3803084"/>
            <a:ext cx="0" cy="2739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H="1">
            <a:off x="8413890" y="3684645"/>
            <a:ext cx="342134" cy="2738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18739" y="2170549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Unicast</a:t>
            </a:r>
            <a:endParaRPr lang="ko-KR" altLang="en-US" sz="1400"/>
          </a:p>
        </p:txBody>
      </p:sp>
      <p:sp>
        <p:nvSpPr>
          <p:cNvPr id="104" name="TextBox 103"/>
          <p:cNvSpPr txBox="1"/>
          <p:nvPr/>
        </p:nvSpPr>
        <p:spPr>
          <a:xfrm>
            <a:off x="6384032" y="2168186"/>
            <a:ext cx="974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Broadcast</a:t>
            </a:r>
            <a:endParaRPr lang="ko-KR" altLang="en-US" sz="1400"/>
          </a:p>
        </p:txBody>
      </p:sp>
      <p:sp>
        <p:nvSpPr>
          <p:cNvPr id="105" name="TextBox 104"/>
          <p:cNvSpPr txBox="1"/>
          <p:nvPr/>
        </p:nvSpPr>
        <p:spPr>
          <a:xfrm>
            <a:off x="9408369" y="2168186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Multicast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79254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67608" y="836712"/>
            <a:ext cx="6840760" cy="4896544"/>
            <a:chOff x="2332428" y="1643050"/>
            <a:chExt cx="4358436" cy="3240361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332428" y="2808389"/>
              <a:ext cx="4358436" cy="207502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31276" y="1643050"/>
              <a:ext cx="3929090" cy="950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85826" y="1706508"/>
              <a:ext cx="3216332" cy="2036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  </a:t>
              </a:r>
              <a:r>
                <a:rPr lang="en-US" altLang="ko-KR" sz="1400" u="sng"/>
                <a:t>10000000</a:t>
              </a:r>
              <a:r>
                <a:rPr lang="en-US" altLang="ko-KR" sz="1400"/>
                <a:t>.        </a:t>
              </a:r>
              <a:r>
                <a:rPr lang="en-US" altLang="ko-KR" sz="1400" u="sng"/>
                <a:t>01000000</a:t>
              </a:r>
              <a:r>
                <a:rPr lang="en-US" altLang="ko-KR" sz="1400"/>
                <a:t>.          </a:t>
              </a:r>
              <a:r>
                <a:rPr lang="en-US" altLang="ko-KR" sz="1400" u="sng"/>
                <a:t>00100000</a:t>
              </a:r>
              <a:r>
                <a:rPr lang="en-US" altLang="ko-KR" sz="1400"/>
                <a:t>.     </a:t>
              </a:r>
              <a:r>
                <a:rPr lang="en-US" altLang="ko-KR" sz="1400" u="sng"/>
                <a:t>00010000</a:t>
              </a:r>
              <a:endParaRPr lang="ko-KR" altLang="en-US" sz="1400" u="sng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67558" y="2364268"/>
              <a:ext cx="764150" cy="2036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128.64.32.16</a:t>
              </a:r>
              <a:endParaRPr lang="ko-KR" altLang="en-US" sz="1400" dirty="0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3214828" y="1860396"/>
              <a:ext cx="1009294" cy="5927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4009279" y="1860396"/>
              <a:ext cx="486542" cy="5927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4654988" y="1860396"/>
              <a:ext cx="302093" cy="5927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>
              <a:off x="4901611" y="1860396"/>
              <a:ext cx="761488" cy="5927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794425" y="2677584"/>
              <a:ext cx="1367748" cy="2240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/>
                <a:t>Subnet Mask</a:t>
              </a:r>
              <a:r>
                <a:rPr lang="ko-KR" altLang="en-US" sz="1600" b="1" dirty="0"/>
                <a:t>의 용도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68342" y="3083210"/>
              <a:ext cx="648740" cy="203676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10000000</a:t>
              </a:r>
              <a:endParaRPr lang="ko-KR" altLang="en-US" sz="1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16983" y="3083210"/>
              <a:ext cx="648740" cy="203676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01000000</a:t>
              </a:r>
              <a:endParaRPr lang="ko-KR" altLang="en-US" sz="14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59187" y="3083210"/>
              <a:ext cx="648740" cy="203676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00100000</a:t>
              </a:r>
              <a:endParaRPr lang="ko-KR" altLang="en-US" sz="1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04229" y="3083210"/>
              <a:ext cx="648740" cy="203676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00010000</a:t>
              </a:r>
              <a:endParaRPr lang="ko-KR" altLang="en-US" sz="14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68343" y="3416258"/>
              <a:ext cx="648740" cy="203676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11111111</a:t>
              </a:r>
              <a:endParaRPr lang="ko-KR" altLang="en-US" sz="14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16983" y="3416258"/>
              <a:ext cx="648740" cy="203676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11111111</a:t>
              </a:r>
              <a:endParaRPr lang="ko-KR" altLang="en-US" sz="1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59188" y="3416258"/>
              <a:ext cx="648740" cy="203676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00000000</a:t>
              </a:r>
              <a:endParaRPr lang="ko-KR" altLang="en-US" sz="1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04229" y="3416258"/>
              <a:ext cx="648740" cy="203676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00000000</a:t>
              </a:r>
              <a:endParaRPr lang="ko-KR" altLang="en-US" sz="1400" b="1" dirty="0"/>
            </a:p>
          </p:txBody>
        </p:sp>
        <p:sp>
          <p:nvSpPr>
            <p:cNvPr id="21" name="아래쪽 화살표 20"/>
            <p:cNvSpPr/>
            <p:nvPr/>
          </p:nvSpPr>
          <p:spPr>
            <a:xfrm>
              <a:off x="4564744" y="3731282"/>
              <a:ext cx="928694" cy="357190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</a:rPr>
                <a:t>and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61378" y="4235338"/>
              <a:ext cx="648740" cy="203676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10000000</a:t>
              </a:r>
              <a:endParaRPr lang="ko-KR" altLang="en-US" sz="14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14077" y="4235338"/>
              <a:ext cx="648740" cy="203676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01000000</a:t>
              </a:r>
              <a:endParaRPr lang="ko-KR" altLang="en-US" sz="1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59186" y="4235338"/>
              <a:ext cx="648740" cy="203676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00000000</a:t>
              </a:r>
              <a:endParaRPr lang="ko-KR" altLang="en-US" sz="14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04229" y="4235338"/>
              <a:ext cx="648740" cy="203676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00000000</a:t>
              </a:r>
              <a:endParaRPr lang="ko-KR" altLang="en-US" sz="14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61377" y="4523950"/>
              <a:ext cx="648740" cy="203676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10000000</a:t>
              </a:r>
              <a:endParaRPr lang="ko-KR" altLang="en-US" sz="1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14788" y="4523950"/>
              <a:ext cx="648740" cy="203676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01000000</a:t>
              </a:r>
              <a:endParaRPr lang="ko-KR" altLang="en-US" sz="1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59185" y="4523950"/>
              <a:ext cx="648740" cy="203676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11111111</a:t>
              </a:r>
              <a:endParaRPr lang="ko-KR" altLang="en-US" sz="1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01314" y="4523950"/>
              <a:ext cx="648740" cy="203676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11111111</a:t>
              </a:r>
              <a:endParaRPr lang="ko-KR" altLang="en-US" sz="1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50519" y="3083209"/>
              <a:ext cx="293322" cy="2036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IP :</a:t>
              </a:r>
              <a:endParaRPr lang="ko-KR" altLang="en-US" sz="1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58715" y="3416258"/>
              <a:ext cx="897942" cy="2036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Subnet Mask :</a:t>
              </a:r>
              <a:endParaRPr lang="ko-KR" altLang="en-US" sz="14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535012" y="4235338"/>
              <a:ext cx="922903" cy="2036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Network </a:t>
              </a:r>
              <a:r>
                <a:rPr lang="ko-KR" altLang="en-US" sz="1400" b="1" dirty="0"/>
                <a:t>주소 </a:t>
              </a:r>
              <a:r>
                <a:rPr lang="en-US" altLang="ko-KR" sz="1400" b="1" dirty="0"/>
                <a:t>:</a:t>
              </a:r>
              <a:endParaRPr lang="ko-KR" altLang="en-US" sz="14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69703" y="4523950"/>
              <a:ext cx="991005" cy="2036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Broadcast </a:t>
              </a:r>
              <a:r>
                <a:rPr lang="ko-KR" altLang="en-US" sz="1400" b="1" dirty="0"/>
                <a:t>주소 </a:t>
              </a:r>
              <a:r>
                <a:rPr lang="en-US" altLang="ko-KR" sz="1400" b="1" dirty="0"/>
                <a:t>: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2404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Microsoft Office PowerPoint</Application>
  <PresentationFormat>와이드스크린</PresentationFormat>
  <Paragraphs>181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THE정고딕110</vt:lpstr>
      <vt:lpstr>맑은 고딕</vt:lpstr>
      <vt:lpstr>휴먼엑스포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정우균</dc:creator>
  <cp:lastModifiedBy>정우균</cp:lastModifiedBy>
  <cp:revision>1</cp:revision>
  <dcterms:created xsi:type="dcterms:W3CDTF">2017-01-05T02:06:48Z</dcterms:created>
  <dcterms:modified xsi:type="dcterms:W3CDTF">2017-01-05T02:07:12Z</dcterms:modified>
</cp:coreProperties>
</file>