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Project 8</a:t>
            </a:r>
            <a:endParaRPr lang="en-US"/>
          </a:p>
        </p:txBody>
      </p:sp>
      <p:sp>
        <p:nvSpPr>
          <p:cNvPr id="3" name="Subtitle 2"/>
          <p:cNvSpPr>
            <a:spLocks noGrp="1"/>
          </p:cNvSpPr>
          <p:nvPr>
            <p:ph type="subTitle" idx="1"/>
          </p:nvPr>
        </p:nvSpPr>
        <p:spPr>
          <a:solidFill>
            <a:schemeClr val="bg1"/>
          </a:solidFill>
        </p:spPr>
        <p:txBody>
          <a:bodyPr/>
          <a:p>
            <a:r>
              <a:rPr lang="en-US" sz="3200" b="1"/>
              <a:t>Customer Segmentation using Data Science</a:t>
            </a:r>
            <a:endParaRPr lang="en-US" sz="3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65835"/>
          </a:xfrm>
        </p:spPr>
        <p:txBody>
          <a:bodyPr/>
          <a:p>
            <a:r>
              <a:rPr lang="en-US" b="1"/>
              <a:t>Problem definition:</a:t>
            </a:r>
            <a:endParaRPr lang="en-US" b="1"/>
          </a:p>
        </p:txBody>
      </p:sp>
      <p:sp>
        <p:nvSpPr>
          <p:cNvPr id="3" name="Content Placeholder 2"/>
          <p:cNvSpPr>
            <a:spLocks noGrp="1"/>
          </p:cNvSpPr>
          <p:nvPr>
            <p:ph idx="1"/>
          </p:nvPr>
        </p:nvSpPr>
        <p:spPr>
          <a:xfrm>
            <a:off x="838200" y="1331595"/>
            <a:ext cx="10515600" cy="1675765"/>
          </a:xfrm>
        </p:spPr>
        <p:txBody>
          <a:bodyPr>
            <a:normAutofit lnSpcReduction="20000"/>
          </a:bodyPr>
          <a:p>
            <a:pPr marL="0" indent="0">
              <a:buNone/>
            </a:pPr>
            <a:r>
              <a:rPr lang="en-US"/>
              <a:t>         Implement data science techniques to segment customers based on their behaviour, preferences, and demographic attributes, enabling businesses to personalize marketing strategies and enhance customer satisfaction.</a:t>
            </a:r>
            <a:endParaRPr lang="en-US"/>
          </a:p>
        </p:txBody>
      </p:sp>
      <p:sp>
        <p:nvSpPr>
          <p:cNvPr id="4" name="Text Box 3"/>
          <p:cNvSpPr txBox="1"/>
          <p:nvPr/>
        </p:nvSpPr>
        <p:spPr>
          <a:xfrm>
            <a:off x="838200" y="2608580"/>
            <a:ext cx="4064000" cy="460375"/>
          </a:xfrm>
          <a:prstGeom prst="rect">
            <a:avLst/>
          </a:prstGeom>
          <a:noFill/>
        </p:spPr>
        <p:txBody>
          <a:bodyPr wrap="square" rtlCol="0">
            <a:spAutoFit/>
          </a:bodyPr>
          <a:p>
            <a:r>
              <a:rPr lang="en-US" sz="2400" b="1"/>
              <a:t>Design thinking</a:t>
            </a:r>
            <a:r>
              <a:rPr lang="en-US" sz="2000" b="1"/>
              <a:t>:</a:t>
            </a:r>
            <a:endParaRPr lang="en-US" sz="2000" b="1"/>
          </a:p>
        </p:txBody>
      </p:sp>
      <p:sp>
        <p:nvSpPr>
          <p:cNvPr id="5" name="Text Box 4"/>
          <p:cNvSpPr txBox="1"/>
          <p:nvPr/>
        </p:nvSpPr>
        <p:spPr>
          <a:xfrm>
            <a:off x="1238885" y="2859405"/>
            <a:ext cx="10114915" cy="3671570"/>
          </a:xfrm>
          <a:prstGeom prst="rect">
            <a:avLst/>
          </a:prstGeom>
          <a:noFill/>
        </p:spPr>
        <p:txBody>
          <a:bodyPr wrap="square" rtlCol="0">
            <a:noAutofit/>
          </a:bodyPr>
          <a:p>
            <a:endParaRPr lang="en-US"/>
          </a:p>
          <a:p>
            <a:r>
              <a:rPr lang="en-US">
                <a:gradFill>
                  <a:gsLst>
                    <a:gs pos="0">
                      <a:srgbClr val="012D86"/>
                    </a:gs>
                    <a:gs pos="100000">
                      <a:srgbClr val="0E2557"/>
                    </a:gs>
                  </a:gsLst>
                  <a:lin scaled="0"/>
                </a:gradFill>
                <a:latin typeface="Bahnschrift Condensed" panose="020B0502040204020203" charset="0"/>
                <a:cs typeface="Bahnschrift Condensed" panose="020B0502040204020203" charset="0"/>
              </a:rPr>
              <a:t>Data Collection</a:t>
            </a:r>
            <a:r>
              <a:rPr lang="en-US"/>
              <a:t>: Collecting customer data, including attributes like purchase history, demographic information, and interaction behavior.</a:t>
            </a:r>
            <a:endParaRPr lang="en-US"/>
          </a:p>
          <a:p>
            <a:r>
              <a:rPr lang="en-US">
                <a:gradFill>
                  <a:gsLst>
                    <a:gs pos="0">
                      <a:srgbClr val="012D86"/>
                    </a:gs>
                    <a:gs pos="100000">
                      <a:srgbClr val="0E2557"/>
                    </a:gs>
                  </a:gsLst>
                  <a:lin scaled="0"/>
                </a:gradFill>
                <a:latin typeface="Bahnschrift Condensed" panose="020B0502040204020203" charset="0"/>
                <a:cs typeface="Bahnschrift Condensed" panose="020B0502040204020203" charset="0"/>
              </a:rPr>
              <a:t>Data Preprocessing</a:t>
            </a:r>
            <a:r>
              <a:rPr lang="en-US"/>
              <a:t>: Cleaning and preprocessing the data, handling missing values, and converting categorical features into numerical representations.</a:t>
            </a:r>
            <a:endParaRPr lang="en-US"/>
          </a:p>
          <a:p>
            <a:r>
              <a:rPr lang="en-US">
                <a:gradFill>
                  <a:gsLst>
                    <a:gs pos="0">
                      <a:srgbClr val="012D86"/>
                    </a:gs>
                    <a:gs pos="100000">
                      <a:srgbClr val="0E2557"/>
                    </a:gs>
                  </a:gsLst>
                  <a:lin scaled="0"/>
                </a:gradFill>
                <a:latin typeface="Bahnschrift Condensed" panose="020B0502040204020203" charset="0"/>
                <a:cs typeface="Bahnschrift Condensed" panose="020B0502040204020203" charset="0"/>
              </a:rPr>
              <a:t>Feature Engineering</a:t>
            </a:r>
            <a:r>
              <a:rPr lang="en-US"/>
              <a:t>: Creating additional features that capture customer behavior and preferences, such as total spending, frequency of purchases, etc.</a:t>
            </a:r>
            <a:endParaRPr lang="en-US"/>
          </a:p>
          <a:p>
            <a:r>
              <a:rPr lang="en-US">
                <a:gradFill>
                  <a:gsLst>
                    <a:gs pos="0">
                      <a:srgbClr val="012D86"/>
                    </a:gs>
                    <a:gs pos="100000">
                      <a:srgbClr val="0E2557"/>
                    </a:gs>
                  </a:gsLst>
                  <a:lin scaled="0"/>
                </a:gradFill>
                <a:latin typeface="Bahnschrift Condensed" panose="020B0502040204020203" charset="0"/>
                <a:cs typeface="Bahnschrift Condensed" panose="020B0502040204020203" charset="0"/>
              </a:rPr>
              <a:t>Clustering Algorithm: </a:t>
            </a:r>
            <a:r>
              <a:rPr lang="en-US"/>
              <a:t>K-Means  clustering to segment customers.</a:t>
            </a:r>
            <a:endParaRPr lang="en-US"/>
          </a:p>
          <a:p>
            <a:r>
              <a:rPr lang="en-US">
                <a:gradFill>
                  <a:gsLst>
                    <a:gs pos="0">
                      <a:srgbClr val="012D86"/>
                    </a:gs>
                    <a:gs pos="100000">
                      <a:srgbClr val="0E2557"/>
                    </a:gs>
                  </a:gsLst>
                  <a:lin scaled="0"/>
                </a:gradFill>
                <a:latin typeface="Bahnschrift Condensed" panose="020B0502040204020203" charset="0"/>
                <a:cs typeface="Bahnschrift Condensed" panose="020B0502040204020203" charset="0"/>
              </a:rPr>
              <a:t>Visualization</a:t>
            </a:r>
            <a:r>
              <a:rPr lang="en-US"/>
              <a:t>: Visualizing the customer segments by plotting all the clusters and their centroids.</a:t>
            </a:r>
            <a:endParaRPr lang="en-US"/>
          </a:p>
          <a:p>
            <a:r>
              <a:rPr lang="en-US">
                <a:gradFill>
                  <a:gsLst>
                    <a:gs pos="0">
                      <a:srgbClr val="012D86"/>
                    </a:gs>
                    <a:gs pos="100000">
                      <a:srgbClr val="0E2557"/>
                    </a:gs>
                  </a:gsLst>
                  <a:lin scaled="0"/>
                </a:gradFill>
                <a:latin typeface="Bahnschrift Condensed" panose="020B0502040204020203" charset="0"/>
                <a:cs typeface="Bahnschrift Condensed" panose="020B0502040204020203" charset="0"/>
              </a:rPr>
              <a:t>Interpretatio</a:t>
            </a:r>
            <a:r>
              <a:rPr lang="en-US">
                <a:latin typeface="Bahnschrift Condensed" panose="020B0502040204020203" charset="0"/>
                <a:cs typeface="Bahnschrift Condensed" panose="020B0502040204020203" charset="0"/>
              </a:rPr>
              <a:t>n</a:t>
            </a:r>
            <a:r>
              <a:rPr lang="en-US"/>
              <a:t>: Analyzing and interpreting the characteristics of each customer segment to derive actionable insights for marketing strategies.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0">
                      <a:srgbClr val="012D86"/>
                    </a:gs>
                    <a:gs pos="100000">
                      <a:srgbClr val="0E2557"/>
                    </a:gs>
                  </a:gsLst>
                  <a:lin scaled="0"/>
                </a:gradFill>
              </a:rPr>
              <a:t>What is Customer Segmentation</a:t>
            </a:r>
            <a:endParaRPr lang="en-US">
              <a:gradFill>
                <a:gsLst>
                  <a:gs pos="0">
                    <a:srgbClr val="012D86"/>
                  </a:gs>
                  <a:gs pos="100000">
                    <a:srgbClr val="0E2557"/>
                  </a:gs>
                </a:gsLst>
                <a:lin scaled="0"/>
              </a:gradFill>
            </a:endParaRPr>
          </a:p>
        </p:txBody>
      </p:sp>
      <p:sp>
        <p:nvSpPr>
          <p:cNvPr id="3" name="Content Placeholder 2"/>
          <p:cNvSpPr>
            <a:spLocks noGrp="1"/>
          </p:cNvSpPr>
          <p:nvPr>
            <p:ph idx="1"/>
          </p:nvPr>
        </p:nvSpPr>
        <p:spPr/>
        <p:txBody>
          <a:bodyPr>
            <a:normAutofit fontScale="60000"/>
          </a:bodyPr>
          <a:p>
            <a:r>
              <a:rPr lang="en-US"/>
              <a:t>Customer segmentation simply means grouping your customers according to various characteristics (for example grouping customers by age).</a:t>
            </a:r>
            <a:endParaRPr lang="en-US"/>
          </a:p>
          <a:p>
            <a:r>
              <a:rPr lang="en-US"/>
              <a:t>It’s a way for organizations to understand their customers. Knowing the differences between customer groups, it’s easier to make strategic decisions regarding product growth and marketing.</a:t>
            </a:r>
            <a:endParaRPr lang="en-US"/>
          </a:p>
          <a:p>
            <a:r>
              <a:rPr lang="en-US"/>
              <a:t>The opportunities to segment are endless and depend mainly on how much customer data you have at your use. Starting from the basic criteria, like gender, hobby, or age, it goes all the way to things like “time spent of website X” or “time since user opened our app”. </a:t>
            </a:r>
            <a:endParaRPr lang="en-US"/>
          </a:p>
          <a:p>
            <a:r>
              <a:rPr lang="en-US"/>
              <a:t>There are different methodologies for customer segmentation, and they depend on four types of parameters: </a:t>
            </a:r>
            <a:endParaRPr lang="en-US"/>
          </a:p>
          <a:p>
            <a:r>
              <a:rPr lang="en-US"/>
              <a:t>geographic, </a:t>
            </a:r>
            <a:endParaRPr lang="en-US"/>
          </a:p>
          <a:p>
            <a:r>
              <a:rPr lang="en-US"/>
              <a:t>demographic, </a:t>
            </a:r>
            <a:endParaRPr lang="en-US"/>
          </a:p>
          <a:p>
            <a:r>
              <a:rPr lang="en-US"/>
              <a:t>behavioral,</a:t>
            </a:r>
            <a:endParaRPr lang="en-US"/>
          </a:p>
          <a:p>
            <a:r>
              <a:rPr lang="en-US"/>
              <a:t>psychological</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gradFill>
                  <a:gsLst>
                    <a:gs pos="0">
                      <a:srgbClr val="012D86"/>
                    </a:gs>
                    <a:gs pos="100000">
                      <a:srgbClr val="0E2557"/>
                    </a:gs>
                  </a:gsLst>
                  <a:lin scaled="0"/>
                </a:gradFill>
                <a:sym typeface="+mn-ea"/>
              </a:rPr>
              <a:t>Advantages of customer segmentation:</a:t>
            </a:r>
            <a:endParaRPr lang="en-US" b="1">
              <a:gradFill>
                <a:gsLst>
                  <a:gs pos="0">
                    <a:srgbClr val="012D86"/>
                  </a:gs>
                  <a:gs pos="100000">
                    <a:srgbClr val="0E2557"/>
                  </a:gs>
                </a:gsLst>
                <a:lin scaled="0"/>
              </a:gradFill>
              <a:sym typeface="+mn-ea"/>
            </a:endParaRPr>
          </a:p>
        </p:txBody>
      </p:sp>
      <p:sp>
        <p:nvSpPr>
          <p:cNvPr id="3" name="Content Placeholder 2"/>
          <p:cNvSpPr>
            <a:spLocks noGrp="1"/>
          </p:cNvSpPr>
          <p:nvPr>
            <p:ph idx="1"/>
          </p:nvPr>
        </p:nvSpPr>
        <p:spPr>
          <a:xfrm>
            <a:off x="838200" y="1825625"/>
            <a:ext cx="10515600" cy="2502535"/>
          </a:xfrm>
        </p:spPr>
        <p:txBody>
          <a:bodyPr>
            <a:normAutofit fontScale="50000"/>
          </a:bodyPr>
          <a:p>
            <a:r>
              <a:rPr lang="en-US"/>
              <a:t>Implementing customer segmentation leads to plenty of new business opportunities. You can do a lot of optimization in:</a:t>
            </a:r>
            <a:endParaRPr lang="en-US"/>
          </a:p>
          <a:p>
            <a:endParaRPr lang="en-US"/>
          </a:p>
          <a:p>
            <a:r>
              <a:rPr lang="en-US"/>
              <a:t>budgeting, </a:t>
            </a:r>
            <a:endParaRPr lang="en-US"/>
          </a:p>
          <a:p>
            <a:r>
              <a:rPr lang="en-US"/>
              <a:t>product design, </a:t>
            </a:r>
            <a:endParaRPr lang="en-US"/>
          </a:p>
          <a:p>
            <a:r>
              <a:rPr lang="en-US"/>
              <a:t>promotion, </a:t>
            </a:r>
            <a:endParaRPr lang="en-US"/>
          </a:p>
          <a:p>
            <a:r>
              <a:rPr lang="en-US"/>
              <a:t>marketing, </a:t>
            </a:r>
            <a:endParaRPr lang="en-US"/>
          </a:p>
          <a:p>
            <a:r>
              <a:rPr lang="en-US"/>
              <a:t>customer satisfaction.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gradFill>
                  <a:gsLst>
                    <a:gs pos="0">
                      <a:srgbClr val="012D86"/>
                    </a:gs>
                    <a:gs pos="100000">
                      <a:srgbClr val="0E2557"/>
                    </a:gs>
                  </a:gsLst>
                  <a:lin scaled="0"/>
                </a:gradFill>
              </a:rPr>
              <a:t>Why use K-means clustering for customer segmentation?</a:t>
            </a:r>
            <a:endParaRPr lang="en-US">
              <a:gradFill>
                <a:gsLst>
                  <a:gs pos="0">
                    <a:srgbClr val="012D86"/>
                  </a:gs>
                  <a:gs pos="100000">
                    <a:srgbClr val="0E2557"/>
                  </a:gs>
                </a:gsLst>
                <a:lin scaled="0"/>
              </a:gradFill>
            </a:endParaRPr>
          </a:p>
        </p:txBody>
      </p:sp>
      <p:sp>
        <p:nvSpPr>
          <p:cNvPr id="3" name="Content Placeholder 2"/>
          <p:cNvSpPr>
            <a:spLocks noGrp="1"/>
          </p:cNvSpPr>
          <p:nvPr>
            <p:ph idx="1"/>
          </p:nvPr>
        </p:nvSpPr>
        <p:spPr/>
        <p:txBody>
          <a:bodyPr>
            <a:normAutofit fontScale="50000"/>
          </a:bodyPr>
          <a:p>
            <a:r>
              <a:rPr lang="en-US"/>
              <a:t>Unlike supervised learning algorithms, K-means clustering is an unsupervised machine learning algorithm. This algorithm is used when we have unlabelled data. Unlabelled data means input data without categories or groups provided. Our customer segmentation data is like this for this problem. </a:t>
            </a:r>
            <a:endParaRPr lang="en-US"/>
          </a:p>
          <a:p>
            <a:endParaRPr lang="en-US"/>
          </a:p>
          <a:p>
            <a:r>
              <a:rPr lang="en-US"/>
              <a:t>The algorithm discovers groups (cluster) in the data, where the number of clusters is represented by the K value. The algorithm acts iteratively to assign each input data to one of K clusters, as per the features provided. All of this makes k-means quite suitable for the customer segmentation problem.</a:t>
            </a:r>
            <a:endParaRPr lang="en-US"/>
          </a:p>
          <a:p>
            <a:endParaRPr lang="en-US"/>
          </a:p>
          <a:p>
            <a:r>
              <a:rPr lang="en-US"/>
              <a:t>Given a set of data points are grouped as per feature similarity. The output of the K-means clustering algorithm is:</a:t>
            </a:r>
            <a:endParaRPr lang="en-US"/>
          </a:p>
          <a:p>
            <a:endParaRPr lang="en-US"/>
          </a:p>
          <a:p>
            <a:r>
              <a:rPr lang="en-US"/>
              <a:t>The centroids values for K clusters,</a:t>
            </a:r>
            <a:endParaRPr lang="en-US"/>
          </a:p>
          <a:p>
            <a:r>
              <a:rPr lang="en-US"/>
              <a:t>Labels for each input data point. </a:t>
            </a:r>
            <a:endParaRPr lang="en-US"/>
          </a:p>
          <a:p>
            <a:r>
              <a:rPr lang="en-US"/>
              <a:t>At the end of implementation, we’re going to get output such as a group of clusters along with which customer belongs to which cluster.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896985" cy="600710"/>
          </a:xfrm>
        </p:spPr>
        <p:txBody>
          <a:bodyPr>
            <a:normAutofit fontScale="90000"/>
          </a:bodyPr>
          <a:p>
            <a:r>
              <a:rPr lang="en-US">
                <a:gradFill>
                  <a:gsLst>
                    <a:gs pos="0">
                      <a:srgbClr val="012D86"/>
                    </a:gs>
                    <a:gs pos="100000">
                      <a:srgbClr val="0E2557"/>
                    </a:gs>
                  </a:gsLst>
                  <a:lin scaled="0"/>
                </a:gradFill>
              </a:rPr>
              <a:t>Finding the optimal number of clusters</a:t>
            </a:r>
            <a:endParaRPr lang="en-US">
              <a:gradFill>
                <a:gsLst>
                  <a:gs pos="0">
                    <a:srgbClr val="012D86"/>
                  </a:gs>
                  <a:gs pos="100000">
                    <a:srgbClr val="0E2557"/>
                  </a:gs>
                </a:gsLst>
                <a:lin scaled="0"/>
              </a:gradFill>
            </a:endParaRPr>
          </a:p>
        </p:txBody>
      </p:sp>
      <p:sp>
        <p:nvSpPr>
          <p:cNvPr id="3" name="Content Placeholder 2"/>
          <p:cNvSpPr>
            <a:spLocks noGrp="1"/>
          </p:cNvSpPr>
          <p:nvPr>
            <p:ph idx="1"/>
          </p:nvPr>
        </p:nvSpPr>
        <p:spPr>
          <a:xfrm>
            <a:off x="1102360" y="1115060"/>
            <a:ext cx="9773285" cy="1511300"/>
          </a:xfrm>
        </p:spPr>
        <p:txBody>
          <a:bodyPr>
            <a:normAutofit fontScale="80000"/>
          </a:bodyPr>
          <a:p>
            <a:r>
              <a:rPr lang="en-US"/>
              <a:t>Finding the optimal number of clusters is one of the key tasks when implementing a k-means clustering algorithm. It’s worth noting that a k-means clustering model might converge for any value of K, but at the same time, not all values of K will produce the best model.We useThe Elbow Method.</a:t>
            </a:r>
            <a:endParaRPr lang="en-US"/>
          </a:p>
          <a:p>
            <a:endParaRPr lang="en-US"/>
          </a:p>
          <a:p>
            <a:endParaRPr lang="en-US"/>
          </a:p>
        </p:txBody>
      </p:sp>
      <p:sp>
        <p:nvSpPr>
          <p:cNvPr id="4" name="Text Box 3"/>
          <p:cNvSpPr txBox="1"/>
          <p:nvPr/>
        </p:nvSpPr>
        <p:spPr>
          <a:xfrm>
            <a:off x="838200" y="2701290"/>
            <a:ext cx="5897880" cy="525145"/>
          </a:xfrm>
          <a:prstGeom prst="rect">
            <a:avLst/>
          </a:prstGeom>
          <a:noFill/>
        </p:spPr>
        <p:txBody>
          <a:bodyPr wrap="square" rtlCol="0">
            <a:noAutofit/>
          </a:bodyPr>
          <a:p>
            <a:r>
              <a:rPr lang="en-US" sz="2400" b="1">
                <a:gradFill>
                  <a:gsLst>
                    <a:gs pos="0">
                      <a:srgbClr val="012D86"/>
                    </a:gs>
                    <a:gs pos="100000">
                      <a:srgbClr val="0E2557"/>
                    </a:gs>
                  </a:gsLst>
                  <a:lin scaled="0"/>
                </a:gradFill>
              </a:rPr>
              <a:t>Conclution:</a:t>
            </a:r>
            <a:endParaRPr lang="en-US" sz="2400" b="1">
              <a:gradFill>
                <a:gsLst>
                  <a:gs pos="0">
                    <a:srgbClr val="012D86"/>
                  </a:gs>
                  <a:gs pos="100000">
                    <a:srgbClr val="0E2557"/>
                  </a:gs>
                </a:gsLst>
                <a:lin scaled="0"/>
              </a:gradFill>
            </a:endParaRPr>
          </a:p>
        </p:txBody>
      </p:sp>
      <p:sp>
        <p:nvSpPr>
          <p:cNvPr id="6" name="Text Box 5"/>
          <p:cNvSpPr txBox="1"/>
          <p:nvPr/>
        </p:nvSpPr>
        <p:spPr>
          <a:xfrm>
            <a:off x="1436370" y="3300730"/>
            <a:ext cx="9438640" cy="2699385"/>
          </a:xfrm>
          <a:prstGeom prst="rect">
            <a:avLst/>
          </a:prstGeom>
          <a:noFill/>
        </p:spPr>
        <p:txBody>
          <a:bodyPr wrap="square" rtlCol="0">
            <a:noAutofit/>
          </a:bodyPr>
          <a:p>
            <a:r>
              <a:rPr lang="en-US" sz="2400"/>
              <a:t>K means clustering is one of the most popular clustering algorithms and usually the first thing practitioners apply when solving clustering tasks to get an idea of the structure of the dataset. The goal of K means is to group data points into distinct non-overlapping subgroups. One of the major application of K means clustering is segmentation of customers to get a better understanding of them which in turn could be used to increase the revenue of the company.</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3819</Words>
  <Application>WPS Presentation</Application>
  <PresentationFormat>Widescreen</PresentationFormat>
  <Paragraphs>60</Paragraphs>
  <Slides>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vt:i4>
      </vt:variant>
    </vt:vector>
  </HeadingPairs>
  <TitlesOfParts>
    <vt:vector size="19" baseType="lpstr">
      <vt:lpstr>Arial</vt:lpstr>
      <vt:lpstr>SimSun</vt:lpstr>
      <vt:lpstr>Wingdings</vt:lpstr>
      <vt:lpstr>Arial Unicode MS</vt:lpstr>
      <vt:lpstr>Calibri Light</vt:lpstr>
      <vt:lpstr>Calibri</vt:lpstr>
      <vt:lpstr>Microsoft YaHei</vt:lpstr>
      <vt:lpstr>Bahnschrift Light Condensed</vt:lpstr>
      <vt:lpstr>Bahnschrift Condensed</vt:lpstr>
      <vt:lpstr>Arial Black</vt:lpstr>
      <vt:lpstr>Bahnschrift</vt:lpstr>
      <vt:lpstr>Bahnschrift Light</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8</dc:title>
  <dc:creator>Thor-pc</dc:creator>
  <cp:lastModifiedBy>Thor-pc</cp:lastModifiedBy>
  <cp:revision>1</cp:revision>
  <dcterms:created xsi:type="dcterms:W3CDTF">2023-09-26T14:26:25Z</dcterms:created>
  <dcterms:modified xsi:type="dcterms:W3CDTF">2023-09-26T14:26:26Z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E9CBFC69392E4AEBB03D526485063905_11</vt:lpwstr>
  </property>
  <property fmtid="{D5CDD505-2E9C-101B-9397-08002B2CF9AE}" pid="3" name="KSOProductBuildVer">
    <vt:lpwstr>1033-12.2.0.13215</vt:lpwstr>
  </property>
</Properties>
</file>