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92"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sanga\Downloads\EMPLOYEE%20DATA%20-%20BHARATHI.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DATA - BHARATHI.xlsx]Sheet2!PivotTable1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51BA-4ED1-8D11-C6BEE30DF40A}"/>
            </c:ext>
          </c:extLst>
        </c:ser>
        <c:ser>
          <c:idx val="1"/>
          <c:order val="1"/>
          <c:tx>
            <c:strRef>
              <c:f>Sheet2!$C$3:$C$4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51BA-4ED1-8D11-C6BEE30DF40A}"/>
            </c:ext>
          </c:extLst>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51BA-4ED1-8D11-C6BEE30DF40A}"/>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51BA-4ED1-8D11-C6BEE30DF40A}"/>
            </c:ext>
          </c:extLst>
        </c:ser>
        <c:dLbls>
          <c:showLegendKey val="0"/>
          <c:showVal val="0"/>
          <c:showCatName val="0"/>
          <c:showSerName val="0"/>
          <c:showPercent val="0"/>
          <c:showBubbleSize val="0"/>
        </c:dLbls>
        <c:gapWidth val="219"/>
        <c:overlap val="-27"/>
        <c:axId val="3584768"/>
        <c:axId val="3579776"/>
      </c:barChart>
      <c:catAx>
        <c:axId val="3584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79776"/>
        <c:crosses val="autoZero"/>
        <c:auto val="1"/>
        <c:lblAlgn val="ctr"/>
        <c:lblOffset val="100"/>
        <c:noMultiLvlLbl val="0"/>
      </c:catAx>
      <c:valAx>
        <c:axId val="35797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84768"/>
        <c:crosses val="autoZero"/>
        <c:crossBetween val="between"/>
      </c:valAx>
      <c:spPr>
        <a:noFill/>
        <a:ln>
          <a:noFill/>
        </a:ln>
        <a:effectLst/>
      </c:spPr>
    </c:plotArea>
    <c:legend>
      <c:legendPos val="r"/>
      <c:layout>
        <c:manualLayout>
          <c:xMode val="edge"/>
          <c:yMode val="edge"/>
          <c:x val="0.69374999999999998"/>
          <c:y val="0.41629520268299797"/>
          <c:w val="0.28958333333333336"/>
          <c:h val="0.4769907407407407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3608648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3113701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619374" y="3426292"/>
            <a:ext cx="6829426" cy="2308324"/>
          </a:xfrm>
          <a:prstGeom prst="rect">
            <a:avLst/>
          </a:prstGeom>
          <a:noFill/>
        </p:spPr>
        <p:txBody>
          <a:bodyPr wrap="square" rtlCol="0">
            <a:spAutoFit/>
          </a:bodyPr>
          <a:lstStyle/>
          <a:p>
            <a:r>
              <a:rPr lang="en-US" sz="2400" dirty="0"/>
              <a:t>STUDENT NAME</a:t>
            </a:r>
            <a:r>
              <a:rPr lang="en-US" sz="2400" dirty="0" smtClean="0"/>
              <a:t>: UMABHARATHI R</a:t>
            </a:r>
            <a:endParaRPr lang="en-US" sz="2400" dirty="0"/>
          </a:p>
          <a:p>
            <a:r>
              <a:rPr lang="en-US" sz="2400" dirty="0"/>
              <a:t>REGISTER NO</a:t>
            </a:r>
            <a:r>
              <a:rPr lang="en-US" sz="2400" dirty="0" smtClean="0"/>
              <a:t>: 2213211042157</a:t>
            </a:r>
          </a:p>
          <a:p>
            <a:r>
              <a:rPr lang="en-US" sz="2400" dirty="0" smtClean="0"/>
              <a:t>NM ID: 893B6A177CBDD338ED64805EDADC</a:t>
            </a:r>
            <a:endParaRPr lang="en-US" sz="2400" dirty="0"/>
          </a:p>
          <a:p>
            <a:r>
              <a:rPr lang="en-US" sz="2400" dirty="0"/>
              <a:t>DEPARTMENT</a:t>
            </a:r>
            <a:r>
              <a:rPr lang="en-US" sz="2400" dirty="0" smtClean="0"/>
              <a:t>: B.COM (CORPORATE SECRETARYSHIP)</a:t>
            </a:r>
            <a:endParaRPr lang="en-US" sz="2400" dirty="0"/>
          </a:p>
          <a:p>
            <a:r>
              <a:rPr lang="en-US" sz="2400" dirty="0" smtClean="0"/>
              <a:t>COLLEGE: PRESIDENCY</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838200" y="1049337"/>
            <a:ext cx="8915400" cy="5808664"/>
          </a:xfrm>
          <a:custGeom>
            <a:avLst/>
            <a:gdLst/>
            <a:ahLst/>
            <a:cxnLst/>
            <a:rect l="l" t="t" r="r" b="b"/>
            <a:pathLst>
              <a:path w="457200" h="457200">
                <a:moveTo>
                  <a:pt x="457200" y="0"/>
                </a:moveTo>
                <a:lnTo>
                  <a:pt x="0" y="0"/>
                </a:lnTo>
                <a:lnTo>
                  <a:pt x="0" y="457200"/>
                </a:lnTo>
                <a:lnTo>
                  <a:pt x="457200" y="457200"/>
                </a:lnTo>
                <a:lnTo>
                  <a:pt x="457200" y="0"/>
                </a:lnTo>
                <a:close/>
              </a:path>
            </a:pathLst>
          </a:custGeom>
          <a:ln>
            <a:noFill/>
          </a:ln>
        </p:spPr>
        <p:style>
          <a:lnRef idx="2">
            <a:schemeClr val="dk1"/>
          </a:lnRef>
          <a:fillRef idx="1">
            <a:schemeClr val="lt1"/>
          </a:fillRef>
          <a:effectRef idx="0">
            <a:schemeClr val="dk1"/>
          </a:effectRef>
          <a:fontRef idx="minor">
            <a:schemeClr val="dk1"/>
          </a:fontRef>
        </p:style>
        <p:txBody>
          <a:bodyPr wrap="square" lIns="0" tIns="0" rIns="0" bIns="0" rtlCol="0"/>
          <a:lstStyle/>
          <a:p>
            <a:r>
              <a:rPr lang="en-US" sz="2000" dirty="0" smtClean="0">
                <a:latin typeface="Times New Roman" panose="02020603050405020304" pitchFamily="18" charset="0"/>
                <a:cs typeface="Times New Roman" panose="02020603050405020304" pitchFamily="18" charset="0"/>
              </a:rPr>
              <a:t>DATA COLLECTIONS:</a:t>
            </a:r>
          </a:p>
          <a:p>
            <a:r>
              <a:rPr lang="en-US" sz="2000" dirty="0" smtClean="0">
                <a:latin typeface="Times New Roman" panose="02020603050405020304" pitchFamily="18" charset="0"/>
                <a:cs typeface="Times New Roman" panose="02020603050405020304" pitchFamily="18" charset="0"/>
              </a:rPr>
              <a:t>Data collections downloaded in </a:t>
            </a:r>
            <a:r>
              <a:rPr lang="en-US" sz="2000" dirty="0" err="1" smtClean="0">
                <a:latin typeface="Times New Roman" panose="02020603050405020304" pitchFamily="18" charset="0"/>
                <a:cs typeface="Times New Roman" panose="02020603050405020304" pitchFamily="18" charset="0"/>
              </a:rPr>
              <a:t>Kaggle</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FEATURES COLLECTIONS:</a:t>
            </a:r>
          </a:p>
          <a:p>
            <a:r>
              <a:rPr lang="en-US" sz="2000" dirty="0" smtClean="0">
                <a:latin typeface="Times New Roman" panose="02020603050405020304" pitchFamily="18" charset="0"/>
                <a:cs typeface="Times New Roman" panose="02020603050405020304" pitchFamily="18" charset="0"/>
              </a:rPr>
              <a:t>26 features in dataset. I considered 9 features.</a:t>
            </a:r>
          </a:p>
          <a:p>
            <a:r>
              <a:rPr lang="en-US" sz="2000" dirty="0" smtClean="0">
                <a:latin typeface="Times New Roman" panose="02020603050405020304" pitchFamily="18" charset="0"/>
                <a:cs typeface="Times New Roman" panose="02020603050405020304" pitchFamily="18" charset="0"/>
              </a:rPr>
              <a:t>DATA CLEANING:</a:t>
            </a:r>
          </a:p>
          <a:p>
            <a:r>
              <a:rPr lang="en-US" sz="2000" dirty="0" smtClean="0">
                <a:latin typeface="Times New Roman" panose="02020603050405020304" pitchFamily="18" charset="0"/>
                <a:cs typeface="Times New Roman" panose="02020603050405020304" pitchFamily="18" charset="0"/>
              </a:rPr>
              <a:t>To identify missing values in dataset.</a:t>
            </a:r>
          </a:p>
          <a:p>
            <a:r>
              <a:rPr lang="en-US" sz="2000" dirty="0" smtClean="0">
                <a:latin typeface="Times New Roman" panose="02020603050405020304" pitchFamily="18" charset="0"/>
                <a:cs typeface="Times New Roman" panose="02020603050405020304" pitchFamily="18" charset="0"/>
              </a:rPr>
              <a:t>To filter out missing values.</a:t>
            </a:r>
          </a:p>
          <a:p>
            <a:r>
              <a:rPr lang="en-US" sz="2000" dirty="0" smtClean="0">
                <a:latin typeface="Times New Roman" panose="02020603050405020304" pitchFamily="18" charset="0"/>
                <a:cs typeface="Times New Roman" panose="02020603050405020304" pitchFamily="18" charset="0"/>
              </a:rPr>
              <a:t>PERFORMANCE LEVEL:</a:t>
            </a:r>
          </a:p>
          <a:p>
            <a:r>
              <a:rPr lang="en-US" sz="2000" dirty="0" smtClean="0">
                <a:latin typeface="Times New Roman" panose="02020603050405020304" pitchFamily="18" charset="0"/>
                <a:cs typeface="Times New Roman" panose="02020603050405020304" pitchFamily="18" charset="0"/>
              </a:rPr>
              <a:t>Graph is used for identify the performance level.</a:t>
            </a:r>
          </a:p>
          <a:p>
            <a:r>
              <a:rPr lang="en-US" sz="2000" dirty="0" smtClean="0">
                <a:latin typeface="Times New Roman" panose="02020603050405020304" pitchFamily="18" charset="0"/>
                <a:cs typeface="Times New Roman" panose="02020603050405020304" pitchFamily="18" charset="0"/>
              </a:rPr>
              <a:t>SUMMARY:</a:t>
            </a:r>
          </a:p>
          <a:p>
            <a:r>
              <a:rPr lang="en-US" sz="2000" dirty="0" smtClean="0">
                <a:latin typeface="Times New Roman" panose="02020603050405020304" pitchFamily="18" charset="0"/>
                <a:cs typeface="Times New Roman" panose="02020603050405020304" pitchFamily="18" charset="0"/>
              </a:rPr>
              <a:t>Business unit is consider in rows field.</a:t>
            </a:r>
          </a:p>
          <a:p>
            <a:r>
              <a:rPr lang="en-US" sz="2000" dirty="0" smtClean="0">
                <a:latin typeface="Times New Roman" panose="02020603050405020304" pitchFamily="18" charset="0"/>
                <a:cs typeface="Times New Roman" panose="02020603050405020304" pitchFamily="18" charset="0"/>
              </a:rPr>
              <a:t>Gender code is consider in filter field.</a:t>
            </a:r>
          </a:p>
          <a:p>
            <a:r>
              <a:rPr lang="en-US" sz="2000" dirty="0" smtClean="0">
                <a:latin typeface="Times New Roman" panose="02020603050405020304" pitchFamily="18" charset="0"/>
                <a:cs typeface="Times New Roman" panose="02020603050405020304" pitchFamily="18" charset="0"/>
              </a:rPr>
              <a:t>Performance level is consider in columns field.</a:t>
            </a:r>
          </a:p>
          <a:p>
            <a:r>
              <a:rPr lang="en-US" sz="2000" dirty="0" smtClean="0">
                <a:latin typeface="Times New Roman" panose="02020603050405020304" pitchFamily="18" charset="0"/>
                <a:cs typeface="Times New Roman" panose="02020603050405020304" pitchFamily="18" charset="0"/>
              </a:rPr>
              <a:t>First name is consider in values field.</a:t>
            </a:r>
          </a:p>
          <a:p>
            <a:r>
              <a:rPr lang="en-US" sz="2000" dirty="0" smtClean="0">
                <a:latin typeface="Times New Roman" panose="02020603050405020304" pitchFamily="18" charset="0"/>
                <a:cs typeface="Times New Roman" panose="02020603050405020304" pitchFamily="18" charset="0"/>
              </a:rPr>
              <a:t>VISUALIZATIONS:</a:t>
            </a:r>
          </a:p>
          <a:p>
            <a:r>
              <a:rPr lang="en-US" sz="2000" dirty="0" smtClean="0">
                <a:latin typeface="Times New Roman" panose="02020603050405020304" pitchFamily="18" charset="0"/>
                <a:cs typeface="Times New Roman" panose="02020603050405020304" pitchFamily="18" charset="0"/>
              </a:rPr>
              <a:t>It is used for Graph.</a:t>
            </a:r>
          </a:p>
          <a:p>
            <a:r>
              <a:rPr lang="en-US" sz="2000" dirty="0" smtClean="0">
                <a:latin typeface="Times New Roman" panose="02020603050405020304" pitchFamily="18" charset="0"/>
                <a:cs typeface="Times New Roman" panose="02020603050405020304" pitchFamily="18" charset="0"/>
              </a:rPr>
              <a:t>To identify employee performance level.</a:t>
            </a:r>
          </a:p>
          <a:p>
            <a:endParaRPr lang="en-US" dirty="0" smtClean="0"/>
          </a:p>
          <a:p>
            <a:endParaRPr lang="en-US" dirty="0" smtClean="0"/>
          </a:p>
          <a:p>
            <a:endParaRPr lang="en-US" dirty="0" smtClean="0"/>
          </a:p>
          <a:p>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55332" y="1295399"/>
            <a:ext cx="8160068" cy="5349875"/>
          </a:xfrm>
          <a:custGeom>
            <a:avLst/>
            <a:gdLst/>
            <a:ahLst/>
            <a:cxnLst/>
            <a:rect l="l" t="t" r="r" b="b"/>
            <a:pathLst>
              <a:path w="314325" h="323850">
                <a:moveTo>
                  <a:pt x="314325" y="0"/>
                </a:moveTo>
                <a:lnTo>
                  <a:pt x="0" y="0"/>
                </a:lnTo>
                <a:lnTo>
                  <a:pt x="0" y="323850"/>
                </a:lnTo>
                <a:lnTo>
                  <a:pt x="314325" y="323850"/>
                </a:lnTo>
                <a:lnTo>
                  <a:pt x="314325" y="0"/>
                </a:lnTo>
                <a:close/>
              </a:path>
            </a:pathLst>
          </a:custGeom>
          <a:ln>
            <a:noFill/>
          </a:ln>
        </p:spPr>
        <p:style>
          <a:lnRef idx="2">
            <a:schemeClr val="accent1"/>
          </a:lnRef>
          <a:fillRef idx="1">
            <a:schemeClr val="lt1"/>
          </a:fillRef>
          <a:effectRef idx="0">
            <a:schemeClr val="accent1"/>
          </a:effectRef>
          <a:fontRef idx="minor">
            <a:schemeClr val="dk1"/>
          </a:fontRef>
        </p:style>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1308942029"/>
              </p:ext>
            </p:extLst>
          </p:nvPr>
        </p:nvGraphicFramePr>
        <p:xfrm>
          <a:off x="1143000" y="1295398"/>
          <a:ext cx="7620000" cy="502031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1846659"/>
          </a:xfrm>
        </p:spPr>
        <p:txBody>
          <a:bodyPr/>
          <a:lstStyle/>
          <a:p>
            <a:r>
              <a:rPr lang="en-US" dirty="0" smtClean="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onclusion</a:t>
            </a:r>
            <a:br>
              <a:rPr lang="en-US" dirty="0" smtClean="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C</a:t>
            </a:r>
            <a:r>
              <a:rPr lang="en-US" sz="2400" b="0" dirty="0" smtClean="0">
                <a:latin typeface="Times New Roman" panose="02020603050405020304" pitchFamily="18" charset="0"/>
                <a:cs typeface="Times New Roman" panose="02020603050405020304" pitchFamily="18" charset="0"/>
              </a:rPr>
              <a:t>omparing the performance, employees, the number of employees</a:t>
            </a:r>
            <a:br>
              <a:rPr lang="en-US" sz="2400" b="0" dirty="0" smtClean="0">
                <a:latin typeface="Times New Roman" panose="02020603050405020304" pitchFamily="18" charset="0"/>
                <a:cs typeface="Times New Roman" panose="02020603050405020304" pitchFamily="18" charset="0"/>
              </a:rPr>
            </a:br>
            <a:r>
              <a:rPr lang="en-US" sz="2400" b="0" dirty="0" smtClean="0">
                <a:latin typeface="Times New Roman" panose="02020603050405020304" pitchFamily="18" charset="0"/>
                <a:cs typeface="Times New Roman" panose="02020603050405020304" pitchFamily="18" charset="0"/>
              </a:rPr>
              <a:t>for higher in number which is average performance motivate </a:t>
            </a:r>
            <a:br>
              <a:rPr lang="en-US" sz="2400" b="0" dirty="0" smtClean="0">
                <a:latin typeface="Times New Roman" panose="02020603050405020304" pitchFamily="18" charset="0"/>
                <a:cs typeface="Times New Roman" panose="02020603050405020304" pitchFamily="18" charset="0"/>
              </a:rPr>
            </a:br>
            <a:r>
              <a:rPr lang="en-US" sz="2400" b="0" dirty="0" smtClean="0">
                <a:latin typeface="Times New Roman" panose="02020603050405020304" pitchFamily="18" charset="0"/>
                <a:cs typeface="Times New Roman" panose="02020603050405020304" pitchFamily="18" charset="0"/>
              </a:rPr>
              <a:t>the employee by given their different level task based on their performance.</a:t>
            </a:r>
            <a:endParaRPr lang="en-IN" sz="24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1219200" y="1447799"/>
            <a:ext cx="6772275" cy="4448176"/>
          </a:xfrm>
          <a:custGeom>
            <a:avLst/>
            <a:gdLst/>
            <a:ahLst/>
            <a:cxnLst/>
            <a:rect l="l" t="t" r="r" b="b"/>
            <a:pathLst>
              <a:path w="314325" h="323850">
                <a:moveTo>
                  <a:pt x="314325" y="0"/>
                </a:moveTo>
                <a:lnTo>
                  <a:pt x="0" y="0"/>
                </a:lnTo>
                <a:lnTo>
                  <a:pt x="0" y="323850"/>
                </a:lnTo>
                <a:lnTo>
                  <a:pt x="314325" y="323850"/>
                </a:lnTo>
                <a:lnTo>
                  <a:pt x="314325" y="0"/>
                </a:lnTo>
                <a:close/>
              </a:path>
            </a:pathLst>
          </a:custGeom>
          <a:ln>
            <a:noFill/>
          </a:ln>
        </p:spPr>
        <p:style>
          <a:lnRef idx="2">
            <a:schemeClr val="accent1"/>
          </a:lnRef>
          <a:fillRef idx="1">
            <a:schemeClr val="lt1"/>
          </a:fillRef>
          <a:effectRef idx="0">
            <a:schemeClr val="accent1"/>
          </a:effectRef>
          <a:fontRef idx="minor">
            <a:schemeClr val="dk1"/>
          </a:fontRef>
        </p:style>
        <p:txBody>
          <a:bodyPr wrap="square" lIns="0" tIns="0" rIns="0" bIns="0" rtlCol="0"/>
          <a:lstStyle/>
          <a:p>
            <a:r>
              <a:rPr lang="en-US" sz="2400" dirty="0" smtClean="0">
                <a:latin typeface="Times New Roman" panose="02020603050405020304" pitchFamily="18" charset="0"/>
                <a:cs typeface="Times New Roman" panose="02020603050405020304" pitchFamily="18" charset="0"/>
              </a:rPr>
              <a:t>Employees analyzing helps increment and achievement organizations growth. The lack of comprehensive analysis and actionable insights derived from employee data impedes efforts to optimize workforce dynamics, foster inclusivity, and enhance overall organizational performance.</a:t>
            </a:r>
            <a:endParaRPr sz="2400" dirty="0">
              <a:latin typeface="Times New Roman" panose="02020603050405020304" pitchFamily="18" charset="0"/>
              <a:cs typeface="Times New Roman" panose="02020603050405020304" pitchFamily="18" charset="0"/>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927516" y="1645651"/>
            <a:ext cx="8078372" cy="4665822"/>
          </a:xfrm>
          <a:custGeom>
            <a:avLst/>
            <a:gdLst/>
            <a:ahLst/>
            <a:cxnLst/>
            <a:rect l="l" t="t" r="r" b="b"/>
            <a:pathLst>
              <a:path w="314325" h="323850">
                <a:moveTo>
                  <a:pt x="314325" y="0"/>
                </a:moveTo>
                <a:lnTo>
                  <a:pt x="0" y="0"/>
                </a:lnTo>
                <a:lnTo>
                  <a:pt x="0" y="323850"/>
                </a:lnTo>
                <a:lnTo>
                  <a:pt x="314325" y="323850"/>
                </a:lnTo>
                <a:lnTo>
                  <a:pt x="314325" y="0"/>
                </a:lnTo>
                <a:close/>
              </a:path>
            </a:pathLst>
          </a:custGeom>
          <a:ln>
            <a:noFill/>
          </a:ln>
        </p:spPr>
        <p:style>
          <a:lnRef idx="2">
            <a:schemeClr val="accent1"/>
          </a:lnRef>
          <a:fillRef idx="1">
            <a:schemeClr val="lt1"/>
          </a:fillRef>
          <a:effectRef idx="0">
            <a:schemeClr val="accent1"/>
          </a:effectRef>
          <a:fontRef idx="minor">
            <a:schemeClr val="dk1"/>
          </a:fontRef>
        </p:style>
        <p:txBody>
          <a:bodyPr wrap="square" lIns="0" tIns="0" rIns="0" bIns="0" rtlCol="0"/>
          <a:lstStyle/>
          <a:p>
            <a:r>
              <a:rPr lang="en-US" sz="2400" dirty="0" smtClean="0">
                <a:latin typeface="Times New Roman" panose="02020603050405020304" pitchFamily="18" charset="0"/>
                <a:cs typeface="Times New Roman" panose="02020603050405020304" pitchFamily="18" charset="0"/>
              </a:rPr>
              <a:t>Analyzing the performance of employees by considering various factors like gender, performance, score, rating, achievement. It is based on employee analysis. In order to identify patterns, different categories of employees like high, medium ,low .</a:t>
            </a:r>
            <a:endParaRPr sz="2400" dirty="0">
              <a:latin typeface="Times New Roman" panose="02020603050405020304" pitchFamily="18" charset="0"/>
              <a:cs typeface="Times New Roman" panose="02020603050405020304" pitchFamily="18" charset="0"/>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508686" y="5895975"/>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275947" y="54864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66800" y="1676400"/>
            <a:ext cx="8467725" cy="4038600"/>
          </a:xfrm>
          <a:custGeom>
            <a:avLst/>
            <a:gdLst/>
            <a:ahLst/>
            <a:cxnLst/>
            <a:rect l="l" t="t" r="r" b="b"/>
            <a:pathLst>
              <a:path w="314325" h="323850">
                <a:moveTo>
                  <a:pt x="314325" y="0"/>
                </a:moveTo>
                <a:lnTo>
                  <a:pt x="0" y="0"/>
                </a:lnTo>
                <a:lnTo>
                  <a:pt x="0" y="323850"/>
                </a:lnTo>
                <a:lnTo>
                  <a:pt x="314325" y="323850"/>
                </a:lnTo>
                <a:lnTo>
                  <a:pt x="314325" y="0"/>
                </a:lnTo>
                <a:close/>
              </a:path>
            </a:pathLst>
          </a:custGeom>
          <a:ln>
            <a:noFill/>
          </a:ln>
        </p:spPr>
        <p:style>
          <a:lnRef idx="2">
            <a:schemeClr val="accent1"/>
          </a:lnRef>
          <a:fillRef idx="1">
            <a:schemeClr val="lt1"/>
          </a:fillRef>
          <a:effectRef idx="0">
            <a:schemeClr val="accent1"/>
          </a:effectRef>
          <a:fontRef idx="minor">
            <a:schemeClr val="dk1"/>
          </a:fontRef>
        </p:style>
        <p:txBody>
          <a:bodyPr wrap="square" lIns="0" tIns="0" rIns="0" bIns="0" rtlCol="0"/>
          <a:lstStyle/>
          <a:p>
            <a:r>
              <a:rPr lang="en-US" sz="2400" dirty="0" smtClean="0">
                <a:latin typeface="Times New Roman" panose="02020603050405020304" pitchFamily="18" charset="0"/>
                <a:cs typeface="Times New Roman" panose="02020603050405020304" pitchFamily="18" charset="0"/>
              </a:rPr>
              <a:t>Manager</a:t>
            </a:r>
          </a:p>
          <a:p>
            <a:r>
              <a:rPr lang="en-US" sz="2400" dirty="0" smtClean="0">
                <a:latin typeface="Times New Roman" panose="02020603050405020304" pitchFamily="18" charset="0"/>
                <a:cs typeface="Times New Roman" panose="02020603050405020304" pitchFamily="18" charset="0"/>
              </a:rPr>
              <a:t>Employees</a:t>
            </a:r>
          </a:p>
          <a:p>
            <a:r>
              <a:rPr lang="en-US" sz="2400" dirty="0" smtClean="0">
                <a:latin typeface="Times New Roman" panose="02020603050405020304" pitchFamily="18" charset="0"/>
                <a:cs typeface="Times New Roman" panose="02020603050405020304" pitchFamily="18" charset="0"/>
              </a:rPr>
              <a:t>Employers</a:t>
            </a:r>
          </a:p>
          <a:p>
            <a:r>
              <a:rPr lang="en-US" sz="2400" dirty="0" smtClean="0">
                <a:latin typeface="Times New Roman" panose="02020603050405020304" pitchFamily="18" charset="0"/>
                <a:cs typeface="Times New Roman" panose="02020603050405020304" pitchFamily="18" charset="0"/>
              </a:rPr>
              <a:t>Organizations,</a:t>
            </a:r>
          </a:p>
          <a:p>
            <a:r>
              <a:rPr lang="en-US" sz="2400" dirty="0" smtClean="0">
                <a:latin typeface="Times New Roman" panose="02020603050405020304" pitchFamily="18" charset="0"/>
                <a:cs typeface="Times New Roman" panose="02020603050405020304" pitchFamily="18" charset="0"/>
              </a:rPr>
              <a:t>Variou</a:t>
            </a:r>
            <a:r>
              <a:rPr lang="en-US" sz="2400" dirty="0" smtClean="0">
                <a:latin typeface="Times New Roman" panose="02020603050405020304" pitchFamily="18" charset="0"/>
                <a:cs typeface="Times New Roman" panose="02020603050405020304" pitchFamily="18" charset="0"/>
              </a:rPr>
              <a:t>s </a:t>
            </a:r>
            <a:r>
              <a:rPr lang="en-US" sz="2400" dirty="0" smtClean="0">
                <a:latin typeface="Times New Roman" panose="02020603050405020304" pitchFamily="18" charset="0"/>
                <a:cs typeface="Times New Roman" panose="02020603050405020304" pitchFamily="18" charset="0"/>
              </a:rPr>
              <a:t>IT sector</a:t>
            </a:r>
          </a:p>
          <a:p>
            <a:endParaRPr dirty="0">
              <a:latin typeface="Times New Roman" panose="02020603050405020304" pitchFamily="18" charset="0"/>
              <a:cs typeface="Times New Roman" panose="02020603050405020304" pitchFamily="18" charset="0"/>
            </a:endParaRPr>
          </a:p>
        </p:txBody>
      </p:sp>
      <p:sp>
        <p:nvSpPr>
          <p:cNvPr id="4" name="object 4"/>
          <p:cNvSpPr/>
          <p:nvPr/>
        </p:nvSpPr>
        <p:spPr>
          <a:xfrm>
            <a:off x="11733147" y="627191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11428982" y="56673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3124200" y="1600199"/>
            <a:ext cx="6248400" cy="4745722"/>
          </a:xfrm>
          <a:custGeom>
            <a:avLst/>
            <a:gdLst/>
            <a:ahLst/>
            <a:cxnLst/>
            <a:rect l="l" t="t" r="r" b="b"/>
            <a:pathLst>
              <a:path w="314325" h="323850">
                <a:moveTo>
                  <a:pt x="314325" y="0"/>
                </a:moveTo>
                <a:lnTo>
                  <a:pt x="0" y="0"/>
                </a:lnTo>
                <a:lnTo>
                  <a:pt x="0" y="323850"/>
                </a:lnTo>
                <a:lnTo>
                  <a:pt x="314325" y="323850"/>
                </a:lnTo>
                <a:lnTo>
                  <a:pt x="314325" y="0"/>
                </a:lnTo>
                <a:close/>
              </a:path>
            </a:pathLst>
          </a:custGeom>
          <a:ln>
            <a:noFill/>
          </a:ln>
        </p:spPr>
        <p:style>
          <a:lnRef idx="2">
            <a:schemeClr val="accent1"/>
          </a:lnRef>
          <a:fillRef idx="1">
            <a:schemeClr val="lt1"/>
          </a:fillRef>
          <a:effectRef idx="0">
            <a:schemeClr val="accent1"/>
          </a:effectRef>
          <a:fontRef idx="minor">
            <a:schemeClr val="dk1"/>
          </a:fontRef>
        </p:style>
        <p:txBody>
          <a:bodyPr wrap="square" lIns="0" tIns="0" rIns="0" bIns="0" rtlCol="0"/>
          <a:lstStyle/>
          <a:p>
            <a:r>
              <a:rPr lang="en-US" sz="2400" dirty="0" smtClean="0">
                <a:latin typeface="Times New Roman" panose="02020603050405020304" pitchFamily="18" charset="0"/>
                <a:cs typeface="Times New Roman" panose="02020603050405020304" pitchFamily="18" charset="0"/>
              </a:rPr>
              <a:t>1.Conditional formatting is used for highlights the missing value.</a:t>
            </a:r>
          </a:p>
          <a:p>
            <a:r>
              <a:rPr lang="en-US" sz="2400" dirty="0" smtClean="0">
                <a:latin typeface="Times New Roman" panose="02020603050405020304" pitchFamily="18" charset="0"/>
                <a:cs typeface="Times New Roman" panose="02020603050405020304" pitchFamily="18" charset="0"/>
              </a:rPr>
              <a:t>2.Filter is used for Remove values.</a:t>
            </a:r>
          </a:p>
          <a:p>
            <a:r>
              <a:rPr lang="en-US" sz="2400" dirty="0" smtClean="0">
                <a:latin typeface="Times New Roman" panose="02020603050405020304" pitchFamily="18" charset="0"/>
                <a:cs typeface="Times New Roman" panose="02020603050405020304" pitchFamily="18" charset="0"/>
              </a:rPr>
              <a:t>3.Formula is used for calculate employee  performance level</a:t>
            </a:r>
          </a:p>
          <a:p>
            <a:r>
              <a:rPr lang="en-US" sz="2400" dirty="0" smtClean="0">
                <a:latin typeface="Times New Roman" panose="02020603050405020304" pitchFamily="18" charset="0"/>
                <a:cs typeface="Times New Roman" panose="02020603050405020304" pitchFamily="18" charset="0"/>
              </a:rPr>
              <a:t>4.Pivot table is used for summary.</a:t>
            </a:r>
          </a:p>
          <a:p>
            <a:r>
              <a:rPr lang="en-US" sz="2400" dirty="0" smtClean="0">
                <a:latin typeface="Times New Roman" panose="02020603050405020304" pitchFamily="18" charset="0"/>
                <a:cs typeface="Times New Roman" panose="02020603050405020304" pitchFamily="18" charset="0"/>
              </a:rPr>
              <a:t>5.Graph is used for data visualizations. </a:t>
            </a:r>
            <a:endParaRPr sz="2400" dirty="0">
              <a:latin typeface="Times New Roman" panose="02020603050405020304" pitchFamily="18" charset="0"/>
              <a:cs typeface="Times New Roman" panose="02020603050405020304" pitchFamily="18" charset="0"/>
            </a:endParaRPr>
          </a:p>
        </p:txBody>
      </p:sp>
      <p:sp>
        <p:nvSpPr>
          <p:cNvPr id="5" name="object 5"/>
          <p:cNvSpPr/>
          <p:nvPr/>
        </p:nvSpPr>
        <p:spPr>
          <a:xfrm>
            <a:off x="11705207" y="6345921"/>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71376"/>
            <a:ext cx="10681335" cy="3693319"/>
          </a:xfrm>
        </p:spPr>
        <p:txBody>
          <a:bodyPr/>
          <a:lstStyle/>
          <a:p>
            <a:r>
              <a:rPr lang="en-IN" dirty="0"/>
              <a:t>Dataset </a:t>
            </a:r>
            <a:r>
              <a:rPr lang="en-IN" dirty="0" smtClean="0"/>
              <a:t>Description</a:t>
            </a:r>
            <a:br>
              <a:rPr lang="en-IN" dirty="0" smtClean="0"/>
            </a:br>
            <a:r>
              <a:rPr lang="en-IN" sz="2400" b="0" dirty="0" smtClean="0">
                <a:latin typeface="Times New Roman" panose="02020603050405020304" pitchFamily="18" charset="0"/>
                <a:cs typeface="Times New Roman" panose="02020603050405020304" pitchFamily="18" charset="0"/>
              </a:rPr>
              <a:t>Employee dataset-</a:t>
            </a:r>
            <a:r>
              <a:rPr lang="en-IN" sz="2400" b="0" dirty="0" err="1" smtClean="0">
                <a:latin typeface="Times New Roman" panose="02020603050405020304" pitchFamily="18" charset="0"/>
                <a:cs typeface="Times New Roman" panose="02020603050405020304" pitchFamily="18" charset="0"/>
              </a:rPr>
              <a:t>Kaggle</a:t>
            </a:r>
            <a:r>
              <a:rPr lang="en-IN" sz="2400" b="0" dirty="0" smtClean="0">
                <a:latin typeface="Times New Roman" panose="02020603050405020304" pitchFamily="18" charset="0"/>
                <a:cs typeface="Times New Roman" panose="02020603050405020304" pitchFamily="18" charset="0"/>
              </a:rPr>
              <a:t>.</a:t>
            </a:r>
            <a:br>
              <a:rPr lang="en-IN" sz="2400" b="0" dirty="0" smtClean="0">
                <a:latin typeface="Times New Roman" panose="02020603050405020304" pitchFamily="18" charset="0"/>
                <a:cs typeface="Times New Roman" panose="02020603050405020304" pitchFamily="18" charset="0"/>
              </a:rPr>
            </a:br>
            <a:r>
              <a:rPr lang="en-IN" sz="2400" b="0" dirty="0" smtClean="0">
                <a:latin typeface="Times New Roman" panose="02020603050405020304" pitchFamily="18" charset="0"/>
                <a:cs typeface="Times New Roman" panose="02020603050405020304" pitchFamily="18" charset="0"/>
              </a:rPr>
              <a:t>Total 26 features in dataset. I consider 9 features.</a:t>
            </a:r>
            <a:r>
              <a:rPr lang="en-IN" sz="2400" b="0" dirty="0">
                <a:latin typeface="Times New Roman" panose="02020603050405020304" pitchFamily="18" charset="0"/>
                <a:cs typeface="Times New Roman" panose="02020603050405020304" pitchFamily="18" charset="0"/>
              </a:rPr>
              <a:t/>
            </a:r>
            <a:br>
              <a:rPr lang="en-IN" sz="2400" b="0" dirty="0">
                <a:latin typeface="Times New Roman" panose="02020603050405020304" pitchFamily="18" charset="0"/>
                <a:cs typeface="Times New Roman" panose="02020603050405020304" pitchFamily="18" charset="0"/>
              </a:rPr>
            </a:br>
            <a:r>
              <a:rPr lang="en-IN" sz="2400" b="0" dirty="0" smtClean="0">
                <a:latin typeface="Times New Roman" panose="02020603050405020304" pitchFamily="18" charset="0"/>
                <a:cs typeface="Times New Roman" panose="02020603050405020304" pitchFamily="18" charset="0"/>
              </a:rPr>
              <a:t>Employee ID is numerical values.</a:t>
            </a:r>
            <a:br>
              <a:rPr lang="en-IN" sz="2400" b="0" dirty="0" smtClean="0">
                <a:latin typeface="Times New Roman" panose="02020603050405020304" pitchFamily="18" charset="0"/>
                <a:cs typeface="Times New Roman" panose="02020603050405020304" pitchFamily="18" charset="0"/>
              </a:rPr>
            </a:br>
            <a:r>
              <a:rPr lang="en-IN" sz="2400" b="0" dirty="0" smtClean="0">
                <a:latin typeface="Times New Roman" panose="02020603050405020304" pitchFamily="18" charset="0"/>
                <a:cs typeface="Times New Roman" panose="02020603050405020304" pitchFamily="18" charset="0"/>
              </a:rPr>
              <a:t>Employee first name and last name in text.</a:t>
            </a:r>
            <a:br>
              <a:rPr lang="en-IN" sz="2400" b="0" dirty="0" smtClean="0">
                <a:latin typeface="Times New Roman" panose="02020603050405020304" pitchFamily="18" charset="0"/>
                <a:cs typeface="Times New Roman" panose="02020603050405020304" pitchFamily="18" charset="0"/>
              </a:rPr>
            </a:br>
            <a:r>
              <a:rPr lang="en-IN" sz="2400" b="0" dirty="0" smtClean="0">
                <a:latin typeface="Times New Roman" panose="02020603050405020304" pitchFamily="18" charset="0"/>
                <a:cs typeface="Times New Roman" panose="02020603050405020304" pitchFamily="18" charset="0"/>
              </a:rPr>
              <a:t>Employee type.</a:t>
            </a:r>
            <a:br>
              <a:rPr lang="en-IN" sz="2400" b="0" dirty="0" smtClean="0">
                <a:latin typeface="Times New Roman" panose="02020603050405020304" pitchFamily="18" charset="0"/>
                <a:cs typeface="Times New Roman" panose="02020603050405020304" pitchFamily="18" charset="0"/>
              </a:rPr>
            </a:br>
            <a:r>
              <a:rPr lang="en-IN" sz="2400" b="0" dirty="0" smtClean="0">
                <a:latin typeface="Times New Roman" panose="02020603050405020304" pitchFamily="18" charset="0"/>
                <a:cs typeface="Times New Roman" panose="02020603050405020304" pitchFamily="18" charset="0"/>
              </a:rPr>
              <a:t>Performance level.</a:t>
            </a:r>
            <a:br>
              <a:rPr lang="en-IN" sz="2400" b="0" dirty="0" smtClean="0">
                <a:latin typeface="Times New Roman" panose="02020603050405020304" pitchFamily="18" charset="0"/>
                <a:cs typeface="Times New Roman" panose="02020603050405020304" pitchFamily="18" charset="0"/>
              </a:rPr>
            </a:br>
            <a:r>
              <a:rPr lang="en-IN" sz="2400" b="0" dirty="0" smtClean="0">
                <a:latin typeface="Times New Roman" panose="02020603050405020304" pitchFamily="18" charset="0"/>
                <a:cs typeface="Times New Roman" panose="02020603050405020304" pitchFamily="18" charset="0"/>
              </a:rPr>
              <a:t>Gender male/ female.</a:t>
            </a:r>
            <a:br>
              <a:rPr lang="en-IN" sz="2400" b="0" dirty="0" smtClean="0">
                <a:latin typeface="Times New Roman" panose="02020603050405020304" pitchFamily="18" charset="0"/>
                <a:cs typeface="Times New Roman" panose="02020603050405020304" pitchFamily="18" charset="0"/>
              </a:rPr>
            </a:br>
            <a:r>
              <a:rPr lang="en-IN" sz="2400" b="0" dirty="0" smtClean="0">
                <a:latin typeface="Times New Roman" panose="02020603050405020304" pitchFamily="18" charset="0"/>
                <a:cs typeface="Times New Roman" panose="02020603050405020304" pitchFamily="18" charset="0"/>
              </a:rPr>
              <a:t>Employee ratings is numerical values.</a:t>
            </a:r>
            <a:endParaRPr lang="en-IN" sz="24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2533650" y="1600199"/>
            <a:ext cx="6819899" cy="3762375"/>
          </a:xfrm>
          <a:custGeom>
            <a:avLst/>
            <a:gdLst/>
            <a:ahLst/>
            <a:cxnLst/>
            <a:rect l="l" t="t" r="r" b="b"/>
            <a:pathLst>
              <a:path w="314325" h="323850">
                <a:moveTo>
                  <a:pt x="314325" y="0"/>
                </a:moveTo>
                <a:lnTo>
                  <a:pt x="0" y="0"/>
                </a:lnTo>
                <a:lnTo>
                  <a:pt x="0" y="323850"/>
                </a:lnTo>
                <a:lnTo>
                  <a:pt x="314325" y="323850"/>
                </a:lnTo>
                <a:lnTo>
                  <a:pt x="314325" y="0"/>
                </a:lnTo>
                <a:close/>
              </a:path>
            </a:pathLst>
          </a:custGeom>
          <a:ln>
            <a:noFill/>
          </a:ln>
        </p:spPr>
        <p:style>
          <a:lnRef idx="2">
            <a:schemeClr val="dk1"/>
          </a:lnRef>
          <a:fillRef idx="1">
            <a:schemeClr val="lt1"/>
          </a:fillRef>
          <a:effectRef idx="0">
            <a:schemeClr val="dk1"/>
          </a:effectRef>
          <a:fontRef idx="minor">
            <a:schemeClr val="dk1"/>
          </a:fontRef>
        </p:style>
        <p:txBody>
          <a:bodyPr wrap="square" lIns="0" tIns="0" rIns="0" bIns="0" rtlCol="0"/>
          <a:lstStyle/>
          <a:p>
            <a:r>
              <a:rPr lang="en-US" sz="2000" dirty="0" smtClean="0">
                <a:latin typeface="Times New Roman" panose="02020603050405020304" pitchFamily="18" charset="0"/>
                <a:cs typeface="Times New Roman" panose="02020603050405020304" pitchFamily="18" charset="0"/>
              </a:rPr>
              <a:t>PERFORMANCE LEVEL =IFS(Z8&gt;5,”VERY HIGH”,Z8&gt;=4,”HIGH”,Z8&gt;=3,”MED”,TRUE,”LOW”)</a:t>
            </a:r>
            <a:endParaRPr sz="2000" dirty="0">
              <a:latin typeface="Times New Roman" panose="02020603050405020304" pitchFamily="18" charset="0"/>
              <a:cs typeface="Times New Roman" panose="02020603050405020304" pitchFamily="18" charset="0"/>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375</TotalTime>
  <Words>354</Words>
  <Application>Microsoft Office PowerPoint</Application>
  <PresentationFormat>Widescreen</PresentationFormat>
  <Paragraphs>77</Paragraphs>
  <Slides>12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 Employee dataset-Kaggle. Total 26 features in dataset. I consider 9 features. Employee ID is numerical values. Employee first name and last name in text. Employee type. Performance level. Gender male/ female. Employee ratings is numerical values.</vt:lpstr>
      <vt:lpstr>THE "WOW" IN OUR SOLUTION</vt:lpstr>
      <vt:lpstr>PowerPoint Presentation</vt:lpstr>
      <vt:lpstr>RESULTS</vt:lpstr>
      <vt:lpstr>Conclusion Comparing the performance, employees, the number of employees for higher in number which is average performance motivate  the employee by given their different level task based on their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SANGAVI ARUMUGAM - Trendlog</cp:lastModifiedBy>
  <cp:revision>28</cp:revision>
  <dcterms:created xsi:type="dcterms:W3CDTF">2024-03-29T15:07:22Z</dcterms:created>
  <dcterms:modified xsi:type="dcterms:W3CDTF">2024-09-07T12:51:30Z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