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04465"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Umadevi  M</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0F766F1E-A52C-6FC1-3E22-09C83B59DFF3}"/>
              </a:ext>
            </a:extLst>
          </p:cNvPr>
          <p:cNvSpPr txBox="1"/>
          <p:nvPr/>
        </p:nvSpPr>
        <p:spPr>
          <a:xfrm>
            <a:off x="788242" y="1752600"/>
            <a:ext cx="5002958" cy="3693319"/>
          </a:xfrm>
          <a:prstGeom prst="rect">
            <a:avLst/>
          </a:prstGeom>
          <a:noFill/>
        </p:spPr>
        <p:txBody>
          <a:bodyPr wrap="square" rtlCol="0">
            <a:spAutoFit/>
          </a:bodyPr>
          <a:lstStyle/>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Model Performance Metrics:</a:t>
            </a:r>
            <a:r>
              <a:rPr lang="en-GB" b="0" i="0" dirty="0">
                <a:solidFill>
                  <a:srgbClr val="0D0D0D"/>
                </a:solidFill>
                <a:effectLst/>
                <a:latin typeface="Times New Roman" panose="02020603050405020304" pitchFamily="18" charset="0"/>
                <a:cs typeface="Times New Roman" panose="02020603050405020304" pitchFamily="18" charset="0"/>
              </a:rPr>
              <a:t> Accuracy, precision, recall, F1-score, AUC.</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Confusion Matrix:</a:t>
            </a:r>
            <a:r>
              <a:rPr lang="en-GB" b="0" i="0" dirty="0">
                <a:solidFill>
                  <a:srgbClr val="0D0D0D"/>
                </a:solidFill>
                <a:effectLst/>
                <a:latin typeface="Times New Roman" panose="02020603050405020304" pitchFamily="18" charset="0"/>
                <a:cs typeface="Times New Roman" panose="02020603050405020304" pitchFamily="18" charset="0"/>
              </a:rPr>
              <a:t> Visualizes classification performance across risk levels.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Feature Importance Analysis:</a:t>
            </a:r>
            <a:r>
              <a:rPr lang="en-GB" b="0" i="0" dirty="0">
                <a:solidFill>
                  <a:srgbClr val="0D0D0D"/>
                </a:solidFill>
                <a:effectLst/>
                <a:latin typeface="Times New Roman" panose="02020603050405020304" pitchFamily="18" charset="0"/>
                <a:cs typeface="Times New Roman" panose="02020603050405020304" pitchFamily="18" charset="0"/>
              </a:rPr>
              <a:t> Highlights key predictors of risk levels.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Comparative Analysis:</a:t>
            </a:r>
            <a:r>
              <a:rPr lang="en-GB" b="0" i="0" dirty="0">
                <a:solidFill>
                  <a:srgbClr val="0D0D0D"/>
                </a:solidFill>
                <a:effectLst/>
                <a:latin typeface="Times New Roman" panose="02020603050405020304" pitchFamily="18" charset="0"/>
                <a:cs typeface="Times New Roman" panose="02020603050405020304" pitchFamily="18" charset="0"/>
              </a:rPr>
              <a:t> Compares performance of multiple models, if applicable.</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Limitations and Considerations:</a:t>
            </a:r>
            <a:r>
              <a:rPr lang="en-GB" b="0" i="0" dirty="0">
                <a:solidFill>
                  <a:srgbClr val="0D0D0D"/>
                </a:solidFill>
                <a:effectLst/>
                <a:latin typeface="Times New Roman" panose="02020603050405020304" pitchFamily="18" charset="0"/>
                <a:cs typeface="Times New Roman" panose="02020603050405020304" pitchFamily="18" charset="0"/>
              </a:rPr>
              <a:t> Discusses constraints and influencing factors.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Validation and Generalization:</a:t>
            </a:r>
            <a:r>
              <a:rPr lang="en-GB" b="0" i="0" dirty="0">
                <a:solidFill>
                  <a:srgbClr val="0D0D0D"/>
                </a:solidFill>
                <a:effectLst/>
                <a:latin typeface="Times New Roman" panose="02020603050405020304" pitchFamily="18" charset="0"/>
                <a:cs typeface="Times New Roman" panose="02020603050405020304" pitchFamily="18" charset="0"/>
              </a:rPr>
              <a:t> Assesses model's reliability across diverse populations.</a:t>
            </a:r>
          </a:p>
          <a:p>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3DEBC54-8296-28C4-34B1-1533372B1A0E}"/>
              </a:ext>
            </a:extLst>
          </p:cNvPr>
          <p:cNvPicPr>
            <a:picLocks noChangeAspect="1"/>
          </p:cNvPicPr>
          <p:nvPr/>
        </p:nvPicPr>
        <p:blipFill>
          <a:blip r:embed="rId3"/>
          <a:stretch>
            <a:fillRect/>
          </a:stretch>
        </p:blipFill>
        <p:spPr>
          <a:xfrm>
            <a:off x="6248400" y="1752600"/>
            <a:ext cx="4404742" cy="3962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C3E9E38-77CB-B583-75DE-867B19EF6277}"/>
              </a:ext>
            </a:extLst>
          </p:cNvPr>
          <p:cNvSpPr txBox="1"/>
          <p:nvPr/>
        </p:nvSpPr>
        <p:spPr>
          <a:xfrm>
            <a:off x="1428405" y="2235666"/>
            <a:ext cx="7796799" cy="646331"/>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PATIENT RISK PREDICTION</a:t>
            </a:r>
            <a:endParaRPr lang="en-IN" sz="36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30A5348-0018-8895-11B2-9A6D5FBA5CAC}"/>
              </a:ext>
            </a:extLst>
          </p:cNvPr>
          <p:cNvSpPr txBox="1"/>
          <p:nvPr/>
        </p:nvSpPr>
        <p:spPr>
          <a:xfrm>
            <a:off x="1445238" y="2965281"/>
            <a:ext cx="4743450" cy="646331"/>
          </a:xfrm>
          <a:prstGeom prst="rect">
            <a:avLst/>
          </a:prstGeom>
          <a:noFill/>
        </p:spPr>
        <p:txBody>
          <a:bodyPr wrap="square" rtlCol="0">
            <a:spAutoFit/>
          </a:bodyPr>
          <a:lstStyle/>
          <a:p>
            <a:r>
              <a:rPr lang="en-GB" dirty="0">
                <a:latin typeface="Trebuchet MS" panose="020B0603020202020204" pitchFamily="34" charset="0"/>
              </a:rPr>
              <a:t>This project is about predicting health risk of a patient</a:t>
            </a:r>
            <a:endParaRPr lang="en-IN"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3383759-0361-4257-2F6B-26C8E136A019}"/>
              </a:ext>
            </a:extLst>
          </p:cNvPr>
          <p:cNvSpPr txBox="1"/>
          <p:nvPr/>
        </p:nvSpPr>
        <p:spPr>
          <a:xfrm>
            <a:off x="1778044" y="1570037"/>
            <a:ext cx="6925020" cy="3600986"/>
          </a:xfrm>
          <a:prstGeom prst="rect">
            <a:avLst/>
          </a:prstGeom>
          <a:noFill/>
        </p:spPr>
        <p:txBody>
          <a:bodyPr wrap="square" rtlCol="0">
            <a:spAutoFit/>
          </a:bodyPr>
          <a:lstStyle/>
          <a:p>
            <a:pPr marL="457200" indent="-45720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Project overview</a:t>
            </a:r>
          </a:p>
          <a:p>
            <a:pPr marL="457200" indent="-45720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End users</a:t>
            </a:r>
          </a:p>
          <a:p>
            <a:pPr marL="457200" indent="-45720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Solution and value proposition</a:t>
            </a:r>
          </a:p>
          <a:p>
            <a:pPr marL="457200" indent="-45720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“WOW” factor in the project</a:t>
            </a:r>
          </a:p>
          <a:p>
            <a:pPr marL="457200" indent="-45720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Modelling and results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19CB6EA6-4293-5AEA-82C1-0628E40E597C}"/>
              </a:ext>
            </a:extLst>
          </p:cNvPr>
          <p:cNvSpPr txBox="1"/>
          <p:nvPr/>
        </p:nvSpPr>
        <p:spPr>
          <a:xfrm>
            <a:off x="739775" y="2027076"/>
            <a:ext cx="6589985" cy="2554545"/>
          </a:xfrm>
          <a:prstGeom prst="rect">
            <a:avLst/>
          </a:prstGeom>
          <a:noFill/>
        </p:spPr>
        <p:txBody>
          <a:bodyPr wrap="square" rtlCol="0">
            <a:spAutoFit/>
          </a:bodyPr>
          <a:lstStyle/>
          <a:p>
            <a:r>
              <a:rPr lang="en-GB" sz="2000" b="0" i="0" dirty="0">
                <a:solidFill>
                  <a:srgbClr val="0D0D0D"/>
                </a:solidFill>
                <a:effectLst/>
                <a:latin typeface="Times New Roman" panose="02020603050405020304" pitchFamily="18" charset="0"/>
                <a:cs typeface="Times New Roman" panose="02020603050405020304" pitchFamily="18" charset="0"/>
              </a:rPr>
              <a:t>The project aims to develop a predictive model for assessing patient risk levels, including the likelihood of hospital readmission, disease progression, adverse drug reactions, and mortality. By leveraging machine learning techniques and patient data, the model will enable early identification of patients at higher risk, facilitating proactive interventions and personalized healthcare planning to improve patient outcomes and healthcare delivery.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978747" y="16307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E1E25D2-8A6C-7D9C-481C-265AB41BA0B4}"/>
              </a:ext>
            </a:extLst>
          </p:cNvPr>
          <p:cNvSpPr txBox="1"/>
          <p:nvPr/>
        </p:nvSpPr>
        <p:spPr>
          <a:xfrm>
            <a:off x="676275" y="2087956"/>
            <a:ext cx="6400800" cy="3139321"/>
          </a:xfrm>
          <a:prstGeom prst="rect">
            <a:avLst/>
          </a:prstGeom>
          <a:noFill/>
        </p:spPr>
        <p:txBody>
          <a:bodyPr wrap="square" rtlCol="0">
            <a:spAutoFit/>
          </a:bodyPr>
          <a:lstStyle/>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Objective: </a:t>
            </a:r>
            <a:r>
              <a:rPr lang="en-IN" b="0" i="0" dirty="0">
                <a:solidFill>
                  <a:srgbClr val="0D0D0D"/>
                </a:solidFill>
                <a:effectLst/>
                <a:latin typeface="Times New Roman" panose="02020603050405020304" pitchFamily="18" charset="0"/>
                <a:cs typeface="Times New Roman" panose="02020603050405020304" pitchFamily="18" charset="0"/>
              </a:rPr>
              <a:t>Develop predictive model for patient risk assessment.</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Scope: </a:t>
            </a:r>
            <a:r>
              <a:rPr lang="en-IN" b="0" i="0" dirty="0">
                <a:solidFill>
                  <a:srgbClr val="0D0D0D"/>
                </a:solidFill>
                <a:effectLst/>
                <a:latin typeface="Times New Roman" panose="02020603050405020304" pitchFamily="18" charset="0"/>
                <a:cs typeface="Times New Roman" panose="02020603050405020304" pitchFamily="18" charset="0"/>
              </a:rPr>
              <a:t>Predict risks like hospital readmission, disease progression, mortality.</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Methodology: </a:t>
            </a:r>
            <a:r>
              <a:rPr lang="en-IN" b="0" i="0" dirty="0">
                <a:solidFill>
                  <a:srgbClr val="0D0D0D"/>
                </a:solidFill>
                <a:effectLst/>
                <a:latin typeface="Times New Roman" panose="02020603050405020304" pitchFamily="18" charset="0"/>
                <a:cs typeface="Times New Roman" panose="02020603050405020304" pitchFamily="18" charset="0"/>
              </a:rPr>
              <a:t>Collect data, preprocess, develop predictive models.</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Expected Outcomes: </a:t>
            </a:r>
            <a:r>
              <a:rPr lang="en-IN" b="0" i="0" dirty="0">
                <a:solidFill>
                  <a:srgbClr val="0D0D0D"/>
                </a:solidFill>
                <a:effectLst/>
                <a:latin typeface="Times New Roman" panose="02020603050405020304" pitchFamily="18" charset="0"/>
                <a:cs typeface="Times New Roman" panose="02020603050405020304" pitchFamily="18" charset="0"/>
              </a:rPr>
              <a:t>Improve patient outcomes, enhance decision-making.</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Target Audience: </a:t>
            </a:r>
            <a:r>
              <a:rPr lang="en-IN" b="0" i="0" dirty="0">
                <a:solidFill>
                  <a:srgbClr val="0D0D0D"/>
                </a:solidFill>
                <a:effectLst/>
                <a:latin typeface="Times New Roman" panose="02020603050405020304" pitchFamily="18" charset="0"/>
                <a:cs typeface="Times New Roman" panose="02020603050405020304" pitchFamily="18" charset="0"/>
              </a:rPr>
              <a:t>Healthcare providers, administrators, policymakers.</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Impact: </a:t>
            </a:r>
            <a:r>
              <a:rPr lang="en-IN" b="0" i="0" dirty="0">
                <a:solidFill>
                  <a:srgbClr val="0D0D0D"/>
                </a:solidFill>
                <a:effectLst/>
                <a:latin typeface="Times New Roman" panose="02020603050405020304" pitchFamily="18" charset="0"/>
                <a:cs typeface="Times New Roman" panose="02020603050405020304" pitchFamily="18" charset="0"/>
              </a:rPr>
              <a:t>Empower patients, enhance healthcare delivery.</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FCA640D8-3236-5E4E-B536-41E2CA13845A}"/>
              </a:ext>
            </a:extLst>
          </p:cNvPr>
          <p:cNvSpPr txBox="1"/>
          <p:nvPr/>
        </p:nvSpPr>
        <p:spPr>
          <a:xfrm>
            <a:off x="833437" y="2046810"/>
            <a:ext cx="6019800" cy="3139321"/>
          </a:xfrm>
          <a:prstGeom prst="rect">
            <a:avLst/>
          </a:prstGeom>
          <a:noFill/>
        </p:spPr>
        <p:txBody>
          <a:bodyPr wrap="square" rtlCol="0">
            <a:spAutoFit/>
          </a:bodyPr>
          <a:lstStyle/>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Healthcare Providers:</a:t>
            </a:r>
            <a:endParaRPr lang="en-GB" b="0" i="0" dirty="0">
              <a:solidFill>
                <a:srgbClr val="0D0D0D"/>
              </a:solidFill>
              <a:effectLst/>
              <a:latin typeface="Times New Roman" panose="02020603050405020304" pitchFamily="18" charset="0"/>
              <a:cs typeface="Times New Roman" panose="02020603050405020304" pitchFamily="18" charset="0"/>
            </a:endParaRPr>
          </a:p>
          <a:p>
            <a:pPr marL="457200" lvl="1" algn="l"/>
            <a:r>
              <a:rPr lang="en-GB" b="0" i="0" dirty="0">
                <a:solidFill>
                  <a:srgbClr val="0D0D0D"/>
                </a:solidFill>
                <a:effectLst/>
                <a:latin typeface="Times New Roman" panose="02020603050405020304" pitchFamily="18" charset="0"/>
                <a:cs typeface="Times New Roman" panose="02020603050405020304" pitchFamily="18" charset="0"/>
              </a:rPr>
              <a:t>Early risk identification for tailored interventions.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Patients:</a:t>
            </a:r>
            <a:endParaRPr lang="en-GB" b="0" i="0" dirty="0">
              <a:solidFill>
                <a:srgbClr val="0D0D0D"/>
              </a:solidFill>
              <a:effectLst/>
              <a:latin typeface="Times New Roman" panose="02020603050405020304" pitchFamily="18" charset="0"/>
              <a:cs typeface="Times New Roman" panose="02020603050405020304" pitchFamily="18" charset="0"/>
            </a:endParaRPr>
          </a:p>
          <a:p>
            <a:pPr marL="457200" lvl="1" algn="l"/>
            <a:r>
              <a:rPr lang="en-GB" b="0" i="0" dirty="0">
                <a:solidFill>
                  <a:srgbClr val="0D0D0D"/>
                </a:solidFill>
                <a:effectLst/>
                <a:latin typeface="Times New Roman" panose="02020603050405020304" pitchFamily="18" charset="0"/>
                <a:cs typeface="Times New Roman" panose="02020603050405020304" pitchFamily="18" charset="0"/>
              </a:rPr>
              <a:t>Personalized risk assessment for informed decisions.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Healthcare Systems:</a:t>
            </a:r>
            <a:endParaRPr lang="en-GB" b="0" i="0" dirty="0">
              <a:solidFill>
                <a:srgbClr val="0D0D0D"/>
              </a:solidFill>
              <a:effectLst/>
              <a:latin typeface="Times New Roman" panose="02020603050405020304" pitchFamily="18" charset="0"/>
              <a:cs typeface="Times New Roman" panose="02020603050405020304" pitchFamily="18" charset="0"/>
            </a:endParaRPr>
          </a:p>
          <a:p>
            <a:pPr marL="457200" lvl="1" algn="l"/>
            <a:r>
              <a:rPr lang="en-GB" b="0" i="0" dirty="0">
                <a:solidFill>
                  <a:srgbClr val="0D0D0D"/>
                </a:solidFill>
                <a:effectLst/>
                <a:latin typeface="Times New Roman" panose="02020603050405020304" pitchFamily="18" charset="0"/>
                <a:cs typeface="Times New Roman" panose="02020603050405020304" pitchFamily="18" charset="0"/>
              </a:rPr>
              <a:t>Streamlined workflows and proactive interventions.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Public Health Agencies:</a:t>
            </a:r>
            <a:endParaRPr lang="en-GB" b="0" i="0" dirty="0">
              <a:solidFill>
                <a:srgbClr val="0D0D0D"/>
              </a:solidFill>
              <a:effectLst/>
              <a:latin typeface="Times New Roman" panose="02020603050405020304" pitchFamily="18" charset="0"/>
              <a:cs typeface="Times New Roman" panose="02020603050405020304" pitchFamily="18" charset="0"/>
            </a:endParaRPr>
          </a:p>
          <a:p>
            <a:pPr marL="457200" lvl="1" algn="l"/>
            <a:r>
              <a:rPr lang="en-GB" b="0" i="0" dirty="0">
                <a:solidFill>
                  <a:srgbClr val="0D0D0D"/>
                </a:solidFill>
                <a:effectLst/>
                <a:latin typeface="Times New Roman" panose="02020603050405020304" pitchFamily="18" charset="0"/>
                <a:cs typeface="Times New Roman" panose="02020603050405020304" pitchFamily="18" charset="0"/>
              </a:rPr>
              <a:t>Informed policies to address disparities.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Researchers:</a:t>
            </a:r>
            <a:endParaRPr lang="en-GB" b="0" i="0" dirty="0">
              <a:solidFill>
                <a:srgbClr val="0D0D0D"/>
              </a:solidFill>
              <a:effectLst/>
              <a:latin typeface="Times New Roman" panose="02020603050405020304" pitchFamily="18" charset="0"/>
              <a:cs typeface="Times New Roman" panose="02020603050405020304" pitchFamily="18" charset="0"/>
            </a:endParaRPr>
          </a:p>
          <a:p>
            <a:pPr marL="457200" lvl="1" algn="l"/>
            <a:r>
              <a:rPr lang="en-GB" b="0" i="0" dirty="0">
                <a:solidFill>
                  <a:srgbClr val="0D0D0D"/>
                </a:solidFill>
                <a:effectLst/>
                <a:latin typeface="Times New Roman" panose="02020603050405020304" pitchFamily="18" charset="0"/>
                <a:cs typeface="Times New Roman" panose="02020603050405020304" pitchFamily="18" charset="0"/>
              </a:rPr>
              <a:t>Tool for advancing knowledge in patient risk assessment.</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4384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20EC91E-D1EA-B5EF-3DD6-7E83BBD05BD7}"/>
              </a:ext>
            </a:extLst>
          </p:cNvPr>
          <p:cNvSpPr txBox="1"/>
          <p:nvPr/>
        </p:nvSpPr>
        <p:spPr>
          <a:xfrm>
            <a:off x="2743200" y="2000250"/>
            <a:ext cx="5334000" cy="4339650"/>
          </a:xfrm>
          <a:prstGeom prst="rect">
            <a:avLst/>
          </a:prstGeom>
          <a:noFill/>
        </p:spPr>
        <p:txBody>
          <a:bodyPr wrap="square" rtlCol="0">
            <a:spAutoFit/>
          </a:bodyPr>
          <a:lstStyle/>
          <a:p>
            <a:pPr algn="l">
              <a:buFont typeface="Arial" panose="020B0604020202020204" pitchFamily="34" charset="0"/>
              <a:buChar char="•"/>
            </a:pPr>
            <a:r>
              <a:rPr lang="en-GB" sz="1600" b="1" i="0" dirty="0">
                <a:solidFill>
                  <a:srgbClr val="0D0D0D"/>
                </a:solidFill>
                <a:effectLst/>
                <a:latin typeface="Times New Roman" panose="02020603050405020304" pitchFamily="18" charset="0"/>
                <a:cs typeface="Times New Roman" panose="02020603050405020304" pitchFamily="18" charset="0"/>
              </a:rPr>
              <a:t>Solution:</a:t>
            </a:r>
            <a:endParaRPr lang="en-GB"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Develop predictive model for patient risk assessment.</a:t>
            </a:r>
          </a:p>
          <a:p>
            <a:pPr marL="742950" lvl="1" indent="-285750"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Utilize machine learning techniques and patient data.</a:t>
            </a:r>
          </a:p>
          <a:p>
            <a:pPr marL="742950" lvl="1" indent="-285750"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Implement user-friendly interface for integration into healthcare systems.</a:t>
            </a:r>
          </a:p>
          <a:p>
            <a:pPr algn="l">
              <a:buFont typeface="Arial" panose="020B0604020202020204" pitchFamily="34" charset="0"/>
              <a:buChar char="•"/>
            </a:pPr>
            <a:r>
              <a:rPr lang="en-GB" sz="1600" b="1" i="0" dirty="0">
                <a:solidFill>
                  <a:srgbClr val="0D0D0D"/>
                </a:solidFill>
                <a:effectLst/>
                <a:latin typeface="Times New Roman" panose="02020603050405020304" pitchFamily="18" charset="0"/>
                <a:cs typeface="Times New Roman" panose="02020603050405020304" pitchFamily="18" charset="0"/>
              </a:rPr>
              <a:t>Value Proposition:</a:t>
            </a:r>
            <a:endParaRPr lang="en-GB"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Improved Patient Outcomes: Early risk identification for tailored interventions.</a:t>
            </a:r>
          </a:p>
          <a:p>
            <a:pPr marL="742950" lvl="1" indent="-285750"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Personalized Care: Informed decision-making for patients.</a:t>
            </a:r>
          </a:p>
          <a:p>
            <a:pPr marL="742950" lvl="1" indent="-285750"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Efficient Healthcare Delivery: Streamlined workflows for providers.</a:t>
            </a:r>
          </a:p>
          <a:p>
            <a:pPr marL="742950" lvl="1" indent="-285750"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Public Health Impact: Informed policies to address disparities.</a:t>
            </a:r>
          </a:p>
          <a:p>
            <a:pPr marL="742950" lvl="1" indent="-285750" algn="l">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Advancing Knowledge: Tool for research in patient risk assessment</a:t>
            </a:r>
            <a:r>
              <a:rPr lang="en-GB" b="0" i="0" dirty="0">
                <a:solidFill>
                  <a:srgbClr val="0D0D0D"/>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962400"/>
            <a:ext cx="2314575" cy="28384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08A6494-37E7-723E-B6D2-90FD9EE6A547}"/>
              </a:ext>
            </a:extLst>
          </p:cNvPr>
          <p:cNvSpPr txBox="1"/>
          <p:nvPr/>
        </p:nvSpPr>
        <p:spPr>
          <a:xfrm>
            <a:off x="2209800" y="1669256"/>
            <a:ext cx="5791200" cy="3693319"/>
          </a:xfrm>
          <a:prstGeom prst="rect">
            <a:avLst/>
          </a:prstGeom>
          <a:noFill/>
        </p:spPr>
        <p:txBody>
          <a:bodyPr wrap="square" rtlCol="0">
            <a:spAutoFit/>
          </a:bodyPr>
          <a:lstStyle/>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Innovative Technology: </a:t>
            </a:r>
            <a:r>
              <a:rPr lang="en-GB" b="0" i="0" dirty="0">
                <a:solidFill>
                  <a:srgbClr val="0D0D0D"/>
                </a:solidFill>
                <a:effectLst/>
                <a:latin typeface="Times New Roman" panose="02020603050405020304" pitchFamily="18" charset="0"/>
                <a:cs typeface="Times New Roman" panose="02020603050405020304" pitchFamily="18" charset="0"/>
              </a:rPr>
              <a:t>Cutting-edge machine learning for predictive patient risk assessment.</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Personalized Care: </a:t>
            </a:r>
            <a:r>
              <a:rPr lang="en-GB" b="0" i="0" dirty="0">
                <a:solidFill>
                  <a:srgbClr val="0D0D0D"/>
                </a:solidFill>
                <a:effectLst/>
                <a:latin typeface="Times New Roman" panose="02020603050405020304" pitchFamily="18" charset="0"/>
                <a:cs typeface="Times New Roman" panose="02020603050405020304" pitchFamily="18" charset="0"/>
              </a:rPr>
              <a:t>Empowering patients with tailored risk assessments.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Proactive Healthcare: </a:t>
            </a:r>
            <a:r>
              <a:rPr lang="en-GB" b="0" i="0" dirty="0">
                <a:solidFill>
                  <a:srgbClr val="0D0D0D"/>
                </a:solidFill>
                <a:effectLst/>
                <a:latin typeface="Times New Roman" panose="02020603050405020304" pitchFamily="18" charset="0"/>
                <a:cs typeface="Times New Roman" panose="02020603050405020304" pitchFamily="18" charset="0"/>
              </a:rPr>
              <a:t>Early identification of risks for timely interventions.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Efficiency and Cost Savings: </a:t>
            </a:r>
            <a:r>
              <a:rPr lang="en-GB" b="0" i="0" dirty="0">
                <a:solidFill>
                  <a:srgbClr val="0D0D0D"/>
                </a:solidFill>
                <a:effectLst/>
                <a:latin typeface="Times New Roman" panose="02020603050405020304" pitchFamily="18" charset="0"/>
                <a:cs typeface="Times New Roman" panose="02020603050405020304" pitchFamily="18" charset="0"/>
              </a:rPr>
              <a:t>Streamlining workflows and reducing healthcare costs.</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Public Health Impact: </a:t>
            </a:r>
            <a:r>
              <a:rPr lang="en-GB" b="0" i="0" dirty="0">
                <a:solidFill>
                  <a:srgbClr val="0D0D0D"/>
                </a:solidFill>
                <a:effectLst/>
                <a:latin typeface="Times New Roman" panose="02020603050405020304" pitchFamily="18" charset="0"/>
                <a:cs typeface="Times New Roman" panose="02020603050405020304" pitchFamily="18" charset="0"/>
              </a:rPr>
              <a:t>Informing policies to address disparities and improve population health.</a:t>
            </a:r>
          </a:p>
          <a:p>
            <a:pPr algn="l">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Advancement of Knowledge: </a:t>
            </a:r>
            <a:r>
              <a:rPr lang="en-GB" b="0" i="0" dirty="0">
                <a:solidFill>
                  <a:srgbClr val="0D0D0D"/>
                </a:solidFill>
                <a:effectLst/>
                <a:latin typeface="Times New Roman" panose="02020603050405020304" pitchFamily="18" charset="0"/>
                <a:cs typeface="Times New Roman" panose="02020603050405020304" pitchFamily="18" charset="0"/>
              </a:rPr>
              <a:t>Driving research and innovation in patient risk assessment.</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580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0955A4BE-27AB-9239-9CB9-138C55CA64B5}"/>
              </a:ext>
            </a:extLst>
          </p:cNvPr>
          <p:cNvSpPr txBox="1"/>
          <p:nvPr/>
        </p:nvSpPr>
        <p:spPr>
          <a:xfrm>
            <a:off x="914400" y="1669256"/>
            <a:ext cx="6629400" cy="3693319"/>
          </a:xfrm>
          <a:prstGeom prst="rect">
            <a:avLst/>
          </a:prstGeom>
          <a:noFill/>
        </p:spPr>
        <p:txBody>
          <a:bodyPr wrap="square" rtlCol="0">
            <a:spAutoFit/>
          </a:bodyPr>
          <a:lstStyle/>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Data Preparation:</a:t>
            </a:r>
            <a:r>
              <a:rPr lang="en-IN" b="0" i="0" dirty="0">
                <a:solidFill>
                  <a:srgbClr val="0D0D0D"/>
                </a:solidFill>
                <a:effectLst/>
                <a:latin typeface="Times New Roman" panose="02020603050405020304" pitchFamily="18" charset="0"/>
                <a:cs typeface="Times New Roman" panose="02020603050405020304" pitchFamily="18" charset="0"/>
              </a:rPr>
              <a:t> Cleaned and engineered features from patient data.</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Model Selection:</a:t>
            </a:r>
            <a:r>
              <a:rPr lang="en-IN" b="0" i="0" dirty="0">
                <a:solidFill>
                  <a:srgbClr val="0D0D0D"/>
                </a:solidFill>
                <a:effectLst/>
                <a:latin typeface="Times New Roman" panose="02020603050405020304" pitchFamily="18" charset="0"/>
                <a:cs typeface="Times New Roman" panose="02020603050405020304" pitchFamily="18" charset="0"/>
              </a:rPr>
              <a:t> Chosen algorithms tailored to patient risk assessment.</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Model Development:</a:t>
            </a:r>
            <a:r>
              <a:rPr lang="en-IN" b="0" i="0" dirty="0">
                <a:solidFill>
                  <a:srgbClr val="0D0D0D"/>
                </a:solidFill>
                <a:effectLst/>
                <a:latin typeface="Times New Roman" panose="02020603050405020304" pitchFamily="18" charset="0"/>
                <a:cs typeface="Times New Roman" panose="02020603050405020304" pitchFamily="18" charset="0"/>
              </a:rPr>
              <a:t> Configured predictive model architecture with suitable parameters.</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Model Training:</a:t>
            </a:r>
            <a:r>
              <a:rPr lang="en-IN" b="0" i="0" dirty="0">
                <a:solidFill>
                  <a:srgbClr val="0D0D0D"/>
                </a:solidFill>
                <a:effectLst/>
                <a:latin typeface="Times New Roman" panose="02020603050405020304" pitchFamily="18" charset="0"/>
                <a:cs typeface="Times New Roman" panose="02020603050405020304" pitchFamily="18" charset="0"/>
              </a:rPr>
              <a:t> Trained model with optimized parameters on prepared data.</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Model Evaluation:</a:t>
            </a:r>
            <a:r>
              <a:rPr lang="en-IN" b="0" i="0" dirty="0">
                <a:solidFill>
                  <a:srgbClr val="0D0D0D"/>
                </a:solidFill>
                <a:effectLst/>
                <a:latin typeface="Times New Roman" panose="02020603050405020304" pitchFamily="18" charset="0"/>
                <a:cs typeface="Times New Roman" panose="02020603050405020304" pitchFamily="18" charset="0"/>
              </a:rPr>
              <a:t> Assessed performance using accuracy, precision, recall, and F1-score.</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Interpretability:</a:t>
            </a:r>
            <a:r>
              <a:rPr lang="en-IN" b="0" i="0" dirty="0">
                <a:solidFill>
                  <a:srgbClr val="0D0D0D"/>
                </a:solidFill>
                <a:effectLst/>
                <a:latin typeface="Times New Roman" panose="02020603050405020304" pitchFamily="18" charset="0"/>
                <a:cs typeface="Times New Roman" panose="02020603050405020304" pitchFamily="18" charset="0"/>
              </a:rPr>
              <a:t> Enhanced model interpretability for transparent predictions.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572</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dc:creator>
  <cp:lastModifiedBy>MANO SANKAR</cp:lastModifiedBy>
  <cp:revision>3</cp:revision>
  <dcterms:created xsi:type="dcterms:W3CDTF">2024-04-04T10:00:02Z</dcterms:created>
  <dcterms:modified xsi:type="dcterms:W3CDTF">2024-04-04T14:04:45Z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