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5" r:id="rId10"/>
    <p:sldId id="272" r:id="rId11"/>
    <p:sldId id="266" r:id="rId12"/>
    <p:sldId id="273" r:id="rId13"/>
    <p:sldId id="274" r:id="rId14"/>
    <p:sldId id="280" r:id="rId15"/>
    <p:sldId id="281" r:id="rId16"/>
    <p:sldId id="282" r:id="rId17"/>
    <p:sldId id="283" r:id="rId18"/>
    <p:sldId id="277" r:id="rId19"/>
    <p:sldId id="278" r:id="rId20"/>
    <p:sldId id="279" r:id="rId21"/>
    <p:sldId id="285" r:id="rId22"/>
    <p:sldId id="284" r:id="rId23"/>
    <p:sldId id="286" r:id="rId24"/>
    <p:sldId id="268" r:id="rId25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90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26" d="100"/>
          <a:sy n="126" d="100"/>
        </p:scale>
        <p:origin x="206" y="50"/>
      </p:cViewPr>
      <p:guideLst>
        <p:guide orient="horz" pos="290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3671760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 extrusionOk="0">
                <a:moveTo>
                  <a:pt x="0" y="0"/>
                </a:moveTo>
                <a:lnTo>
                  <a:pt x="0" y="9524"/>
                </a:lnTo>
                <a:lnTo>
                  <a:pt x="9143999" y="9524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117955" y="3393059"/>
            <a:ext cx="567055" cy="567055"/>
          </a:xfrm>
          <a:custGeom>
            <a:avLst/>
            <a:gdLst/>
            <a:ahLst/>
            <a:cxnLst/>
            <a:rect l="l" t="t" r="r" b="b"/>
            <a:pathLst>
              <a:path w="567055" h="567054" extrusionOk="0">
                <a:moveTo>
                  <a:pt x="283489" y="0"/>
                </a:moveTo>
                <a:lnTo>
                  <a:pt x="237506" y="3709"/>
                </a:lnTo>
                <a:lnTo>
                  <a:pt x="193885" y="14447"/>
                </a:lnTo>
                <a:lnTo>
                  <a:pt x="153210" y="31632"/>
                </a:lnTo>
                <a:lnTo>
                  <a:pt x="116064" y="54681"/>
                </a:lnTo>
                <a:lnTo>
                  <a:pt x="83032" y="83010"/>
                </a:lnTo>
                <a:lnTo>
                  <a:pt x="54697" y="116037"/>
                </a:lnTo>
                <a:lnTo>
                  <a:pt x="31642" y="153179"/>
                </a:lnTo>
                <a:lnTo>
                  <a:pt x="14452" y="193852"/>
                </a:lnTo>
                <a:lnTo>
                  <a:pt x="3710" y="237475"/>
                </a:lnTo>
                <a:lnTo>
                  <a:pt x="0" y="283464"/>
                </a:lnTo>
                <a:lnTo>
                  <a:pt x="3710" y="329452"/>
                </a:lnTo>
                <a:lnTo>
                  <a:pt x="14452" y="373076"/>
                </a:lnTo>
                <a:lnTo>
                  <a:pt x="31642" y="413751"/>
                </a:lnTo>
                <a:lnTo>
                  <a:pt x="54697" y="450895"/>
                </a:lnTo>
                <a:lnTo>
                  <a:pt x="83032" y="483923"/>
                </a:lnTo>
                <a:lnTo>
                  <a:pt x="116064" y="512255"/>
                </a:lnTo>
                <a:lnTo>
                  <a:pt x="153210" y="535305"/>
                </a:lnTo>
                <a:lnTo>
                  <a:pt x="193885" y="552491"/>
                </a:lnTo>
                <a:lnTo>
                  <a:pt x="237506" y="563231"/>
                </a:lnTo>
                <a:lnTo>
                  <a:pt x="283489" y="566940"/>
                </a:lnTo>
                <a:lnTo>
                  <a:pt x="329478" y="563231"/>
                </a:lnTo>
                <a:lnTo>
                  <a:pt x="373100" y="552491"/>
                </a:lnTo>
                <a:lnTo>
                  <a:pt x="413774" y="535305"/>
                </a:lnTo>
                <a:lnTo>
                  <a:pt x="450916" y="512255"/>
                </a:lnTo>
                <a:lnTo>
                  <a:pt x="483943" y="483923"/>
                </a:lnTo>
                <a:lnTo>
                  <a:pt x="512272" y="450895"/>
                </a:lnTo>
                <a:lnTo>
                  <a:pt x="535320" y="413751"/>
                </a:lnTo>
                <a:lnTo>
                  <a:pt x="552505" y="373076"/>
                </a:lnTo>
                <a:lnTo>
                  <a:pt x="563244" y="329452"/>
                </a:lnTo>
                <a:lnTo>
                  <a:pt x="566953" y="283464"/>
                </a:lnTo>
                <a:lnTo>
                  <a:pt x="563244" y="237475"/>
                </a:lnTo>
                <a:lnTo>
                  <a:pt x="552505" y="193852"/>
                </a:lnTo>
                <a:lnTo>
                  <a:pt x="535320" y="153179"/>
                </a:lnTo>
                <a:lnTo>
                  <a:pt x="512272" y="116037"/>
                </a:lnTo>
                <a:lnTo>
                  <a:pt x="483943" y="83010"/>
                </a:lnTo>
                <a:lnTo>
                  <a:pt x="450916" y="54681"/>
                </a:lnTo>
                <a:lnTo>
                  <a:pt x="413774" y="31632"/>
                </a:lnTo>
                <a:lnTo>
                  <a:pt x="373100" y="14447"/>
                </a:lnTo>
                <a:lnTo>
                  <a:pt x="329478" y="3709"/>
                </a:lnTo>
                <a:lnTo>
                  <a:pt x="283489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350200" y="3624897"/>
            <a:ext cx="104651" cy="23368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299210" y="3511423"/>
            <a:ext cx="215900" cy="258445"/>
          </a:xfrm>
          <a:custGeom>
            <a:avLst/>
            <a:gdLst/>
            <a:ahLst/>
            <a:cxnLst/>
            <a:rect l="l" t="t" r="r" b="b"/>
            <a:pathLst>
              <a:path w="215900" h="258445" extrusionOk="0">
                <a:moveTo>
                  <a:pt x="150876" y="258444"/>
                </a:moveTo>
                <a:lnTo>
                  <a:pt x="153543" y="247141"/>
                </a:lnTo>
                <a:lnTo>
                  <a:pt x="157099" y="236473"/>
                </a:lnTo>
                <a:lnTo>
                  <a:pt x="161162" y="226186"/>
                </a:lnTo>
                <a:lnTo>
                  <a:pt x="165734" y="217042"/>
                </a:lnTo>
                <a:lnTo>
                  <a:pt x="170942" y="208279"/>
                </a:lnTo>
                <a:lnTo>
                  <a:pt x="176022" y="199643"/>
                </a:lnTo>
                <a:lnTo>
                  <a:pt x="187198" y="183260"/>
                </a:lnTo>
                <a:lnTo>
                  <a:pt x="192912" y="175005"/>
                </a:lnTo>
                <a:lnTo>
                  <a:pt x="197993" y="166877"/>
                </a:lnTo>
                <a:lnTo>
                  <a:pt x="213359" y="130047"/>
                </a:lnTo>
                <a:lnTo>
                  <a:pt x="215900" y="107949"/>
                </a:lnTo>
                <a:lnTo>
                  <a:pt x="207264" y="66039"/>
                </a:lnTo>
                <a:lnTo>
                  <a:pt x="184150" y="31749"/>
                </a:lnTo>
                <a:lnTo>
                  <a:pt x="149859" y="8762"/>
                </a:lnTo>
                <a:lnTo>
                  <a:pt x="107950" y="0"/>
                </a:lnTo>
                <a:lnTo>
                  <a:pt x="65912" y="8762"/>
                </a:lnTo>
                <a:lnTo>
                  <a:pt x="31623" y="31749"/>
                </a:lnTo>
                <a:lnTo>
                  <a:pt x="8636" y="66039"/>
                </a:lnTo>
                <a:lnTo>
                  <a:pt x="0" y="107949"/>
                </a:lnTo>
                <a:lnTo>
                  <a:pt x="8636" y="149478"/>
                </a:lnTo>
                <a:lnTo>
                  <a:pt x="28575" y="183260"/>
                </a:lnTo>
                <a:lnTo>
                  <a:pt x="39878" y="199643"/>
                </a:lnTo>
                <a:lnTo>
                  <a:pt x="44958" y="208279"/>
                </a:lnTo>
                <a:lnTo>
                  <a:pt x="50165" y="217042"/>
                </a:lnTo>
                <a:lnTo>
                  <a:pt x="54737" y="226186"/>
                </a:lnTo>
                <a:lnTo>
                  <a:pt x="58801" y="236473"/>
                </a:lnTo>
                <a:lnTo>
                  <a:pt x="62356" y="247141"/>
                </a:lnTo>
                <a:lnTo>
                  <a:pt x="64896" y="25844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364107" y="3619817"/>
            <a:ext cx="100012" cy="15684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-12700" y="881252"/>
            <a:ext cx="9169400" cy="3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26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4826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2pPr>
            <a:lvl3pPr marL="4826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3pPr>
            <a:lvl4pPr marL="4826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4826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  <a:lvl6pPr marL="4826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6pPr>
            <a:lvl7pPr marL="4826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7pPr>
            <a:lvl8pPr marL="4826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8pPr>
            <a:lvl9pPr marL="4826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9pPr>
          </a:lstStyle>
          <a:p>
            <a:pPr marL="4826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-12700" y="881252"/>
            <a:ext cx="9169400" cy="3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54912" y="1434846"/>
            <a:ext cx="6234175" cy="167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26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4826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2pPr>
            <a:lvl3pPr marL="4826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3pPr>
            <a:lvl4pPr marL="4826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4826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  <a:lvl6pPr marL="4826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6pPr>
            <a:lvl7pPr marL="4826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7pPr>
            <a:lvl8pPr marL="4826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8pPr>
            <a:lvl9pPr marL="4826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9pPr>
          </a:lstStyle>
          <a:p>
            <a:pPr marL="4826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4579302" y="3676523"/>
            <a:ext cx="9525" cy="1467485"/>
          </a:xfrm>
          <a:custGeom>
            <a:avLst/>
            <a:gdLst/>
            <a:ahLst/>
            <a:cxnLst/>
            <a:rect l="l" t="t" r="r" b="b"/>
            <a:pathLst>
              <a:path w="9525" h="1467485" extrusionOk="0">
                <a:moveTo>
                  <a:pt x="9525" y="0"/>
                </a:moveTo>
                <a:lnTo>
                  <a:pt x="0" y="0"/>
                </a:lnTo>
                <a:lnTo>
                  <a:pt x="0" y="1466976"/>
                </a:lnTo>
                <a:lnTo>
                  <a:pt x="9525" y="1466976"/>
                </a:lnTo>
                <a:lnTo>
                  <a:pt x="952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4288535" y="3393059"/>
            <a:ext cx="567055" cy="567055"/>
          </a:xfrm>
          <a:custGeom>
            <a:avLst/>
            <a:gdLst/>
            <a:ahLst/>
            <a:cxnLst/>
            <a:rect l="l" t="t" r="r" b="b"/>
            <a:pathLst>
              <a:path w="567054" h="567054" extrusionOk="0">
                <a:moveTo>
                  <a:pt x="283463" y="0"/>
                </a:moveTo>
                <a:lnTo>
                  <a:pt x="237475" y="3709"/>
                </a:lnTo>
                <a:lnTo>
                  <a:pt x="193852" y="14447"/>
                </a:lnTo>
                <a:lnTo>
                  <a:pt x="153179" y="31632"/>
                </a:lnTo>
                <a:lnTo>
                  <a:pt x="116037" y="54681"/>
                </a:lnTo>
                <a:lnTo>
                  <a:pt x="83010" y="83010"/>
                </a:lnTo>
                <a:lnTo>
                  <a:pt x="54681" y="116037"/>
                </a:lnTo>
                <a:lnTo>
                  <a:pt x="31632" y="153179"/>
                </a:lnTo>
                <a:lnTo>
                  <a:pt x="14447" y="193852"/>
                </a:lnTo>
                <a:lnTo>
                  <a:pt x="3709" y="237475"/>
                </a:lnTo>
                <a:lnTo>
                  <a:pt x="0" y="283464"/>
                </a:lnTo>
                <a:lnTo>
                  <a:pt x="3709" y="329452"/>
                </a:lnTo>
                <a:lnTo>
                  <a:pt x="14447" y="373076"/>
                </a:lnTo>
                <a:lnTo>
                  <a:pt x="31632" y="413751"/>
                </a:lnTo>
                <a:lnTo>
                  <a:pt x="54681" y="450895"/>
                </a:lnTo>
                <a:lnTo>
                  <a:pt x="83010" y="483923"/>
                </a:lnTo>
                <a:lnTo>
                  <a:pt x="116037" y="512255"/>
                </a:lnTo>
                <a:lnTo>
                  <a:pt x="153179" y="535305"/>
                </a:lnTo>
                <a:lnTo>
                  <a:pt x="193852" y="552491"/>
                </a:lnTo>
                <a:lnTo>
                  <a:pt x="237475" y="563231"/>
                </a:lnTo>
                <a:lnTo>
                  <a:pt x="283463" y="566940"/>
                </a:lnTo>
                <a:lnTo>
                  <a:pt x="329452" y="563231"/>
                </a:lnTo>
                <a:lnTo>
                  <a:pt x="373075" y="552491"/>
                </a:lnTo>
                <a:lnTo>
                  <a:pt x="413748" y="535305"/>
                </a:lnTo>
                <a:lnTo>
                  <a:pt x="450890" y="512255"/>
                </a:lnTo>
                <a:lnTo>
                  <a:pt x="483917" y="483923"/>
                </a:lnTo>
                <a:lnTo>
                  <a:pt x="512246" y="450895"/>
                </a:lnTo>
                <a:lnTo>
                  <a:pt x="535295" y="413751"/>
                </a:lnTo>
                <a:lnTo>
                  <a:pt x="552480" y="373076"/>
                </a:lnTo>
                <a:lnTo>
                  <a:pt x="563218" y="329452"/>
                </a:lnTo>
                <a:lnTo>
                  <a:pt x="566927" y="283464"/>
                </a:lnTo>
                <a:lnTo>
                  <a:pt x="563218" y="237475"/>
                </a:lnTo>
                <a:lnTo>
                  <a:pt x="552480" y="193852"/>
                </a:lnTo>
                <a:lnTo>
                  <a:pt x="535295" y="153179"/>
                </a:lnTo>
                <a:lnTo>
                  <a:pt x="512246" y="116037"/>
                </a:lnTo>
                <a:lnTo>
                  <a:pt x="483917" y="83010"/>
                </a:lnTo>
                <a:lnTo>
                  <a:pt x="450890" y="54681"/>
                </a:lnTo>
                <a:lnTo>
                  <a:pt x="413748" y="31632"/>
                </a:lnTo>
                <a:lnTo>
                  <a:pt x="373075" y="14447"/>
                </a:lnTo>
                <a:lnTo>
                  <a:pt x="329452" y="3709"/>
                </a:lnTo>
                <a:lnTo>
                  <a:pt x="283463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>
            <a:off x="2288285" y="2207767"/>
            <a:ext cx="456742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26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4826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2pPr>
            <a:lvl3pPr marL="4826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3pPr>
            <a:lvl4pPr marL="4826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4826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  <a:lvl6pPr marL="4826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6pPr>
            <a:lvl7pPr marL="4826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7pPr>
            <a:lvl8pPr marL="4826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8pPr>
            <a:lvl9pPr marL="4826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9pPr>
          </a:lstStyle>
          <a:p>
            <a:pPr marL="4826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26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4826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2pPr>
            <a:lvl3pPr marL="4826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3pPr>
            <a:lvl4pPr marL="4826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4826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  <a:lvl6pPr marL="4826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6pPr>
            <a:lvl7pPr marL="4826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7pPr>
            <a:lvl8pPr marL="4826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8pPr>
            <a:lvl9pPr marL="4826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9pPr>
          </a:lstStyle>
          <a:p>
            <a:pPr marL="4826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-12700" y="881252"/>
            <a:ext cx="9169400" cy="3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26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4826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2pPr>
            <a:lvl3pPr marL="4826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3pPr>
            <a:lvl4pPr marL="4826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4826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  <a:lvl6pPr marL="4826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6pPr>
            <a:lvl7pPr marL="4826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7pPr>
            <a:lvl8pPr marL="4826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8pPr>
            <a:lvl9pPr marL="4826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9pPr>
          </a:lstStyle>
          <a:p>
            <a:pPr marL="4826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12700" y="881252"/>
            <a:ext cx="9169400" cy="3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54912" y="1434846"/>
            <a:ext cx="6234175" cy="167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26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4826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2pPr>
            <a:lvl3pPr marL="4826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3pPr>
            <a:lvl4pPr marL="4826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4826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  <a:lvl6pPr marL="4826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6pPr>
            <a:lvl7pPr marL="4826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7pPr>
            <a:lvl8pPr marL="4826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8pPr>
            <a:lvl9pPr marL="4826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9pPr>
          </a:lstStyle>
          <a:p>
            <a:pPr marL="4826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75435" y="2017059"/>
            <a:ext cx="6432505" cy="56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SAYEH PROCESSOR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837" y="169175"/>
            <a:ext cx="7306705" cy="492443"/>
          </a:xfrm>
        </p:spPr>
        <p:txBody>
          <a:bodyPr/>
          <a:lstStyle/>
          <a:p>
            <a:r>
              <a:rPr lang="en-US" sz="1600" dirty="0"/>
              <a:t>Main components and their lower-level structures are listed below: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2213" y="741477"/>
            <a:ext cx="6234175" cy="3046988"/>
          </a:xfrm>
        </p:spPr>
        <p:txBody>
          <a:bodyPr/>
          <a:lstStyle/>
          <a:p>
            <a:pPr marL="571500" indent="-342900">
              <a:buFont typeface="+mj-lt"/>
              <a:buAutoNum type="arabicPeriod"/>
            </a:pPr>
            <a:r>
              <a:rPr lang="en-US" dirty="0"/>
              <a:t>Addressing Unit </a:t>
            </a:r>
          </a:p>
          <a:p>
            <a:pPr marL="1028700" lvl="1" indent="-342900">
              <a:buFont typeface="+mj-lt"/>
              <a:buAutoNum type="alphaLcPeriod"/>
            </a:pPr>
            <a:r>
              <a:rPr lang="en-US" dirty="0"/>
              <a:t>Program counter (PC)</a:t>
            </a:r>
          </a:p>
          <a:p>
            <a:pPr marL="1028700" lvl="1" indent="-342900">
              <a:buFont typeface="+mj-lt"/>
              <a:buAutoNum type="alphaLcPeriod"/>
            </a:pPr>
            <a:r>
              <a:rPr lang="en-US" dirty="0"/>
              <a:t>Address Logic</a:t>
            </a:r>
          </a:p>
          <a:p>
            <a:pPr marL="685800" lvl="1" indent="0"/>
            <a:endParaRPr lang="en-US" dirty="0"/>
          </a:p>
          <a:p>
            <a:pPr marL="571500" indent="-342900">
              <a:buFont typeface="+mj-lt"/>
              <a:buAutoNum type="arabicPeriod"/>
            </a:pPr>
            <a:r>
              <a:rPr lang="en-US" dirty="0"/>
              <a:t>Instruction register (IR)</a:t>
            </a:r>
          </a:p>
          <a:p>
            <a:pPr marL="571500" indent="-342900">
              <a:buFont typeface="+mj-lt"/>
              <a:buAutoNum type="arabicPeriod"/>
            </a:pPr>
            <a:r>
              <a:rPr lang="en-US" dirty="0"/>
              <a:t>Window pointer (WP)</a:t>
            </a:r>
          </a:p>
          <a:p>
            <a:pPr marL="571500" indent="-342900">
              <a:buFont typeface="+mj-lt"/>
              <a:buAutoNum type="arabicPeriod"/>
            </a:pPr>
            <a:r>
              <a:rPr lang="en-US" dirty="0"/>
              <a:t>Register File</a:t>
            </a:r>
          </a:p>
          <a:p>
            <a:pPr marL="571500" indent="-342900">
              <a:buFont typeface="+mj-lt"/>
              <a:buAutoNum type="arabicPeriod"/>
            </a:pPr>
            <a:r>
              <a:rPr lang="en-US" dirty="0"/>
              <a:t>Arithmetic logic unit (ALU)</a:t>
            </a:r>
          </a:p>
          <a:p>
            <a:pPr marL="571500" indent="-342900">
              <a:buFont typeface="+mj-lt"/>
              <a:buAutoNum type="arabicPeriod"/>
            </a:pPr>
            <a:r>
              <a:rPr lang="en-US" dirty="0"/>
              <a:t>Flags</a:t>
            </a:r>
          </a:p>
          <a:p>
            <a:pPr marL="571500" indent="-342900">
              <a:buFont typeface="+mj-lt"/>
              <a:buAutoNum type="arabicPeriod"/>
            </a:pPr>
            <a:endParaRPr lang="en-US" dirty="0"/>
          </a:p>
          <a:p>
            <a:pPr marL="685800" lvl="1" indent="0"/>
            <a:r>
              <a:rPr lang="en-US" dirty="0"/>
              <a:t>	</a:t>
            </a:r>
          </a:p>
        </p:txBody>
      </p:sp>
      <p:sp>
        <p:nvSpPr>
          <p:cNvPr id="4" name="Google Shape;129;p15"/>
          <p:cNvSpPr/>
          <p:nvPr/>
        </p:nvSpPr>
        <p:spPr>
          <a:xfrm>
            <a:off x="375761" y="103975"/>
            <a:ext cx="339471" cy="345845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Google Shape;133;p15"/>
          <p:cNvSpPr/>
          <p:nvPr/>
        </p:nvSpPr>
        <p:spPr>
          <a:xfrm>
            <a:off x="433425" y="149744"/>
            <a:ext cx="224142" cy="22402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931427" y="142313"/>
            <a:ext cx="5239385" cy="46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Hierarchical Structure</a:t>
            </a:r>
            <a:r>
              <a:rPr lang="en-GB" dirty="0"/>
              <a:t>.</a:t>
            </a:r>
          </a:p>
        </p:txBody>
      </p:sp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82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155" name="Google Shape;155;p17"/>
          <p:cNvSpPr txBox="1"/>
          <p:nvPr/>
        </p:nvSpPr>
        <p:spPr>
          <a:xfrm>
            <a:off x="1294765" y="1609090"/>
            <a:ext cx="7543800" cy="321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Verdana" panose="020B0604030504040204"/>
              <a:buChar char="◉"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0" descr="Screenshot (73)"/>
          <p:cNvPicPr>
            <a:picLocks noChangeAspect="1"/>
          </p:cNvPicPr>
          <p:nvPr/>
        </p:nvPicPr>
        <p:blipFill>
          <a:blip r:embed="rId3"/>
          <a:srcRect l="26792" t="19812" r="39556" b="6213"/>
          <a:stretch>
            <a:fillRect/>
          </a:stretch>
        </p:blipFill>
        <p:spPr>
          <a:xfrm>
            <a:off x="1756461" y="1093583"/>
            <a:ext cx="4845685" cy="3426460"/>
          </a:xfrm>
          <a:prstGeom prst="rect">
            <a:avLst/>
          </a:prstGeom>
        </p:spPr>
      </p:pic>
      <p:sp>
        <p:nvSpPr>
          <p:cNvPr id="4" name="Google Shape;129;p15"/>
          <p:cNvSpPr/>
          <p:nvPr/>
        </p:nvSpPr>
        <p:spPr>
          <a:xfrm>
            <a:off x="375761" y="103975"/>
            <a:ext cx="339471" cy="345845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Google Shape;133;p15"/>
          <p:cNvSpPr/>
          <p:nvPr/>
        </p:nvSpPr>
        <p:spPr>
          <a:xfrm>
            <a:off x="433425" y="149744"/>
            <a:ext cx="224142" cy="22402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4765" y="605228"/>
            <a:ext cx="379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structure of SAYEH components: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983" y="111480"/>
            <a:ext cx="6973646" cy="307777"/>
          </a:xfrm>
        </p:spPr>
        <p:txBody>
          <a:bodyPr/>
          <a:lstStyle/>
          <a:p>
            <a:r>
              <a:rPr lang="en-US" dirty="0"/>
              <a:t>Addressing unit: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348" y="581004"/>
            <a:ext cx="7431723" cy="553998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As Shown in Hierarchical structure Addressing Unit consists of the PC and Address Logic. </a:t>
            </a:r>
          </a:p>
        </p:txBody>
      </p:sp>
      <p:sp>
        <p:nvSpPr>
          <p:cNvPr id="5" name="Google Shape;129;p15"/>
          <p:cNvSpPr/>
          <p:nvPr/>
        </p:nvSpPr>
        <p:spPr>
          <a:xfrm>
            <a:off x="375761" y="103975"/>
            <a:ext cx="339471" cy="345845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133;p15"/>
          <p:cNvSpPr/>
          <p:nvPr/>
        </p:nvSpPr>
        <p:spPr>
          <a:xfrm>
            <a:off x="433425" y="149744"/>
            <a:ext cx="224142" cy="22402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" name="Picture 8" descr="A white box with black 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75" y="1206553"/>
            <a:ext cx="5496998" cy="2103759"/>
          </a:xfrm>
          <a:prstGeom prst="rect">
            <a:avLst/>
          </a:prstGeom>
        </p:spPr>
      </p:pic>
      <p:pic>
        <p:nvPicPr>
          <p:cNvPr id="11" name="Picture 10" descr="A white rectangular object with black tex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975" y="3411123"/>
            <a:ext cx="5527274" cy="15483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program with text&#10;&#10;Description automatically generated with medium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28" y="440786"/>
            <a:ext cx="5861849" cy="38908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185" y="424180"/>
            <a:ext cx="7256780" cy="4451985"/>
          </a:xfrm>
        </p:spPr>
        <p:txBody>
          <a:bodyPr>
            <a:noAutofit/>
          </a:bodyPr>
          <a:lstStyle/>
          <a:p>
            <a:r>
              <a:rPr lang="en-US" sz="1400" b="1" dirty="0" err="1"/>
              <a:t>Arthmetic</a:t>
            </a:r>
            <a:r>
              <a:rPr lang="en-US" sz="1400" b="1" dirty="0"/>
              <a:t> Unit </a:t>
            </a:r>
            <a:r>
              <a:rPr lang="en-US" sz="1400" b="1" dirty="0" err="1"/>
              <a:t>verilog</a:t>
            </a:r>
            <a:r>
              <a:rPr lang="en-US" sz="1400" b="1" dirty="0"/>
              <a:t> code:</a:t>
            </a:r>
          </a:p>
          <a:p>
            <a:endParaRPr lang="en-US" sz="1400" b="1" dirty="0"/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`define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B15to0H 10’b1000000000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`define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AandBH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10’b0100000000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`define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AorBH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10’b0010000000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`define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notBH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10’b0001000000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`define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shlBH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10’b0000100000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`define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shrBH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10’b0000010000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`define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AaddBH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10’b0000001000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`define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AsubBH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10’b0000000100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`define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AmulBH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10’b0000000010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`define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AcmpBH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10’b0000000001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module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ArithmeticUnit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( A, B, </a:t>
            </a:r>
          </a:p>
          <a:p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               B15to0,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AandB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AorB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notB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shlB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shrB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AaddB,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AsubB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</a:p>
          <a:p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             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AmulB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AcmpB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aluout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cin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zout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cout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);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input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[15:0] A, B;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input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B15to0,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AandB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AorB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notB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shlB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shrB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</a:p>
          <a:p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          AaddB,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AsubB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AmulB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AcmpB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input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cin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outpu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t [15:0]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aluout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output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zout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cout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reg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[15:0]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aluout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reg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zout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cout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endParaRPr lang="en-US" sz="1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705" y="205105"/>
            <a:ext cx="7606665" cy="4834890"/>
          </a:xfrm>
        </p:spPr>
        <p:txBody>
          <a:bodyPr>
            <a:noAutofit/>
          </a:bodyPr>
          <a:lstStyle/>
          <a:p>
            <a:r>
              <a:rPr lang="en-US" sz="900" b="1" dirty="0"/>
              <a:t>continue...</a:t>
            </a:r>
            <a:endParaRPr lang="en-US" sz="900" dirty="0"/>
          </a:p>
          <a:p>
            <a:endParaRPr lang="en-US" sz="900" dirty="0"/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always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@( A or B or B15to0 or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AandB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or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AorB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or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notB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or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shlB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or</a:t>
            </a:r>
          </a:p>
          <a:p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                  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shrB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or AaddB or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AsubB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or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AmulB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or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AcmpB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or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cin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)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begin</a:t>
            </a:r>
            <a:endParaRPr lang="en-US" sz="12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zout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 0;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cout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 0;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aluout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 0;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case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({B15to0,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AandB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AorB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notB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shlB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</a:p>
          <a:p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          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shrB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AaddB,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AsubB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AmulB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AcmpB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})</a:t>
            </a:r>
          </a:p>
          <a:p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`B15to0H:aluout = B;</a:t>
            </a:r>
          </a:p>
          <a:p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`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AandBH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aluout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 A &amp; B;</a:t>
            </a:r>
          </a:p>
          <a:p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`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AorBH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aluout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 A | B;</a:t>
            </a:r>
          </a:p>
          <a:p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`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notBH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aluout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 ~B;</a:t>
            </a:r>
          </a:p>
          <a:p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`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shlBH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aluout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 {B[15:0], B[0]};</a:t>
            </a:r>
          </a:p>
          <a:p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`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shrBH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aluout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 {B[15], B[15:1]};</a:t>
            </a:r>
          </a:p>
          <a:p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`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AaddBH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: {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cout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aluout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} = A + B +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cin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`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AsubBH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: {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cout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aluout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} = A - B -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cin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`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AmulBH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aluout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 A[7:0] * B[7:0];</a:t>
            </a:r>
          </a:p>
          <a:p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`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AcmpBH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: begin</a:t>
            </a:r>
          </a:p>
          <a:p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aluout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 A;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if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(A&gt; B)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cout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 1; </a:t>
            </a:r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else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cout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 0;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if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(A==B)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zout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 1; </a:t>
            </a:r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else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zout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 0;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end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default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aluout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 0;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endcase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if 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aluout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== 0) </a:t>
            </a:r>
            <a:r>
              <a:rPr lang="en-US" sz="1200" dirty="0" err="1">
                <a:latin typeface="Calibri" panose="020F0502020204030204" charset="0"/>
                <a:cs typeface="Calibri" panose="020F0502020204030204" charset="0"/>
              </a:rPr>
              <a:t>zout</a:t>
            </a:r>
            <a:r>
              <a:rPr lang="en-US" sz="1200" dirty="0">
                <a:latin typeface="Calibri" panose="020F0502020204030204" charset="0"/>
                <a:cs typeface="Calibri" panose="020F0502020204030204" charset="0"/>
              </a:rPr>
              <a:t> = 1’b1;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end</a:t>
            </a:r>
          </a:p>
          <a:p>
            <a:r>
              <a:rPr lang="en-US" sz="1200" b="1" dirty="0">
                <a:latin typeface="Calibri" panose="020F0502020204030204" charset="0"/>
                <a:cs typeface="Calibri" panose="020F0502020204030204" charset="0"/>
              </a:rPr>
              <a:t>endmodule</a:t>
            </a:r>
            <a:endParaRPr lang="en-US" sz="12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sz="1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370" y="423545"/>
            <a:ext cx="7773670" cy="4166870"/>
          </a:xfrm>
        </p:spPr>
        <p:txBody>
          <a:bodyPr>
            <a:noAutofit/>
          </a:bodyPr>
          <a:lstStyle/>
          <a:p>
            <a:r>
              <a:rPr lang="en-US" sz="1400" b="1"/>
              <a:t>Registerfile verilog code.</a:t>
            </a:r>
          </a:p>
          <a:p>
            <a:endParaRPr lang="en-US" sz="1400" b="1"/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module 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RegisterFile ( input [15:0] in,</a:t>
            </a:r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inpu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t clk, RFLwrite, RFHwrite,</a:t>
            </a:r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input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 [1:0] Laddr, Raddr, input [2:0] Base,</a:t>
            </a:r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output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 [15:0] Lout, Rout );</a:t>
            </a:r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reg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 [15:0] MemoryFile [0:7];</a:t>
            </a:r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wire 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[2:0] Laddress = Base + Laddr;</a:t>
            </a:r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wire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 [2:0] Raddress = Base + Raddr;</a:t>
            </a:r>
          </a:p>
          <a:p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assign Lout = MemoryFile [Laddress];</a:t>
            </a:r>
          </a:p>
          <a:p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assign Rout = MemoryFile [Raddress];</a:t>
            </a:r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reg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 [15:0] TempReg;</a:t>
            </a:r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always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 @(</a:t>
            </a:r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negedge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 clk</a:t>
            </a:r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) begin</a:t>
            </a:r>
          </a:p>
          <a:p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TempReg = MemoryFile [Laddress];</a:t>
            </a:r>
          </a:p>
          <a:p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f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 (RFLwrite) TempReg [7:0] = in [7:0];</a:t>
            </a:r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if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 (RFHwrite) TempReg [15:8] = in [15:8];</a:t>
            </a:r>
          </a:p>
          <a:p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MemoryFile [Laddress] = TempReg;</a:t>
            </a:r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end</a:t>
            </a:r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endmodule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085" y="632460"/>
            <a:ext cx="7387590" cy="3770630"/>
          </a:xfrm>
        </p:spPr>
        <p:txBody>
          <a:bodyPr>
            <a:noAutofit/>
          </a:bodyPr>
          <a:lstStyle/>
          <a:p>
            <a:r>
              <a:rPr lang="en-US" sz="1200" b="1"/>
              <a:t>Instruction register verilog code.</a:t>
            </a:r>
          </a:p>
          <a:p>
            <a:endParaRPr lang="en-US" sz="1200" b="1"/>
          </a:p>
          <a:p>
            <a:endParaRPr lang="en-US" sz="1200" b="1"/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module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 InstrunctionRegister (in, IRload, clk, out);</a:t>
            </a:r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input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 [15:0] in;</a:t>
            </a:r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input 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IRload, clk;</a:t>
            </a:r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outpu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t [15:0] out;</a:t>
            </a:r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reg 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[15:0] out;</a:t>
            </a:r>
          </a:p>
          <a:p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always 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@(</a:t>
            </a:r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negedge 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clk) </a:t>
            </a:r>
          </a:p>
          <a:p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      </a:t>
            </a:r>
            <a:r>
              <a:rPr lang="en-US" sz="1200" b="1">
                <a:latin typeface="Calibri" panose="020F0502020204030204" charset="0"/>
                <a:cs typeface="Calibri" panose="020F0502020204030204" charset="0"/>
              </a:rPr>
              <a:t> if</a:t>
            </a:r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 (IRload == 1) out &lt;= in;</a:t>
            </a:r>
          </a:p>
          <a:p>
            <a:r>
              <a:rPr lang="en-US" sz="1200">
                <a:latin typeface="Calibri" panose="020F0502020204030204" charset="0"/>
                <a:cs typeface="Calibri" panose="020F0502020204030204" charset="0"/>
              </a:rPr>
              <a:t>endmodule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05" y="288290"/>
            <a:ext cx="7994650" cy="318135"/>
          </a:xfrm>
        </p:spPr>
        <p:txBody>
          <a:bodyPr wrap="square">
            <a:noAutofit/>
          </a:bodyPr>
          <a:lstStyle/>
          <a:p>
            <a:r>
              <a:rPr lang="en-US" dirty="0"/>
              <a:t>Controller: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125" y="852805"/>
            <a:ext cx="7834630" cy="3759835"/>
          </a:xfrm>
        </p:spPr>
        <p:txBody>
          <a:bodyPr>
            <a:noAutofit/>
          </a:bodyPr>
          <a:lstStyle/>
          <a:p>
            <a:pPr marL="514350" indent="-285750">
              <a:buFont typeface="Wingdings" panose="05000000000000000000" charset="0"/>
              <a:buChar char="§"/>
            </a:pP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Controller ports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. The instruction register output, ALU flags, and external control</a:t>
            </a:r>
          </a:p>
          <a:p>
            <a:pPr marL="228600" indent="0">
              <a:buFont typeface="Wingdings" panose="05000000000000000000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  signals  constitute the inputs of the controller.</a:t>
            </a:r>
          </a:p>
          <a:p>
            <a:pPr marL="228600" indent="0">
              <a:buFont typeface="Wingdings" panose="05000000000000000000" charset="0"/>
            </a:pP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285750">
              <a:buFont typeface="Wingdings" panose="05000000000000000000" charset="0"/>
              <a:buChar char="§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The outputs of the controller are 36 control signals going to the Data Path.</a:t>
            </a:r>
          </a:p>
          <a:p>
            <a:pPr marL="228600" indent="0">
              <a:buFont typeface="Wingdings" panose="05000000000000000000" charset="0"/>
            </a:pP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285750">
              <a:buFont typeface="Wingdings" panose="05000000000000000000" charset="0"/>
              <a:buChar char="§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A Shadow output that indicates that the controller is handling a shadow </a:t>
            </a:r>
            <a:r>
              <a:rPr lang="en-US" sz="1600" dirty="0" err="1">
                <a:latin typeface="Calibri" panose="020F0502020204030204" charset="0"/>
                <a:cs typeface="Calibri" panose="020F0502020204030204" charset="0"/>
              </a:rPr>
              <a:t>instrcution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.</a:t>
            </a:r>
          </a:p>
          <a:p>
            <a:pPr marL="514350" indent="-285750">
              <a:buFont typeface="Wingdings" panose="05000000000000000000" charset="0"/>
              <a:buChar char="§"/>
            </a:pP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285750">
              <a:buFont typeface="Wingdings" panose="05000000000000000000" charset="0"/>
              <a:buChar char="§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controller outputs are declared as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reg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and are assigned values in the combinational always block of the controller module.</a:t>
            </a:r>
          </a:p>
          <a:p>
            <a:pPr marL="514350" indent="-285750">
              <a:buFont typeface="Wingdings" panose="05000000000000000000" charset="0"/>
              <a:buChar char="§"/>
            </a:pP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285750">
              <a:buFont typeface="Wingdings" panose="05000000000000000000" charset="0"/>
              <a:buChar char="§"/>
            </a:pP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Control states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. A parameter declaration declares the eight states of the controller.</a:t>
            </a:r>
          </a:p>
          <a:p>
            <a:pPr marL="514350" indent="-285750">
              <a:buFont typeface="Wingdings" panose="05000000000000000000" charset="0"/>
              <a:buChar char="§"/>
            </a:pP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285750">
              <a:buFont typeface="Wingdings" panose="05000000000000000000" charset="0"/>
              <a:buChar char="§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Eight states are reset,fetch,memread,exc1,exc2,exc1lda,exc2lda,incpc.</a:t>
            </a:r>
          </a:p>
          <a:p>
            <a:pPr marL="514350" indent="-285750">
              <a:buFont typeface="Wingdings" panose="05000000000000000000" charset="0"/>
              <a:buChar char="§"/>
            </a:pP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285750">
              <a:buFont typeface="Wingdings" panose="05000000000000000000" charset="0"/>
              <a:buChar char="§"/>
            </a:pP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285750">
              <a:buFont typeface="Wingdings" panose="05000000000000000000" charset="0"/>
              <a:buChar char="§"/>
            </a:pP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228600" indent="0">
              <a:buFont typeface="Wingdings" panose="05000000000000000000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</a:t>
            </a:r>
          </a:p>
          <a:p>
            <a:pPr marL="228600" indent="0">
              <a:buFont typeface="Wingdings" panose="05000000000000000000" charset="0"/>
            </a:pP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0" y="881380"/>
            <a:ext cx="7962265" cy="307340"/>
          </a:xfrm>
        </p:spPr>
        <p:txBody>
          <a:bodyPr wrap="square"/>
          <a:lstStyle/>
          <a:p>
            <a:r>
              <a:rPr lang="en-US"/>
              <a:t>Controlpath.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165" y="1435100"/>
            <a:ext cx="7816850" cy="3375025"/>
          </a:xfrm>
        </p:spPr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4" name="Picture 3" descr="Screenshot (104)"/>
          <p:cNvPicPr>
            <a:picLocks noChangeAspect="1"/>
          </p:cNvPicPr>
          <p:nvPr/>
        </p:nvPicPr>
        <p:blipFill>
          <a:blip r:embed="rId2"/>
          <a:srcRect l="10569" t="26260" r="29333" b="10894"/>
          <a:stretch>
            <a:fillRect/>
          </a:stretch>
        </p:blipFill>
        <p:spPr>
          <a:xfrm>
            <a:off x="684530" y="1335405"/>
            <a:ext cx="7689850" cy="36601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9"/>
          <p:cNvGrpSpPr/>
          <p:nvPr/>
        </p:nvGrpSpPr>
        <p:grpSpPr>
          <a:xfrm>
            <a:off x="66612" y="167603"/>
            <a:ext cx="1192959" cy="405042"/>
            <a:chOff x="-31194" y="928750"/>
            <a:chExt cx="1376045" cy="406400"/>
          </a:xfrm>
        </p:grpSpPr>
        <p:sp>
          <p:nvSpPr>
            <p:cNvPr id="70" name="Google Shape;70;p9"/>
            <p:cNvSpPr/>
            <p:nvPr/>
          </p:nvSpPr>
          <p:spPr>
            <a:xfrm>
              <a:off x="-31194" y="928750"/>
              <a:ext cx="1376045" cy="0"/>
            </a:xfrm>
            <a:custGeom>
              <a:avLst/>
              <a:gdLst/>
              <a:ahLst/>
              <a:cxnLst/>
              <a:rect l="l" t="t" r="r" b="b"/>
              <a:pathLst>
                <a:path w="1376045" h="120000" extrusionOk="0">
                  <a:moveTo>
                    <a:pt x="0" y="0"/>
                  </a:moveTo>
                  <a:lnTo>
                    <a:pt x="1375791" y="0"/>
                  </a:lnTo>
                </a:path>
              </a:pathLst>
            </a:cu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817473" y="92875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 extrusionOk="0">
                  <a:moveTo>
                    <a:pt x="202946" y="0"/>
                  </a:moveTo>
                  <a:lnTo>
                    <a:pt x="156414" y="5363"/>
                  </a:lnTo>
                  <a:lnTo>
                    <a:pt x="113698" y="20639"/>
                  </a:lnTo>
                  <a:lnTo>
                    <a:pt x="76016" y="44606"/>
                  </a:lnTo>
                  <a:lnTo>
                    <a:pt x="44586" y="76043"/>
                  </a:lnTo>
                  <a:lnTo>
                    <a:pt x="20628" y="113726"/>
                  </a:lnTo>
                  <a:lnTo>
                    <a:pt x="5360" y="156434"/>
                  </a:lnTo>
                  <a:lnTo>
                    <a:pt x="0" y="202946"/>
                  </a:lnTo>
                  <a:lnTo>
                    <a:pt x="5360" y="249497"/>
                  </a:lnTo>
                  <a:lnTo>
                    <a:pt x="20628" y="292221"/>
                  </a:lnTo>
                  <a:lnTo>
                    <a:pt x="44586" y="329902"/>
                  </a:lnTo>
                  <a:lnTo>
                    <a:pt x="76016" y="361324"/>
                  </a:lnTo>
                  <a:lnTo>
                    <a:pt x="113698" y="385274"/>
                  </a:lnTo>
                  <a:lnTo>
                    <a:pt x="156414" y="400535"/>
                  </a:lnTo>
                  <a:lnTo>
                    <a:pt x="202946" y="405891"/>
                  </a:lnTo>
                  <a:lnTo>
                    <a:pt x="249482" y="400535"/>
                  </a:lnTo>
                  <a:lnTo>
                    <a:pt x="292201" y="385274"/>
                  </a:lnTo>
                  <a:lnTo>
                    <a:pt x="329885" y="361324"/>
                  </a:lnTo>
                  <a:lnTo>
                    <a:pt x="361316" y="329902"/>
                  </a:lnTo>
                  <a:lnTo>
                    <a:pt x="385275" y="292221"/>
                  </a:lnTo>
                  <a:lnTo>
                    <a:pt x="400544" y="249497"/>
                  </a:lnTo>
                  <a:lnTo>
                    <a:pt x="405904" y="202946"/>
                  </a:lnTo>
                  <a:lnTo>
                    <a:pt x="400544" y="156434"/>
                  </a:lnTo>
                  <a:lnTo>
                    <a:pt x="385275" y="113726"/>
                  </a:lnTo>
                  <a:lnTo>
                    <a:pt x="361316" y="76043"/>
                  </a:lnTo>
                  <a:lnTo>
                    <a:pt x="329885" y="44606"/>
                  </a:lnTo>
                  <a:lnTo>
                    <a:pt x="292201" y="20639"/>
                  </a:lnTo>
                  <a:lnTo>
                    <a:pt x="249482" y="5363"/>
                  </a:lnTo>
                  <a:lnTo>
                    <a:pt x="202946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3" name="Google Shape;73;p9"/>
          <p:cNvSpPr/>
          <p:nvPr/>
        </p:nvSpPr>
        <p:spPr>
          <a:xfrm>
            <a:off x="5649" y="4163494"/>
            <a:ext cx="9138920" cy="979805"/>
          </a:xfrm>
          <a:custGeom>
            <a:avLst/>
            <a:gdLst/>
            <a:ahLst/>
            <a:cxnLst/>
            <a:rect l="l" t="t" r="r" b="b"/>
            <a:pathLst>
              <a:path w="9138920" h="979804" extrusionOk="0">
                <a:moveTo>
                  <a:pt x="0" y="979804"/>
                </a:moveTo>
                <a:lnTo>
                  <a:pt x="9138350" y="979804"/>
                </a:lnTo>
                <a:lnTo>
                  <a:pt x="9138350" y="0"/>
                </a:lnTo>
                <a:lnTo>
                  <a:pt x="0" y="0"/>
                </a:lnTo>
                <a:lnTo>
                  <a:pt x="0" y="979804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1349242" y="277966"/>
            <a:ext cx="1352456" cy="32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Conten</a:t>
            </a:r>
            <a:r>
              <a:rPr lang="en-US" altLang="en-GB" dirty="0"/>
              <a:t>t</a:t>
            </a:r>
            <a:r>
              <a:rPr lang="en-GB" dirty="0"/>
              <a:t>s</a:t>
            </a:r>
          </a:p>
        </p:txBody>
      </p:sp>
      <p:sp>
        <p:nvSpPr>
          <p:cNvPr id="75" name="Google Shape;75;p9"/>
          <p:cNvSpPr/>
          <p:nvPr/>
        </p:nvSpPr>
        <p:spPr>
          <a:xfrm>
            <a:off x="850654" y="258110"/>
            <a:ext cx="237651" cy="2240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1454912" y="1051442"/>
            <a:ext cx="6234175" cy="250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065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GB" dirty="0"/>
              <a:t>Introduction .</a:t>
            </a:r>
          </a:p>
          <a:p>
            <a:pPr marL="12065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US" altLang="en-GB" dirty="0"/>
              <a:t>Components and its description</a:t>
            </a:r>
            <a:endParaRPr lang="en-GB" dirty="0"/>
          </a:p>
          <a:p>
            <a:pPr marL="172085" lvl="0" indent="-1327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US" altLang="en-GB" dirty="0"/>
              <a:t>Instruction format</a:t>
            </a:r>
            <a:endParaRPr lang="en-GB" dirty="0"/>
          </a:p>
          <a:p>
            <a:pPr marL="172085" lvl="0" indent="-1327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GB" dirty="0"/>
              <a:t>I</a:t>
            </a:r>
            <a:r>
              <a:rPr lang="en-US" altLang="en-GB" dirty="0" err="1"/>
              <a:t>nstruction</a:t>
            </a:r>
            <a:r>
              <a:rPr lang="en-US" altLang="en-GB" dirty="0"/>
              <a:t> set </a:t>
            </a:r>
            <a:endParaRPr lang="en-GB" dirty="0"/>
          </a:p>
          <a:p>
            <a:pPr marL="12065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US" altLang="en-GB" dirty="0"/>
              <a:t>Datapath</a:t>
            </a:r>
          </a:p>
          <a:p>
            <a:pPr marL="12065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US" altLang="en-GB" dirty="0"/>
              <a:t>Hierarchical Structure</a:t>
            </a:r>
          </a:p>
          <a:p>
            <a:pPr marL="12065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US" altLang="en-GB" dirty="0"/>
              <a:t>Alu operations</a:t>
            </a:r>
          </a:p>
          <a:p>
            <a:pPr marL="12065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r>
              <a:rPr lang="en-US" altLang="en-GB" dirty="0"/>
              <a:t>Controller</a:t>
            </a:r>
          </a:p>
          <a:p>
            <a:pPr marL="12065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</a:pPr>
            <a:endParaRPr lang="en-US" altLang="en-GB" dirty="0"/>
          </a:p>
        </p:txBody>
      </p:sp>
      <p:sp>
        <p:nvSpPr>
          <p:cNvPr id="77" name="Google Shape;77;p9"/>
          <p:cNvSpPr txBox="1"/>
          <p:nvPr/>
        </p:nvSpPr>
        <p:spPr>
          <a:xfrm>
            <a:off x="8893429" y="4823107"/>
            <a:ext cx="146685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2</a:t>
            </a:fld>
            <a:endParaRPr sz="100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905" y="456565"/>
            <a:ext cx="8014335" cy="4495800"/>
          </a:xfrm>
        </p:spPr>
        <p:txBody>
          <a:bodyPr>
            <a:noAutofit/>
          </a:bodyPr>
          <a:lstStyle/>
          <a:p>
            <a:pPr marL="514350" indent="-285750">
              <a:buFont typeface="Wingdings" panose="05000000000000000000" charset="0"/>
              <a:buChar char="§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State 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reset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is the initial state of the machine and its halt state.</a:t>
            </a:r>
          </a:p>
          <a:p>
            <a:pPr marL="514350" indent="-285750">
              <a:buFont typeface="Wingdings" panose="05000000000000000000" charset="0"/>
              <a:buChar char="§"/>
            </a:pP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285750">
              <a:buFont typeface="Wingdings" panose="05000000000000000000" charset="0"/>
              <a:buChar char="§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In state fetch the machine begins fetching a 16-bit instruction that can include </a:t>
            </a:r>
          </a:p>
          <a:p>
            <a:pPr marL="228600" indent="0">
              <a:buFont typeface="Wingdings" panose="05000000000000000000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an 8-bit instruction and a shadow.</a:t>
            </a:r>
          </a:p>
          <a:p>
            <a:pPr marL="228600" indent="0">
              <a:buFont typeface="Wingdings" panose="05000000000000000000" charset="0"/>
            </a:pP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285750">
              <a:buFont typeface="Wingdings" panose="05000000000000000000" charset="0"/>
              <a:buChar char="§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State </a:t>
            </a:r>
            <a:r>
              <a:rPr lang="en-US" sz="1600" b="1" dirty="0" err="1">
                <a:latin typeface="Calibri" panose="020F0502020204030204" charset="0"/>
                <a:cs typeface="Calibri" panose="020F0502020204030204" charset="0"/>
              </a:rPr>
              <a:t>memread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is entered while our controller is waiting for Instruction</a:t>
            </a:r>
          </a:p>
          <a:p>
            <a:pPr marL="228600" indent="0">
              <a:buFont typeface="Wingdings" panose="05000000000000000000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</a:t>
            </a:r>
          </a:p>
          <a:p>
            <a:pPr marL="514350" indent="-285750">
              <a:buFont typeface="Wingdings" panose="05000000000000000000" charset="0"/>
              <a:buChar char="§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Execution of instructions is performed in the exec1 state. This state is entered from </a:t>
            </a:r>
          </a:p>
          <a:p>
            <a:pPr marL="228600" indent="0">
              <a:buFont typeface="Wingdings" panose="05000000000000000000" charset="0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     the </a:t>
            </a:r>
            <a:r>
              <a:rPr lang="en-US" sz="1600" b="1" dirty="0" err="1">
                <a:latin typeface="Calibri" panose="020F0502020204030204" charset="0"/>
                <a:cs typeface="Calibri" panose="020F0502020204030204" charset="0"/>
              </a:rPr>
              <a:t>memread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state.</a:t>
            </a:r>
          </a:p>
          <a:p>
            <a:pPr marL="228600" indent="0">
              <a:buFont typeface="Wingdings" panose="05000000000000000000" charset="0"/>
            </a:pP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285750">
              <a:buFont typeface="Wingdings" panose="05000000000000000000" charset="0"/>
              <a:buChar char="§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The </a:t>
            </a:r>
            <a:r>
              <a:rPr lang="en-US" sz="1600" b="1" dirty="0" err="1">
                <a:latin typeface="Calibri" panose="020F0502020204030204" charset="0"/>
                <a:cs typeface="Calibri" panose="020F0502020204030204" charset="0"/>
              </a:rPr>
              <a:t>lda</a:t>
            </a:r>
            <a:r>
              <a:rPr lang="en-US" sz="1600"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instruction is not completed by the exec1 state and requires the additional state of exec1lda to complete its memory read.</a:t>
            </a:r>
          </a:p>
          <a:p>
            <a:pPr marL="514350" indent="-285750">
              <a:buFont typeface="Wingdings" panose="05000000000000000000" charset="0"/>
              <a:buChar char="§"/>
            </a:pP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514350" indent="-285750">
              <a:buFont typeface="Wingdings" panose="05000000000000000000" charset="0"/>
              <a:buChar char="§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States exec2 and exec2lda are like exec1 and exec1lda except that they handle the shadow part of an instruction.</a:t>
            </a:r>
          </a:p>
          <a:p>
            <a:pPr marL="514350" indent="-285750">
              <a:buFont typeface="Wingdings" panose="05000000000000000000" charset="0"/>
              <a:buChar char="§"/>
            </a:pPr>
            <a:r>
              <a:rPr lang="en-US" sz="1600" dirty="0">
                <a:latin typeface="Calibri" panose="020F0502020204030204" charset="0"/>
                <a:cs typeface="Calibri" panose="020F0502020204030204" charset="0"/>
              </a:rPr>
              <a:t> the incpc state increments the program counter.</a:t>
            </a:r>
          </a:p>
          <a:p>
            <a:pPr marL="514350" indent="-285750">
              <a:buFont typeface="Wingdings" panose="05000000000000000000" charset="0"/>
              <a:buChar char="§"/>
            </a:pPr>
            <a:endParaRPr lang="en-US" sz="16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D90D-AFEE-5612-BC24-5A75F013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3" y="145445"/>
            <a:ext cx="9169400" cy="307777"/>
          </a:xfrm>
        </p:spPr>
        <p:txBody>
          <a:bodyPr/>
          <a:lstStyle/>
          <a:p>
            <a:r>
              <a:rPr lang="en-US" dirty="0"/>
              <a:t>Instructions and Schematic: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E24A7-A7DB-9163-5029-810FA2C62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704" y="593427"/>
            <a:ext cx="7537508" cy="4126001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Testing the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Sayeh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Processor the instructions we created are as follows: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@0 f60a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@1 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210f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@2 fe0b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@3 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3c0f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@4 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b10f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Lets decode and understand the above instructions. “@0” implies at 0</a:t>
            </a:r>
            <a:r>
              <a:rPr lang="en-IN" sz="16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location of the memory. These instruction are in hexadecimal format will convert into binary so that we can understand them easily. (f60a)</a:t>
            </a:r>
            <a:r>
              <a:rPr lang="en-IN" sz="16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(1111-0110-0000-1010)</a:t>
            </a:r>
            <a:r>
              <a:rPr lang="en-IN" sz="16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From the Opcode bits we can decode and identify it as the </a:t>
            </a:r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SPC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PC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instruction. That is in this instruction we are actually 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immediate data(0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to the </a:t>
            </a:r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PC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value and storing the address in the R1 register. Likewise we can decode and understand the other instructions also.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5234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5386-6462-F3C4-713F-E85C5177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78" y="156161"/>
            <a:ext cx="9169400" cy="307777"/>
          </a:xfrm>
        </p:spPr>
        <p:txBody>
          <a:bodyPr/>
          <a:lstStyle/>
          <a:p>
            <a:r>
              <a:rPr lang="en-US" dirty="0"/>
              <a:t>Schematic of Sayeh Processor: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1C840-18FF-B485-6E7A-48DE36252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97F05-FB2B-D0D5-340F-032DAEDC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67" y="658895"/>
            <a:ext cx="6976085" cy="417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67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C0ED-A3C8-A3DB-99B3-77EA0072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35" y="87964"/>
            <a:ext cx="9169400" cy="307777"/>
          </a:xfrm>
        </p:spPr>
        <p:txBody>
          <a:bodyPr/>
          <a:lstStyle/>
          <a:p>
            <a:r>
              <a:rPr lang="en-US" dirty="0"/>
              <a:t>Results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6353A-C249-2279-BDD8-B1F564EC0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DAC3C-3160-C7BD-CA7C-5971D61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76" y="500452"/>
            <a:ext cx="7545848" cy="45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4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74" name="Google Shape;174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2973070" y="1504949"/>
              <a:ext cx="3197860" cy="2133600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82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ctrTitle"/>
          </p:nvPr>
        </p:nvSpPr>
        <p:spPr>
          <a:xfrm>
            <a:off x="393044" y="250443"/>
            <a:ext cx="3418975" cy="46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099185" marR="5080" lvl="0" indent="-1087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   </a:t>
            </a:r>
            <a:r>
              <a:rPr 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4" name="Google Shape;84;p10"/>
          <p:cNvSpPr txBox="1"/>
          <p:nvPr/>
        </p:nvSpPr>
        <p:spPr>
          <a:xfrm>
            <a:off x="4525136" y="72643"/>
            <a:ext cx="9398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4</a:t>
            </a:r>
            <a:endParaRPr sz="100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1126" y="932568"/>
            <a:ext cx="65400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CPU is simple architecture, yet enough hardware (SAYEH)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that has been designed for educational and benchmarking purposes.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simple CPU example discussed here has a register file that is used for data processing instructions.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CPU has a 16-bit data bus and a 16-bit address bus.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processor has 8 and 16-bit instructions.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/>
        </p:nvSpPr>
        <p:spPr>
          <a:xfrm>
            <a:off x="2517366" y="1388267"/>
            <a:ext cx="5603714" cy="56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3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8893429" y="4823107"/>
            <a:ext cx="146685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1D1D1B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4</a:t>
            </a:fld>
            <a:endParaRPr sz="100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2" name="Picture 1" descr="Screenshot (69)"/>
          <p:cNvPicPr>
            <a:picLocks noChangeAspect="1"/>
          </p:cNvPicPr>
          <p:nvPr/>
        </p:nvPicPr>
        <p:blipFill>
          <a:blip r:embed="rId3"/>
          <a:srcRect l="24480" t="35190" r="39035" b="24049"/>
          <a:stretch>
            <a:fillRect/>
          </a:stretch>
        </p:blipFill>
        <p:spPr>
          <a:xfrm>
            <a:off x="976396" y="1076403"/>
            <a:ext cx="6678930" cy="3529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173" y="340629"/>
            <a:ext cx="464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SAYEH Processor Interface Signals are as Follows: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1"/>
          <p:cNvGrpSpPr/>
          <p:nvPr/>
        </p:nvGrpSpPr>
        <p:grpSpPr>
          <a:xfrm>
            <a:off x="-138106" y="298595"/>
            <a:ext cx="1376045" cy="406400"/>
            <a:chOff x="0" y="928750"/>
            <a:chExt cx="1376045" cy="406400"/>
          </a:xfrm>
        </p:grpSpPr>
        <p:sp>
          <p:nvSpPr>
            <p:cNvPr id="90" name="Google Shape;90;p11"/>
            <p:cNvSpPr/>
            <p:nvPr/>
          </p:nvSpPr>
          <p:spPr>
            <a:xfrm>
              <a:off x="0" y="1131696"/>
              <a:ext cx="1376045" cy="0"/>
            </a:xfrm>
            <a:custGeom>
              <a:avLst/>
              <a:gdLst/>
              <a:ahLst/>
              <a:cxnLst/>
              <a:rect l="l" t="t" r="r" b="b"/>
              <a:pathLst>
                <a:path w="1376045" h="120000" extrusionOk="0">
                  <a:moveTo>
                    <a:pt x="0" y="0"/>
                  </a:moveTo>
                  <a:lnTo>
                    <a:pt x="1375791" y="0"/>
                  </a:lnTo>
                </a:path>
              </a:pathLst>
            </a:cu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817473" y="92875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 extrusionOk="0">
                  <a:moveTo>
                    <a:pt x="202946" y="0"/>
                  </a:moveTo>
                  <a:lnTo>
                    <a:pt x="156414" y="5363"/>
                  </a:lnTo>
                  <a:lnTo>
                    <a:pt x="113698" y="20639"/>
                  </a:lnTo>
                  <a:lnTo>
                    <a:pt x="76016" y="44606"/>
                  </a:lnTo>
                  <a:lnTo>
                    <a:pt x="44586" y="76043"/>
                  </a:lnTo>
                  <a:lnTo>
                    <a:pt x="20628" y="113726"/>
                  </a:lnTo>
                  <a:lnTo>
                    <a:pt x="5360" y="156434"/>
                  </a:lnTo>
                  <a:lnTo>
                    <a:pt x="0" y="202946"/>
                  </a:lnTo>
                  <a:lnTo>
                    <a:pt x="5360" y="249497"/>
                  </a:lnTo>
                  <a:lnTo>
                    <a:pt x="20628" y="292221"/>
                  </a:lnTo>
                  <a:lnTo>
                    <a:pt x="44586" y="329902"/>
                  </a:lnTo>
                  <a:lnTo>
                    <a:pt x="76016" y="361324"/>
                  </a:lnTo>
                  <a:lnTo>
                    <a:pt x="113698" y="385274"/>
                  </a:lnTo>
                  <a:lnTo>
                    <a:pt x="156414" y="400535"/>
                  </a:lnTo>
                  <a:lnTo>
                    <a:pt x="202946" y="405891"/>
                  </a:lnTo>
                  <a:lnTo>
                    <a:pt x="249482" y="400535"/>
                  </a:lnTo>
                  <a:lnTo>
                    <a:pt x="292201" y="385274"/>
                  </a:lnTo>
                  <a:lnTo>
                    <a:pt x="329885" y="361324"/>
                  </a:lnTo>
                  <a:lnTo>
                    <a:pt x="361316" y="329902"/>
                  </a:lnTo>
                  <a:lnTo>
                    <a:pt x="385275" y="292221"/>
                  </a:lnTo>
                  <a:lnTo>
                    <a:pt x="400544" y="249497"/>
                  </a:lnTo>
                  <a:lnTo>
                    <a:pt x="405904" y="202946"/>
                  </a:lnTo>
                  <a:lnTo>
                    <a:pt x="400544" y="156434"/>
                  </a:lnTo>
                  <a:lnTo>
                    <a:pt x="385275" y="113726"/>
                  </a:lnTo>
                  <a:lnTo>
                    <a:pt x="361316" y="76043"/>
                  </a:lnTo>
                  <a:lnTo>
                    <a:pt x="329885" y="44606"/>
                  </a:lnTo>
                  <a:lnTo>
                    <a:pt x="292201" y="20639"/>
                  </a:lnTo>
                  <a:lnTo>
                    <a:pt x="249482" y="5363"/>
                  </a:lnTo>
                  <a:lnTo>
                    <a:pt x="202946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2" name="Google Shape;92;p11"/>
          <p:cNvSpPr/>
          <p:nvPr/>
        </p:nvSpPr>
        <p:spPr>
          <a:xfrm>
            <a:off x="3648215" y="478395"/>
            <a:ext cx="5255455" cy="67455"/>
          </a:xfrm>
          <a:custGeom>
            <a:avLst/>
            <a:gdLst/>
            <a:ahLst/>
            <a:cxnLst/>
            <a:rect l="l" t="t" r="r" b="b"/>
            <a:pathLst>
              <a:path w="3878579" h="120000" extrusionOk="0">
                <a:moveTo>
                  <a:pt x="0" y="0"/>
                </a:moveTo>
                <a:lnTo>
                  <a:pt x="3878326" y="0"/>
                </a:lnTo>
              </a:path>
            </a:pathLst>
          </a:cu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1223873" y="270611"/>
            <a:ext cx="3242153" cy="32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CPU Components</a:t>
            </a:r>
          </a:p>
        </p:txBody>
      </p:sp>
      <p:sp>
        <p:nvSpPr>
          <p:cNvPr id="94" name="Google Shape;94;p11"/>
          <p:cNvSpPr/>
          <p:nvPr/>
        </p:nvSpPr>
        <p:spPr>
          <a:xfrm>
            <a:off x="3580905" y="318792"/>
            <a:ext cx="67310" cy="326390"/>
          </a:xfrm>
          <a:custGeom>
            <a:avLst/>
            <a:gdLst/>
            <a:ahLst/>
            <a:cxnLst/>
            <a:rect l="l" t="t" r="r" b="b"/>
            <a:pathLst>
              <a:path w="67310" h="326390" extrusionOk="0">
                <a:moveTo>
                  <a:pt x="67056" y="0"/>
                </a:moveTo>
                <a:lnTo>
                  <a:pt x="0" y="0"/>
                </a:lnTo>
                <a:lnTo>
                  <a:pt x="0" y="326136"/>
                </a:lnTo>
                <a:lnTo>
                  <a:pt x="67056" y="326136"/>
                </a:lnTo>
                <a:lnTo>
                  <a:pt x="6705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1754340" y="1303737"/>
            <a:ext cx="4059555" cy="195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93700" marR="17272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Standard Registers</a:t>
            </a:r>
          </a:p>
          <a:p>
            <a:pPr marL="393700" marR="17272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Program Counter</a:t>
            </a:r>
          </a:p>
          <a:p>
            <a:pPr marL="393700" marR="17272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Instruction Register</a:t>
            </a:r>
          </a:p>
          <a:p>
            <a:pPr marL="393700" marR="17272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Arithmetic Logic Unit</a:t>
            </a:r>
          </a:p>
          <a:p>
            <a:pPr marL="393700" marR="17272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Status Register</a:t>
            </a:r>
          </a:p>
          <a:p>
            <a:pPr marL="393700" marR="17272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Window Pointer</a:t>
            </a:r>
            <a:endParaRPr lang="en-US"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93700" marR="172720" lvl="0" indent="-381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Verdana" panose="020B0604030504040204"/>
              <a:buChar char="◉"/>
            </a:pPr>
            <a:endParaRPr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93700" marR="5080" lvl="0" indent="-22923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Verdana" panose="020B0604030504040204"/>
              <a:buNone/>
            </a:pPr>
            <a:endParaRPr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793042" y="382099"/>
            <a:ext cx="224142" cy="2240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82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163316" y="778513"/>
            <a:ext cx="579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SAYEH components that are used by its instructions includes: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/>
          <p:nvPr/>
        </p:nvSpPr>
        <p:spPr>
          <a:xfrm>
            <a:off x="466448" y="52455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539328" y="52454"/>
            <a:ext cx="2473296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      </a:t>
            </a:r>
            <a:r>
              <a:rPr lang="en-US" altLang="en-GB" sz="2400" b="1" dirty="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Description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800" b="1" dirty="0">
              <a:solidFill>
                <a:schemeClr val="dk1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GB" sz="1800" b="1" dirty="0">
              <a:solidFill>
                <a:schemeClr val="dk1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587773" y="143641"/>
            <a:ext cx="224142" cy="2240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82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942700" y="652634"/>
            <a:ext cx="597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CPU components and a brief description of each are shown below: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8336" y="1068233"/>
            <a:ext cx="67913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Program Counter, 16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R0, R1, R2,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R3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General purpose registers part of the register file, 16 bits.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Reg file.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general purpose registers form a window of 4 in a register file of 8 registers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WP.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Window Pointer points to the register file to define R0, R1, R2, and R3, 3 bits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IR.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Instruction Register that is loaded with a 16-bit, an 8-bit, or two 8-bit instructions, 16 bits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ALU.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ALU that can AND, OR, NOT, Shift, Compare, Add, Subtract, and Multiply its inputs, 16 bit operands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Z flag.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Becomes 1 when the ALU output is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 flag.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Becomes 1 when the ALU has a carry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/>
          <p:nvPr/>
        </p:nvSpPr>
        <p:spPr>
          <a:xfrm>
            <a:off x="172768" y="29233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1012237" y="790849"/>
            <a:ext cx="6327186" cy="34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The general format of 8-bit and 16-bit SAYEH instructions is shown below:</a:t>
            </a:r>
            <a:endParaRPr sz="1400" b="0"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636817" y="316911"/>
            <a:ext cx="7697470" cy="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 panose="020B0604020202020204"/>
            </a:pPr>
            <a:r>
              <a:rPr lang="en-US" sz="2000" b="1" dirty="0"/>
              <a:t>SAYEH Instruction Format: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82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pic>
        <p:nvPicPr>
          <p:cNvPr id="2" name="Picture 0" descr="Screenshot (70)"/>
          <p:cNvPicPr>
            <a:picLocks noChangeAspect="1"/>
          </p:cNvPicPr>
          <p:nvPr/>
        </p:nvPicPr>
        <p:blipFill rotWithShape="1">
          <a:blip r:embed="rId3"/>
          <a:srcRect l="27573" t="37949" r="34090" b="50000"/>
          <a:stretch>
            <a:fillRect/>
          </a:stretch>
        </p:blipFill>
        <p:spPr>
          <a:xfrm>
            <a:off x="1144515" y="1086985"/>
            <a:ext cx="5852765" cy="1048759"/>
          </a:xfrm>
          <a:prstGeom prst="rect">
            <a:avLst/>
          </a:prstGeom>
        </p:spPr>
      </p:pic>
      <p:sp>
        <p:nvSpPr>
          <p:cNvPr id="3" name="Google Shape;96;p11"/>
          <p:cNvSpPr/>
          <p:nvPr/>
        </p:nvSpPr>
        <p:spPr>
          <a:xfrm>
            <a:off x="263897" y="383523"/>
            <a:ext cx="224142" cy="22402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044" y="2475405"/>
            <a:ext cx="6918083" cy="119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16-bit instructions have the </a:t>
            </a:r>
            <a:r>
              <a:rPr lang="en-US" i="1" dirty="0"/>
              <a:t>Immediate</a:t>
            </a:r>
            <a:r>
              <a:rPr lang="en-US" dirty="0"/>
              <a:t> field and the 8-bit instructions do not.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OPCODE filed is a 4-bit code that specifies the type of instruction.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Left and Right fields are two bit codes selecting </a:t>
            </a:r>
            <a:r>
              <a:rPr lang="en-US" b="1" dirty="0"/>
              <a:t>R0</a:t>
            </a:r>
            <a:r>
              <a:rPr lang="en-US" dirty="0"/>
              <a:t> through </a:t>
            </a:r>
            <a:r>
              <a:rPr lang="en-US" b="1" dirty="0"/>
              <a:t>R3.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Usually, Left is used for destination and Right for source.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Immediate field is used for immediate data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375761" y="103975"/>
            <a:ext cx="339471" cy="345845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62000" y="103975"/>
            <a:ext cx="609132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US" altLang="en-GB" dirty="0"/>
              <a:t>Instruction Set</a:t>
            </a:r>
            <a:r>
              <a:rPr lang="en-GB" dirty="0"/>
              <a:t>:-</a:t>
            </a:r>
          </a:p>
        </p:txBody>
      </p:sp>
      <p:sp>
        <p:nvSpPr>
          <p:cNvPr id="132" name="Google Shape;132;p15"/>
          <p:cNvSpPr txBox="1"/>
          <p:nvPr/>
        </p:nvSpPr>
        <p:spPr>
          <a:xfrm>
            <a:off x="838200" y="1195070"/>
            <a:ext cx="7809230" cy="335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22860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Verdana" panose="020B0604030504040204"/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433425" y="149744"/>
            <a:ext cx="224142" cy="22402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" name="Google Shape;134;p15"/>
          <p:cNvSpPr txBox="1">
            <a:spLocks noGrp="1"/>
          </p:cNvSpPr>
          <p:nvPr>
            <p:ph type="sldNum" idx="12"/>
          </p:nvPr>
        </p:nvSpPr>
        <p:spPr>
          <a:xfrm>
            <a:off x="8838565" y="4823107"/>
            <a:ext cx="201929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82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pic>
        <p:nvPicPr>
          <p:cNvPr id="2" name="Picture 0" descr="Screenshot (71)"/>
          <p:cNvPicPr>
            <a:picLocks noChangeAspect="1"/>
          </p:cNvPicPr>
          <p:nvPr/>
        </p:nvPicPr>
        <p:blipFill>
          <a:blip r:embed="rId4"/>
          <a:srcRect l="26181" t="18974" r="28144" b="7269"/>
          <a:stretch>
            <a:fillRect/>
          </a:stretch>
        </p:blipFill>
        <p:spPr>
          <a:xfrm>
            <a:off x="1096068" y="961145"/>
            <a:ext cx="6383625" cy="38945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0652" y="501765"/>
            <a:ext cx="4260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has a total of 29 instructions as shown 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-515597" y="111443"/>
            <a:ext cx="9169400" cy="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</a:t>
            </a:r>
            <a:r>
              <a:rPr lang="en-US" altLang="en-GB" dirty="0"/>
              <a:t>Datapath</a:t>
            </a:r>
            <a:r>
              <a:rPr lang="en-GB" dirty="0"/>
              <a:t>: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834390" y="1238885"/>
            <a:ext cx="8162290" cy="322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22860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Verdana" panose="020B0604030504040204"/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0" descr="Screenshot (72)"/>
          <p:cNvPicPr>
            <a:picLocks noChangeAspect="1"/>
          </p:cNvPicPr>
          <p:nvPr/>
        </p:nvPicPr>
        <p:blipFill>
          <a:blip r:embed="rId3"/>
          <a:srcRect l="22104" t="20529" r="22000" b="4904"/>
          <a:stretch>
            <a:fillRect/>
          </a:stretch>
        </p:blipFill>
        <p:spPr>
          <a:xfrm>
            <a:off x="855585" y="894340"/>
            <a:ext cx="7251700" cy="3833495"/>
          </a:xfrm>
          <a:prstGeom prst="rect">
            <a:avLst/>
          </a:prstGeom>
        </p:spPr>
      </p:pic>
      <p:sp>
        <p:nvSpPr>
          <p:cNvPr id="4" name="Google Shape;129;p15"/>
          <p:cNvSpPr/>
          <p:nvPr/>
        </p:nvSpPr>
        <p:spPr>
          <a:xfrm>
            <a:off x="375761" y="103975"/>
            <a:ext cx="339471" cy="345845"/>
          </a:xfrm>
          <a:custGeom>
            <a:avLst/>
            <a:gdLst/>
            <a:ahLst/>
            <a:cxnLst/>
            <a:rect l="l" t="t" r="r" b="b"/>
            <a:pathLst>
              <a:path w="406400" h="406400" extrusionOk="0">
                <a:moveTo>
                  <a:pt x="202946" y="0"/>
                </a:moveTo>
                <a:lnTo>
                  <a:pt x="156414" y="5363"/>
                </a:lnTo>
                <a:lnTo>
                  <a:pt x="113698" y="20639"/>
                </a:lnTo>
                <a:lnTo>
                  <a:pt x="76016" y="44606"/>
                </a:lnTo>
                <a:lnTo>
                  <a:pt x="44586" y="76043"/>
                </a:lnTo>
                <a:lnTo>
                  <a:pt x="20628" y="113726"/>
                </a:lnTo>
                <a:lnTo>
                  <a:pt x="5360" y="156434"/>
                </a:lnTo>
                <a:lnTo>
                  <a:pt x="0" y="202946"/>
                </a:lnTo>
                <a:lnTo>
                  <a:pt x="5360" y="249497"/>
                </a:lnTo>
                <a:lnTo>
                  <a:pt x="20628" y="292221"/>
                </a:lnTo>
                <a:lnTo>
                  <a:pt x="44586" y="329902"/>
                </a:lnTo>
                <a:lnTo>
                  <a:pt x="76016" y="361324"/>
                </a:lnTo>
                <a:lnTo>
                  <a:pt x="113698" y="385274"/>
                </a:lnTo>
                <a:lnTo>
                  <a:pt x="156414" y="400535"/>
                </a:lnTo>
                <a:lnTo>
                  <a:pt x="202946" y="405891"/>
                </a:lnTo>
                <a:lnTo>
                  <a:pt x="249482" y="400535"/>
                </a:lnTo>
                <a:lnTo>
                  <a:pt x="292201" y="385274"/>
                </a:lnTo>
                <a:lnTo>
                  <a:pt x="329885" y="361324"/>
                </a:lnTo>
                <a:lnTo>
                  <a:pt x="361316" y="329902"/>
                </a:lnTo>
                <a:lnTo>
                  <a:pt x="385275" y="292221"/>
                </a:lnTo>
                <a:lnTo>
                  <a:pt x="400544" y="249497"/>
                </a:lnTo>
                <a:lnTo>
                  <a:pt x="405904" y="202946"/>
                </a:lnTo>
                <a:lnTo>
                  <a:pt x="400544" y="156434"/>
                </a:lnTo>
                <a:lnTo>
                  <a:pt x="385275" y="113726"/>
                </a:lnTo>
                <a:lnTo>
                  <a:pt x="361316" y="76043"/>
                </a:lnTo>
                <a:lnTo>
                  <a:pt x="329885" y="44606"/>
                </a:lnTo>
                <a:lnTo>
                  <a:pt x="292201" y="20639"/>
                </a:lnTo>
                <a:lnTo>
                  <a:pt x="249482" y="5363"/>
                </a:lnTo>
                <a:lnTo>
                  <a:pt x="202946" y="0"/>
                </a:lnTo>
                <a:close/>
              </a:path>
            </a:pathLst>
          </a:custGeom>
          <a:solidFill>
            <a:srgbClr val="FFCD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Google Shape;133;p15"/>
          <p:cNvSpPr/>
          <p:nvPr/>
        </p:nvSpPr>
        <p:spPr>
          <a:xfrm>
            <a:off x="433425" y="149744"/>
            <a:ext cx="224142" cy="22402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5791" y="527466"/>
            <a:ext cx="288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Datapath of SAYEH is: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1392</Words>
  <Application>Microsoft Office PowerPoint</Application>
  <PresentationFormat>On-screen Show (16:9)</PresentationFormat>
  <Paragraphs>201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Times New Roman</vt:lpstr>
      <vt:lpstr>Verdana</vt:lpstr>
      <vt:lpstr>Wingdings</vt:lpstr>
      <vt:lpstr>Georgia</vt:lpstr>
      <vt:lpstr>Arial</vt:lpstr>
      <vt:lpstr>Calibri</vt:lpstr>
      <vt:lpstr>Office Theme</vt:lpstr>
      <vt:lpstr>SAYEH PROCESSOR</vt:lpstr>
      <vt:lpstr>Contents</vt:lpstr>
      <vt:lpstr>   INTRODUCTION </vt:lpstr>
      <vt:lpstr>PowerPoint Presentation</vt:lpstr>
      <vt:lpstr>CPU Components</vt:lpstr>
      <vt:lpstr>PowerPoint Presentation</vt:lpstr>
      <vt:lpstr>The general format of 8-bit and 16-bit SAYEH instructions is shown below:</vt:lpstr>
      <vt:lpstr> Instruction Set:-</vt:lpstr>
      <vt:lpstr>                    Datapath:</vt:lpstr>
      <vt:lpstr>Main components and their lower-level structures are listed below:</vt:lpstr>
      <vt:lpstr>Hierarchical Structure.</vt:lpstr>
      <vt:lpstr>Addressing unit: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Controller:</vt:lpstr>
      <vt:lpstr>Controlpath.</vt:lpstr>
      <vt:lpstr>PowerPoint Presentation</vt:lpstr>
      <vt:lpstr>Instructions and Schematic:</vt:lpstr>
      <vt:lpstr>Schematic of Sayeh Processor:</vt:lpstr>
      <vt:lpstr>Results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SAYEH PROCESSOR</dc:title>
  <dc:creator>Madugula, John david</dc:creator>
  <cp:lastModifiedBy>Madugula, John david</cp:lastModifiedBy>
  <cp:revision>8</cp:revision>
  <dcterms:created xsi:type="dcterms:W3CDTF">2024-05-20T10:06:00Z</dcterms:created>
  <dcterms:modified xsi:type="dcterms:W3CDTF">2024-06-20T17:32:51Z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8C6A2C47AE7D4793BB44A9937653796A_13</vt:lpwstr>
  </property>
  <property fmtid="{D5CDD505-2E9C-101B-9397-08002B2CF9AE}" pid="3" name="KSOProductBuildVer">
    <vt:lpwstr>1033-12.2.0.16909</vt:lpwstr>
  </property>
</Properties>
</file>