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4" d="100"/>
          <a:sy n="94" d="100"/>
        </p:scale>
        <p:origin x="269" y="3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8844d6e9cbef92d9/&#25991;&#26723;/employee_data%20(1).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8844d6e9cbef92d9/&#25991;&#26723;/employee_data%20(1).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(1).xlsx]Sheet2!PivotTable2</c:name>
    <c:fmtId val="-1"/>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IN" b="1"/>
              <a:t>EMPLOYEE</a:t>
            </a:r>
            <a:r>
              <a:rPr lang="en-IN" b="1" baseline="0"/>
              <a:t> PERFORMANCE ANALYSIS</a:t>
            </a:r>
            <a:endParaRPr lang="en-IN" b="1"/>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extLst>
            <c:ext xmlns:c16="http://schemas.microsoft.com/office/drawing/2014/chart" uri="{C3380CC4-5D6E-409C-BE32-E72D297353CC}">
              <c16:uniqueId val="{00000000-77B8-471D-A80D-87C125619329}"/>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80</c:v>
                </c:pt>
                <c:pt idx="1">
                  <c:v>89</c:v>
                </c:pt>
                <c:pt idx="2">
                  <c:v>78</c:v>
                </c:pt>
                <c:pt idx="3">
                  <c:v>76</c:v>
                </c:pt>
                <c:pt idx="4">
                  <c:v>73</c:v>
                </c:pt>
                <c:pt idx="5">
                  <c:v>68</c:v>
                </c:pt>
                <c:pt idx="6">
                  <c:v>85</c:v>
                </c:pt>
                <c:pt idx="7">
                  <c:v>78</c:v>
                </c:pt>
                <c:pt idx="8">
                  <c:v>75</c:v>
                </c:pt>
                <c:pt idx="9">
                  <c:v>79</c:v>
                </c:pt>
              </c:numCache>
            </c:numRef>
          </c:val>
          <c:extLst>
            <c:ext xmlns:c16="http://schemas.microsoft.com/office/drawing/2014/chart" uri="{C3380CC4-5D6E-409C-BE32-E72D297353CC}">
              <c16:uniqueId val="{00000001-77B8-471D-A80D-87C125619329}"/>
            </c:ext>
          </c:extLst>
        </c:ser>
        <c:ser>
          <c:idx val="2"/>
          <c:order val="2"/>
          <c:tx>
            <c:strRef>
              <c:f>Sheet2!$D$3:$D$4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extLst>
            <c:ext xmlns:c16="http://schemas.microsoft.com/office/drawing/2014/chart" uri="{C3380CC4-5D6E-409C-BE32-E72D297353CC}">
              <c16:uniqueId val="{00000003-77B8-471D-A80D-87C125619329}"/>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extLst>
            <c:ext xmlns:c16="http://schemas.microsoft.com/office/drawing/2014/chart" uri="{C3380CC4-5D6E-409C-BE32-E72D297353CC}">
              <c16:uniqueId val="{00000004-77B8-471D-A80D-87C125619329}"/>
            </c:ext>
          </c:extLst>
        </c:ser>
        <c:dLbls>
          <c:showLegendKey val="0"/>
          <c:showVal val="0"/>
          <c:showCatName val="0"/>
          <c:showSerName val="0"/>
          <c:showPercent val="0"/>
          <c:showBubbleSize val="0"/>
        </c:dLbls>
        <c:gapWidth val="219"/>
        <c:overlap val="-27"/>
        <c:axId val="209833071"/>
        <c:axId val="17825135"/>
      </c:barChart>
      <c:catAx>
        <c:axId val="2098330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825135"/>
        <c:crosses val="autoZero"/>
        <c:auto val="1"/>
        <c:lblAlgn val="ctr"/>
        <c:lblOffset val="100"/>
        <c:noMultiLvlLbl val="0"/>
      </c:catAx>
      <c:valAx>
        <c:axId val="178251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983307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(1).xlsx]Sheet2!PivotTable2</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Sheet2!$B$3:$B$4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B6C3-4553-B547-14A8B655ED44}"/>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B6C3-4553-B547-14A8B655ED44}"/>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B6C3-4553-B547-14A8B655ED44}"/>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B6C3-4553-B547-14A8B655ED44}"/>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B6C3-4553-B547-14A8B655ED44}"/>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B6C3-4553-B547-14A8B655ED44}"/>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B6C3-4553-B547-14A8B655ED44}"/>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B6C3-4553-B547-14A8B655ED44}"/>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B6C3-4553-B547-14A8B655ED44}"/>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B6C3-4553-B547-14A8B655ED44}"/>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extLst>
            <c:ext xmlns:c16="http://schemas.microsoft.com/office/drawing/2014/chart" uri="{C3380CC4-5D6E-409C-BE32-E72D297353CC}">
              <c16:uniqueId val="{00000014-B6C3-4553-B547-14A8B655ED44}"/>
            </c:ext>
          </c:extLst>
        </c:ser>
        <c:ser>
          <c:idx val="1"/>
          <c:order val="1"/>
          <c:tx>
            <c:strRef>
              <c:f>Sheet2!$C$3:$C$4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B6C3-4553-B547-14A8B655ED44}"/>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B6C3-4553-B547-14A8B655ED44}"/>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B6C3-4553-B547-14A8B655ED44}"/>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B6C3-4553-B547-14A8B655ED44}"/>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B6C3-4553-B547-14A8B655ED44}"/>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B6C3-4553-B547-14A8B655ED44}"/>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B6C3-4553-B547-14A8B655ED44}"/>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B6C3-4553-B547-14A8B655ED44}"/>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B6C3-4553-B547-14A8B655ED44}"/>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B6C3-4553-B547-14A8B655ED44}"/>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80</c:v>
                </c:pt>
                <c:pt idx="1">
                  <c:v>89</c:v>
                </c:pt>
                <c:pt idx="2">
                  <c:v>78</c:v>
                </c:pt>
                <c:pt idx="3">
                  <c:v>76</c:v>
                </c:pt>
                <c:pt idx="4">
                  <c:v>73</c:v>
                </c:pt>
                <c:pt idx="5">
                  <c:v>68</c:v>
                </c:pt>
                <c:pt idx="6">
                  <c:v>85</c:v>
                </c:pt>
                <c:pt idx="7">
                  <c:v>78</c:v>
                </c:pt>
                <c:pt idx="8">
                  <c:v>75</c:v>
                </c:pt>
                <c:pt idx="9">
                  <c:v>79</c:v>
                </c:pt>
              </c:numCache>
            </c:numRef>
          </c:val>
          <c:extLst>
            <c:ext xmlns:c16="http://schemas.microsoft.com/office/drawing/2014/chart" uri="{C3380CC4-5D6E-409C-BE32-E72D297353CC}">
              <c16:uniqueId val="{00000029-B6C3-4553-B547-14A8B655ED44}"/>
            </c:ext>
          </c:extLst>
        </c:ser>
        <c:ser>
          <c:idx val="2"/>
          <c:order val="2"/>
          <c:tx>
            <c:strRef>
              <c:f>Sheet2!$D$3:$D$4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B6C3-4553-B547-14A8B655ED44}"/>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B6C3-4553-B547-14A8B655ED44}"/>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B6C3-4553-B547-14A8B655ED44}"/>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B6C3-4553-B547-14A8B655ED44}"/>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B6C3-4553-B547-14A8B655ED44}"/>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B6C3-4553-B547-14A8B655ED44}"/>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B6C3-4553-B547-14A8B655ED44}"/>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B6C3-4553-B547-14A8B655ED44}"/>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B6C3-4553-B547-14A8B655ED44}"/>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B6C3-4553-B547-14A8B655ED44}"/>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extLst>
            <c:ext xmlns:c16="http://schemas.microsoft.com/office/drawing/2014/chart" uri="{C3380CC4-5D6E-409C-BE32-E72D297353CC}">
              <c16:uniqueId val="{0000003E-B6C3-4553-B547-14A8B655ED44}"/>
            </c:ext>
          </c:extLst>
        </c:ser>
        <c:ser>
          <c:idx val="3"/>
          <c:order val="3"/>
          <c:tx>
            <c:strRef>
              <c:f>Sheet2!$E$3:$E$4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B6C3-4553-B547-14A8B655ED44}"/>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B6C3-4553-B547-14A8B655ED44}"/>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B6C3-4553-B547-14A8B655ED44}"/>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B6C3-4553-B547-14A8B655ED44}"/>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B6C3-4553-B547-14A8B655ED44}"/>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B6C3-4553-B547-14A8B655ED44}"/>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B6C3-4553-B547-14A8B655ED44}"/>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B6C3-4553-B547-14A8B655ED44}"/>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B6C3-4553-B547-14A8B655ED44}"/>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B6C3-4553-B547-14A8B655ED44}"/>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extLst>
            <c:ext xmlns:c16="http://schemas.microsoft.com/office/drawing/2014/chart" uri="{C3380CC4-5D6E-409C-BE32-E72D297353CC}">
              <c16:uniqueId val="{00000053-B6C3-4553-B547-14A8B655ED44}"/>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6</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5.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5.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2.xml"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114425" y="3290233"/>
            <a:ext cx="8610600" cy="2308324"/>
          </a:xfrm>
          <a:prstGeom prst="rect">
            <a:avLst/>
          </a:prstGeom>
          <a:noFill/>
        </p:spPr>
        <p:txBody>
          <a:bodyPr wrap="square" rtlCol="0">
            <a:spAutoFit/>
          </a:bodyPr>
          <a:lstStyle/>
          <a:p>
            <a:r>
              <a:rPr lang="en-IN" sz="2400" dirty="0"/>
              <a:t>STU</a:t>
            </a:r>
            <a:r>
              <a:rPr lang="en-US" sz="2400" dirty="0"/>
              <a:t>DENT NAME:</a:t>
            </a:r>
            <a:r>
              <a:rPr lang="en-IN" sz="2400" dirty="0"/>
              <a:t> UMA MAGESHWARI R</a:t>
            </a:r>
          </a:p>
          <a:p>
            <a:r>
              <a:rPr lang="en-IN" sz="2400" dirty="0"/>
              <a:t>NM ID: 5FE7226D75C76DCB0ED41EB018141375</a:t>
            </a:r>
            <a:endParaRPr lang="en-US" sz="2400" dirty="0"/>
          </a:p>
          <a:p>
            <a:r>
              <a:rPr lang="en-US" sz="2400" dirty="0"/>
              <a:t>DEPARTMENT:</a:t>
            </a:r>
            <a:r>
              <a:rPr lang="en-IN" sz="2400" dirty="0"/>
              <a:t> COMMERCE</a:t>
            </a:r>
            <a:endParaRPr lang="en-US" sz="2400" dirty="0"/>
          </a:p>
          <a:p>
            <a:r>
              <a:rPr lang="en-US" sz="2400" dirty="0"/>
              <a:t>COLLEGE</a:t>
            </a:r>
            <a:r>
              <a:rPr lang="en-IN" sz="2400" dirty="0"/>
              <a:t>: QUAID-E-MILLATH GOVERNMENT COLLEGE FOR WOMEN</a:t>
            </a:r>
          </a:p>
          <a:p>
            <a:r>
              <a:rPr lang="en-US" sz="2400" dirty="0"/>
              <a:t>REGISTER NO:</a:t>
            </a:r>
            <a:r>
              <a:rPr lang="en-IN" sz="2400" dirty="0"/>
              <a:t> 2213371036053</a:t>
            </a:r>
            <a:endParaRPr lang="en-US" sz="2400" dirty="0"/>
          </a:p>
          <a:p>
            <a:r>
              <a:rPr lang="en-US" sz="2400" dirty="0"/>
              <a:t>           </a:t>
            </a:r>
            <a:endParaRPr lang="en-IN" sz="2400"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7" name="TextBox 6">
            <a:extLst>
              <a:ext uri="{FF2B5EF4-FFF2-40B4-BE49-F238E27FC236}">
                <a16:creationId xmlns:a16="http://schemas.microsoft.com/office/drawing/2014/main" id="{6C4AA7DD-7B61-C72B-4924-372B4ADE204F}"/>
              </a:ext>
            </a:extLst>
          </p:cNvPr>
          <p:cNvSpPr txBox="1"/>
          <p:nvPr/>
        </p:nvSpPr>
        <p:spPr>
          <a:xfrm>
            <a:off x="1596791" y="1447800"/>
            <a:ext cx="5301451" cy="3693319"/>
          </a:xfrm>
          <a:prstGeom prst="rect">
            <a:avLst/>
          </a:prstGeom>
          <a:noFill/>
        </p:spPr>
        <p:txBody>
          <a:bodyPr wrap="none" rtlCol="0" anchor="t">
            <a:spAutoFit/>
          </a:bodyPr>
          <a:lstStyle/>
          <a:p>
            <a:r>
              <a:rPr lang="en-IN" b="1" u="sng" dirty="0">
                <a:latin typeface="Century Schoolbook" panose="02040604050505020304" pitchFamily="18" charset="0"/>
                <a:ea typeface="Lucida Calligraphy" panose="02000000000000000000" pitchFamily="2" charset="0"/>
                <a:cs typeface="Times New Roman" panose="02020603050405020304" pitchFamily="18" charset="0"/>
              </a:rPr>
              <a:t>Data collection</a:t>
            </a:r>
            <a:r>
              <a:rPr lang="en-IN" b="1" dirty="0">
                <a:latin typeface="Century Schoolbook" panose="02040604050505020304" pitchFamily="18" charset="0"/>
                <a:ea typeface="Lucida Calligraphy" panose="02000000000000000000" pitchFamily="2" charset="0"/>
                <a:cs typeface="Times New Roman" panose="02020603050405020304" pitchFamily="18" charset="0"/>
              </a:rPr>
              <a:t>:</a:t>
            </a:r>
          </a:p>
          <a:p>
            <a:r>
              <a:rPr lang="en-IN" dirty="0">
                <a:latin typeface="Century Schoolbook" panose="02040604050505020304" pitchFamily="18" charset="0"/>
                <a:ea typeface="Lucida Calligraphy" panose="02000000000000000000" pitchFamily="2" charset="0"/>
                <a:cs typeface="Times New Roman" panose="02020603050405020304" pitchFamily="18" charset="0"/>
              </a:rPr>
              <a:t>     Employee data set downloaded from Kaggle </a:t>
            </a:r>
          </a:p>
          <a:p>
            <a:r>
              <a:rPr lang="en-IN" b="1" u="sng" dirty="0">
                <a:latin typeface="Century Schoolbook" panose="02040604050505020304" pitchFamily="18" charset="0"/>
                <a:ea typeface="Lucida Calligraphy" panose="02000000000000000000" pitchFamily="2" charset="0"/>
                <a:cs typeface="Times New Roman" panose="02020603050405020304" pitchFamily="18" charset="0"/>
              </a:rPr>
              <a:t>Feature collection:</a:t>
            </a:r>
          </a:p>
          <a:p>
            <a:pPr marL="285750" indent="-285750">
              <a:buFont typeface="Arial" panose="020B0604020202020204" pitchFamily="34" charset="0"/>
              <a:buChar char="•"/>
            </a:pPr>
            <a:r>
              <a:rPr lang="en-IN" dirty="0">
                <a:latin typeface="Century Schoolbook" panose="02040604050505020304" pitchFamily="18" charset="0"/>
                <a:ea typeface="Lucida Calligraphy" panose="02000000000000000000" pitchFamily="2" charset="0"/>
                <a:cs typeface="Times New Roman" panose="02020603050405020304" pitchFamily="18" charset="0"/>
              </a:rPr>
              <a:t> Employee </a:t>
            </a:r>
          </a:p>
          <a:p>
            <a:pPr marL="285750" indent="-285750">
              <a:buFont typeface="Arial" panose="020B0604020202020204" pitchFamily="34" charset="0"/>
              <a:buChar char="•"/>
            </a:pPr>
            <a:r>
              <a:rPr lang="en-IN" dirty="0">
                <a:latin typeface="Century Schoolbook" panose="02040604050505020304" pitchFamily="18" charset="0"/>
                <a:ea typeface="Lucida Calligraphy" panose="02000000000000000000" pitchFamily="2" charset="0"/>
                <a:cs typeface="Times New Roman" panose="02020603050405020304" pitchFamily="18" charset="0"/>
              </a:rPr>
              <a:t> Employee name first name and last name</a:t>
            </a:r>
          </a:p>
          <a:p>
            <a:pPr marL="285750" indent="-285750">
              <a:buFont typeface="Arial" panose="020B0604020202020204" pitchFamily="34" charset="0"/>
              <a:buChar char="•"/>
            </a:pPr>
            <a:r>
              <a:rPr lang="en-IN" dirty="0">
                <a:latin typeface="Century Schoolbook" panose="02040604050505020304" pitchFamily="18" charset="0"/>
                <a:ea typeface="Lucida Calligraphy" panose="02000000000000000000" pitchFamily="2" charset="0"/>
                <a:cs typeface="Times New Roman" panose="02020603050405020304" pitchFamily="18" charset="0"/>
              </a:rPr>
              <a:t> Employee type </a:t>
            </a:r>
          </a:p>
          <a:p>
            <a:r>
              <a:rPr lang="en-IN" b="1" u="sng" dirty="0">
                <a:latin typeface="Century Schoolbook" panose="02040604050505020304" pitchFamily="18" charset="0"/>
                <a:ea typeface="Lucida Calligraphy" panose="02000000000000000000" pitchFamily="2" charset="0"/>
                <a:cs typeface="Times New Roman" panose="02020603050405020304" pitchFamily="18" charset="0"/>
              </a:rPr>
              <a:t>Performance score </a:t>
            </a:r>
            <a:r>
              <a:rPr lang="en-IN" b="1" dirty="0">
                <a:latin typeface="Century Schoolbook" panose="02040604050505020304" pitchFamily="18" charset="0"/>
                <a:ea typeface="Lucida Calligraphy" panose="02000000000000000000" pitchFamily="2" charset="0"/>
                <a:cs typeface="Times New Roman" panose="02020603050405020304" pitchFamily="18" charset="0"/>
              </a:rPr>
              <a:t>:</a:t>
            </a:r>
          </a:p>
          <a:p>
            <a:pPr marL="285750" indent="-285750">
              <a:buFont typeface="Arial" panose="020B0604020202020204" pitchFamily="34" charset="0"/>
              <a:buChar char="•"/>
            </a:pPr>
            <a:r>
              <a:rPr lang="en-IN" dirty="0">
                <a:latin typeface="Century Schoolbook" panose="02040604050505020304" pitchFamily="18" charset="0"/>
                <a:ea typeface="Lucida Calligraphy" panose="02000000000000000000" pitchFamily="2" charset="0"/>
                <a:cs typeface="Times New Roman" panose="02020603050405020304" pitchFamily="18" charset="0"/>
              </a:rPr>
              <a:t> Gender </a:t>
            </a:r>
          </a:p>
          <a:p>
            <a:pPr marL="285750" indent="-285750">
              <a:buFont typeface="Arial" panose="020B0604020202020204" pitchFamily="34" charset="0"/>
              <a:buChar char="•"/>
            </a:pPr>
            <a:r>
              <a:rPr lang="en-IN" dirty="0">
                <a:latin typeface="Century Schoolbook" panose="02040604050505020304" pitchFamily="18" charset="0"/>
                <a:ea typeface="Lucida Calligraphy" panose="02000000000000000000" pitchFamily="2" charset="0"/>
                <a:cs typeface="Times New Roman" panose="02020603050405020304" pitchFamily="18" charset="0"/>
              </a:rPr>
              <a:t> Employee rating </a:t>
            </a:r>
          </a:p>
          <a:p>
            <a:pPr marL="285750" indent="-285750">
              <a:buFont typeface="Arial" panose="020B0604020202020204" pitchFamily="34" charset="0"/>
              <a:buChar char="•"/>
            </a:pPr>
            <a:r>
              <a:rPr lang="en-IN" dirty="0">
                <a:latin typeface="Century Schoolbook" panose="02040604050505020304" pitchFamily="18" charset="0"/>
                <a:ea typeface="Lucida Calligraphy" panose="02000000000000000000" pitchFamily="2" charset="0"/>
                <a:cs typeface="Times New Roman" panose="02020603050405020304" pitchFamily="18" charset="0"/>
              </a:rPr>
              <a:t> Business unit </a:t>
            </a:r>
          </a:p>
          <a:p>
            <a:pPr marL="285750" indent="-285750">
              <a:buFont typeface="Arial" panose="020B0604020202020204" pitchFamily="34" charset="0"/>
              <a:buChar char="•"/>
            </a:pPr>
            <a:r>
              <a:rPr lang="en-IN" dirty="0">
                <a:latin typeface="Century Schoolbook" panose="02040604050505020304" pitchFamily="18" charset="0"/>
                <a:ea typeface="Lucida Calligraphy" panose="02000000000000000000" pitchFamily="2" charset="0"/>
                <a:cs typeface="Times New Roman" panose="02020603050405020304" pitchFamily="18" charset="0"/>
              </a:rPr>
              <a:t> Employee status</a:t>
            </a:r>
          </a:p>
          <a:p>
            <a:pPr marL="285750" indent="-285750">
              <a:buFont typeface="Arial" panose="020B0604020202020204" pitchFamily="34" charset="0"/>
              <a:buChar char="•"/>
            </a:pPr>
            <a:r>
              <a:rPr lang="en-IN" dirty="0">
                <a:latin typeface="Century Schoolbook" panose="02040604050505020304" pitchFamily="18" charset="0"/>
                <a:ea typeface="Lucida Calligraphy" panose="02000000000000000000" pitchFamily="2" charset="0"/>
                <a:cs typeface="Times New Roman" panose="02020603050405020304" pitchFamily="18" charset="0"/>
              </a:rPr>
              <a:t> Employee classification type </a:t>
            </a:r>
          </a:p>
          <a:p>
            <a:endParaRPr lang="en-IN" dirty="0">
              <a:latin typeface="Century Schoolbook" panose="02040604050505020304" pitchFamily="18" charset="0"/>
              <a:ea typeface="Lucida Calligraphy" panose="02000000000000000000" pitchFamily="2"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6BDFE1-BF3F-CD14-4E45-83494B27AC8D}"/>
              </a:ext>
            </a:extLst>
          </p:cNvPr>
          <p:cNvSpPr txBox="1"/>
          <p:nvPr/>
        </p:nvSpPr>
        <p:spPr>
          <a:xfrm>
            <a:off x="1676400" y="612844"/>
            <a:ext cx="6779420" cy="5940088"/>
          </a:xfrm>
          <a:prstGeom prst="rect">
            <a:avLst/>
          </a:prstGeom>
          <a:noFill/>
        </p:spPr>
        <p:txBody>
          <a:bodyPr wrap="none" rtlCol="0" anchor="t">
            <a:spAutoFit/>
          </a:bodyPr>
          <a:lstStyle>
            <a:defPPr>
              <a:defRPr lang="en-US"/>
            </a:defPPr>
            <a:lvl1pPr>
              <a:defRPr b="1">
                <a:latin typeface="Century Schoolbook" panose="02040604050505020304" pitchFamily="18" charset="0"/>
                <a:ea typeface="Lucida Calligraphy" panose="02000000000000000000" pitchFamily="2" charset="0"/>
                <a:cs typeface="Times New Roman" panose="02020603050405020304" pitchFamily="18" charset="0"/>
              </a:defRPr>
            </a:lvl1pPr>
          </a:lstStyle>
          <a:p>
            <a:r>
              <a:rPr lang="en-IN" sz="2000" u="sng" dirty="0"/>
              <a:t>Data cleaning</a:t>
            </a:r>
            <a:r>
              <a:rPr lang="en-IN" sz="2000" b="0" u="sng" dirty="0"/>
              <a:t>:</a:t>
            </a:r>
          </a:p>
          <a:p>
            <a:pPr marL="342900" indent="-342900">
              <a:buFont typeface="Arial" panose="020B0604020202020204" pitchFamily="34" charset="0"/>
              <a:buChar char="•"/>
            </a:pPr>
            <a:r>
              <a:rPr lang="en-IN" sz="2000" b="0" dirty="0"/>
              <a:t> Identifying missing values</a:t>
            </a:r>
          </a:p>
          <a:p>
            <a:pPr marL="342900" indent="-342900">
              <a:buFont typeface="Arial" panose="020B0604020202020204" pitchFamily="34" charset="0"/>
              <a:buChar char="•"/>
            </a:pPr>
            <a:r>
              <a:rPr lang="en-IN" sz="2000" b="0" dirty="0"/>
              <a:t> Filtering missing values</a:t>
            </a:r>
          </a:p>
          <a:p>
            <a:pPr marL="342900" indent="-342900">
              <a:buFont typeface="Arial" panose="020B0604020202020204" pitchFamily="34" charset="0"/>
              <a:buChar char="•"/>
            </a:pPr>
            <a:r>
              <a:rPr lang="en-IN" sz="2000" b="0" dirty="0"/>
              <a:t> Removal of blank cells</a:t>
            </a:r>
          </a:p>
          <a:p>
            <a:r>
              <a:rPr lang="en-IN" sz="2000" u="sng" dirty="0"/>
              <a:t>Performance score:</a:t>
            </a:r>
          </a:p>
          <a:p>
            <a:pPr marL="342900" indent="-342900">
              <a:buFont typeface="Arial" panose="020B0604020202020204" pitchFamily="34" charset="0"/>
              <a:buChar char="•"/>
            </a:pPr>
            <a:r>
              <a:rPr lang="en-IN" sz="2000" b="0" dirty="0"/>
              <a:t> Exceeds</a:t>
            </a:r>
          </a:p>
          <a:p>
            <a:pPr marL="342900" indent="-342900">
              <a:buFont typeface="Arial" panose="020B0604020202020204" pitchFamily="34" charset="0"/>
              <a:buChar char="•"/>
            </a:pPr>
            <a:r>
              <a:rPr lang="en-IN" sz="2000" b="0" dirty="0"/>
              <a:t> Fully meet</a:t>
            </a:r>
          </a:p>
          <a:p>
            <a:pPr marL="342900" indent="-342900">
              <a:buFont typeface="Arial" panose="020B0604020202020204" pitchFamily="34" charset="0"/>
              <a:buChar char="•"/>
            </a:pPr>
            <a:r>
              <a:rPr lang="en-IN" sz="2000" b="0" dirty="0"/>
              <a:t> Needs improvement </a:t>
            </a:r>
          </a:p>
          <a:p>
            <a:r>
              <a:rPr lang="en-IN" sz="2000" b="0" u="sng" dirty="0"/>
              <a:t> </a:t>
            </a:r>
            <a:r>
              <a:rPr lang="en-IN" sz="2000" u="sng" dirty="0"/>
              <a:t>Current employee rating:</a:t>
            </a:r>
          </a:p>
          <a:p>
            <a:r>
              <a:rPr lang="en-IN" sz="2000" dirty="0"/>
              <a:t>      </a:t>
            </a:r>
            <a:r>
              <a:rPr lang="en-IN" sz="2000" b="0" dirty="0"/>
              <a:t>Providing rating for employee performance from 1-5</a:t>
            </a:r>
          </a:p>
          <a:p>
            <a:r>
              <a:rPr lang="en-IN" sz="2000" u="sng" dirty="0"/>
              <a:t>Performance level:</a:t>
            </a:r>
          </a:p>
          <a:p>
            <a:r>
              <a:rPr lang="en-IN" sz="2000" b="0" dirty="0"/>
              <a:t>      Categorizing employee performance as, </a:t>
            </a:r>
          </a:p>
          <a:p>
            <a:pPr marL="342900" indent="-342900">
              <a:buFont typeface="Arial" panose="020B0604020202020204" pitchFamily="34" charset="0"/>
              <a:buChar char="•"/>
            </a:pPr>
            <a:r>
              <a:rPr lang="en-IN" sz="2000" b="0" dirty="0"/>
              <a:t> Very high</a:t>
            </a:r>
          </a:p>
          <a:p>
            <a:pPr marL="342900" indent="-342900">
              <a:buFont typeface="Arial" panose="020B0604020202020204" pitchFamily="34" charset="0"/>
              <a:buChar char="•"/>
            </a:pPr>
            <a:r>
              <a:rPr lang="en-IN" sz="2000" b="0" dirty="0"/>
              <a:t> High</a:t>
            </a:r>
          </a:p>
          <a:p>
            <a:pPr marL="342900" indent="-342900">
              <a:buFont typeface="Arial" panose="020B0604020202020204" pitchFamily="34" charset="0"/>
              <a:buChar char="•"/>
            </a:pPr>
            <a:r>
              <a:rPr lang="en-IN" sz="2000" b="0" dirty="0"/>
              <a:t> Medium</a:t>
            </a:r>
          </a:p>
          <a:p>
            <a:pPr marL="342900" indent="-342900">
              <a:buFont typeface="Arial" panose="020B0604020202020204" pitchFamily="34" charset="0"/>
              <a:buChar char="•"/>
            </a:pPr>
            <a:r>
              <a:rPr lang="en-IN" sz="2000" b="0" dirty="0"/>
              <a:t> Low</a:t>
            </a:r>
          </a:p>
          <a:p>
            <a:pPr marL="342900" indent="-342900">
              <a:buFont typeface="Arial" panose="020B0604020202020204" pitchFamily="34" charset="0"/>
              <a:buChar char="•"/>
            </a:pPr>
            <a:endParaRPr lang="en-IN" sz="2000" b="0" dirty="0"/>
          </a:p>
          <a:p>
            <a:endParaRPr lang="en-IN" sz="2000" b="0" dirty="0"/>
          </a:p>
          <a:p>
            <a:r>
              <a:rPr lang="en-IN" sz="2000" b="0" dirty="0"/>
              <a:t>            </a:t>
            </a:r>
          </a:p>
        </p:txBody>
      </p:sp>
    </p:spTree>
    <p:extLst>
      <p:ext uri="{BB962C8B-B14F-4D97-AF65-F5344CB8AC3E}">
        <p14:creationId xmlns:p14="http://schemas.microsoft.com/office/powerpoint/2010/main" val="82961242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F2331FAA-78AB-108C-40EB-2DF4C11A306F}"/>
              </a:ext>
            </a:extLst>
          </p:cNvPr>
          <p:cNvGraphicFramePr>
            <a:graphicFrameLocks/>
          </p:cNvGraphicFramePr>
          <p:nvPr>
            <p:extLst>
              <p:ext uri="{D42A27DB-BD31-4B8C-83A1-F6EECF244321}">
                <p14:modId xmlns:p14="http://schemas.microsoft.com/office/powerpoint/2010/main" val="891618127"/>
              </p:ext>
            </p:extLst>
          </p:nvPr>
        </p:nvGraphicFramePr>
        <p:xfrm>
          <a:off x="755332" y="1371600"/>
          <a:ext cx="8007668" cy="312420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D5C07122-F146-2675-C3A2-B4BEC71CB022}"/>
              </a:ext>
            </a:extLst>
          </p:cNvPr>
          <p:cNvSpPr txBox="1"/>
          <p:nvPr/>
        </p:nvSpPr>
        <p:spPr>
          <a:xfrm>
            <a:off x="3657600" y="4648200"/>
            <a:ext cx="1987980" cy="400110"/>
          </a:xfrm>
          <a:prstGeom prst="rect">
            <a:avLst/>
          </a:prstGeom>
          <a:noFill/>
        </p:spPr>
        <p:txBody>
          <a:bodyPr wrap="none" rtlCol="0">
            <a:spAutoFit/>
          </a:bodyPr>
          <a:lstStyle/>
          <a:p>
            <a:r>
              <a:rPr lang="en-IN" sz="2000" dirty="0">
                <a:latin typeface="Amasis MT Pro Medium" panose="02040604050005020304" pitchFamily="18" charset="0"/>
              </a:rPr>
              <a:t>BAR DIAGRAM</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4E964AC4-FFF4-F8A0-2F96-B89A02E7069A}"/>
              </a:ext>
            </a:extLst>
          </p:cNvPr>
          <p:cNvGraphicFramePr>
            <a:graphicFrameLocks/>
          </p:cNvGraphicFramePr>
          <p:nvPr>
            <p:extLst>
              <p:ext uri="{D42A27DB-BD31-4B8C-83A1-F6EECF244321}">
                <p14:modId xmlns:p14="http://schemas.microsoft.com/office/powerpoint/2010/main" val="325913110"/>
              </p:ext>
            </p:extLst>
          </p:nvPr>
        </p:nvGraphicFramePr>
        <p:xfrm>
          <a:off x="990600" y="685800"/>
          <a:ext cx="6553200" cy="38862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1810A90D-21DE-B143-FB1D-894D796B8D45}"/>
              </a:ext>
            </a:extLst>
          </p:cNvPr>
          <p:cNvSpPr txBox="1"/>
          <p:nvPr/>
        </p:nvSpPr>
        <p:spPr>
          <a:xfrm>
            <a:off x="3429000" y="4800600"/>
            <a:ext cx="1161857" cy="369332"/>
          </a:xfrm>
          <a:prstGeom prst="rect">
            <a:avLst/>
          </a:prstGeom>
          <a:noFill/>
        </p:spPr>
        <p:txBody>
          <a:bodyPr wrap="none" rtlCol="0">
            <a:spAutoFit/>
          </a:bodyPr>
          <a:lstStyle>
            <a:defPPr>
              <a:defRPr lang="en-US"/>
            </a:defPPr>
            <a:lvl1pPr>
              <a:defRPr sz="2000">
                <a:latin typeface="Amasis MT Pro Medium" panose="02040604050005020304" pitchFamily="18" charset="0"/>
              </a:defRPr>
            </a:lvl1pPr>
          </a:lstStyle>
          <a:p>
            <a:r>
              <a:rPr lang="en-IN" dirty="0"/>
              <a:t>PIE CHART</a:t>
            </a:r>
          </a:p>
        </p:txBody>
      </p:sp>
    </p:spTree>
    <p:extLst>
      <p:ext uri="{BB962C8B-B14F-4D97-AF65-F5344CB8AC3E}">
        <p14:creationId xmlns:p14="http://schemas.microsoft.com/office/powerpoint/2010/main" val="183605349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idx="4294967295"/>
          </p:nvPr>
        </p:nvSpPr>
        <p:spPr>
          <a:xfrm>
            <a:off x="0" y="385763"/>
            <a:ext cx="10680700" cy="757237"/>
          </a:xfrm>
        </p:spPr>
        <p:txBody>
          <a:bodyPr/>
          <a:lstStyle/>
          <a:p>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A1A482A-2094-B052-3C7E-BD5630011DE4}"/>
              </a:ext>
            </a:extLst>
          </p:cNvPr>
          <p:cNvSpPr txBox="1"/>
          <p:nvPr/>
        </p:nvSpPr>
        <p:spPr>
          <a:xfrm>
            <a:off x="1447800" y="1981200"/>
            <a:ext cx="6781800" cy="2246769"/>
          </a:xfrm>
          <a:prstGeom prst="rect">
            <a:avLst/>
          </a:prstGeom>
          <a:noFill/>
        </p:spPr>
        <p:txBody>
          <a:bodyPr wrap="square" rtlCol="0">
            <a:spAutoFit/>
          </a:bodyPr>
          <a:lstStyle/>
          <a:p>
            <a:r>
              <a:rPr lang="en-IN" sz="2800" dirty="0">
                <a:latin typeface="Century Schoolbook" panose="02040604050505020304" pitchFamily="18" charset="0"/>
              </a:rPr>
              <a:t>To conclude that Employee performance analysis is comprehensive , balanced , and forward-looking , supporting both the employee’s growth and the organisation’s objectives.</a:t>
            </a:r>
          </a:p>
        </p:txBody>
      </p:sp>
    </p:spTree>
    <p:extLst>
      <p:ext uri="{BB962C8B-B14F-4D97-AF65-F5344CB8AC3E}">
        <p14:creationId xmlns:p14="http://schemas.microsoft.com/office/powerpoint/2010/main" val="298644229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32807"/>
            <a:ext cx="5054589" cy="4401205"/>
          </a:xfrm>
          <a:prstGeom prst="rect">
            <a:avLst/>
          </a:prstGeom>
          <a:noFill/>
        </p:spPr>
        <p:txBody>
          <a:bodyPr wrap="none" rtlCol="0" anchor="t">
            <a:spAutoFit/>
          </a:bodyPr>
          <a:lstStyle>
            <a:defPPr>
              <a:defRPr lang="en-US"/>
            </a:defPPr>
            <a:lvl1pPr>
              <a:defRPr b="1">
                <a:latin typeface="Century Schoolbook" panose="02040604050505020304" pitchFamily="18" charset="0"/>
                <a:ea typeface="Lucida Calligraphy" panose="02000000000000000000" pitchFamily="2" charset="0"/>
                <a:cs typeface="Times New Roman" panose="02020603050405020304" pitchFamily="18" charset="0"/>
              </a:defRPr>
            </a:lvl1pPr>
          </a:lstStyle>
          <a:p>
            <a:endParaRPr lang="en-US" sz="2800" b="0" dirty="0"/>
          </a:p>
          <a:p>
            <a:r>
              <a:rPr lang="en-US" sz="2800" b="0" dirty="0"/>
              <a:t>Problem Statement</a:t>
            </a:r>
          </a:p>
          <a:p>
            <a:r>
              <a:rPr lang="en-US" sz="2800" b="0" dirty="0"/>
              <a:t>Project Overview</a:t>
            </a:r>
          </a:p>
          <a:p>
            <a:r>
              <a:rPr lang="en-US" sz="2800" b="0" dirty="0"/>
              <a:t>End Users</a:t>
            </a:r>
          </a:p>
          <a:p>
            <a:r>
              <a:rPr lang="en-US" sz="2800" b="0" dirty="0"/>
              <a:t>Our Solution and Proposition</a:t>
            </a:r>
          </a:p>
          <a:p>
            <a:r>
              <a:rPr lang="en-US" sz="2800" b="0"/>
              <a:t>Dataset Description</a:t>
            </a:r>
            <a:endParaRPr lang="en-US" sz="2800" b="0" dirty="0"/>
          </a:p>
          <a:p>
            <a:r>
              <a:rPr lang="en-US" sz="2800" b="0" dirty="0"/>
              <a:t>Modelling Approach</a:t>
            </a:r>
          </a:p>
          <a:p>
            <a:r>
              <a:rPr lang="en-US" sz="2800" b="0" dirty="0"/>
              <a:t>Results </a:t>
            </a:r>
            <a:r>
              <a:rPr lang="en-US" sz="2800" b="0"/>
              <a:t>and Discussion</a:t>
            </a:r>
            <a:endParaRPr lang="en-US" sz="2800" b="0" dirty="0"/>
          </a:p>
          <a:p>
            <a:r>
              <a:rPr lang="en-US" sz="2800" b="0" dirty="0"/>
              <a:t>Conclusion</a:t>
            </a:r>
          </a:p>
          <a:p>
            <a:endParaRPr lang="en-IN" sz="2800" b="0"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p:cNvSpPr txBox="1"/>
          <p:nvPr/>
        </p:nvSpPr>
        <p:spPr>
          <a:xfrm>
            <a:off x="743730" y="1620857"/>
            <a:ext cx="6297640" cy="3046988"/>
          </a:xfrm>
          <a:prstGeom prst="rect">
            <a:avLst/>
          </a:prstGeom>
          <a:noFill/>
        </p:spPr>
        <p:txBody>
          <a:bodyPr wrap="square" rtlCol="0" anchor="t">
            <a:spAutoFit/>
          </a:bodyPr>
          <a:lstStyle>
            <a:defPPr>
              <a:defRPr lang="en-US"/>
            </a:defPPr>
            <a:lvl1pPr>
              <a:defRPr b="1">
                <a:latin typeface="Century Schoolbook" panose="02040604050505020304" pitchFamily="18" charset="0"/>
                <a:ea typeface="Lucida Calligraphy" panose="02000000000000000000" pitchFamily="2" charset="0"/>
                <a:cs typeface="Times New Roman" panose="02020603050405020304" pitchFamily="18" charset="0"/>
              </a:defRPr>
            </a:lvl1pPr>
          </a:lstStyle>
          <a:p>
            <a:pPr marL="342900" indent="-342900">
              <a:buFont typeface="Arial" panose="020B0604020202020204" pitchFamily="34" charset="0"/>
              <a:buChar char="•"/>
            </a:pPr>
            <a:r>
              <a:rPr lang="en-US" sz="2400" b="0" dirty="0"/>
              <a:t> Analyzing employee performance helps to  trace the efficiency of the employees. </a:t>
            </a:r>
          </a:p>
          <a:p>
            <a:pPr marL="342900" indent="-342900">
              <a:buFont typeface="Arial" panose="020B0604020202020204" pitchFamily="34" charset="0"/>
              <a:buChar char="•"/>
            </a:pPr>
            <a:r>
              <a:rPr lang="en-US" sz="2400" b="0" dirty="0"/>
              <a:t>It enhances overall productivity and efficiency within the organization.</a:t>
            </a:r>
          </a:p>
          <a:p>
            <a:pPr marL="342900" indent="-342900">
              <a:buFont typeface="Arial" panose="020B0604020202020204" pitchFamily="34" charset="0"/>
              <a:buChar char="•"/>
            </a:pPr>
            <a:r>
              <a:rPr lang="en-US" sz="2400" b="0" dirty="0"/>
              <a:t>It  helps to improve employee motivation satisfaction and retention.</a:t>
            </a:r>
          </a:p>
          <a:p>
            <a:pPr marL="342900" indent="-342900">
              <a:buFont typeface="Arial" panose="020B0604020202020204" pitchFamily="34" charset="0"/>
              <a:buChar char="•"/>
            </a:pPr>
            <a:r>
              <a:rPr lang="en-US" sz="2400" b="0" dirty="0"/>
              <a:t>To identify and address skill gap of employees to improve their efficiency. </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rot="10800000" flipV="1">
            <a:off x="676275" y="1905506"/>
            <a:ext cx="7200288" cy="3046988"/>
          </a:xfrm>
          <a:prstGeom prst="rect">
            <a:avLst/>
          </a:prstGeom>
          <a:noFill/>
        </p:spPr>
        <p:txBody>
          <a:bodyPr wrap="square" rtlCol="0" anchor="t">
            <a:spAutoFit/>
          </a:bodyPr>
          <a:lstStyle>
            <a:defPPr>
              <a:defRPr lang="en-US"/>
            </a:defPPr>
            <a:lvl1pPr>
              <a:defRPr b="1">
                <a:latin typeface="Century Schoolbook" panose="02040604050505020304" pitchFamily="18" charset="0"/>
                <a:ea typeface="Lucida Calligraphy" panose="02000000000000000000" pitchFamily="2" charset="0"/>
                <a:cs typeface="Times New Roman" panose="02020603050405020304" pitchFamily="18" charset="0"/>
              </a:defRPr>
            </a:lvl1pPr>
          </a:lstStyle>
          <a:p>
            <a:r>
              <a:rPr lang="en-US" sz="2400" b="0" dirty="0"/>
              <a:t>	</a:t>
            </a:r>
            <a:r>
              <a:rPr lang="en-US" sz="2400" b="0"/>
              <a:t>	</a:t>
            </a:r>
            <a:r>
              <a:rPr lang="en-US" sz="2400" b="0" dirty="0"/>
              <a:t>Analyzing the performance of employee by considering various factors like gender, performance code, rating, their achievements in order to identify the trends, patterns of different categories of employees like very high, high, medium and low using bar diagram. </a:t>
            </a:r>
          </a:p>
          <a:p>
            <a:endParaRPr lang="en-IN" sz="2400" b="0"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3"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TextBox 9"/>
          <p:cNvSpPr txBox="1"/>
          <p:nvPr/>
        </p:nvSpPr>
        <p:spPr>
          <a:xfrm>
            <a:off x="1084080" y="1409952"/>
            <a:ext cx="6702476" cy="5324535"/>
          </a:xfrm>
          <a:prstGeom prst="rect">
            <a:avLst/>
          </a:prstGeom>
          <a:noFill/>
        </p:spPr>
        <p:txBody>
          <a:bodyPr wrap="none" rtlCol="0" anchor="t">
            <a:spAutoFit/>
          </a:bodyPr>
          <a:lstStyle>
            <a:defPPr>
              <a:defRPr lang="en-US"/>
            </a:defPPr>
            <a:lvl1pPr>
              <a:defRPr b="1">
                <a:latin typeface="Century Schoolbook" panose="02040604050505020304" pitchFamily="18" charset="0"/>
                <a:ea typeface="Lucida Calligraphy" panose="02000000000000000000" pitchFamily="2" charset="0"/>
                <a:cs typeface="Times New Roman" panose="02020603050405020304" pitchFamily="18" charset="0"/>
              </a:defRPr>
            </a:lvl1pPr>
          </a:lstStyle>
          <a:p>
            <a:r>
              <a:rPr lang="en-IN" sz="2800" i="1" u="sng" dirty="0"/>
              <a:t>Beneficiaries</a:t>
            </a:r>
            <a:r>
              <a:rPr lang="en-US" b="0" dirty="0"/>
              <a:t> :</a:t>
            </a:r>
          </a:p>
          <a:p>
            <a:endParaRPr lang="en-US" b="0" dirty="0"/>
          </a:p>
          <a:p>
            <a:pPr marL="285750" indent="-285750">
              <a:buFont typeface="Arial" panose="020B0604020202020204" pitchFamily="34" charset="0"/>
              <a:buChar char="•"/>
            </a:pPr>
            <a:r>
              <a:rPr lang="en-US" b="0" dirty="0"/>
              <a:t>  </a:t>
            </a:r>
            <a:r>
              <a:rPr lang="en-IN" b="0" dirty="0"/>
              <a:t>  </a:t>
            </a:r>
            <a:r>
              <a:rPr lang="en-US" sz="2400" b="0" dirty="0"/>
              <a:t>Chief Executive Officer</a:t>
            </a:r>
          </a:p>
          <a:p>
            <a:pPr marL="342900" indent="-342900">
              <a:buFont typeface="Arial" panose="020B0604020202020204" pitchFamily="34" charset="0"/>
              <a:buChar char="•"/>
            </a:pPr>
            <a:r>
              <a:rPr lang="en-US" sz="2400" b="0" dirty="0"/>
              <a:t>   Senior Leader or Department heads</a:t>
            </a:r>
          </a:p>
          <a:p>
            <a:pPr marL="342900" indent="-342900">
              <a:buFont typeface="Arial" panose="020B0604020202020204" pitchFamily="34" charset="0"/>
              <a:buChar char="•"/>
            </a:pPr>
            <a:r>
              <a:rPr lang="en-US" sz="2400" b="0" dirty="0"/>
              <a:t>   Managers and Supervisors</a:t>
            </a:r>
          </a:p>
          <a:p>
            <a:pPr marL="342900" indent="-342900">
              <a:buFont typeface="Arial" panose="020B0604020202020204" pitchFamily="34" charset="0"/>
              <a:buChar char="•"/>
            </a:pPr>
            <a:r>
              <a:rPr lang="en-US" sz="2400" b="0" dirty="0"/>
              <a:t>   Project Manager</a:t>
            </a:r>
          </a:p>
          <a:p>
            <a:pPr marL="342900" indent="-342900">
              <a:buFont typeface="Arial" panose="020B0604020202020204" pitchFamily="34" charset="0"/>
              <a:buChar char="•"/>
            </a:pPr>
            <a:r>
              <a:rPr lang="en-US" sz="2400" b="0" dirty="0"/>
              <a:t>   Human Resource Professionals</a:t>
            </a:r>
          </a:p>
          <a:p>
            <a:pPr marL="342900" indent="-342900">
              <a:buFont typeface="Arial" panose="020B0604020202020204" pitchFamily="34" charset="0"/>
              <a:buChar char="•"/>
            </a:pPr>
            <a:r>
              <a:rPr lang="en-US" sz="2400" b="0" dirty="0"/>
              <a:t>   Compensation and Benefit Specialist</a:t>
            </a:r>
          </a:p>
          <a:p>
            <a:pPr marL="342900" indent="-342900">
              <a:buFont typeface="Arial" panose="020B0604020202020204" pitchFamily="34" charset="0"/>
              <a:buChar char="•"/>
            </a:pPr>
            <a:r>
              <a:rPr lang="en-US" sz="2400" b="0" dirty="0"/>
              <a:t>   Organizational Development Consultants</a:t>
            </a:r>
          </a:p>
          <a:p>
            <a:pPr marL="342900" indent="-342900">
              <a:buFont typeface="Arial" panose="020B0604020202020204" pitchFamily="34" charset="0"/>
              <a:buChar char="•"/>
            </a:pPr>
            <a:r>
              <a:rPr lang="en-US" sz="2400" b="0" dirty="0"/>
              <a:t>   Compliance Officer</a:t>
            </a:r>
          </a:p>
          <a:p>
            <a:pPr marL="342900" indent="-342900">
              <a:buFont typeface="Arial" panose="020B0604020202020204" pitchFamily="34" charset="0"/>
              <a:buChar char="•"/>
            </a:pPr>
            <a:r>
              <a:rPr lang="en-US" sz="2400" b="0" dirty="0"/>
              <a:t>   Employees</a:t>
            </a:r>
          </a:p>
          <a:p>
            <a:r>
              <a:rPr lang="en-US" sz="2400" b="0" dirty="0"/>
              <a:t>           </a:t>
            </a:r>
          </a:p>
          <a:p>
            <a:endParaRPr lang="en-US" b="0" dirty="0"/>
          </a:p>
          <a:p>
            <a:r>
              <a:rPr lang="en-US" b="0" dirty="0"/>
              <a:t>           </a:t>
            </a:r>
          </a:p>
          <a:p>
            <a:r>
              <a:rPr lang="en-US" b="0" dirty="0"/>
              <a:t>	  </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8" name="TextBox 7">
            <a:extLst>
              <a:ext uri="{FF2B5EF4-FFF2-40B4-BE49-F238E27FC236}">
                <a16:creationId xmlns:a16="http://schemas.microsoft.com/office/drawing/2014/main" id="{D3349127-221D-1FF6-396B-FBD123E70A6E}"/>
              </a:ext>
            </a:extLst>
          </p:cNvPr>
          <p:cNvSpPr txBox="1"/>
          <p:nvPr/>
        </p:nvSpPr>
        <p:spPr>
          <a:xfrm flipH="1">
            <a:off x="3357833" y="1669226"/>
            <a:ext cx="6176692" cy="2554545"/>
          </a:xfrm>
          <a:prstGeom prst="rect">
            <a:avLst/>
          </a:prstGeom>
          <a:noFill/>
        </p:spPr>
        <p:txBody>
          <a:bodyPr wrap="square" rtlCol="0" anchor="t">
            <a:spAutoFit/>
          </a:bodyPr>
          <a:lstStyle>
            <a:defPPr>
              <a:defRPr lang="en-US"/>
            </a:defPPr>
            <a:lvl1pPr>
              <a:defRPr b="1">
                <a:latin typeface="Century Schoolbook" panose="02040604050505020304" pitchFamily="18" charset="0"/>
                <a:ea typeface="Lucida Calligraphy" panose="02000000000000000000" pitchFamily="2" charset="0"/>
                <a:cs typeface="Times New Roman" panose="02020603050405020304" pitchFamily="18" charset="0"/>
              </a:defRPr>
            </a:lvl1pPr>
          </a:lstStyle>
          <a:p>
            <a:pPr marL="342900" indent="-342900">
              <a:buFont typeface="Arial" panose="020B0604020202020204" pitchFamily="34" charset="0"/>
              <a:buChar char="•"/>
            </a:pPr>
            <a:r>
              <a:rPr lang="en-IN" sz="2000" b="0" dirty="0"/>
              <a:t>Condition formatting – To highlight missing  and blank values.</a:t>
            </a:r>
          </a:p>
          <a:p>
            <a:pPr marL="342900" indent="-342900">
              <a:buFont typeface="Arial" panose="020B0604020202020204" pitchFamily="34" charset="0"/>
              <a:buChar char="•"/>
            </a:pPr>
            <a:r>
              <a:rPr lang="en-IN" sz="2000" b="0" dirty="0"/>
              <a:t>Filtering - To remove or filter missing values.</a:t>
            </a:r>
          </a:p>
          <a:p>
            <a:pPr marL="342900" indent="-342900">
              <a:buFont typeface="Arial" panose="020B0604020202020204" pitchFamily="34" charset="0"/>
              <a:buChar char="•"/>
            </a:pPr>
            <a:r>
              <a:rPr lang="en-IN" sz="2000" b="0" dirty="0"/>
              <a:t>Formula - To calculate performance level of employees.</a:t>
            </a:r>
          </a:p>
          <a:p>
            <a:pPr marL="342900" indent="-342900">
              <a:buFont typeface="Arial" panose="020B0604020202020204" pitchFamily="34" charset="0"/>
              <a:buChar char="•"/>
            </a:pPr>
            <a:r>
              <a:rPr lang="en-IN" sz="2000" b="0" dirty="0"/>
              <a:t>Pivot Table - To summarize data.</a:t>
            </a:r>
          </a:p>
          <a:p>
            <a:pPr marL="342900" indent="-342900">
              <a:buFont typeface="Arial" panose="020B0604020202020204" pitchFamily="34" charset="0"/>
              <a:buChar char="•"/>
            </a:pPr>
            <a:r>
              <a:rPr lang="en-IN" sz="2000" b="0" dirty="0"/>
              <a:t>Graph -  For data visualization. </a:t>
            </a:r>
          </a:p>
          <a:p>
            <a:endParaRPr lang="en-IN" sz="2000" b="0"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3B9FF0CE-3B6D-E58C-3D58-63CE7C3050E8}"/>
              </a:ext>
            </a:extLst>
          </p:cNvPr>
          <p:cNvSpPr txBox="1"/>
          <p:nvPr/>
        </p:nvSpPr>
        <p:spPr>
          <a:xfrm flipH="1">
            <a:off x="1314144" y="1393603"/>
            <a:ext cx="7012369" cy="3785652"/>
          </a:xfrm>
          <a:prstGeom prst="rect">
            <a:avLst/>
          </a:prstGeom>
          <a:noFill/>
        </p:spPr>
        <p:txBody>
          <a:bodyPr wrap="none" rtlCol="0" anchor="t">
            <a:spAutoFit/>
          </a:bodyPr>
          <a:lstStyle>
            <a:defPPr>
              <a:defRPr lang="en-US"/>
            </a:defPPr>
            <a:lvl1pPr>
              <a:defRPr b="1">
                <a:latin typeface="Century Schoolbook" panose="02040604050505020304" pitchFamily="18" charset="0"/>
                <a:ea typeface="Lucida Calligraphy" panose="02000000000000000000" pitchFamily="2" charset="0"/>
                <a:cs typeface="Times New Roman" panose="02020603050405020304" pitchFamily="18" charset="0"/>
              </a:defRPr>
            </a:lvl1pPr>
          </a:lstStyle>
          <a:p>
            <a:r>
              <a:rPr lang="en-IN" sz="2000" b="0" dirty="0"/>
              <a:t>Employee data set – Downloaded from Kaggle.</a:t>
            </a:r>
          </a:p>
          <a:p>
            <a:r>
              <a:rPr lang="en-IN" sz="2000" b="0" dirty="0"/>
              <a:t>We consider 9 features out of 26 features. They are:</a:t>
            </a:r>
          </a:p>
          <a:p>
            <a:pPr marL="342900" indent="-342900">
              <a:buFont typeface="Arial" panose="020B0604020202020204" pitchFamily="34" charset="0"/>
              <a:buChar char="•"/>
            </a:pPr>
            <a:r>
              <a:rPr lang="en-IN" sz="2000" b="0" dirty="0"/>
              <a:t>Employee –Numerical value </a:t>
            </a:r>
          </a:p>
          <a:p>
            <a:pPr marL="342900" indent="-342900">
              <a:buFont typeface="Arial" panose="020B0604020202020204" pitchFamily="34" charset="0"/>
              <a:buChar char="•"/>
            </a:pPr>
            <a:r>
              <a:rPr lang="en-IN" sz="2000" b="0" dirty="0"/>
              <a:t>Employee name: First name and last name- Text value</a:t>
            </a:r>
          </a:p>
          <a:p>
            <a:pPr marL="342900" indent="-342900">
              <a:buFont typeface="Arial" panose="020B0604020202020204" pitchFamily="34" charset="0"/>
              <a:buChar char="•"/>
            </a:pPr>
            <a:r>
              <a:rPr lang="en-IN" sz="2000" b="0" dirty="0"/>
              <a:t>Employee type –Full time/Part time/Contract</a:t>
            </a:r>
          </a:p>
          <a:p>
            <a:pPr marL="342900" indent="-342900">
              <a:buFont typeface="Arial" panose="020B0604020202020204" pitchFamily="34" charset="0"/>
              <a:buChar char="•"/>
            </a:pPr>
            <a:r>
              <a:rPr lang="en-IN" sz="2000" b="0" dirty="0"/>
              <a:t>Performance score </a:t>
            </a:r>
          </a:p>
          <a:p>
            <a:pPr marL="342900" indent="-342900">
              <a:buFont typeface="Arial" panose="020B0604020202020204" pitchFamily="34" charset="0"/>
              <a:buChar char="•"/>
            </a:pPr>
            <a:r>
              <a:rPr lang="en-IN" sz="2000" b="0" dirty="0"/>
              <a:t>Gender – Male/Female</a:t>
            </a:r>
          </a:p>
          <a:p>
            <a:pPr marL="342900" indent="-342900">
              <a:buFont typeface="Arial" panose="020B0604020202020204" pitchFamily="34" charset="0"/>
              <a:buChar char="•"/>
            </a:pPr>
            <a:r>
              <a:rPr lang="en-IN" sz="2000" b="0" dirty="0"/>
              <a:t>Employee rating –Numerical value</a:t>
            </a:r>
          </a:p>
          <a:p>
            <a:pPr marL="342900" indent="-342900">
              <a:buFont typeface="Arial" panose="020B0604020202020204" pitchFamily="34" charset="0"/>
              <a:buChar char="•"/>
            </a:pPr>
            <a:r>
              <a:rPr lang="en-IN" sz="2000" b="0" dirty="0"/>
              <a:t>Business unit </a:t>
            </a:r>
          </a:p>
          <a:p>
            <a:pPr marL="342900" indent="-342900">
              <a:buFont typeface="Arial" panose="020B0604020202020204" pitchFamily="34" charset="0"/>
              <a:buChar char="•"/>
            </a:pPr>
            <a:r>
              <a:rPr lang="en-IN" sz="2000" b="0" dirty="0"/>
              <a:t>Employee status</a:t>
            </a:r>
          </a:p>
          <a:p>
            <a:pPr marL="342900" indent="-342900">
              <a:buFont typeface="Arial" panose="020B0604020202020204" pitchFamily="34" charset="0"/>
              <a:buChar char="•"/>
            </a:pPr>
            <a:r>
              <a:rPr lang="en-IN" sz="2000" b="0" dirty="0"/>
              <a:t>Employee classification type </a:t>
            </a:r>
          </a:p>
          <a:p>
            <a:endParaRPr lang="en-IN" sz="2000" b="0" dirty="0"/>
          </a:p>
        </p:txBody>
      </p:sp>
    </p:spTree>
    <p:extLst>
      <p:ext uri="{BB962C8B-B14F-4D97-AF65-F5344CB8AC3E}">
        <p14:creationId xmlns:p14="http://schemas.microsoft.com/office/powerpoint/2010/main" val="272066061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D16D9CEE-6ECF-B236-7CEE-00A1D07E0183}"/>
              </a:ext>
            </a:extLst>
          </p:cNvPr>
          <p:cNvSpPr>
            <a:spLocks noGrp="1"/>
          </p:cNvSpPr>
          <p:nvPr>
            <p:ph type="body" idx="1"/>
          </p:nvPr>
        </p:nvSpPr>
        <p:spPr>
          <a:xfrm>
            <a:off x="609600" y="1492929"/>
            <a:ext cx="10972800" cy="861774"/>
          </a:xfrm>
        </p:spPr>
        <p:txBody>
          <a:bodyPr/>
          <a:lstStyle/>
          <a:p>
            <a:r>
              <a:rPr lang="en-IN" sz="2800" b="1" dirty="0">
                <a:latin typeface="Times New Roman" panose="02020603050405020304" pitchFamily="18" charset="0"/>
                <a:cs typeface="Times New Roman" panose="02020603050405020304" pitchFamily="18" charset="0"/>
              </a:rPr>
              <a:t>Performance level</a:t>
            </a:r>
            <a:r>
              <a:rPr lang="en-IN" sz="2800" b="1" dirty="0">
                <a:solidFill>
                  <a:srgbClr val="C00000"/>
                </a:solidFill>
                <a:latin typeface="Times New Roman" panose="02020603050405020304" pitchFamily="18" charset="0"/>
                <a:cs typeface="Times New Roman" panose="02020603050405020304" pitchFamily="18" charset="0"/>
              </a:rPr>
              <a:t> =IFS(Z8&gt;=5,”VERY HIGH “,Z8&gt;=4,”HIGH”,Z8&gt;=3,”MED”,TRUE,”LOW”)</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352</TotalTime>
  <Words>487</Words>
  <Application>Microsoft Office PowerPoint</Application>
  <PresentationFormat>Widescreen</PresentationFormat>
  <Paragraphs>113</Paragraphs>
  <Slides>14</Slides>
  <Notes>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PowerPoint Presentation</vt:lpstr>
      <vt:lpstr>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Uma Mageshwari R</cp:lastModifiedBy>
  <cp:revision>29</cp:revision>
  <dcterms:created xsi:type="dcterms:W3CDTF">2024-03-29T15:07:22Z</dcterms:created>
  <dcterms:modified xsi:type="dcterms:W3CDTF">2024-08-31T13:47:44Z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