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66FF"/>
    <a:srgbClr val="CC00CC"/>
    <a:srgbClr val="FF00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44CBB5-E661-4FA1-AFF6-01AF7FD76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621E70C-A984-4B20-9C76-0C4F4EF5D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A477D7-59F1-402A-A4C3-29856C5C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69978-8363-4510-975F-46A4F4DA110E}" type="datetimeFigureOut">
              <a:rPr kumimoji="1" lang="ja-JP" altLang="en-US" smtClean="0"/>
              <a:t>2021/8/15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0549DE-5950-4570-B0C5-D42138B3B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AA39E5-CEE5-4AB6-B786-ECF41C719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22E5-4F20-49D3-AA40-D45F0AD189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0276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7BB22E-ECEE-4C38-9A2F-1C7ADC46D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9FBAC86-C6D1-4253-8FC2-03E8DB0164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FC6DAE-4ADA-43F9-85AA-B1B7B8C37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69978-8363-4510-975F-46A4F4DA110E}" type="datetimeFigureOut">
              <a:rPr kumimoji="1" lang="ja-JP" altLang="en-US" smtClean="0"/>
              <a:t>2021/8/15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2032BD-4B06-4389-93CE-B56EC1664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FE0984-EF9E-4475-8EFC-7BBCF557F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22E5-4F20-49D3-AA40-D45F0AD189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5074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FFEFCC0-DD25-469F-93E1-FCD31CC72F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C226E14-4906-4138-A5E9-FD5713EC3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35CE75-5312-4065-B646-FFD89427A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69978-8363-4510-975F-46A4F4DA110E}" type="datetimeFigureOut">
              <a:rPr kumimoji="1" lang="ja-JP" altLang="en-US" smtClean="0"/>
              <a:t>2021/8/15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D955A5-71F7-487E-B02B-1F11F96CE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BBD41A-EC2D-48EC-B756-996E119BB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22E5-4F20-49D3-AA40-D45F0AD189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228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BCEAD9-FAC8-47F4-8BCE-10C42EB1D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5488672-E53C-4565-B2ED-6DCCD05F3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EE99D5-4F84-4D58-AD8C-3FB0F5D7A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69978-8363-4510-975F-46A4F4DA110E}" type="datetimeFigureOut">
              <a:rPr kumimoji="1" lang="ja-JP" altLang="en-US" smtClean="0"/>
              <a:t>2021/8/15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DEA61C-B543-44F4-8F24-8443C7136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D4D8C2-5F1F-4163-9FBE-52293FC1B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22E5-4F20-49D3-AA40-D45F0AD189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2840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D3ADDB-CF43-48BF-B97F-D941F4DA1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3737AB-58E9-4736-84C3-144688DC7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523641-EF57-468B-8738-CF8364BAE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69978-8363-4510-975F-46A4F4DA110E}" type="datetimeFigureOut">
              <a:rPr kumimoji="1" lang="ja-JP" altLang="en-US" smtClean="0"/>
              <a:t>2021/8/15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A4EF23-6073-49AB-AB74-2FF3F90C7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3295C5-22F0-4F19-8CE5-ADDBB1DDE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22E5-4F20-49D3-AA40-D45F0AD189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2122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2D24F8-F3A7-480E-BAA1-D16E2E7CA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1CBBA5-5146-4C25-8381-7D58814EC7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FC23420-CFCF-4D2B-8212-D30EC613A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BF6DE0F-6388-457C-92F0-EBA2A36C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69978-8363-4510-975F-46A4F4DA110E}" type="datetimeFigureOut">
              <a:rPr kumimoji="1" lang="ja-JP" altLang="en-US" smtClean="0"/>
              <a:t>2021/8/15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4CDCE8B-64B9-4F90-AB35-BD29E0B2B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93C4F2E-E794-4E8C-8049-99C0CACAD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22E5-4F20-49D3-AA40-D45F0AD189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6948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A53F7E-DCE0-46A0-9E2A-D64C6E29A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7A4326C-2667-4B9E-9B77-A8972857E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D97FAD8-0B51-4453-8C6D-070BC3CE4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62B9AB6-46AF-404D-9DEF-D85AF5CEC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13CF8A8-B649-4EFC-B165-24BE7F9149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2AE54B5-B2C6-4DED-A660-67C3170F7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69978-8363-4510-975F-46A4F4DA110E}" type="datetimeFigureOut">
              <a:rPr kumimoji="1" lang="ja-JP" altLang="en-US" smtClean="0"/>
              <a:t>2021/8/15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29E7C69-2207-4E74-A986-9E91346C8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4D40ADA-C88D-4885-A51E-61EFC4582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22E5-4F20-49D3-AA40-D45F0AD189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2485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E21DD7-D3EB-4157-AC48-92FCBC1AB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CED9D3E-C2C1-4E06-B733-F91582402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69978-8363-4510-975F-46A4F4DA110E}" type="datetimeFigureOut">
              <a:rPr kumimoji="1" lang="ja-JP" altLang="en-US" smtClean="0"/>
              <a:t>2021/8/15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8E2F032-BEB5-466B-908F-3C25F0DB0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F8EFF8E-6EBA-41F8-9A1B-3EEF22A83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22E5-4F20-49D3-AA40-D45F0AD189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8874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B4EBD42-7BA9-4D3E-9A0E-2F21CA7F0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69978-8363-4510-975F-46A4F4DA110E}" type="datetimeFigureOut">
              <a:rPr kumimoji="1" lang="ja-JP" altLang="en-US" smtClean="0"/>
              <a:t>2021/8/15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4A0D325-A658-4C4D-ABF7-F49725648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8D7CCC0-CDB1-45A2-BA11-15651613F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22E5-4F20-49D3-AA40-D45F0AD189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1515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679548-30DB-4553-BA7A-897D5960D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DF5FC1-AAFB-4A30-A799-ED3CDCDB2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42C98AC-34D9-47AB-AD7E-29F1B0F807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98E89EA-3C25-49F8-BEA6-CE9EA799F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69978-8363-4510-975F-46A4F4DA110E}" type="datetimeFigureOut">
              <a:rPr kumimoji="1" lang="ja-JP" altLang="en-US" smtClean="0"/>
              <a:t>2021/8/15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FDBB03F-A56F-4F9A-A103-7827CE4DB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AED18C6-7A41-42EA-BE57-DB61E7C82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22E5-4F20-49D3-AA40-D45F0AD189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1114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AEC974-4809-4AF8-BF34-D2FB4AA67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D001713-A114-4129-AD29-73679F02D7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4598356-93A8-462F-9767-3C215C5FE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77B62C9-5DF7-4220-BB3B-5D2749364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69978-8363-4510-975F-46A4F4DA110E}" type="datetimeFigureOut">
              <a:rPr kumimoji="1" lang="ja-JP" altLang="en-US" smtClean="0"/>
              <a:t>2021/8/15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8E12388-CC82-4359-AB67-776B5CD5D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EB77931-80F8-4E8E-96C1-AB87299D3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22E5-4F20-49D3-AA40-D45F0AD189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542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D032095-BDF7-46E1-BB5D-2CB1B26F6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D21308B-13C6-4082-90F1-FCEC537ED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93A4C9-2525-4FC6-A2E7-AAF7A15C83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69978-8363-4510-975F-46A4F4DA110E}" type="datetimeFigureOut">
              <a:rPr kumimoji="1" lang="ja-JP" altLang="en-US" smtClean="0"/>
              <a:t>2021/8/15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A2B768-005E-4D25-8D75-9CC37DD3D6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C61439-19A9-4CAA-878E-FB5CBEBDD3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222E5-4F20-49D3-AA40-D45F0AD189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9842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図 56">
            <a:extLst>
              <a:ext uri="{FF2B5EF4-FFF2-40B4-BE49-F238E27FC236}">
                <a16:creationId xmlns:a16="http://schemas.microsoft.com/office/drawing/2014/main" id="{7E1E8C29-1588-44F4-94FF-E4DC29CB8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490" y="4127104"/>
            <a:ext cx="2702757" cy="2702757"/>
          </a:xfrm>
          <a:prstGeom prst="rect">
            <a:avLst/>
          </a:prstGeom>
        </p:spPr>
      </p:pic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AE649941-D396-4DF8-823D-A2E692EB030E}"/>
              </a:ext>
            </a:extLst>
          </p:cNvPr>
          <p:cNvSpPr txBox="1"/>
          <p:nvPr/>
        </p:nvSpPr>
        <p:spPr>
          <a:xfrm>
            <a:off x="239188" y="47208"/>
            <a:ext cx="1171709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>
                <a:latin typeface="HGP明朝E" panose="02020900000000000000" pitchFamily="18" charset="-128"/>
                <a:ea typeface="HGP明朝E" panose="02020900000000000000" pitchFamily="18" charset="-128"/>
              </a:rPr>
              <a:t>Heartbeat-Bot</a:t>
            </a:r>
            <a:r>
              <a:rPr lang="ja-JP" altLang="en-US" sz="2000" b="1" dirty="0">
                <a:latin typeface="HGP明朝E" panose="02020900000000000000" pitchFamily="18" charset="-128"/>
                <a:ea typeface="HGP明朝E" panose="02020900000000000000" pitchFamily="18" charset="-128"/>
              </a:rPr>
              <a:t>（</a:t>
            </a:r>
            <a:r>
              <a:rPr kumimoji="1" lang="ja-JP" altLang="en-US" sz="2000" dirty="0">
                <a:latin typeface="HGP明朝E" panose="02020900000000000000" pitchFamily="18" charset="-128"/>
                <a:ea typeface="HGP明朝E" panose="02020900000000000000" pitchFamily="18" charset="-128"/>
              </a:rPr>
              <a:t>はー</a:t>
            </a:r>
            <a:r>
              <a:rPr kumimoji="1" lang="ja-JP" altLang="en-US" sz="2000" dirty="0" err="1">
                <a:latin typeface="HGP明朝E" panose="02020900000000000000" pitchFamily="18" charset="-128"/>
                <a:ea typeface="HGP明朝E" panose="02020900000000000000" pitchFamily="18" charset="-128"/>
              </a:rPr>
              <a:t>び</a:t>
            </a:r>
            <a:r>
              <a:rPr kumimoji="1" lang="ja-JP" altLang="en-US" sz="2000" dirty="0">
                <a:latin typeface="HGP明朝E" panose="02020900000000000000" pitchFamily="18" charset="-128"/>
                <a:ea typeface="HGP明朝E" panose="02020900000000000000" pitchFamily="18" charset="-128"/>
              </a:rPr>
              <a:t>ーぼっと</a:t>
            </a:r>
            <a:r>
              <a:rPr lang="ja-JP" altLang="en-US" sz="2000" dirty="0">
                <a:latin typeface="HGP明朝E" panose="02020900000000000000" pitchFamily="18" charset="-128"/>
                <a:ea typeface="HGP明朝E" panose="02020900000000000000" pitchFamily="18" charset="-128"/>
              </a:rPr>
              <a:t>）</a:t>
            </a:r>
            <a:r>
              <a:rPr lang="ja-JP" altLang="en-US" sz="2800" dirty="0">
                <a:latin typeface="HGP明朝E" panose="02020900000000000000" pitchFamily="18" charset="-128"/>
                <a:ea typeface="HGP明朝E" panose="02020900000000000000" pitchFamily="18" charset="-128"/>
              </a:rPr>
              <a:t>　</a:t>
            </a:r>
            <a:r>
              <a:rPr lang="ja-JP" altLang="en-US" sz="2000" dirty="0">
                <a:latin typeface="HGP明朝E" panose="02020900000000000000" pitchFamily="18" charset="-128"/>
                <a:ea typeface="HGP明朝E" panose="02020900000000000000" pitchFamily="18" charset="-128"/>
              </a:rPr>
              <a:t>～</a:t>
            </a:r>
            <a:r>
              <a:rPr lang="en-US" altLang="ja-JP" sz="2000" dirty="0">
                <a:latin typeface="HGP明朝E" panose="02020900000000000000" pitchFamily="18" charset="-128"/>
                <a:ea typeface="HGP明朝E" panose="02020900000000000000" pitchFamily="18" charset="-128"/>
              </a:rPr>
              <a:t>COVID‑19</a:t>
            </a:r>
            <a:r>
              <a:rPr lang="ja-JP" altLang="en-US" sz="2000" dirty="0">
                <a:latin typeface="HGP明朝E" panose="02020900000000000000" pitchFamily="18" charset="-128"/>
                <a:ea typeface="HGP明朝E" panose="02020900000000000000" pitchFamily="18" charset="-128"/>
              </a:rPr>
              <a:t>自宅療養者向けソリューション～</a:t>
            </a:r>
            <a:endParaRPr lang="en-US" altLang="ja-JP" sz="2400" b="1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endParaRPr lang="en-US" altLang="ja-JP" sz="2000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r>
              <a:rPr kumimoji="1" lang="ja-JP" altLang="en-US" sz="2000" dirty="0">
                <a:latin typeface="HGP明朝E" panose="02020900000000000000" pitchFamily="18" charset="-128"/>
                <a:ea typeface="HGP明朝E" panose="02020900000000000000" pitchFamily="18" charset="-128"/>
              </a:rPr>
              <a:t>　</a:t>
            </a:r>
            <a:r>
              <a:rPr lang="en-US" altLang="ja-JP" sz="2000" dirty="0">
                <a:latin typeface="HGP明朝E" panose="02020900000000000000" pitchFamily="18" charset="-128"/>
                <a:ea typeface="HGP明朝E" panose="02020900000000000000" pitchFamily="18" charset="-128"/>
              </a:rPr>
              <a:t>Heartbeat-Bot</a:t>
            </a:r>
            <a:r>
              <a:rPr lang="ja-JP" altLang="en-US" dirty="0">
                <a:latin typeface="HGP明朝E" panose="02020900000000000000" pitchFamily="18" charset="-128"/>
                <a:ea typeface="HGP明朝E" panose="02020900000000000000" pitchFamily="18" charset="-128"/>
              </a:rPr>
              <a:t>は、自宅療養者の容態急変をいち早く察知することを目的として、</a:t>
            </a:r>
            <a:endParaRPr lang="en-US" altLang="ja-JP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r>
              <a:rPr lang="en-US" altLang="ja-JP" dirty="0">
                <a:latin typeface="HGP明朝E" panose="02020900000000000000" pitchFamily="18" charset="-128"/>
                <a:ea typeface="HGP明朝E" panose="02020900000000000000" pitchFamily="18" charset="-128"/>
              </a:rPr>
              <a:t>IFTTT</a:t>
            </a:r>
            <a:r>
              <a:rPr lang="ja-JP" altLang="en-US" dirty="0">
                <a:latin typeface="HGP明朝E" panose="02020900000000000000" pitchFamily="18" charset="-128"/>
                <a:ea typeface="HGP明朝E" panose="02020900000000000000" pitchFamily="18" charset="-128"/>
              </a:rPr>
              <a:t>を介して</a:t>
            </a:r>
            <a:r>
              <a:rPr lang="en-US" altLang="ja-JP" dirty="0">
                <a:latin typeface="HGP明朝E" panose="02020900000000000000" pitchFamily="18" charset="-128"/>
                <a:ea typeface="HGP明朝E" panose="02020900000000000000" pitchFamily="18" charset="-128"/>
              </a:rPr>
              <a:t>Twitter</a:t>
            </a:r>
            <a:r>
              <a:rPr lang="ja-JP" altLang="en-US" dirty="0">
                <a:latin typeface="HGP明朝E" panose="02020900000000000000" pitchFamily="18" charset="-128"/>
                <a:ea typeface="HGP明朝E" panose="02020900000000000000" pitchFamily="18" charset="-128"/>
              </a:rPr>
              <a:t>に心拍数を投稿します。</a:t>
            </a:r>
            <a:endParaRPr lang="en-US" altLang="ja-JP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</p:txBody>
      </p:sp>
      <p:pic>
        <p:nvPicPr>
          <p:cNvPr id="5" name="グラフィックス 4" descr="脈打つハート">
            <a:extLst>
              <a:ext uri="{FF2B5EF4-FFF2-40B4-BE49-F238E27FC236}">
                <a16:creationId xmlns:a16="http://schemas.microsoft.com/office/drawing/2014/main" id="{15F97682-B02D-4DEF-8217-FA785BD16E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3270" y="1425874"/>
            <a:ext cx="2160000" cy="2160000"/>
          </a:xfrm>
          <a:prstGeom prst="rect">
            <a:avLst/>
          </a:prstGeom>
        </p:spPr>
      </p:pic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93E95721-84FA-429B-9D42-B3E8BF2731CA}"/>
              </a:ext>
            </a:extLst>
          </p:cNvPr>
          <p:cNvCxnSpPr>
            <a:cxnSpLocks/>
          </p:cNvCxnSpPr>
          <p:nvPr/>
        </p:nvCxnSpPr>
        <p:spPr>
          <a:xfrm>
            <a:off x="3037003" y="2419196"/>
            <a:ext cx="7704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B6B9F27-1ED3-4E76-B23A-264A098FE4DD}"/>
              </a:ext>
            </a:extLst>
          </p:cNvPr>
          <p:cNvCxnSpPr>
            <a:cxnSpLocks/>
          </p:cNvCxnSpPr>
          <p:nvPr/>
        </p:nvCxnSpPr>
        <p:spPr>
          <a:xfrm>
            <a:off x="6092268" y="2419195"/>
            <a:ext cx="770400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71497104-9941-437B-8241-A5B03CB1FC92}"/>
              </a:ext>
            </a:extLst>
          </p:cNvPr>
          <p:cNvCxnSpPr>
            <a:cxnSpLocks/>
          </p:cNvCxnSpPr>
          <p:nvPr/>
        </p:nvCxnSpPr>
        <p:spPr>
          <a:xfrm>
            <a:off x="8862492" y="2419196"/>
            <a:ext cx="76945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167C14E1-4CC8-43E5-A352-8C80178B2FC4}"/>
              </a:ext>
            </a:extLst>
          </p:cNvPr>
          <p:cNvGrpSpPr/>
          <p:nvPr/>
        </p:nvGrpSpPr>
        <p:grpSpPr>
          <a:xfrm>
            <a:off x="4119751" y="1700739"/>
            <a:ext cx="1673352" cy="1436914"/>
            <a:chOff x="3881275" y="2710542"/>
            <a:chExt cx="1673352" cy="1436914"/>
          </a:xfrm>
        </p:grpSpPr>
        <p:sp>
          <p:nvSpPr>
            <p:cNvPr id="10" name="直方体 9">
              <a:extLst>
                <a:ext uri="{FF2B5EF4-FFF2-40B4-BE49-F238E27FC236}">
                  <a16:creationId xmlns:a16="http://schemas.microsoft.com/office/drawing/2014/main" id="{FF391B71-AC39-4DFD-B2E5-DDF7A7CE7929}"/>
                </a:ext>
              </a:extLst>
            </p:cNvPr>
            <p:cNvSpPr/>
            <p:nvPr/>
          </p:nvSpPr>
          <p:spPr>
            <a:xfrm>
              <a:off x="3881275" y="2710542"/>
              <a:ext cx="1673352" cy="1436914"/>
            </a:xfrm>
            <a:prstGeom prst="cube">
              <a:avLst>
                <a:gd name="adj" fmla="val 51136"/>
              </a:avLst>
            </a:prstGeom>
            <a:solidFill>
              <a:srgbClr val="FFC000"/>
            </a:solidFill>
            <a:ln w="57150"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平行四辺形 25">
              <a:extLst>
                <a:ext uri="{FF2B5EF4-FFF2-40B4-BE49-F238E27FC236}">
                  <a16:creationId xmlns:a16="http://schemas.microsoft.com/office/drawing/2014/main" id="{DA886B0E-2FB1-4FD3-A157-8C53BD38C600}"/>
                </a:ext>
              </a:extLst>
            </p:cNvPr>
            <p:cNvSpPr/>
            <p:nvPr/>
          </p:nvSpPr>
          <p:spPr>
            <a:xfrm>
              <a:off x="4406012" y="2833832"/>
              <a:ext cx="794763" cy="289511"/>
            </a:xfrm>
            <a:prstGeom prst="parallelogram">
              <a:avLst>
                <a:gd name="adj" fmla="val 95380"/>
              </a:avLst>
            </a:prstGeom>
            <a:solidFill>
              <a:srgbClr val="002060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D964037-7619-4872-B0C2-40625011A46C}"/>
              </a:ext>
            </a:extLst>
          </p:cNvPr>
          <p:cNvSpPr txBox="1"/>
          <p:nvPr/>
        </p:nvSpPr>
        <p:spPr>
          <a:xfrm>
            <a:off x="4193237" y="3213111"/>
            <a:ext cx="15263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ln w="3175">
                  <a:solidFill>
                    <a:schemeClr val="accent2"/>
                  </a:solidFill>
                </a:ln>
                <a:solidFill>
                  <a:schemeClr val="accent4"/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M5StickC</a:t>
            </a:r>
          </a:p>
          <a:p>
            <a:pPr algn="ctr"/>
            <a:endParaRPr kumimoji="1" lang="en-US" altLang="ja-JP" sz="1400" b="1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pPr algn="ctr"/>
            <a:r>
              <a:rPr kumimoji="1" lang="ja-JP" altLang="en-US" sz="1600" dirty="0">
                <a:latin typeface="HGP明朝E" panose="02020900000000000000" pitchFamily="18" charset="-128"/>
                <a:ea typeface="HGP明朝E" panose="02020900000000000000" pitchFamily="18" charset="-128"/>
              </a:rPr>
              <a:t>システムの制御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7A11430-23C1-4E6C-B876-DECA33BBB9C0}"/>
              </a:ext>
            </a:extLst>
          </p:cNvPr>
          <p:cNvSpPr txBox="1"/>
          <p:nvPr/>
        </p:nvSpPr>
        <p:spPr>
          <a:xfrm>
            <a:off x="396320" y="3213111"/>
            <a:ext cx="31213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400" b="1" dirty="0">
                <a:ln w="3175">
                  <a:solidFill>
                    <a:srgbClr val="CC00CC"/>
                  </a:solidFill>
                </a:ln>
                <a:solidFill>
                  <a:srgbClr val="FF00FF"/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心拍センサ</a:t>
            </a:r>
            <a:endParaRPr lang="en-US" altLang="ja-JP" sz="2400" b="1" dirty="0">
              <a:ln w="3175">
                <a:solidFill>
                  <a:srgbClr val="CC00CC"/>
                </a:solidFill>
              </a:ln>
              <a:solidFill>
                <a:srgbClr val="FF00FF"/>
              </a:solidFill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pPr algn="ctr"/>
            <a:r>
              <a:rPr lang="en-US" altLang="ja-JP" sz="1400" b="1" dirty="0">
                <a:ln w="3175">
                  <a:solidFill>
                    <a:srgbClr val="CC00CC"/>
                  </a:solidFill>
                </a:ln>
                <a:solidFill>
                  <a:srgbClr val="FF00FF"/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(Grove - Ear-clip Heart Rate Sensor)</a:t>
            </a:r>
            <a:endParaRPr lang="en-US" altLang="ja-JP" sz="1400" dirty="0">
              <a:ln w="3175">
                <a:solidFill>
                  <a:srgbClr val="CC00CC"/>
                </a:solidFill>
              </a:ln>
              <a:solidFill>
                <a:srgbClr val="FF00FF"/>
              </a:solidFill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pPr algn="ctr"/>
            <a:r>
              <a:rPr lang="ja-JP" altLang="en-US" sz="1600" dirty="0">
                <a:latin typeface="HGP明朝E" panose="02020900000000000000" pitchFamily="18" charset="-128"/>
                <a:ea typeface="HGP明朝E" panose="02020900000000000000" pitchFamily="18" charset="-128"/>
              </a:rPr>
              <a:t>心拍数の測定</a:t>
            </a:r>
            <a:endParaRPr kumimoji="1" lang="ja-JP" altLang="en-US" sz="1600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1D20DC6-D25A-4E5C-B5FD-0F1069166326}"/>
              </a:ext>
            </a:extLst>
          </p:cNvPr>
          <p:cNvSpPr txBox="1"/>
          <p:nvPr/>
        </p:nvSpPr>
        <p:spPr>
          <a:xfrm>
            <a:off x="7076325" y="3213111"/>
            <a:ext cx="1585690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b="1" dirty="0">
                <a:ln w="3175">
                  <a:solidFill>
                    <a:schemeClr val="tx1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IFTTT</a:t>
            </a:r>
          </a:p>
          <a:p>
            <a:pPr algn="ctr"/>
            <a:r>
              <a:rPr lang="ja-JP" altLang="en-US" sz="1400" b="1" dirty="0">
                <a:ln w="3175">
                  <a:solidFill>
                    <a:schemeClr val="tx1"/>
                  </a:solidFill>
                </a:ln>
                <a:latin typeface="HGP明朝E" panose="02020900000000000000" pitchFamily="18" charset="-128"/>
                <a:ea typeface="HGP明朝E" panose="02020900000000000000" pitchFamily="18" charset="-128"/>
              </a:rPr>
              <a:t>（</a:t>
            </a:r>
            <a:r>
              <a:rPr lang="en-US" altLang="ja-JP" sz="1400" b="1" dirty="0">
                <a:ln w="3175">
                  <a:solidFill>
                    <a:schemeClr val="tx1"/>
                  </a:solidFill>
                </a:ln>
                <a:latin typeface="HGP明朝E" panose="02020900000000000000" pitchFamily="18" charset="-128"/>
                <a:ea typeface="HGP明朝E" panose="02020900000000000000" pitchFamily="18" charset="-128"/>
              </a:rPr>
              <a:t>Webhooks</a:t>
            </a:r>
            <a:r>
              <a:rPr lang="ja-JP" altLang="en-US" sz="1400" b="1" dirty="0">
                <a:ln w="3175">
                  <a:solidFill>
                    <a:schemeClr val="tx1"/>
                  </a:solidFill>
                </a:ln>
                <a:latin typeface="HGP明朝E" panose="02020900000000000000" pitchFamily="18" charset="-128"/>
                <a:ea typeface="HGP明朝E" panose="02020900000000000000" pitchFamily="18" charset="-128"/>
              </a:rPr>
              <a:t>）</a:t>
            </a:r>
            <a:endParaRPr lang="en-US" altLang="ja-JP" sz="1400" b="1" dirty="0">
              <a:ln w="3175">
                <a:solidFill>
                  <a:schemeClr val="tx1"/>
                </a:solidFill>
              </a:ln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pPr algn="ctr"/>
            <a:r>
              <a:rPr lang="en-US" altLang="ja-JP" sz="1600" dirty="0">
                <a:latin typeface="HGP明朝E" panose="02020900000000000000" pitchFamily="18" charset="-128"/>
                <a:ea typeface="HGP明朝E" panose="02020900000000000000" pitchFamily="18" charset="-128"/>
              </a:rPr>
              <a:t>Twitter</a:t>
            </a:r>
            <a:r>
              <a:rPr lang="ja-JP" altLang="en-US" sz="1600" dirty="0">
                <a:latin typeface="HGP明朝E" panose="02020900000000000000" pitchFamily="18" charset="-128"/>
                <a:ea typeface="HGP明朝E" panose="02020900000000000000" pitchFamily="18" charset="-128"/>
              </a:rPr>
              <a:t>との連携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03E403B-443D-4B5A-B449-5EAF1A9E0554}"/>
              </a:ext>
            </a:extLst>
          </p:cNvPr>
          <p:cNvSpPr txBox="1"/>
          <p:nvPr/>
        </p:nvSpPr>
        <p:spPr>
          <a:xfrm>
            <a:off x="9576336" y="3213110"/>
            <a:ext cx="22637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ln w="3175">
                  <a:solidFill>
                    <a:srgbClr val="0070C0"/>
                  </a:solidFill>
                </a:ln>
                <a:solidFill>
                  <a:srgbClr val="00B0F0"/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Twitter</a:t>
            </a:r>
          </a:p>
          <a:p>
            <a:pPr algn="ctr"/>
            <a:endParaRPr lang="en-US" altLang="ja-JP" sz="1400" b="1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pPr algn="ctr"/>
            <a:r>
              <a:rPr lang="ja-JP" altLang="en-US" sz="1600" dirty="0">
                <a:latin typeface="HGP明朝E" panose="02020900000000000000" pitchFamily="18" charset="-128"/>
                <a:ea typeface="HGP明朝E" panose="02020900000000000000" pitchFamily="18" charset="-128"/>
              </a:rPr>
              <a:t>心拍数の投稿</a:t>
            </a:r>
            <a:r>
              <a:rPr lang="en-US" altLang="ja-JP" sz="1600" dirty="0">
                <a:latin typeface="HGP明朝E" panose="02020900000000000000" pitchFamily="18" charset="-128"/>
                <a:ea typeface="HGP明朝E" panose="02020900000000000000" pitchFamily="18" charset="-128"/>
              </a:rPr>
              <a:t>(</a:t>
            </a:r>
            <a:r>
              <a:rPr lang="ja-JP" altLang="en-US" sz="1600" dirty="0">
                <a:latin typeface="HGP明朝E" panose="02020900000000000000" pitchFamily="18" charset="-128"/>
                <a:ea typeface="HGP明朝E" panose="02020900000000000000" pitchFamily="18" charset="-128"/>
              </a:rPr>
              <a:t>１時間毎</a:t>
            </a:r>
            <a:r>
              <a:rPr lang="en-US" altLang="ja-JP" sz="1600" dirty="0">
                <a:latin typeface="HGP明朝E" panose="02020900000000000000" pitchFamily="18" charset="-128"/>
                <a:ea typeface="HGP明朝E" panose="02020900000000000000" pitchFamily="18" charset="-128"/>
              </a:rPr>
              <a:t>)</a:t>
            </a:r>
            <a:endParaRPr lang="ja-JP" altLang="en-US" sz="1600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</p:txBody>
      </p:sp>
      <p:pic>
        <p:nvPicPr>
          <p:cNvPr id="53" name="図 52">
            <a:extLst>
              <a:ext uri="{FF2B5EF4-FFF2-40B4-BE49-F238E27FC236}">
                <a16:creationId xmlns:a16="http://schemas.microsoft.com/office/drawing/2014/main" id="{9B226E32-16EA-4676-ACEA-E0C26B86CF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935" y="4110836"/>
            <a:ext cx="1980000" cy="2422019"/>
          </a:xfrm>
          <a:prstGeom prst="rect">
            <a:avLst/>
          </a:prstGeom>
        </p:spPr>
      </p:pic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850CFAC6-A61D-4DD1-B0B9-0B50BB49CDE5}"/>
              </a:ext>
            </a:extLst>
          </p:cNvPr>
          <p:cNvGrpSpPr/>
          <p:nvPr/>
        </p:nvGrpSpPr>
        <p:grpSpPr>
          <a:xfrm>
            <a:off x="841754" y="4539773"/>
            <a:ext cx="2223031" cy="1784706"/>
            <a:chOff x="82192" y="4379788"/>
            <a:chExt cx="2223031" cy="1784706"/>
          </a:xfrm>
        </p:grpSpPr>
        <p:sp>
          <p:nvSpPr>
            <p:cNvPr id="59" name="思考の吹き出し: 雲形 58">
              <a:extLst>
                <a:ext uri="{FF2B5EF4-FFF2-40B4-BE49-F238E27FC236}">
                  <a16:creationId xmlns:a16="http://schemas.microsoft.com/office/drawing/2014/main" id="{A27C2972-79EC-4EED-9E68-3C75201F6BBA}"/>
                </a:ext>
              </a:extLst>
            </p:cNvPr>
            <p:cNvSpPr/>
            <p:nvPr/>
          </p:nvSpPr>
          <p:spPr>
            <a:xfrm>
              <a:off x="82192" y="4379788"/>
              <a:ext cx="2223031" cy="1784706"/>
            </a:xfrm>
            <a:prstGeom prst="cloudCallout">
              <a:avLst>
                <a:gd name="adj1" fmla="val 99205"/>
                <a:gd name="adj2" fmla="val -27021"/>
              </a:avLst>
            </a:prstGeom>
            <a:solidFill>
              <a:schemeClr val="bg1"/>
            </a:solidFill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AB73A47E-3D74-49A6-94BC-53D924CCE975}"/>
                </a:ext>
              </a:extLst>
            </p:cNvPr>
            <p:cNvSpPr/>
            <p:nvPr/>
          </p:nvSpPr>
          <p:spPr>
            <a:xfrm>
              <a:off x="459234" y="4606020"/>
              <a:ext cx="159691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ja-JP" altLang="en-US" sz="2800" b="1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HGP明朝E" panose="02020900000000000000" pitchFamily="18" charset="-128"/>
                  <a:ea typeface="HGP明朝E" panose="02020900000000000000" pitchFamily="18" charset="-128"/>
                </a:rPr>
                <a:t>不安</a:t>
              </a:r>
              <a:r>
                <a:rPr lang="ja-JP" altLang="en-US" sz="3600" b="1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  <a:latin typeface="HGP明朝E" panose="02020900000000000000" pitchFamily="18" charset="-128"/>
                  <a:ea typeface="HGP明朝E" panose="02020900000000000000" pitchFamily="18" charset="-128"/>
                </a:rPr>
                <a:t> </a:t>
              </a:r>
              <a:r>
                <a:rPr lang="ja-JP" altLang="en-US" sz="2400" dirty="0">
                  <a:latin typeface="HGP明朝E" panose="02020900000000000000" pitchFamily="18" charset="-128"/>
                  <a:ea typeface="HGP明朝E" panose="02020900000000000000" pitchFamily="18" charset="-128"/>
                </a:rPr>
                <a:t>から</a:t>
              </a:r>
              <a:endParaRPr lang="ja-JP" altLang="en-US" sz="2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HGP明朝E" panose="02020900000000000000" pitchFamily="18" charset="-128"/>
                <a:ea typeface="HGP明朝E" panose="02020900000000000000" pitchFamily="18" charset="-128"/>
              </a:endParaRPr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A6F58F59-0120-47F4-96C4-C28688E10902}"/>
                </a:ext>
              </a:extLst>
            </p:cNvPr>
            <p:cNvSpPr/>
            <p:nvPr/>
          </p:nvSpPr>
          <p:spPr>
            <a:xfrm>
              <a:off x="296434" y="5163190"/>
              <a:ext cx="160492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ja-JP" altLang="en-US" sz="3600" b="1" dirty="0">
                  <a:ln w="12700">
                    <a:solidFill>
                      <a:schemeClr val="accent2"/>
                    </a:solidFill>
                    <a:prstDash val="solid"/>
                  </a:ln>
                  <a:pattFill prst="pct50">
                    <a:fgClr>
                      <a:schemeClr val="accent2"/>
                    </a:fgClr>
                    <a:bgClr>
                      <a:schemeClr val="accent2">
                        <a:lumMod val="20000"/>
                        <a:lumOff val="80000"/>
                      </a:schemeClr>
                    </a:bgClr>
                  </a:pattFill>
                  <a:effectLst>
                    <a:glow rad="63500">
                      <a:schemeClr val="accent2">
                        <a:satMod val="175000"/>
                        <a:alpha val="40000"/>
                      </a:schemeClr>
                    </a:glow>
                  </a:effectLst>
                  <a:latin typeface="HGP明朝E" panose="02020900000000000000" pitchFamily="18" charset="-128"/>
                  <a:ea typeface="HGP明朝E" panose="02020900000000000000" pitchFamily="18" charset="-128"/>
                </a:rPr>
                <a:t>安心</a:t>
              </a:r>
              <a:r>
                <a:rPr lang="ja-JP" altLang="en-US" sz="3600" b="1" dirty="0">
                  <a:ln w="12700">
                    <a:solidFill>
                      <a:schemeClr val="accent2"/>
                    </a:solidFill>
                    <a:prstDash val="solid"/>
                  </a:ln>
                  <a:pattFill prst="pct50">
                    <a:fgClr>
                      <a:schemeClr val="accent2"/>
                    </a:fgClr>
                    <a:bgClr>
                      <a:schemeClr val="accent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2"/>
                    </a:outerShdw>
                  </a:effectLst>
                  <a:latin typeface="HGP明朝E" panose="02020900000000000000" pitchFamily="18" charset="-128"/>
                  <a:ea typeface="HGP明朝E" panose="02020900000000000000" pitchFamily="18" charset="-128"/>
                </a:rPr>
                <a:t> </a:t>
              </a:r>
              <a:r>
                <a:rPr lang="ja-JP" altLang="en-US" sz="2800" dirty="0">
                  <a:latin typeface="HGP明朝E" panose="02020900000000000000" pitchFamily="18" charset="-128"/>
                  <a:ea typeface="HGP明朝E" panose="02020900000000000000" pitchFamily="18" charset="-128"/>
                </a:rPr>
                <a:t>へ</a:t>
              </a:r>
              <a:endParaRPr lang="ja-JP" altLang="en-US" sz="2800" b="1" dirty="0">
                <a:ln w="12700">
                  <a:solidFill>
                    <a:schemeClr val="accent2"/>
                  </a:solidFill>
                  <a:prstDash val="solid"/>
                </a:ln>
                <a:pattFill prst="pct50">
                  <a:fgClr>
                    <a:schemeClr val="accent2"/>
                  </a:fgClr>
                  <a:bgClr>
                    <a:schemeClr val="accent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2"/>
                  </a:outerShdw>
                </a:effectLst>
                <a:latin typeface="HGP明朝E" panose="02020900000000000000" pitchFamily="18" charset="-128"/>
                <a:ea typeface="HGP明朝E" panose="02020900000000000000" pitchFamily="18" charset="-128"/>
              </a:endParaRPr>
            </a:p>
          </p:txBody>
        </p:sp>
      </p:grpSp>
      <p:pic>
        <p:nvPicPr>
          <p:cNvPr id="3" name="図 2">
            <a:extLst>
              <a:ext uri="{FF2B5EF4-FFF2-40B4-BE49-F238E27FC236}">
                <a16:creationId xmlns:a16="http://schemas.microsoft.com/office/drawing/2014/main" id="{756C5F25-A7DE-4203-8CDC-214FDBD0C5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2425" y="4205100"/>
            <a:ext cx="2233490" cy="223349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F0CA504E-EC20-4F41-B63A-3B8EA4CE1C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1935" y="1582194"/>
            <a:ext cx="1674000" cy="167400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7BB6C5E1-ECC2-4337-8296-A9BDBB1FD8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170" y="2197339"/>
            <a:ext cx="1674000" cy="443711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E205FD4-2402-4512-8A56-DF54E09C26F9}"/>
              </a:ext>
            </a:extLst>
          </p:cNvPr>
          <p:cNvSpPr/>
          <p:nvPr/>
        </p:nvSpPr>
        <p:spPr>
          <a:xfrm>
            <a:off x="5689883" y="6557804"/>
            <a:ext cx="65021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dirty="0"/>
              <a:t>記載された会社名、商品名、ブランド名などは、各社の商号、登録商標、または商標です。</a:t>
            </a: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452FCED7-781A-4772-A12A-A022C449EA6B}"/>
              </a:ext>
            </a:extLst>
          </p:cNvPr>
          <p:cNvGrpSpPr/>
          <p:nvPr/>
        </p:nvGrpSpPr>
        <p:grpSpPr>
          <a:xfrm>
            <a:off x="9841935" y="334752"/>
            <a:ext cx="2060412" cy="844669"/>
            <a:chOff x="9841935" y="91629"/>
            <a:chExt cx="2060412" cy="844669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77A9807D-64AA-4669-B1E0-E68BA378D1D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841935" y="91629"/>
              <a:ext cx="844669" cy="844669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</p:pic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8F0D471C-868F-40BD-AE6F-A09F3A1D27C6}"/>
                </a:ext>
              </a:extLst>
            </p:cNvPr>
            <p:cNvSpPr txBox="1"/>
            <p:nvPr/>
          </p:nvSpPr>
          <p:spPr>
            <a:xfrm>
              <a:off x="10678935" y="566966"/>
              <a:ext cx="122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dirty="0">
                  <a:latin typeface="Arial Black" panose="020B0A04020102020204" pitchFamily="34" charset="0"/>
                </a:rPr>
                <a:t>Uma919</a:t>
              </a:r>
              <a:endParaRPr kumimoji="1" lang="ja-JP" altLang="en-US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4945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2448</TotalTime>
  <Words>106</Words>
  <Application>Microsoft Office PowerPoint</Application>
  <PresentationFormat>ワイド画面</PresentationFormat>
  <Paragraphs>20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HGP明朝E</vt:lpstr>
      <vt:lpstr>游ゴシック</vt:lpstr>
      <vt:lpstr>游ゴシック Light</vt:lpstr>
      <vt:lpstr>Arial</vt:lpstr>
      <vt:lpstr>Arial Black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久保田悠馬</dc:creator>
  <cp:lastModifiedBy>KUBOTA Yuma</cp:lastModifiedBy>
  <cp:revision>91</cp:revision>
  <dcterms:created xsi:type="dcterms:W3CDTF">2020-04-24T14:12:55Z</dcterms:created>
  <dcterms:modified xsi:type="dcterms:W3CDTF">2021-08-15T06:00:04Z</dcterms:modified>
</cp:coreProperties>
</file>