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9E655B4-4D88-4EC1-AF99-7726194EA1BB}" type="datetime1">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94CFD40-5B3F-48CA-9E91-F177A4F9F956}"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308BCC-6910-4A61-97EF-6597F85AF1CF}" type="datetime1">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endParaRPr lang="en-US" sz="44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p:cNvPicPr>
            <a:picLocks noChangeAspect="1"/>
          </p:cNvPicPr>
          <p:nvPr/>
        </p:nvPicPr>
        <p:blipFill>
          <a:blip r:embed="rId1"/>
          <a:stretch>
            <a:fillRect/>
          </a:stretch>
        </p:blipFill>
        <p:spPr>
          <a:xfrm>
            <a:off x="286544" y="307337"/>
            <a:ext cx="1066800" cy="1057275"/>
          </a:xfrm>
          <a:prstGeom prst="rect">
            <a:avLst/>
          </a:prstGeom>
          <a:noFill/>
          <a:ln w="9525">
            <a:noFill/>
          </a:ln>
        </p:spPr>
      </p:pic>
      <p:pic>
        <p:nvPicPr>
          <p:cNvPr id="8" name="Picture 5"/>
          <p:cNvPicPr>
            <a:picLocks noChangeAspect="1"/>
          </p:cNvPicPr>
          <p:nvPr/>
        </p:nvPicPr>
        <p:blipFill>
          <a:blip r:embed="rId2"/>
          <a:stretch>
            <a:fillRect/>
          </a:stretch>
        </p:blipFill>
        <p:spPr>
          <a:xfrm>
            <a:off x="10807700" y="332101"/>
            <a:ext cx="1154112" cy="1103312"/>
          </a:xfrm>
          <a:prstGeom prst="rect">
            <a:avLst/>
          </a:prstGeom>
          <a:noFill/>
          <a:ln w="9525">
            <a:noFill/>
          </a:ln>
        </p:spPr>
      </p:pic>
      <p:sp>
        <p:nvSpPr>
          <p:cNvPr id="9" name="Rectangle 4"/>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endParaRPr lang="en-US" altLang="en-US" sz="3600" b="1" dirty="0">
              <a:solidFill>
                <a:srgbClr val="FF0066"/>
              </a:solidFill>
              <a:latin typeface="Arial Narrow" panose="020B0606020202030204" pitchFamily="34" charset="0"/>
              <a:cs typeface="Arial" panose="020B0604020202020204" pitchFamily="34"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p:cNvSpPr txBox="1"/>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775"/>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Data Collection &amp; Integration</a:t>
            </a:r>
            <a:endParaRPr lang="en-US" sz="2400" b="1" u="sng"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Identify data sources (e.g., e-commerce platforms, databases, files)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Connect to data sources via APIs, web scraping, or file imports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Extract relevant data (e.g., product info, sales, customer data)</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Transform data into a standardized format</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Integrate data into a single repository (data warehouse or database)</a:t>
            </a:r>
            <a:endParaRPr lang="en-US" sz="2200" dirty="0">
              <a:latin typeface="Times New Roman" panose="02020603050405020304" pitchFamily="18" charset="0"/>
              <a:cs typeface="Times New Roman" panose="02020603050405020304" pitchFamily="18" charset="0"/>
            </a:endParaRP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40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62339"/>
            <a:ext cx="10515600" cy="4351338"/>
          </a:xfrm>
        </p:spPr>
        <p:txBody>
          <a:bodyPr/>
          <a:lstStyle/>
          <a:p>
            <a:pPr marL="342900" indent="-342900">
              <a:lnSpc>
                <a:spcPct val="150000"/>
              </a:lnSpc>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Data Analysis</a:t>
            </a:r>
            <a:endParaRPr lang="en-US" sz="2400" b="1" u="sng"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Perform statistical analysis (e.g., trends, correlations, seasonality)</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Conduct data modeling (e.g., clustering, regression, decision trees)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Identify key performance indicators (KPIs) and metrics (e.g., sales, revenue, conversion rates)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Analyze customer behavior and demographics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Identify market trends and competitor activity</a:t>
            </a:r>
            <a:endParaRPr lang="en-US" sz="22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143"/>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6685" y="1564368"/>
            <a:ext cx="10515600" cy="4351338"/>
          </a:xfrm>
        </p:spPr>
        <p:txBody>
          <a:bodyPr/>
          <a:lstStyle/>
          <a:p>
            <a:pPr marL="342900" indent="-342900">
              <a:lnSpc>
                <a:spcPct val="150000"/>
              </a:lnSpc>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Graph Generator</a:t>
            </a:r>
            <a:endParaRPr lang="en-US" sz="2400" b="1" u="sng" dirty="0">
              <a:latin typeface="Times New Roman" panose="02020603050405020304" pitchFamily="18" charset="0"/>
              <a:cs typeface="Times New Roman" panose="02020603050405020304" pitchFamily="18" charset="0"/>
            </a:endParaRPr>
          </a:p>
          <a:p>
            <a:pPr marL="2171700" lvl="4"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Design and implement graph layouts (e.g., bar charts, line graphs, scatter plots)</a:t>
            </a:r>
            <a:endParaRPr lang="en-US" sz="2200" dirty="0">
              <a:latin typeface="Times New Roman" panose="02020603050405020304" pitchFamily="18" charset="0"/>
              <a:cs typeface="Times New Roman" panose="02020603050405020304" pitchFamily="18" charset="0"/>
            </a:endParaRPr>
          </a:p>
          <a:p>
            <a:pPr marL="2171700" lvl="4"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Develop interactive visualizations using libraries (e.g., D3.js, Chart.js)</a:t>
            </a:r>
            <a:endParaRPr lang="en-US" sz="2200" dirty="0">
              <a:latin typeface="Times New Roman" panose="02020603050405020304" pitchFamily="18" charset="0"/>
              <a:cs typeface="Times New Roman" panose="02020603050405020304" pitchFamily="18" charset="0"/>
            </a:endParaRPr>
          </a:p>
          <a:p>
            <a:pPr marL="2171700" lvl="4"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Integrate data analysis outputs into visualizations</a:t>
            </a:r>
            <a:endParaRPr lang="en-US" sz="2200" dirty="0">
              <a:latin typeface="Times New Roman" panose="02020603050405020304" pitchFamily="18" charset="0"/>
              <a:cs typeface="Times New Roman" panose="02020603050405020304" pitchFamily="18" charset="0"/>
            </a:endParaRPr>
          </a:p>
          <a:p>
            <a:pPr marL="2171700" lvl="4"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Customize visualization settings (e.g., colors, fonts, labels)</a:t>
            </a:r>
            <a:endParaRPr lang="en-US" sz="2200" dirty="0">
              <a:latin typeface="Times New Roman" panose="02020603050405020304" pitchFamily="18" charset="0"/>
              <a:cs typeface="Times New Roman" panose="02020603050405020304" pitchFamily="18" charset="0"/>
            </a:endParaRPr>
          </a:p>
          <a:p>
            <a:pPr marL="2171700" lvl="4"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Ensure responsiveness and accessibility</a:t>
            </a:r>
            <a:endParaRPr lang="en-US" sz="22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indent="-342900">
              <a:lnSpc>
                <a:spcPct val="150000"/>
              </a:lnSpc>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Dashboard Development</a:t>
            </a:r>
            <a:endParaRPr lang="en-US" sz="2400" b="1" u="sng"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Define dashboard layout and user interface</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Implement interactive filters and drill-down capabilities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Integrate graph generator visualizations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Develop dashboard settings and customization options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Ensure user experience and usability</a:t>
            </a:r>
            <a:endParaRPr lang="en-US" sz="22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0518"/>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673225"/>
            <a:ext cx="10515600" cy="4351338"/>
          </a:xfrm>
        </p:spPr>
        <p:txBody>
          <a:bodyPr/>
          <a:lstStyle/>
          <a:p>
            <a:pPr marL="342900" indent="-342900">
              <a:lnSpc>
                <a:spcPct val="150000"/>
              </a:lnSpc>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Export &amp; Reporting</a:t>
            </a:r>
            <a:endParaRPr lang="en-US" sz="2400" b="1" u="sng"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Develop export options (e.g., CSV, PDF, Excel)</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Design report templates for visualization and insights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Implement reporting engine for automated report generation</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Allow customization of report settings and layouts</a:t>
            </a:r>
            <a:endParaRPr lang="en-US" sz="2200" dirty="0">
              <a:latin typeface="Times New Roman" panose="02020603050405020304" pitchFamily="18" charset="0"/>
              <a:cs typeface="Times New Roman" panose="02020603050405020304" pitchFamily="18" charset="0"/>
            </a:endParaRPr>
          </a:p>
          <a:p>
            <a:pPr marL="1714500" lvl="3" indent="-342900">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Ensure data accuracy and integrity in exports and reports</a:t>
            </a:r>
            <a:endParaRPr lang="en-US" sz="2200"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3" name="TextBox 2"/>
          <p:cNvSpPr txBox="1"/>
          <p:nvPr/>
        </p:nvSpPr>
        <p:spPr>
          <a:xfrm>
            <a:off x="762000" y="1306285"/>
            <a:ext cx="10591800" cy="483209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E-commerce Product Analytical Graph Generator</a:t>
            </a:r>
            <a:r>
              <a:rPr lang="en-US" sz="2800" dirty="0">
                <a:latin typeface="Times New Roman" panose="02020603050405020304" pitchFamily="18" charset="0"/>
                <a:cs typeface="Times New Roman" panose="02020603050405020304" pitchFamily="18" charset="0"/>
              </a:rPr>
              <a:t> demonstrated its ability to provide actionable insights through various visualizations, such as sales trends, customer demographics, and product performance metrics. The tool significantly reduced the time required for manual data analysis, offering accurate and easily interpretable graphs. Test users highlighted its user-friendly interface and customization options, making it suitable for e-commerce stakeholders to optimize business strategies. While the system effectively analyzed small to medium datasets, scalability for larger datasets remains an area for improvement. Overall, the tool proved valuable in supporting data-driven decision-making in e-commerce operations.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2258" y="1052739"/>
            <a:ext cx="10515600" cy="5086803"/>
          </a:xfrm>
        </p:spPr>
        <p:txBody>
          <a:bodyPr>
            <a:normAutofit/>
          </a:bodyPr>
          <a:lstStyle/>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 conclusion, the e-commerce product analytical graph generator is a powerful tool that enables online businesses to make data-driven decisions by providing actionable insights and visualizations.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tool integrates data from various e-commerce platforms, analyzes product performance, and generates interactive graphs and reports.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Enhanced decision-making capabilities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Improved product performance and optimization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Increased sales and revenue</a:t>
            </a:r>
            <a:endParaRPr lang="en-US" sz="2800" dirty="0">
              <a:latin typeface="Times New Roman" panose="02020603050405020304" pitchFamily="18" charset="0"/>
              <a:cs typeface="Times New Roman" panose="02020603050405020304" pitchFamily="18" charset="0"/>
            </a:endParaRPr>
          </a:p>
          <a:p>
            <a:pPr algn="just">
              <a:buClr>
                <a:srgbClr val="FF0000"/>
              </a:buClr>
            </a:pPr>
            <a:r>
              <a:rPr lang="en-US" sz="2800" dirty="0">
                <a:latin typeface="Times New Roman" panose="02020603050405020304" pitchFamily="18" charset="0"/>
                <a:cs typeface="Times New Roman" panose="02020603050405020304" pitchFamily="18" charset="0"/>
              </a:rPr>
              <a:t>Better understanding of customer behavior and preferences</a:t>
            </a:r>
            <a:endParaRPr lang="en-US" sz="2800" dirty="0">
              <a:latin typeface="Times New Roman" panose="02020603050405020304" pitchFamily="18" charset="0"/>
              <a:cs typeface="Times New Roman" panose="02020603050405020304" pitchFamily="18" charset="0"/>
            </a:endParaRPr>
          </a:p>
          <a:p>
            <a:pPr algn="just">
              <a:buClr>
                <a:srgbClr val="FF0000"/>
              </a:buClr>
            </a:pPr>
            <a:r>
              <a:rPr lang="en-US" sz="2800" dirty="0">
                <a:latin typeface="Times New Roman" panose="02020603050405020304" pitchFamily="18" charset="0"/>
                <a:cs typeface="Times New Roman" panose="02020603050405020304" pitchFamily="18" charset="0"/>
              </a:rPr>
              <a:t>Competitive advantage through data-driven insights</a:t>
            </a:r>
            <a:endParaRPr lang="en-US" sz="2800" dirty="0">
              <a:latin typeface="Times New Roman" panose="02020603050405020304" pitchFamily="18" charset="0"/>
              <a:cs typeface="Times New Roman" panose="02020603050405020304" pitchFamily="18" charset="0"/>
            </a:endParaRPr>
          </a:p>
          <a:p>
            <a:pPr marL="0" indent="0" algn="just">
              <a:buClr>
                <a:srgbClr val="FF0000"/>
              </a:buClr>
              <a:buNone/>
            </a:pPr>
            <a:endParaRPr lang="en-US" sz="2800" dirty="0">
              <a:latin typeface="Times New Roman" panose="02020603050405020304" pitchFamily="18" charset="0"/>
              <a:cs typeface="Times New Roman" panose="02020603050405020304" pitchFamily="18" charset="0"/>
            </a:endParaRPr>
          </a:p>
          <a:p>
            <a:pPr algn="just">
              <a:buClr>
                <a:srgbClr val="FF0000"/>
              </a:buClr>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fld>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102094"/>
            <a:ext cx="10602436" cy="2334908"/>
          </a:xfrm>
        </p:spPr>
        <p:txBody>
          <a:bodyPr>
            <a:normAutofit fontScale="77500" lnSpcReduction="20000"/>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14300" indent="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b="1" dirty="0" err="1">
                <a:latin typeface="Times New Roman" panose="02020603050405020304"/>
                <a:ea typeface="Times New Roman" panose="02020603050405020304"/>
                <a:cs typeface="Times New Roman" panose="02020603050405020304"/>
                <a:sym typeface="Times New Roman" panose="02020603050405020304"/>
              </a:rPr>
              <a:t>Mr.M.A.PRASANNA</a:t>
            </a: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b="1" dirty="0" err="1">
                <a:latin typeface="Times New Roman" panose="02020603050405020304"/>
                <a:ea typeface="Times New Roman" panose="02020603050405020304"/>
                <a:cs typeface="Times New Roman" panose="02020603050405020304"/>
                <a:sym typeface="Times New Roman" panose="02020603050405020304"/>
              </a:rPr>
              <a:t>B.E,M.tech</a:t>
            </a:r>
            <a:r>
              <a:rPr lang="en-US" sz="2400" b="1" dirty="0">
                <a:latin typeface="Times New Roman" panose="02020603050405020304"/>
                <a:ea typeface="Times New Roman" panose="02020603050405020304"/>
                <a:cs typeface="Times New Roman" panose="02020603050405020304"/>
                <a:sym typeface="Times New Roman" panose="02020603050405020304"/>
              </a:rPr>
              <a:t>                             </a:t>
            </a:r>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Sharly</a:t>
            </a:r>
            <a:r>
              <a:rPr lang="en-US" sz="2400" b="1" dirty="0">
                <a:latin typeface="Times New Roman" panose="02020603050405020304" pitchFamily="18" charset="0"/>
                <a:cs typeface="Times New Roman" panose="02020603050405020304" pitchFamily="18" charset="0"/>
              </a:rPr>
              <a:t> Pricilla(811722104143)</a:t>
            </a:r>
            <a:endParaRPr lang="en-US" sz="2400" b="1" dirty="0">
              <a:latin typeface="Times New Roman" panose="02020603050405020304" pitchFamily="18" charset="0"/>
              <a:cs typeface="Times New Roman" panose="02020603050405020304" pitchFamily="18" charset="0"/>
            </a:endParaRPr>
          </a:p>
          <a:p>
            <a:pPr marL="114300" indent="0">
              <a:buNone/>
            </a:pP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ASSISTANT PROFESSOR,CSE.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K. </a:t>
            </a:r>
            <a:r>
              <a:rPr lang="en-US" sz="2400" b="1" dirty="0" err="1">
                <a:latin typeface="Times New Roman" panose="02020603050405020304" pitchFamily="18" charset="0"/>
                <a:cs typeface="Times New Roman" panose="02020603050405020304" pitchFamily="18" charset="0"/>
              </a:rPr>
              <a:t>Srimathi</a:t>
            </a:r>
            <a:r>
              <a:rPr lang="en-US" sz="2400" b="1" dirty="0">
                <a:latin typeface="Times New Roman" panose="02020603050405020304" pitchFamily="18" charset="0"/>
                <a:cs typeface="Times New Roman" panose="02020603050405020304" pitchFamily="18" charset="0"/>
              </a:rPr>
              <a:t>(811722104154)</a:t>
            </a:r>
            <a:endParaRPr lang="en-US" sz="2400" b="1" dirty="0">
              <a:latin typeface="Times New Roman" panose="02020603050405020304" pitchFamily="18" charset="0"/>
              <a:cs typeface="Times New Roman" panose="02020603050405020304" pitchFamily="18" charset="0"/>
            </a:endParaRPr>
          </a:p>
          <a:p>
            <a:pPr marL="114300" indent="0">
              <a:buNone/>
            </a:pPr>
            <a:r>
              <a:rPr lang="en-US" sz="2400" b="1" dirty="0">
                <a:latin typeface="Times New Roman" panose="02020603050405020304" pitchFamily="18" charset="0"/>
                <a:cs typeface="Times New Roman" panose="02020603050405020304" pitchFamily="18" charset="0"/>
              </a:rPr>
              <a:t>                                                                                        R. Swathi(811722104165)</a:t>
            </a:r>
            <a:endParaRPr lang="en-US" sz="2400" b="1" dirty="0">
              <a:latin typeface="Times New Roman" panose="02020603050405020304" pitchFamily="18" charset="0"/>
              <a:cs typeface="Times New Roman" panose="02020603050405020304" pitchFamily="18" charset="0"/>
            </a:endParaRPr>
          </a:p>
          <a:p>
            <a:pPr marL="114300" indent="0">
              <a:buNone/>
            </a:pPr>
            <a:r>
              <a:rPr lang="en-US" sz="2400" b="1" dirty="0">
                <a:latin typeface="Times New Roman" panose="02020603050405020304" pitchFamily="18" charset="0"/>
                <a:cs typeface="Times New Roman" panose="02020603050405020304" pitchFamily="18" charset="0"/>
              </a:rPr>
              <a:t>                                                                                        M. Uma Maheswari(811722104171)</a:t>
            </a:r>
            <a:endParaRPr lang="en-US" sz="2400" b="1"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400"/>
              <a:buNone/>
            </a:pPr>
            <a:endParaRPr lang="en-US" sz="24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l" rtl="0">
              <a:lnSpc>
                <a:spcPct val="90000"/>
              </a:lnSpc>
              <a:spcBef>
                <a:spcPts val="1000"/>
              </a:spcBef>
              <a:spcAft>
                <a:spcPts val="0"/>
              </a:spcAft>
              <a:buClr>
                <a:schemeClr val="dk1"/>
              </a:buClr>
              <a:buSzPts val="2400"/>
              <a:buNone/>
            </a:pPr>
            <a:r>
              <a:rPr lang="en-US" sz="2400" b="1" dirty="0">
                <a:latin typeface="Times New Roman" panose="02020603050405020304"/>
                <a:ea typeface="Times New Roman" panose="02020603050405020304"/>
                <a:cs typeface="Times New Roman" panose="02020603050405020304"/>
                <a:sym typeface="Times New Roman" panose="02020603050405020304"/>
              </a:rPr>
              <a:t> </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p:nvPr/>
        </p:nvSpPr>
        <p:spPr>
          <a:xfrm>
            <a:off x="-311331" y="420999"/>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of the Project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1699623" y="1611201"/>
            <a:ext cx="9710057" cy="1323439"/>
          </a:xfrm>
          <a:prstGeom prst="rect">
            <a:avLst/>
          </a:prstGeom>
          <a:noFill/>
        </p:spPr>
        <p:txBody>
          <a:bodyPr wrap="square" rtlCol="0">
            <a:spAutoFit/>
          </a:bodyPr>
          <a:lstStyle/>
          <a:p>
            <a:r>
              <a:rPr lang="en-US" sz="4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    E - Commerce Product Analytical </a:t>
            </a:r>
            <a:br>
              <a:rPr lang="en-US" sz="4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br>
            <a:r>
              <a:rPr lang="en-US" sz="4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                    Graph Generator</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0373"/>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19"/>
            <a:ext cx="10662920" cy="4849224"/>
          </a:xfrm>
        </p:spPr>
        <p:txBody>
          <a:bodyPr>
            <a:normAutofit/>
          </a:bodyPr>
          <a:lstStyle/>
          <a:p>
            <a:pPr algn="just">
              <a:buClr>
                <a:srgbClr val="FF0000"/>
              </a:buClr>
            </a:pPr>
            <a:r>
              <a:rPr lang="en-US" sz="2400" dirty="0"/>
              <a:t> </a:t>
            </a:r>
            <a:r>
              <a:rPr lang="en-US" sz="2800" b="1" dirty="0">
                <a:latin typeface="Times New Roman" panose="02020603050405020304" pitchFamily="18" charset="0"/>
                <a:cs typeface="Times New Roman" panose="02020603050405020304" pitchFamily="18" charset="0"/>
              </a:rPr>
              <a:t>Sales Trend Analysis:</a:t>
            </a:r>
            <a:r>
              <a:rPr lang="en-US" sz="2800" dirty="0">
                <a:latin typeface="Times New Roman" panose="02020603050405020304" pitchFamily="18" charset="0"/>
                <a:cs typeface="Times New Roman" panose="02020603050405020304" pitchFamily="18" charset="0"/>
              </a:rPr>
              <a:t> Identify top-selling products, sales fluctuations, and seasonal trends.</a:t>
            </a:r>
            <a:endParaRPr lang="en-IN" dirty="0"/>
          </a:p>
          <a:p>
            <a:pPr algn="just">
              <a:buClr>
                <a:srgbClr val="FF0000"/>
              </a:buClr>
            </a:pPr>
            <a:r>
              <a:rPr lang="en-IN" dirty="0"/>
              <a:t> </a:t>
            </a:r>
            <a:r>
              <a:rPr lang="en-US" sz="2800" b="1" dirty="0">
                <a:latin typeface="Times New Roman" panose="02020603050405020304" pitchFamily="18" charset="0"/>
                <a:cs typeface="Times New Roman" panose="02020603050405020304" pitchFamily="18" charset="0"/>
              </a:rPr>
              <a:t>Product Performance Evaluation: </a:t>
            </a:r>
            <a:r>
              <a:rPr lang="en-US" sz="2800" dirty="0">
                <a:latin typeface="Times New Roman" panose="02020603050405020304" pitchFamily="18" charset="0"/>
                <a:cs typeface="Times New Roman" panose="02020603050405020304" pitchFamily="18" charset="0"/>
              </a:rPr>
              <a:t>Assess product effectiveness based on metrics like conversion rates, revenue, and customer engagement.</a:t>
            </a:r>
            <a:endParaRPr lang="en-IN" dirty="0"/>
          </a:p>
          <a:p>
            <a:pPr algn="just">
              <a:buClr>
                <a:srgbClr val="FF0000"/>
              </a:buClr>
            </a:pPr>
            <a:r>
              <a:rPr lang="en-IN" dirty="0"/>
              <a:t> </a:t>
            </a:r>
            <a:r>
              <a:rPr lang="en-US" sz="2800" b="1" dirty="0">
                <a:latin typeface="Times New Roman" panose="02020603050405020304" pitchFamily="18" charset="0"/>
                <a:cs typeface="Times New Roman" panose="02020603050405020304" pitchFamily="18" charset="0"/>
              </a:rPr>
              <a:t>Customer Behavior Insights:</a:t>
            </a:r>
            <a:r>
              <a:rPr lang="en-US" sz="2800" dirty="0">
                <a:latin typeface="Times New Roman" panose="02020603050405020304" pitchFamily="18" charset="0"/>
                <a:cs typeface="Times New Roman" panose="02020603050405020304" pitchFamily="18" charset="0"/>
              </a:rPr>
              <a:t> Understand customer preferences, demographics, and shopping habits.</a:t>
            </a:r>
            <a:endParaRPr lang="en-IN" dirty="0"/>
          </a:p>
          <a:p>
            <a:pPr algn="just">
              <a:buClr>
                <a:srgbClr val="FF0000"/>
              </a:buClr>
            </a:pPr>
            <a:r>
              <a:rPr lang="en-IN" dirty="0"/>
              <a:t> </a:t>
            </a:r>
            <a:r>
              <a:rPr lang="en-US" sz="2800" b="1" dirty="0">
                <a:latin typeface="Times New Roman" panose="02020603050405020304" pitchFamily="18" charset="0"/>
                <a:cs typeface="Times New Roman" panose="02020603050405020304" pitchFamily="18" charset="0"/>
              </a:rPr>
              <a:t>Market Competition Analysis:</a:t>
            </a:r>
            <a:r>
              <a:rPr lang="en-US" sz="2800" dirty="0">
                <a:latin typeface="Times New Roman" panose="02020603050405020304" pitchFamily="18" charset="0"/>
                <a:cs typeface="Times New Roman" panose="02020603050405020304" pitchFamily="18" charset="0"/>
              </a:rPr>
              <a:t> Compare product performance with competitors and industry benchmarks.</a:t>
            </a:r>
            <a:endParaRPr lang="en-IN" dirty="0"/>
          </a:p>
          <a:p>
            <a:pPr algn="just">
              <a:buClr>
                <a:srgbClr val="FF0000"/>
              </a:buClr>
            </a:pPr>
            <a:r>
              <a:rPr lang="en-IN" dirty="0"/>
              <a:t> </a:t>
            </a:r>
            <a:r>
              <a:rPr lang="en-US" sz="2800" b="1" dirty="0">
                <a:latin typeface="Times New Roman" panose="02020603050405020304" pitchFamily="18" charset="0"/>
                <a:cs typeface="Times New Roman" panose="02020603050405020304" pitchFamily="18" charset="0"/>
              </a:rPr>
              <a:t>Product Optimization Recommendations:</a:t>
            </a:r>
            <a:r>
              <a:rPr lang="en-US" sz="2800" dirty="0">
                <a:latin typeface="Times New Roman" panose="02020603050405020304" pitchFamily="18" charset="0"/>
                <a:cs typeface="Times New Roman" panose="02020603050405020304" pitchFamily="18" charset="0"/>
              </a:rPr>
              <a:t> Suggest improvements to product listings, pricing, and marketing strategies.</a:t>
            </a:r>
            <a:r>
              <a:rPr lang="en-US" sz="1000" dirty="0">
                <a:latin typeface="Times New Roman" panose="02020603050405020304" pitchFamily="18" charset="0"/>
                <a:cs typeface="Times New Roman" panose="02020603050405020304" pitchFamily="18" charset="0"/>
              </a:rPr>
              <a:t> </a:t>
            </a:r>
            <a:endParaRPr lang="en-US" sz="1000" dirty="0">
              <a:latin typeface="Times New Roman" panose="02020603050405020304" pitchFamily="18" charset="0"/>
              <a:cs typeface="Times New Roman" panose="02020603050405020304" pitchFamily="18" charset="0"/>
            </a:endParaRPr>
          </a:p>
          <a:p>
            <a:pPr marL="0" indent="0" algn="just">
              <a:buClr>
                <a:srgbClr val="FF0000"/>
              </a:buClr>
              <a:buNone/>
            </a:pPr>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3" name="TextBox 2"/>
          <p:cNvSpPr txBox="1"/>
          <p:nvPr/>
        </p:nvSpPr>
        <p:spPr>
          <a:xfrm>
            <a:off x="674914" y="1197429"/>
            <a:ext cx="10678886" cy="5478423"/>
          </a:xfrm>
          <a:prstGeom prst="rect">
            <a:avLst/>
          </a:prstGeom>
          <a:noFill/>
        </p:spPr>
        <p:txBody>
          <a:bodyPr wrap="square" rtlCol="0">
            <a:spAutoFit/>
          </a:bodyPr>
          <a:lstStyle/>
          <a:p>
            <a:pPr marL="342900" indent="-342900">
              <a:lnSpc>
                <a:spcPct val="150000"/>
              </a:lnSpc>
              <a:buFont typeface="Wingdings" panose="05000000000000000000" charset="0"/>
              <a:buChar char="v"/>
            </a:pPr>
            <a:r>
              <a:rPr lang="en-US" sz="2000">
                <a:latin typeface="Times New Roman" panose="02020603050405020304" pitchFamily="18" charset="0"/>
                <a:cs typeface="Times New Roman" panose="02020603050405020304" pitchFamily="18" charset="0"/>
              </a:rPr>
              <a:t>In the competitive e-commerce landscape, data-driven decision-making is crucial for success. </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v"/>
            </a:pPr>
            <a:r>
              <a:rPr lang="en-US" sz="2000">
                <a:latin typeface="Times New Roman" panose="02020603050405020304" pitchFamily="18" charset="0"/>
                <a:cs typeface="Times New Roman" panose="02020603050405020304" pitchFamily="18" charset="0"/>
              </a:rPr>
              <a:t>Our innovative solution, the E-commerce Product Analytical Graph Generator, transforms complex data into actionable visual insights. </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v"/>
            </a:pPr>
            <a:r>
              <a:rPr lang="en-US" sz="2000">
                <a:latin typeface="Times New Roman" panose="02020603050405020304" pitchFamily="18" charset="0"/>
                <a:cs typeface="Times New Roman" panose="02020603050405020304" pitchFamily="18" charset="0"/>
              </a:rPr>
              <a:t>This powerful tool automatically generates interactive graphs and charts, providing a comprehensive understanding of product performance, customer behavior, and market trends. </a:t>
            </a:r>
            <a:endParaRPr lang="en-US" sz="2000">
              <a:latin typeface="Times New Roman" panose="02020603050405020304" pitchFamily="18" charset="0"/>
              <a:cs typeface="Times New Roman" panose="02020603050405020304" pitchFamily="18" charset="0"/>
            </a:endParaRPr>
          </a:p>
          <a:p>
            <a:pPr marL="2171700" lvl="7"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Track sales and revenue growth</a:t>
            </a:r>
            <a:endParaRPr lang="en-US" sz="2000">
              <a:latin typeface="Times New Roman" panose="02020603050405020304" pitchFamily="18" charset="0"/>
              <a:cs typeface="Times New Roman" panose="02020603050405020304" pitchFamily="18" charset="0"/>
            </a:endParaRPr>
          </a:p>
          <a:p>
            <a:pPr marL="2171700" lvl="7"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Identify top-performing products and categories</a:t>
            </a:r>
            <a:endParaRPr lang="en-US" sz="2000">
              <a:latin typeface="Times New Roman" panose="02020603050405020304" pitchFamily="18" charset="0"/>
              <a:cs typeface="Times New Roman" panose="02020603050405020304" pitchFamily="18" charset="0"/>
            </a:endParaRPr>
          </a:p>
          <a:p>
            <a:pPr marL="2171700" lvl="7"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Analyze customer demographics and shopping patterns</a:t>
            </a:r>
            <a:endParaRPr lang="en-US" sz="2000">
              <a:latin typeface="Times New Roman" panose="02020603050405020304" pitchFamily="18" charset="0"/>
              <a:cs typeface="Times New Roman" panose="02020603050405020304" pitchFamily="18" charset="0"/>
            </a:endParaRPr>
          </a:p>
          <a:p>
            <a:pPr marL="2171700" lvl="7"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Compare performance with competitors and industry benchmarks</a:t>
            </a:r>
            <a:endParaRPr lang="en-US" sz="2000">
              <a:latin typeface="Times New Roman" panose="02020603050405020304" pitchFamily="18" charset="0"/>
              <a:cs typeface="Times New Roman" panose="02020603050405020304" pitchFamily="18" charset="0"/>
            </a:endParaRPr>
          </a:p>
          <a:p>
            <a:pPr marL="2171700" lvl="7"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Receive data-driven recommendations for product optimization</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0" y="719665"/>
          <a:ext cx="12192000" cy="6711876"/>
        </p:xfrm>
        <a:graphic>
          <a:graphicData uri="http://schemas.openxmlformats.org/drawingml/2006/table">
            <a:tbl>
              <a:tblPr firstRow="1" bandRow="1">
                <a:tableStyleId>{93296810-A885-4BE3-A3E7-6D5BEEA58F35}</a:tableStyleId>
              </a:tblPr>
              <a:tblGrid>
                <a:gridCol w="2438400"/>
                <a:gridCol w="2438400"/>
                <a:gridCol w="2438400"/>
                <a:gridCol w="2438400"/>
                <a:gridCol w="2438400"/>
              </a:tblGrid>
              <a:tr h="854167">
                <a:tc>
                  <a:txBody>
                    <a:bodyPr/>
                    <a:lstStyle/>
                    <a:p>
                      <a:pPr algn="ctr"/>
                      <a:r>
                        <a:rPr lang="en-US" sz="2800" dirty="0"/>
                        <a:t>TITLE OF THE PAPER</a:t>
                      </a:r>
                      <a:endParaRPr lang="en-US" sz="2800" dirty="0"/>
                    </a:p>
                  </a:txBody>
                  <a:tcPr anchor="ctr"/>
                </a:tc>
                <a:tc>
                  <a:txBody>
                    <a:bodyPr/>
                    <a:lstStyle/>
                    <a:p>
                      <a:pPr algn="ctr"/>
                      <a:r>
                        <a:rPr lang="en-US" sz="2800" dirty="0"/>
                        <a:t>AUTHOR (S)</a:t>
                      </a:r>
                      <a:endParaRPr lang="en-US" sz="2800" dirty="0"/>
                    </a:p>
                  </a:txBody>
                  <a:tcPr anchor="ctr"/>
                </a:tc>
                <a:tc>
                  <a:txBody>
                    <a:bodyPr/>
                    <a:lstStyle/>
                    <a:p>
                      <a:pPr algn="ctr"/>
                      <a:r>
                        <a:rPr lang="en-US" sz="2800" dirty="0"/>
                        <a:t>PUBLISHER</a:t>
                      </a:r>
                      <a:endParaRPr lang="en-US" sz="2800" dirty="0"/>
                    </a:p>
                  </a:txBody>
                  <a:tcPr anchor="ctr"/>
                </a:tc>
                <a:tc>
                  <a:txBody>
                    <a:bodyPr/>
                    <a:lstStyle/>
                    <a:p>
                      <a:pPr algn="ctr"/>
                      <a:r>
                        <a:rPr lang="en-US" sz="2800" dirty="0"/>
                        <a:t>PAPER GIST</a:t>
                      </a:r>
                      <a:endParaRPr lang="en-US" sz="2800" dirty="0"/>
                    </a:p>
                  </a:txBody>
                  <a:tcPr anchor="ctr"/>
                </a:tc>
                <a:tc>
                  <a:txBody>
                    <a:bodyPr/>
                    <a:lstStyle/>
                    <a:p>
                      <a:pPr algn="ctr"/>
                      <a:r>
                        <a:rPr lang="en-US" sz="2800" dirty="0"/>
                        <a:t>TECHNOLOGY USED</a:t>
                      </a:r>
                      <a:endParaRPr lang="en-US" sz="2800" dirty="0"/>
                    </a:p>
                  </a:txBody>
                  <a:tcPr anchor="ctr"/>
                </a:tc>
              </a:tr>
              <a:tr h="107459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E-commerce Product Analysis using Graph-Based Visualizations</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John Smith, Jane Doe</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IEEE Transactions on Big Data</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Proposes a system for e-commerce product analysis using graph-based visualizations.</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de-DE"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D3.js, Graphviz, Apache Spark</a:t>
                      </a:r>
                      <a:endParaRPr lang="de-DE"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r>
              <a:tr h="132258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Data-Driven E-commerce Product Optimization</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Bob Johnson, Alice    Brown</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ACM Transactions on Intelligent Systems and Technology</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Presents a data-driven approach to e-commerce product optimization using machine learning.</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Scikit-Learn, TensorFlow, Apache Cassandra</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r>
              <a:tr h="107459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Visualizing E-commerce Product Data using Interactive Graphs</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Emily Chen, Mike Davis</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ACM Transactions on Visualization and Computer Graphics</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Explores the use of interactive graphs for visualizing e-commerce product data.</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D3.js, </a:t>
                      </a:r>
                      <a:r>
                        <a:rPr lang="en-IN" sz="180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Graphviz</a:t>
                      </a: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React</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r>
              <a:tr h="107459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E-commerce Product Recommendation using Graph-Based Methods</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David Lee, Sophia Patel</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ACM Transactions on Visualization and Computer Graphics</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Proposes a graph-based approach to e-commerce product recommendation.</a:t>
                      </a:r>
                      <a:endParaRPr lang="en-US"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Graphviz</a:t>
                      </a: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Apache </a:t>
                      </a:r>
                      <a:r>
                        <a:rPr lang="en-IN" sz="180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Flink</a:t>
                      </a:r>
                      <a:r>
                        <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Scikit-Learn</a:t>
                      </a:r>
                      <a:endParaRPr lang="en-IN" sz="18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endParaRPr lang="en-US" dirty="0"/>
                    </a:p>
                  </a:txBody>
                  <a:tcPr/>
                </a:tc>
              </a:tr>
              <a:tr h="73779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4" name="Rectangle 3"/>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2113280" y="1400175"/>
            <a:ext cx="1192530" cy="398780"/>
          </a:xfrm>
          <a:prstGeom prst="rect">
            <a:avLst/>
          </a:prstGeom>
          <a:noFill/>
        </p:spPr>
        <p:txBody>
          <a:bodyPr wrap="square" rtlCol="0">
            <a:spAutoFit/>
          </a:bodyPr>
          <a:p>
            <a:pPr algn="l"/>
            <a:r>
              <a:rPr lang="en-US" sz="2000" b="1">
                <a:latin typeface="Times New Roman" panose="02020603050405020304" pitchFamily="18" charset="0"/>
                <a:cs typeface="Times New Roman" panose="02020603050405020304" pitchFamily="18" charset="0"/>
              </a:rPr>
              <a:t>Actor</a:t>
            </a:r>
            <a:endParaRPr lang="en-US" sz="2000" b="1">
              <a:latin typeface="Times New Roman" panose="02020603050405020304" pitchFamily="18" charset="0"/>
              <a:cs typeface="Times New Roman" panose="02020603050405020304" pitchFamily="18" charset="0"/>
            </a:endParaRPr>
          </a:p>
        </p:txBody>
      </p:sp>
      <p:sp>
        <p:nvSpPr>
          <p:cNvPr id="9" name="Rectangles 8"/>
          <p:cNvSpPr/>
          <p:nvPr/>
        </p:nvSpPr>
        <p:spPr>
          <a:xfrm>
            <a:off x="4225290" y="1187450"/>
            <a:ext cx="1437640" cy="795655"/>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0" name="Straight Arrow Connector 9"/>
          <p:cNvCxnSpPr/>
          <p:nvPr/>
        </p:nvCxnSpPr>
        <p:spPr>
          <a:xfrm flipV="1">
            <a:off x="3331845" y="158750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Text Box 10"/>
          <p:cNvSpPr txBox="1"/>
          <p:nvPr/>
        </p:nvSpPr>
        <p:spPr>
          <a:xfrm>
            <a:off x="4257040" y="1254760"/>
            <a:ext cx="1408430" cy="70675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Data </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Collection</a:t>
            </a:r>
            <a:endParaRPr lang="en-US" sz="2000" b="1">
              <a:latin typeface="Times New Roman" panose="02020603050405020304" pitchFamily="18" charset="0"/>
              <a:cs typeface="Times New Roman" panose="02020603050405020304" pitchFamily="18" charset="0"/>
            </a:endParaRPr>
          </a:p>
        </p:txBody>
      </p:sp>
      <p:sp>
        <p:nvSpPr>
          <p:cNvPr id="14" name="Text Box 13"/>
          <p:cNvSpPr txBox="1"/>
          <p:nvPr/>
        </p:nvSpPr>
        <p:spPr>
          <a:xfrm>
            <a:off x="6772275" y="1340485"/>
            <a:ext cx="1192530" cy="398780"/>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Analysis</a:t>
            </a:r>
            <a:endParaRPr lang="en-US" sz="2000" b="1">
              <a:latin typeface="Times New Roman" panose="02020603050405020304" pitchFamily="18" charset="0"/>
              <a:cs typeface="Times New Roman" panose="02020603050405020304" pitchFamily="18" charset="0"/>
            </a:endParaRPr>
          </a:p>
        </p:txBody>
      </p:sp>
      <p:sp>
        <p:nvSpPr>
          <p:cNvPr id="16" name="Rectangles 15"/>
          <p:cNvSpPr/>
          <p:nvPr/>
        </p:nvSpPr>
        <p:spPr>
          <a:xfrm>
            <a:off x="6570345" y="284988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Text Box 16"/>
          <p:cNvSpPr txBox="1"/>
          <p:nvPr/>
        </p:nvSpPr>
        <p:spPr>
          <a:xfrm>
            <a:off x="6637655" y="2874010"/>
            <a:ext cx="1372870" cy="70675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Graph </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Generator</a:t>
            </a:r>
            <a:endParaRPr lang="en-US" sz="2000" b="1">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flipV="1">
            <a:off x="5735320" y="157734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Straight Arrow Connector 19"/>
          <p:cNvCxnSpPr/>
          <p:nvPr/>
        </p:nvCxnSpPr>
        <p:spPr>
          <a:xfrm flipH="1">
            <a:off x="7314565" y="1993265"/>
            <a:ext cx="5715" cy="758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Straight Arrow Connector 20"/>
          <p:cNvCxnSpPr/>
          <p:nvPr/>
        </p:nvCxnSpPr>
        <p:spPr>
          <a:xfrm flipH="1">
            <a:off x="7315835" y="3756025"/>
            <a:ext cx="5715" cy="758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3" name="Rectangles 22"/>
          <p:cNvSpPr/>
          <p:nvPr/>
        </p:nvSpPr>
        <p:spPr>
          <a:xfrm>
            <a:off x="6616065" y="459232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4" name="Text Box 23"/>
          <p:cNvSpPr txBox="1"/>
          <p:nvPr/>
        </p:nvSpPr>
        <p:spPr>
          <a:xfrm>
            <a:off x="6655435" y="4632960"/>
            <a:ext cx="4064000" cy="70675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Graph </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Comparison</a:t>
            </a:r>
            <a:endParaRPr lang="en-US" sz="2000" b="1">
              <a:latin typeface="Times New Roman" panose="02020603050405020304" pitchFamily="18" charset="0"/>
              <a:cs typeface="Times New Roman" panose="02020603050405020304" pitchFamily="18" charset="0"/>
            </a:endParaRPr>
          </a:p>
        </p:txBody>
      </p:sp>
      <p:cxnSp>
        <p:nvCxnSpPr>
          <p:cNvPr id="25" name="Straight Arrow Connector 24"/>
          <p:cNvCxnSpPr/>
          <p:nvPr/>
        </p:nvCxnSpPr>
        <p:spPr>
          <a:xfrm flipV="1">
            <a:off x="8285480" y="498094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6" name="Rectangles 25"/>
          <p:cNvSpPr/>
          <p:nvPr/>
        </p:nvSpPr>
        <p:spPr>
          <a:xfrm>
            <a:off x="9237980" y="459232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7" name="Text Box 26"/>
          <p:cNvSpPr txBox="1"/>
          <p:nvPr/>
        </p:nvSpPr>
        <p:spPr>
          <a:xfrm>
            <a:off x="9452610" y="4629150"/>
            <a:ext cx="1136015" cy="70675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Graph </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Analysis</a:t>
            </a:r>
            <a:endParaRPr lang="en-US" sz="2000" b="1">
              <a:latin typeface="Times New Roman" panose="02020603050405020304" pitchFamily="18" charset="0"/>
              <a:cs typeface="Times New Roman" panose="02020603050405020304" pitchFamily="18" charset="0"/>
            </a:endParaRPr>
          </a:p>
        </p:txBody>
      </p:sp>
      <p:sp>
        <p:nvSpPr>
          <p:cNvPr id="28" name="Rectangles 27"/>
          <p:cNvSpPr/>
          <p:nvPr/>
        </p:nvSpPr>
        <p:spPr>
          <a:xfrm>
            <a:off x="6582410" y="1156335"/>
            <a:ext cx="1513205" cy="795655"/>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9" name="Rectangles 28"/>
          <p:cNvSpPr/>
          <p:nvPr/>
        </p:nvSpPr>
        <p:spPr>
          <a:xfrm>
            <a:off x="1805305" y="1187450"/>
            <a:ext cx="1437640" cy="795655"/>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0956" y="180068"/>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
        <p:nvSpPr>
          <p:cNvPr id="26" name="Rectangles 25"/>
          <p:cNvSpPr/>
          <p:nvPr/>
        </p:nvSpPr>
        <p:spPr>
          <a:xfrm>
            <a:off x="3649980" y="1373505"/>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 Box 2"/>
          <p:cNvSpPr txBox="1"/>
          <p:nvPr/>
        </p:nvSpPr>
        <p:spPr>
          <a:xfrm>
            <a:off x="3742055" y="1555750"/>
            <a:ext cx="4064000" cy="398780"/>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Input Data</a:t>
            </a:r>
            <a:endParaRPr lang="en-US" sz="2000" b="1">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flipV="1">
            <a:off x="5302885" y="1739900"/>
            <a:ext cx="80454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 name="Rectangles 5"/>
          <p:cNvSpPr/>
          <p:nvPr/>
        </p:nvSpPr>
        <p:spPr>
          <a:xfrm>
            <a:off x="6353810" y="1373505"/>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Text Box 6"/>
          <p:cNvSpPr txBox="1"/>
          <p:nvPr/>
        </p:nvSpPr>
        <p:spPr>
          <a:xfrm>
            <a:off x="6461760" y="1424940"/>
            <a:ext cx="1343660" cy="70675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Data Set</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Operation</a:t>
            </a:r>
            <a:endParaRPr lang="en-US" sz="2000" b="1">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7128510" y="2286635"/>
            <a:ext cx="7620" cy="752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Rectangles 8"/>
          <p:cNvSpPr/>
          <p:nvPr/>
        </p:nvSpPr>
        <p:spPr>
          <a:xfrm>
            <a:off x="6353810" y="3154680"/>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6441440" y="3216275"/>
            <a:ext cx="1266825" cy="706755"/>
          </a:xfrm>
          <a:prstGeom prst="rect">
            <a:avLst/>
          </a:prstGeom>
          <a:noFill/>
        </p:spPr>
        <p:txBody>
          <a:bodyPr wrap="square" rtlCol="0">
            <a:spAutoFit/>
          </a:bodyPr>
          <a:p>
            <a:pPr algn="ctr"/>
            <a:r>
              <a:rPr lang="en-US" sz="2000" b="1">
                <a:latin typeface="Times New Roman" panose="02020603050405020304" pitchFamily="18" charset="0"/>
                <a:cs typeface="Times New Roman" panose="02020603050405020304" pitchFamily="18" charset="0"/>
              </a:rPr>
              <a:t>Data </a:t>
            </a:r>
            <a:endParaRPr lang="en-US" sz="2000" b="1">
              <a:latin typeface="Times New Roman" panose="02020603050405020304" pitchFamily="18" charset="0"/>
              <a:cs typeface="Times New Roman" panose="02020603050405020304" pitchFamily="18" charset="0"/>
            </a:endParaRPr>
          </a:p>
          <a:p>
            <a:pPr algn="ctr"/>
            <a:r>
              <a:rPr lang="en-US" sz="2000" b="1">
                <a:latin typeface="Times New Roman" panose="02020603050405020304" pitchFamily="18" charset="0"/>
                <a:cs typeface="Times New Roman" panose="02020603050405020304" pitchFamily="18" charset="0"/>
              </a:rPr>
              <a:t>Graph</a:t>
            </a:r>
            <a:endParaRPr lang="en-US" sz="2000" b="1">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7120890" y="4100195"/>
            <a:ext cx="7620" cy="752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Rectangles 12"/>
          <p:cNvSpPr/>
          <p:nvPr/>
        </p:nvSpPr>
        <p:spPr>
          <a:xfrm>
            <a:off x="6353810" y="4975225"/>
            <a:ext cx="1521460" cy="797560"/>
          </a:xfrm>
          <a:prstGeom prst="rect">
            <a:avLst/>
          </a:prstGeom>
          <a:noFill/>
          <a:ln>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4" name="Text Box 13"/>
          <p:cNvSpPr txBox="1"/>
          <p:nvPr/>
        </p:nvSpPr>
        <p:spPr>
          <a:xfrm>
            <a:off x="6577965" y="5013960"/>
            <a:ext cx="4064000" cy="706755"/>
          </a:xfrm>
          <a:prstGeom prst="rect">
            <a:avLst/>
          </a:prstGeom>
          <a:noFill/>
        </p:spPr>
        <p:txBody>
          <a:bodyPr wrap="square" rtlCol="0">
            <a:spAutoFit/>
          </a:bodyPr>
          <a:p>
            <a:r>
              <a:rPr lang="en-US" sz="2000" b="1">
                <a:latin typeface="Times New Roman" panose="02020603050405020304" pitchFamily="18" charset="0"/>
                <a:cs typeface="Times New Roman" panose="02020603050405020304" pitchFamily="18" charset="0"/>
              </a:rPr>
              <a:t>Data</a:t>
            </a:r>
            <a:endParaRPr lang="en-US" sz="2000" b="1">
              <a:latin typeface="Times New Roman" panose="02020603050405020304" pitchFamily="18" charset="0"/>
              <a:cs typeface="Times New Roman" panose="02020603050405020304" pitchFamily="18" charset="0"/>
            </a:endParaRPr>
          </a:p>
          <a:p>
            <a:r>
              <a:rPr lang="en-US" sz="2000" b="1">
                <a:latin typeface="Times New Roman" panose="02020603050405020304" pitchFamily="18" charset="0"/>
                <a:cs typeface="Times New Roman" panose="02020603050405020304" pitchFamily="18" charset="0"/>
              </a:rPr>
              <a:t>Analysis</a:t>
            </a:r>
            <a:endParaRPr lang="en-US" sz="2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497806"/>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9788" y="1692049"/>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a:bodyPr>
          <a:lstStyle/>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Processor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Intel Core i5 or i7, or AMD </a:t>
            </a:r>
            <a:endParaRPr lang="en-US" sz="2400" dirty="0">
              <a:latin typeface="Times New Roman" panose="02020603050405020304" pitchFamily="18" charset="0"/>
              <a:cs typeface="Times New Roman" panose="02020603050405020304" pitchFamily="18" charset="0"/>
            </a:endParaRP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Memory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RAM with 8 GB</a:t>
            </a:r>
            <a:endParaRPr lang="en-US" sz="2400" dirty="0">
              <a:latin typeface="Times New Roman" panose="02020603050405020304" pitchFamily="18" charset="0"/>
              <a:cs typeface="Times New Roman" panose="02020603050405020304" pitchFamily="18" charset="0"/>
            </a:endParaRP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Storage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SSD with 256 GB</a:t>
            </a:r>
            <a:endParaRPr lang="en-US" sz="2400" dirty="0">
              <a:latin typeface="Times New Roman" panose="02020603050405020304" pitchFamily="18" charset="0"/>
              <a:cs typeface="Times New Roman" panose="02020603050405020304" pitchFamily="18" charset="0"/>
            </a:endParaRP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Graphics Card - AMD</a:t>
            </a:r>
            <a:endParaRPr lang="en-US" sz="2400" dirty="0">
              <a:latin typeface="Times New Roman" panose="02020603050405020304" pitchFamily="18" charset="0"/>
              <a:cs typeface="Times New Roman" panose="02020603050405020304" pitchFamily="18" charset="0"/>
            </a:endParaRP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Display </a:t>
            </a:r>
            <a:endParaRPr lang="en-US" sz="2400" dirty="0">
              <a:latin typeface="Times New Roman" panose="02020603050405020304" pitchFamily="18" charset="0"/>
              <a:cs typeface="Times New Roman" panose="02020603050405020304" pitchFamily="18" charset="0"/>
            </a:endParaRPr>
          </a:p>
          <a:p>
            <a:pPr lvl="0" algn="l" rtl="0">
              <a:spcBef>
                <a:spcPts val="1000"/>
              </a:spcBef>
              <a:spcAft>
                <a:spcPts val="0"/>
              </a:spcAft>
              <a:buClr>
                <a:srgbClr val="FF0000"/>
              </a:buClr>
              <a:buSzPts val="1800"/>
            </a:pPr>
            <a:r>
              <a:rPr lang="en-US" sz="2400" dirty="0">
                <a:latin typeface="Times New Roman" panose="02020603050405020304" pitchFamily="18" charset="0"/>
                <a:cs typeface="Times New Roman" panose="02020603050405020304" pitchFamily="18" charset="0"/>
              </a:rPr>
              <a:t>Internet Connection</a:t>
            </a:r>
            <a:endParaRPr lang="en-US" sz="2400" dirty="0">
              <a:latin typeface="Times New Roman" panose="02020603050405020304" pitchFamily="18" charset="0"/>
              <a:cs typeface="Times New Roman" panose="02020603050405020304" pitchFamily="18" charset="0"/>
            </a:endParaRPr>
          </a:p>
          <a:p>
            <a:pPr lvl="0" algn="l" rtl="0">
              <a:lnSpc>
                <a:spcPct val="90000"/>
              </a:lnSpc>
              <a:spcBef>
                <a:spcPts val="1000"/>
              </a:spcBef>
              <a:spcAft>
                <a:spcPts val="0"/>
              </a:spcAft>
              <a:buClr>
                <a:srgbClr val="FF0000"/>
              </a:buClr>
              <a:buSzPts val="2800"/>
            </a:pPr>
            <a:endParaRPr lang="en-US" sz="24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410891" y="2671762"/>
            <a:ext cx="5183188" cy="3684588"/>
          </a:xfrm>
        </p:spPr>
        <p:txBody>
          <a:bodyPr>
            <a:normAutofit/>
          </a:bodyPr>
          <a:lstStyle/>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Programming Languages - Python</a:t>
            </a:r>
            <a:endParaRPr lang="en-US" sz="2400" dirty="0">
              <a:latin typeface="Times New Roman" panose="02020603050405020304" pitchFamily="18" charset="0"/>
              <a:cs typeface="Times New Roman" panose="02020603050405020304" pitchFamily="18" charset="0"/>
            </a:endParaRPr>
          </a:p>
          <a:p>
            <a:pPr>
              <a:buClr>
                <a:srgbClr val="FF0000"/>
              </a:buClr>
            </a:pPr>
            <a:r>
              <a:rPr lang="en-US" sz="2400" dirty="0">
                <a:latin typeface="Times New Roman" panose="02020603050405020304" pitchFamily="18" charset="0"/>
                <a:cs typeface="Times New Roman" panose="02020603050405020304" pitchFamily="18" charset="0"/>
              </a:rPr>
              <a:t>Data Visualization Libraries - Seaborn</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Web Framework - Django</a:t>
            </a:r>
            <a:endParaRPr lang="en-US" sz="2400" dirty="0">
              <a:latin typeface="Times New Roman" panose="02020603050405020304" pitchFamily="18" charset="0"/>
              <a:cs typeface="Times New Roman" panose="02020603050405020304" pitchFamily="18" charset="0"/>
            </a:endParaRPr>
          </a:p>
          <a:p>
            <a:pPr>
              <a:buClr>
                <a:srgbClr val="FF0000"/>
              </a:buClr>
            </a:pPr>
            <a:r>
              <a:rPr lang="en-US" sz="2400" dirty="0">
                <a:latin typeface="Times New Roman" panose="02020603050405020304" pitchFamily="18" charset="0"/>
                <a:cs typeface="Times New Roman" panose="02020603050405020304" pitchFamily="18" charset="0"/>
              </a:rPr>
              <a:t>Database Management - </a:t>
            </a:r>
            <a:r>
              <a:rPr lang="en-US" sz="2400" dirty="0" err="1">
                <a:latin typeface="Times New Roman" panose="02020603050405020304" pitchFamily="18" charset="0"/>
                <a:cs typeface="Times New Roman" panose="02020603050405020304" pitchFamily="18" charset="0"/>
              </a:rPr>
              <a:t>Mysql</a:t>
            </a:r>
            <a:endParaRPr lang="en-US" sz="2400" dirty="0">
              <a:latin typeface="Times New Roman" panose="02020603050405020304" pitchFamily="18" charset="0"/>
              <a:cs typeface="Times New Roman" panose="02020603050405020304" pitchFamily="18" charset="0"/>
            </a:endParaRPr>
          </a:p>
          <a:p>
            <a:pPr>
              <a:buClr>
                <a:srgbClr val="FF0000"/>
              </a:buClr>
            </a:pPr>
            <a:r>
              <a:rPr lang="en-US" sz="2400" dirty="0">
                <a:latin typeface="Times New Roman" panose="02020603050405020304" pitchFamily="18" charset="0"/>
                <a:cs typeface="Times New Roman" panose="02020603050405020304" pitchFamily="18" charset="0"/>
              </a:rPr>
              <a:t>Operating System - Windows</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Integration Tools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Machine Learning Libraries - TensorFlow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464570"/>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b="1" dirty="0">
                <a:latin typeface="Times New Roman" panose="02020603050405020304" pitchFamily="18" charset="0"/>
                <a:cs typeface="Times New Roman" panose="02020603050405020304" pitchFamily="18" charset="0"/>
              </a:rPr>
              <a:t>Data Collection &amp; Integration</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Analysis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Graph Generator </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Dashboard Development</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Export &amp; Reporting</a:t>
            </a:r>
            <a:endParaRPr lang="en-US"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fld>
            <a:endParaRPr lang="en-IN" b="1">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6682</Words>
  <Application>WPS Presentation</Application>
  <PresentationFormat>Widescreen</PresentationFormat>
  <Paragraphs>269</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Times New Roman</vt:lpstr>
      <vt:lpstr>Arial Narrow</vt:lpstr>
      <vt:lpstr>Times New Roman</vt:lpstr>
      <vt:lpstr>Wingdings</vt:lpstr>
      <vt:lpstr>Microsoft YaHei</vt:lpstr>
      <vt:lpstr>Arial Unicode MS</vt:lpstr>
      <vt:lpstr>Calibri Light</vt:lpstr>
      <vt:lpstr>Calibri</vt:lpstr>
      <vt:lpstr>Office Theme</vt:lpstr>
      <vt:lpstr>PowerPoint 演示文稿</vt:lpstr>
      <vt:lpstr>PowerPoint 演示文稿</vt:lpstr>
      <vt:lpstr>OBJECTIVE OF THE PROJECT</vt:lpstr>
      <vt:lpstr>ABSTRACT</vt:lpstr>
      <vt:lpstr>PowerPoint 演示文稿</vt:lpstr>
      <vt:lpstr>PowerPoint 演示文稿</vt:lpstr>
      <vt:lpstr>PowerPoint 演示文稿</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SRIMATHI.K</cp:lastModifiedBy>
  <cp:revision>12</cp:revision>
  <dcterms:created xsi:type="dcterms:W3CDTF">2024-12-05T15:06:00Z</dcterms:created>
  <dcterms:modified xsi:type="dcterms:W3CDTF">2024-12-05T17:16:07Z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674788D99B2541DF8DC3A6483BE45F72_12</vt:lpwstr>
  </property>
  <property fmtid="{D5CDD505-2E9C-101B-9397-08002B2CF9AE}" pid="3" name="KSOProductBuildVer">
    <vt:lpwstr>1033-12.2.0.19307</vt:lpwstr>
  </property>
</Properties>
</file>