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20"/>
  </p:notesMasterIdLst>
  <p:sldIdLst>
    <p:sldId id="257" r:id="rId2"/>
    <p:sldId id="306" r:id="rId3"/>
    <p:sldId id="307" r:id="rId4"/>
    <p:sldId id="293" r:id="rId5"/>
    <p:sldId id="296" r:id="rId6"/>
    <p:sldId id="303" r:id="rId7"/>
    <p:sldId id="297" r:id="rId8"/>
    <p:sldId id="305" r:id="rId9"/>
    <p:sldId id="298" r:id="rId10"/>
    <p:sldId id="299" r:id="rId11"/>
    <p:sldId id="308" r:id="rId12"/>
    <p:sldId id="309" r:id="rId13"/>
    <p:sldId id="311" r:id="rId14"/>
    <p:sldId id="312" r:id="rId15"/>
    <p:sldId id="310" r:id="rId16"/>
    <p:sldId id="301" r:id="rId17"/>
    <p:sldId id="304" r:id="rId18"/>
    <p:sldId id="295"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6" autoAdjust="0"/>
    <p:restoredTop sz="89223" autoAdjust="0"/>
  </p:normalViewPr>
  <p:slideViewPr>
    <p:cSldViewPr>
      <p:cViewPr varScale="1">
        <p:scale>
          <a:sx n="65" d="100"/>
          <a:sy n="65" d="100"/>
        </p:scale>
        <p:origin x="-153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DB30014-F471-4B7F-AF5C-7BE1C69231A7}" type="datetimeFigureOut">
              <a:rPr lang="en-US"/>
              <a:pPr>
                <a:defRPr/>
              </a:pPr>
              <a:t>1/27/2020</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E5CAADD-566B-4699-90ED-ECCDCB4E22D6}" type="slidenum">
              <a:rPr lang="en-IN"/>
              <a:pPr>
                <a:defRPr/>
              </a:pPr>
              <a:t>‹#›</a:t>
            </a:fld>
            <a:endParaRPr lang="en-IN" dirty="0"/>
          </a:p>
        </p:txBody>
      </p:sp>
    </p:spTree>
    <p:extLst>
      <p:ext uri="{BB962C8B-B14F-4D97-AF65-F5344CB8AC3E}">
        <p14:creationId xmlns:p14="http://schemas.microsoft.com/office/powerpoint/2010/main" xmlns="" val="372170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040225-2A1C-4088-B404-EBE6FB1A28DF}" type="slidenum">
              <a:rPr lang="en-IN" smtClean="0"/>
              <a:pPr fontAlgn="base">
                <a:spcBef>
                  <a:spcPct val="0"/>
                </a:spcBef>
                <a:spcAft>
                  <a:spcPct val="0"/>
                </a:spcAft>
                <a:defRPr/>
              </a:pPr>
              <a:t>1</a:t>
            </a:fld>
            <a:endParaRPr lang="en-I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a:lvl1pPr>
          </a:lstStyle>
          <a:p>
            <a:pPr>
              <a:defRPr/>
            </a:pPr>
            <a:fld id="{534ADFF7-D61D-4D6C-AF74-92F30265B338}" type="datetimeFigureOut">
              <a:rPr lang="en-US" smtClean="0"/>
              <a:pPr>
                <a:defRPr/>
              </a:pPr>
              <a:t>1/27/2020</a:t>
            </a:fld>
            <a:endParaRPr lang="en-US" dirty="0"/>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p:txBody>
          <a:bodyPr/>
          <a:lstStyle>
            <a:lvl1pPr>
              <a:defRPr/>
            </a:lvl1pPr>
          </a:lstStyle>
          <a:p>
            <a:pPr>
              <a:defRPr/>
            </a:pPr>
            <a:fld id="{4C713710-32C0-48C8-A7F1-7D3A176A1C34}"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3E4AAD52-83D6-491A-89D4-ABF9482E3CC5}" type="datetimeFigureOut">
              <a:rPr lang="en-US" smtClean="0"/>
              <a:pPr>
                <a:defRPr/>
              </a:pPr>
              <a:t>1/27/2020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B0FE36C-33D6-49B6-8A7E-233157CD7AE0}"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EE192BA-FCAA-4E44-8A4F-59FBDC58AE3C}" type="datetimeFigureOut">
              <a:rPr lang="en-US" smtClean="0"/>
              <a:pPr>
                <a:defRPr/>
              </a:pPr>
              <a:t>1/27/2020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3108309-C21E-47A9-B375-CA409B543C5D}"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r>
              <a:rPr lang="en-US" noProof="0" dirty="0" smtClean="0"/>
              <a:t>Click icon to add table</a:t>
            </a:r>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1/27/2020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1/27/2020</a:t>
            </a:fld>
            <a:endParaRPr lang="en-US" dirty="0"/>
          </a:p>
        </p:txBody>
      </p:sp>
      <p:sp>
        <p:nvSpPr>
          <p:cNvPr id="7"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dirty="0" smtClean="0"/>
              <a:t>Click icon to add chart</a:t>
            </a:r>
            <a:endParaRPr lang="en-US" noProof="0" dirty="0"/>
          </a:p>
        </p:txBody>
      </p:sp>
      <p:sp>
        <p:nvSpPr>
          <p:cNvPr id="5"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1/27/2020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image001.png"/>
          <p:cNvPicPr>
            <a:picLocks noChangeAspect="1"/>
          </p:cNvPicPr>
          <p:nvPr/>
        </p:nvPicPr>
        <p:blipFill>
          <a:blip r:embed="rId2" cstate="print"/>
          <a:srcRect/>
          <a:stretch>
            <a:fillRect/>
          </a:stretch>
        </p:blipFill>
        <p:spPr bwMode="auto">
          <a:xfrm>
            <a:off x="8229600" y="228600"/>
            <a:ext cx="774700" cy="774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fld id="{E372BF90-A4F2-4AFB-A219-8E3BF5C7B72A}" type="datetimeFigureOut">
              <a:rPr lang="en-US" smtClean="0"/>
              <a:pPr>
                <a:defRPr/>
              </a:pPr>
              <a:t>1/27/2020</a:t>
            </a:fld>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0A88E12A-1AB4-4AD9-BD7A-4769356F570E}"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548F426-8CAE-455D-B8F9-EE141D9583CE}" type="datetimeFigureOut">
              <a:rPr lang="en-US" smtClean="0"/>
              <a:pPr>
                <a:defRPr/>
              </a:pPr>
              <a:t>1/27/2020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6533BD5-CA0D-4CC8-AE33-B4F33E77B2E0}"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34A92C82-F00B-478F-B394-EDA654CDD0FE}" type="datetimeFigureOut">
              <a:rPr lang="en-US" smtClean="0"/>
              <a:pPr>
                <a:defRPr/>
              </a:pPr>
              <a:t>1/27/2020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D6DB31FB-8E8C-4AE6-B365-2E2E6D3C507A}"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A71D08DB-7ADE-4B82-B94E-1A96E6DDD415}" type="datetimeFigureOut">
              <a:rPr lang="en-US" smtClean="0"/>
              <a:pPr>
                <a:defRPr/>
              </a:pPr>
              <a:t>1/27/2020</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FEDBC62D-1416-4E62-B418-338E4C6559CB}"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fld id="{0B10B966-63B2-4DDD-95D4-176AB24B23AD}" type="datetimeFigureOut">
              <a:rPr lang="en-US" smtClean="0"/>
              <a:pPr>
                <a:defRPr/>
              </a:pPr>
              <a:t>1/27/2020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458181EB-0A1F-4BD0-A9E8-F7F86B368BF8}"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8" descr="image001.png"/>
          <p:cNvPicPr>
            <a:picLocks noChangeAspect="1"/>
          </p:cNvPicPr>
          <p:nvPr/>
        </p:nvPicPr>
        <p:blipFill>
          <a:blip r:embed="rId2" cstate="print"/>
          <a:srcRect/>
          <a:stretch>
            <a:fillRect/>
          </a:stretch>
        </p:blipFill>
        <p:spPr bwMode="auto">
          <a:xfrm>
            <a:off x="8293100" y="76200"/>
            <a:ext cx="774700" cy="774700"/>
          </a:xfrm>
          <a:prstGeom prst="rect">
            <a:avLst/>
          </a:prstGeom>
          <a:noFill/>
          <a:ln w="9525">
            <a:noFill/>
            <a:miter lim="800000"/>
            <a:headEnd/>
            <a:tailEnd/>
          </a:ln>
        </p:spPr>
      </p:pic>
      <p:sp>
        <p:nvSpPr>
          <p:cNvPr id="3" name="Rectangle 4"/>
          <p:cNvSpPr>
            <a:spLocks noGrp="1" noChangeArrowheads="1"/>
          </p:cNvSpPr>
          <p:nvPr>
            <p:ph type="dt" sz="half" idx="10"/>
          </p:nvPr>
        </p:nvSpPr>
        <p:spPr/>
        <p:txBody>
          <a:bodyPr/>
          <a:lstStyle>
            <a:lvl1pPr>
              <a:defRPr/>
            </a:lvl1pPr>
          </a:lstStyle>
          <a:p>
            <a:pPr>
              <a:defRPr/>
            </a:pPr>
            <a:fld id="{4BD4062F-82C9-42E1-A576-05E75F5945D7}" type="datetimeFigureOut">
              <a:rPr lang="en-US" smtClean="0"/>
              <a:pPr>
                <a:defRPr/>
              </a:pPr>
              <a:t>1/27/2020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044B53C4-767E-4624-906B-74B4BDB6FA85}"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E2387E9-4C71-413A-BD17-CB22219CCFAF}" type="datetimeFigureOut">
              <a:rPr lang="en-US" smtClean="0"/>
              <a:pPr>
                <a:defRPr/>
              </a:pPr>
              <a:t>1/27/2020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61FDE03A-D895-4831-A8AE-1CBFE43A1659}"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54D34EB-8594-47B8-B5F6-3ECB8BF9D1DF}" type="datetimeFigureOut">
              <a:rPr lang="en-US" smtClean="0"/>
              <a:pPr>
                <a:defRPr/>
              </a:pPr>
              <a:t>1/27/2020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209244D-0F08-446D-ACBB-0D361E70E332}"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latin typeface="+mj-lt"/>
                <a:cs typeface="+mn-cs"/>
              </a:defRPr>
            </a:lvl1pPr>
          </a:lstStyle>
          <a:p>
            <a:pPr>
              <a:defRPr/>
            </a:pPr>
            <a:fld id="{1AAB6BC8-1B1F-4564-9C52-9638C45C761E}" type="datetimeFigureOut">
              <a:rPr lang="en-US" smtClean="0"/>
              <a:pPr>
                <a:defRPr/>
              </a:pPr>
              <a:t>1/27/2020</a:t>
            </a:fld>
            <a:endParaRPr lang="en-US" dirty="0"/>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latin typeface="+mj-lt"/>
                <a:cs typeface="+mn-cs"/>
              </a:defRPr>
            </a:lvl1pPr>
          </a:lstStyle>
          <a:p>
            <a:pPr>
              <a:defRPr/>
            </a:pPr>
            <a:endParaRPr lang="en-US" dirty="0"/>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mj-lt"/>
                <a:cs typeface="+mn-cs"/>
              </a:defRPr>
            </a:lvl1pPr>
          </a:lstStyle>
          <a:p>
            <a:pPr>
              <a:defRPr/>
            </a:pPr>
            <a:fld id="{5B778806-D5BA-4C71-B324-63F4C2977147}" type="slidenum">
              <a:rPr lang="en-US" smtClean="0"/>
              <a:pPr>
                <a:defRPr/>
              </a:pPr>
              <a:t>‹#›</a:t>
            </a:fld>
            <a:endParaRPr lang="en-US" dirty="0"/>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Lst>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ctrTitle"/>
          </p:nvPr>
        </p:nvSpPr>
        <p:spPr>
          <a:xfrm>
            <a:off x="762000" y="1295400"/>
            <a:ext cx="7623175" cy="1752600"/>
          </a:xfrm>
        </p:spPr>
        <p:txBody>
          <a:bodyPr/>
          <a:lstStyle/>
          <a:p>
            <a:pPr algn="ctr"/>
            <a:r>
              <a:rPr lang="en-US" sz="5400" dirty="0" smtClean="0">
                <a:latin typeface="Times New Roman" pitchFamily="18" charset="0"/>
                <a:cs typeface="Times New Roman" pitchFamily="18" charset="0"/>
              </a:rPr>
              <a:t>Handwritten CAPTCHA for Authentication</a:t>
            </a:r>
            <a:endParaRPr lang="en-IN" dirty="0" smtClean="0">
              <a:effectLst>
                <a:outerShdw blurRad="38100" dist="38100" dir="2700000" algn="tl">
                  <a:srgbClr val="000000">
                    <a:alpha val="43137"/>
                  </a:srgbClr>
                </a:outerShdw>
              </a:effectLst>
            </a:endParaRPr>
          </a:p>
        </p:txBody>
      </p:sp>
      <p:sp>
        <p:nvSpPr>
          <p:cNvPr id="6147" name="Subtitle 4"/>
          <p:cNvSpPr>
            <a:spLocks noGrp="1"/>
          </p:cNvSpPr>
          <p:nvPr>
            <p:ph type="subTitle" idx="1"/>
          </p:nvPr>
        </p:nvSpPr>
        <p:spPr>
          <a:xfrm>
            <a:off x="685800" y="4114800"/>
            <a:ext cx="7848600" cy="1676400"/>
          </a:xfrm>
        </p:spPr>
        <p:txBody>
          <a:bodyPr>
            <a:normAutofit/>
          </a:bodyPr>
          <a:lstStyle/>
          <a:p>
            <a:pPr eaLnBrk="1" hangingPunct="1"/>
            <a:r>
              <a:rPr lang="en-US" sz="2000" b="1" dirty="0" smtClean="0">
                <a:latin typeface="Times New Roman" pitchFamily="18" charset="0"/>
                <a:cs typeface="Times New Roman" pitchFamily="18" charset="0"/>
              </a:rPr>
              <a:t>Batch No: B-02				              Project Guide:</a:t>
            </a:r>
          </a:p>
          <a:p>
            <a:r>
              <a:rPr lang="en-US" sz="1600" dirty="0" smtClean="0">
                <a:latin typeface="Times New Roman" pitchFamily="18" charset="0"/>
                <a:cs typeface="Times New Roman" pitchFamily="18" charset="0"/>
              </a:rPr>
              <a:t>M.Uma Maheswari	      (164G1A05B4)                                          Mr. Lingam </a:t>
            </a:r>
            <a:r>
              <a:rPr lang="en-US" sz="1600" dirty="0" err="1" smtClean="0">
                <a:latin typeface="Times New Roman" pitchFamily="18" charset="0"/>
                <a:cs typeface="Times New Roman" pitchFamily="18" charset="0"/>
              </a:rPr>
              <a:t>Suman</a:t>
            </a:r>
            <a:r>
              <a:rPr lang="en-US" sz="1600" dirty="0" smtClean="0">
                <a:latin typeface="Times New Roman" pitchFamily="18" charset="0"/>
                <a:cs typeface="Times New Roman" pitchFamily="18" charset="0"/>
              </a:rPr>
              <a:t> </a:t>
            </a:r>
            <a:r>
              <a:rPr lang="en-US" sz="1600" baseline="-25000" dirty="0" err="1" smtClean="0">
                <a:latin typeface="Times New Roman" pitchFamily="18" charset="0"/>
                <a:cs typeface="Times New Roman" pitchFamily="18" charset="0"/>
              </a:rPr>
              <a:t>MTech</a:t>
            </a:r>
            <a:endParaRPr lang="en-US" sz="1300" baseline="-250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H.Sai Lavanya	      (164G1A0587)                                         Assistant Professor`</a:t>
            </a:r>
          </a:p>
          <a:p>
            <a:r>
              <a:rPr lang="en-US" sz="1600" dirty="0" smtClean="0">
                <a:latin typeface="Times New Roman" pitchFamily="18" charset="0"/>
                <a:cs typeface="Times New Roman" pitchFamily="18" charset="0"/>
              </a:rPr>
              <a:t>C.Pavani                           (164G1A0565)</a:t>
            </a:r>
          </a:p>
          <a:p>
            <a:r>
              <a:rPr lang="en-IN" sz="1600" dirty="0" smtClean="0">
                <a:latin typeface="Times New Roman" pitchFamily="18" charset="0"/>
                <a:cs typeface="Times New Roman" pitchFamily="18" charset="0"/>
              </a:rPr>
              <a:t>C.Vamsi Krishna              (</a:t>
            </a:r>
            <a:r>
              <a:rPr lang="en-US" sz="1600" dirty="0" smtClean="0">
                <a:latin typeface="Times New Roman" pitchFamily="18" charset="0"/>
                <a:cs typeface="Times New Roman" pitchFamily="18" charset="0"/>
              </a:rPr>
              <a:t>164G1A05B6</a:t>
            </a:r>
            <a:r>
              <a:rPr lang="en-IN" sz="1600" dirty="0" smtClean="0">
                <a:latin typeface="Times New Roman" pitchFamily="18" charset="0"/>
                <a:cs typeface="Times New Roman" pitchFamily="18" charset="0"/>
              </a:rPr>
              <a:t>)</a:t>
            </a:r>
          </a:p>
          <a:p>
            <a:pPr eaLnBrk="1" hangingPunct="1"/>
            <a:endParaRPr lang="en-US" sz="1600" dirty="0" smtClean="0">
              <a:latin typeface="Times New Roman" pitchFamily="18" charset="0"/>
              <a:cs typeface="Times New Roman" pitchFamily="18" charset="0"/>
            </a:endParaRPr>
          </a:p>
        </p:txBody>
      </p:sp>
      <p:sp>
        <p:nvSpPr>
          <p:cNvPr id="6148" name="TextBox 5"/>
          <p:cNvSpPr txBox="1">
            <a:spLocks noChangeArrowheads="1"/>
          </p:cNvSpPr>
          <p:nvPr/>
        </p:nvSpPr>
        <p:spPr bwMode="auto">
          <a:xfrm>
            <a:off x="1447800" y="5967412"/>
            <a:ext cx="7086600" cy="1016000"/>
          </a:xfrm>
          <a:prstGeom prst="rect">
            <a:avLst/>
          </a:prstGeom>
          <a:noFill/>
          <a:ln w="9525">
            <a:noFill/>
            <a:miter lim="800000"/>
            <a:headEnd/>
            <a:tailEnd/>
          </a:ln>
        </p:spPr>
        <p:txBody>
          <a:bodyPr>
            <a:spAutoFit/>
          </a:bodyPr>
          <a:lstStyle/>
          <a:p>
            <a:pPr algn="ctr"/>
            <a:r>
              <a:rPr lang="en-US" sz="2400" b="1" dirty="0" smtClean="0"/>
              <a:t>Srinivasa </a:t>
            </a:r>
            <a:r>
              <a:rPr lang="en-US" sz="2400" b="1" dirty="0"/>
              <a:t>Ramanujan Institute of Technology</a:t>
            </a:r>
          </a:p>
          <a:p>
            <a:pPr algn="ctr"/>
            <a:r>
              <a:rPr lang="en-US" b="1" dirty="0"/>
              <a:t>Department of Computer Science &amp; Engineering</a:t>
            </a:r>
          </a:p>
          <a:p>
            <a:endParaRPr lang="en-US" dirty="0"/>
          </a:p>
        </p:txBody>
      </p:sp>
      <p:pic>
        <p:nvPicPr>
          <p:cNvPr id="6149" name="Picture 2"/>
          <p:cNvPicPr>
            <a:picLocks noChangeAspect="1" noChangeArrowheads="1"/>
          </p:cNvPicPr>
          <p:nvPr/>
        </p:nvPicPr>
        <p:blipFill>
          <a:blip r:embed="rId3" cstate="print"/>
          <a:srcRect/>
          <a:stretch>
            <a:fillRect/>
          </a:stretch>
        </p:blipFill>
        <p:spPr bwMode="auto">
          <a:xfrm>
            <a:off x="685800" y="5929312"/>
            <a:ext cx="958850" cy="814388"/>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2000" advTm="4000">
        <p14:gallery dir="l"/>
      </p:transition>
    </mc:Choice>
    <mc:Fallback>
      <p:transition spd="slow" advTm="4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Planning</a:t>
            </a:r>
            <a:endParaRPr lang="en-US" dirty="0">
              <a:latin typeface="Times New Roman" pitchFamily="18" charset="0"/>
              <a:cs typeface="Times New Roman" pitchFamily="18" charset="0"/>
            </a:endParaRPr>
          </a:p>
        </p:txBody>
      </p:sp>
      <p:graphicFrame>
        <p:nvGraphicFramePr>
          <p:cNvPr id="8" name="Content Placeholder 7"/>
          <p:cNvGraphicFramePr>
            <a:graphicFrameLocks noGrp="1"/>
          </p:cNvGraphicFramePr>
          <p:nvPr>
            <p:ph idx="1"/>
          </p:nvPr>
        </p:nvGraphicFramePr>
        <p:xfrm>
          <a:off x="457200" y="1600200"/>
          <a:ext cx="8229600" cy="4421088"/>
        </p:xfrm>
        <a:graphic>
          <a:graphicData uri="http://schemas.openxmlformats.org/drawingml/2006/table">
            <a:tbl>
              <a:tblPr firstRow="1" bandRow="1">
                <a:tableStyleId>{5C22544A-7EE6-4342-B048-85BDC9FD1C3A}</a:tableStyleId>
              </a:tblPr>
              <a:tblGrid>
                <a:gridCol w="4978896"/>
                <a:gridCol w="3250704"/>
              </a:tblGrid>
              <a:tr h="736848">
                <a:tc>
                  <a:txBody>
                    <a:bodyPr/>
                    <a:lstStyle/>
                    <a:p>
                      <a:pPr algn="ctr"/>
                      <a:r>
                        <a:rPr lang="en-US" sz="2800" b="0" u="sng" dirty="0" smtClean="0">
                          <a:latin typeface="Times New Roman" pitchFamily="18" charset="0"/>
                          <a:cs typeface="Times New Roman" pitchFamily="18" charset="0"/>
                        </a:rPr>
                        <a:t>Task</a:t>
                      </a:r>
                      <a:endParaRPr lang="en-US" sz="2800" b="0" u="sng" dirty="0">
                        <a:latin typeface="Times New Roman" pitchFamily="18" charset="0"/>
                        <a:cs typeface="Times New Roman" pitchFamily="18" charset="0"/>
                      </a:endParaRPr>
                    </a:p>
                  </a:txBody>
                  <a:tcPr/>
                </a:tc>
                <a:tc>
                  <a:txBody>
                    <a:bodyPr/>
                    <a:lstStyle/>
                    <a:p>
                      <a:pPr algn="ctr"/>
                      <a:r>
                        <a:rPr lang="en-US" sz="2400" b="0" u="sng" dirty="0" smtClean="0">
                          <a:latin typeface="Times New Roman" pitchFamily="18" charset="0"/>
                          <a:cs typeface="Times New Roman" pitchFamily="18" charset="0"/>
                        </a:rPr>
                        <a:t>Date</a:t>
                      </a:r>
                      <a:endParaRPr lang="en-US" sz="2400" b="0" u="sng" dirty="0">
                        <a:latin typeface="Times New Roman" pitchFamily="18" charset="0"/>
                        <a:cs typeface="Times New Roman" pitchFamily="18" charset="0"/>
                      </a:endParaRPr>
                    </a:p>
                  </a:txBody>
                  <a:tcPr/>
                </a:tc>
              </a:tr>
              <a:tr h="736848">
                <a:tc>
                  <a:txBody>
                    <a:bodyPr/>
                    <a:lstStyle/>
                    <a:p>
                      <a:r>
                        <a:rPr lang="en-US" dirty="0" smtClean="0"/>
                        <a:t> Collecting and working with Dataset.</a:t>
                      </a:r>
                      <a:endParaRPr lang="en-US" dirty="0"/>
                    </a:p>
                  </a:txBody>
                  <a:tcPr/>
                </a:tc>
                <a:tc>
                  <a:txBody>
                    <a:bodyPr/>
                    <a:lstStyle/>
                    <a:p>
                      <a:r>
                        <a:rPr lang="en-US" dirty="0" smtClean="0"/>
                        <a:t>05-02-2020</a:t>
                      </a:r>
                      <a:r>
                        <a:rPr lang="en-US" baseline="0" dirty="0" smtClean="0"/>
                        <a:t>  to  09-02-2020</a:t>
                      </a:r>
                      <a:endParaRPr lang="en-US" dirty="0"/>
                    </a:p>
                  </a:txBody>
                  <a:tcPr/>
                </a:tc>
              </a:tr>
              <a:tr h="736848">
                <a:tc>
                  <a:txBody>
                    <a:bodyPr/>
                    <a:lstStyle/>
                    <a:p>
                      <a:r>
                        <a:rPr lang="en-US" dirty="0" smtClean="0"/>
                        <a:t>Designing the web page.</a:t>
                      </a:r>
                      <a:endParaRPr lang="en-US" dirty="0"/>
                    </a:p>
                  </a:txBody>
                  <a:tcPr/>
                </a:tc>
                <a:tc>
                  <a:txBody>
                    <a:bodyPr/>
                    <a:lstStyle/>
                    <a:p>
                      <a:r>
                        <a:rPr lang="en-US" dirty="0" smtClean="0"/>
                        <a:t>10-02-2020  to</a:t>
                      </a:r>
                      <a:r>
                        <a:rPr lang="en-US" baseline="0" dirty="0" smtClean="0"/>
                        <a:t>  </a:t>
                      </a:r>
                      <a:r>
                        <a:rPr lang="en-US" dirty="0" smtClean="0"/>
                        <a:t>19-02-2020</a:t>
                      </a:r>
                      <a:endParaRPr lang="en-US" dirty="0"/>
                    </a:p>
                  </a:txBody>
                  <a:tcPr/>
                </a:tc>
              </a:tr>
              <a:tr h="736848">
                <a:tc>
                  <a:txBody>
                    <a:bodyPr/>
                    <a:lstStyle/>
                    <a:p>
                      <a:r>
                        <a:rPr lang="en-US" dirty="0" smtClean="0"/>
                        <a:t>Training, generating the model and testing</a:t>
                      </a:r>
                    </a:p>
                    <a:p>
                      <a:r>
                        <a:rPr lang="en-US" dirty="0" smtClean="0"/>
                        <a:t> (For recognizing the digits and operators).</a:t>
                      </a:r>
                      <a:endParaRPr lang="en-US" dirty="0"/>
                    </a:p>
                  </a:txBody>
                  <a:tcPr/>
                </a:tc>
                <a:tc>
                  <a:txBody>
                    <a:bodyPr/>
                    <a:lstStyle/>
                    <a:p>
                      <a:r>
                        <a:rPr lang="en-US" dirty="0" smtClean="0"/>
                        <a:t>20-02-2020  to</a:t>
                      </a:r>
                      <a:r>
                        <a:rPr lang="en-US" baseline="0" dirty="0" smtClean="0"/>
                        <a:t>  </a:t>
                      </a:r>
                      <a:r>
                        <a:rPr lang="en-US" dirty="0" smtClean="0"/>
                        <a:t>28-02-2020</a:t>
                      </a:r>
                      <a:endParaRPr lang="en-US" dirty="0"/>
                    </a:p>
                  </a:txBody>
                  <a:tcPr/>
                </a:tc>
              </a:tr>
              <a:tr h="736848">
                <a:tc>
                  <a:txBody>
                    <a:bodyPr/>
                    <a:lstStyle/>
                    <a:p>
                      <a:r>
                        <a:rPr lang="en-US" dirty="0" smtClean="0"/>
                        <a:t>Integrating web page with generated machine  learning model for solving CAPTCHA.</a:t>
                      </a:r>
                      <a:endParaRPr lang="en-US" dirty="0"/>
                    </a:p>
                  </a:txBody>
                  <a:tcPr/>
                </a:tc>
                <a:tc>
                  <a:txBody>
                    <a:bodyPr/>
                    <a:lstStyle/>
                    <a:p>
                      <a:r>
                        <a:rPr lang="en-US" dirty="0" smtClean="0"/>
                        <a:t>29-02-2020  to</a:t>
                      </a:r>
                      <a:r>
                        <a:rPr lang="en-US" baseline="0" dirty="0" smtClean="0"/>
                        <a:t> </a:t>
                      </a:r>
                      <a:r>
                        <a:rPr lang="en-US" dirty="0" smtClean="0"/>
                        <a:t>10-02-2020</a:t>
                      </a:r>
                      <a:endParaRPr lang="en-US" dirty="0"/>
                    </a:p>
                  </a:txBody>
                  <a:tcPr/>
                </a:tc>
              </a:tr>
              <a:tr h="736848">
                <a:tc>
                  <a:txBody>
                    <a:bodyPr/>
                    <a:lstStyle/>
                    <a:p>
                      <a:r>
                        <a:rPr lang="en-US" dirty="0" smtClean="0"/>
                        <a:t>Testing</a:t>
                      </a:r>
                      <a:r>
                        <a:rPr lang="en-US" baseline="0" dirty="0" smtClean="0"/>
                        <a:t> </a:t>
                      </a:r>
                      <a:r>
                        <a:rPr lang="en-US" dirty="0" smtClean="0"/>
                        <a:t>and Documentation.</a:t>
                      </a:r>
                    </a:p>
                    <a:p>
                      <a:endParaRPr lang="en-US" dirty="0"/>
                    </a:p>
                  </a:txBody>
                  <a:tcPr/>
                </a:tc>
                <a:tc>
                  <a:txBody>
                    <a:bodyPr/>
                    <a:lstStyle/>
                    <a:p>
                      <a:r>
                        <a:rPr lang="en-US" dirty="0" smtClean="0"/>
                        <a:t>11-03-2020  to</a:t>
                      </a:r>
                      <a:r>
                        <a:rPr lang="en-US" baseline="0" dirty="0" smtClean="0"/>
                        <a:t>  </a:t>
                      </a:r>
                      <a:r>
                        <a:rPr lang="en-US" dirty="0" smtClean="0"/>
                        <a:t>23-03-2020</a:t>
                      </a:r>
                      <a:endParaRPr lang="en-US" dirty="0"/>
                    </a:p>
                  </a:txBody>
                  <a:tcPr/>
                </a:tc>
              </a:tr>
            </a:tbl>
          </a:graphicData>
        </a:graphic>
      </p:graphicFrame>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Literature Survey</a:t>
            </a:r>
            <a:endParaRPr lang="en-US" dirty="0">
              <a:latin typeface="Times New Roman" pitchFamily="18" charset="0"/>
              <a:cs typeface="Times New Roman" pitchFamily="18" charset="0"/>
            </a:endParaRPr>
          </a:p>
        </p:txBody>
      </p:sp>
      <p:sp>
        <p:nvSpPr>
          <p:cNvPr id="4" name="Content Placeholder 3"/>
          <p:cNvSpPr>
            <a:spLocks noGrp="1"/>
          </p:cNvSpPr>
          <p:nvPr>
            <p:ph idx="1"/>
          </p:nvPr>
        </p:nvSpPr>
        <p:spPr>
          <a:xfrm>
            <a:off x="457200" y="1600200"/>
            <a:ext cx="8229600" cy="5706177"/>
          </a:xfrm>
          <a:prstGeom prst="rect">
            <a:avLst/>
          </a:prstGeom>
        </p:spPr>
        <p:txBody>
          <a:bodyPr wrap="square">
            <a:spAutoFit/>
          </a:bodyPr>
          <a:lstStyle/>
          <a:p>
            <a:pPr marL="457200" indent="-457200">
              <a:buClrTx/>
              <a:buSzPct val="90000"/>
              <a:buNone/>
            </a:pPr>
            <a:r>
              <a:rPr lang="en-US" sz="2400" b="1" dirty="0" smtClean="0">
                <a:latin typeface="Times New Roman" pitchFamily="18" charset="0"/>
                <a:cs typeface="Times New Roman" pitchFamily="18" charset="0"/>
              </a:rPr>
              <a:t>1. “A Survey on Breaking Technique of Text-Based CAPTCHA”</a:t>
            </a:r>
            <a:endParaRPr lang="en-US" sz="2400" dirty="0" smtClean="0">
              <a:latin typeface="Times New Roman" pitchFamily="18" charset="0"/>
              <a:cs typeface="Times New Roman" pitchFamily="18" charset="0"/>
            </a:endParaRPr>
          </a:p>
          <a:p>
            <a:pPr marL="457200" indent="-457200" algn="just">
              <a:buClrTx/>
              <a:buSzPct val="90000"/>
              <a:buFont typeface="Wingdings" pitchFamily="2" charset="2"/>
              <a:buChar char="Ø"/>
            </a:pPr>
            <a:r>
              <a:rPr lang="en-US" sz="2400" dirty="0" smtClean="0">
                <a:latin typeface="Times New Roman" pitchFamily="18" charset="0"/>
                <a:cs typeface="Times New Roman" pitchFamily="18" charset="0"/>
              </a:rPr>
              <a:t>This paper talks about developments in the text-based CAPTCHA breaking field.</a:t>
            </a:r>
          </a:p>
          <a:p>
            <a:pPr marL="457200" indent="-457200" algn="just">
              <a:buClrTx/>
              <a:buSzPct val="90000"/>
              <a:buFont typeface="Wingdings" pitchFamily="2" charset="2"/>
              <a:buChar char="Ø"/>
            </a:pPr>
            <a:r>
              <a:rPr lang="en-US" sz="2400" dirty="0" smtClean="0">
                <a:latin typeface="Times New Roman" pitchFamily="18" charset="0"/>
                <a:cs typeface="Times New Roman" pitchFamily="18" charset="0"/>
              </a:rPr>
              <a:t>This defines a framework mainly consists of preprocessing, segmentation, combination, recognition, post processing, and other modules.</a:t>
            </a:r>
          </a:p>
          <a:p>
            <a:pPr marL="457200" indent="-457200" algn="just">
              <a:buClrTx/>
              <a:buSzPct val="90000"/>
              <a:buFont typeface="Wingdings" pitchFamily="2" charset="2"/>
              <a:buChar char="Ø"/>
            </a:pPr>
            <a:r>
              <a:rPr lang="en-US" sz="2400" dirty="0" smtClean="0">
                <a:latin typeface="Times New Roman" pitchFamily="18" charset="0"/>
                <a:cs typeface="Times New Roman" pitchFamily="18" charset="0"/>
              </a:rPr>
              <a:t>The segmentation methods based on individual characters segment a CAPTCHA image to individual characters. For individual characters, we can use segmentation methods based on character projection and connected component.</a:t>
            </a:r>
          </a:p>
          <a:p>
            <a:pPr marL="457200" indent="-457200">
              <a:buClrTx/>
              <a:buSzPct val="90000"/>
              <a:buFont typeface="Wingdings" pitchFamily="2" charset="2"/>
              <a:buChar char="Ø"/>
            </a:pPr>
            <a:endParaRPr lang="en-US" sz="2400" dirty="0" smtClean="0">
              <a:latin typeface="Times New Roman" pitchFamily="18" charset="0"/>
              <a:cs typeface="Times New Roman" pitchFamily="18" charset="0"/>
            </a:endParaRPr>
          </a:p>
          <a:p>
            <a:pPr marL="457200" indent="-457200">
              <a:buClrTx/>
              <a:buSzPct val="90000"/>
              <a:buFont typeface="Wingdings" pitchFamily="2" charset="2"/>
              <a:buChar char="Ø"/>
            </a:pPr>
            <a:endParaRPr lang="en-US" sz="2400" dirty="0" smtClean="0">
              <a:latin typeface="Times New Roman" pitchFamily="18" charset="0"/>
              <a:cs typeface="Times New Roman" pitchFamily="18" charset="0"/>
            </a:endParaRPr>
          </a:p>
          <a:p>
            <a:pPr marL="457200" indent="-457200">
              <a:buClrTx/>
              <a:buSzPct val="90000"/>
              <a:buFont typeface="Wingdings" pitchFamily="2" charset="2"/>
              <a:buChar char="Ø"/>
            </a:pPr>
            <a:endParaRPr 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eview.JPG"/>
          <p:cNvPicPr>
            <a:picLocks noGrp="1" noChangeAspect="1"/>
          </p:cNvPicPr>
          <p:nvPr>
            <p:ph idx="1"/>
          </p:nvPr>
        </p:nvPicPr>
        <p:blipFill>
          <a:blip r:embed="rId2" cstate="print"/>
          <a:stretch>
            <a:fillRect/>
          </a:stretch>
        </p:blipFill>
        <p:spPr>
          <a:xfrm>
            <a:off x="395536" y="764704"/>
            <a:ext cx="8496944" cy="5366221"/>
          </a:xfr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150197"/>
          </a:xfrm>
        </p:spPr>
        <p:txBody>
          <a:bodyPr/>
          <a:lstStyle/>
          <a:p>
            <a:pPr algn="just">
              <a:buNone/>
            </a:pPr>
            <a:r>
              <a:rPr lang="en-US" sz="2400" b="1" dirty="0" smtClean="0">
                <a:latin typeface="Times New Roman" pitchFamily="18" charset="0"/>
                <a:cs typeface="Times New Roman" pitchFamily="18" charset="0"/>
              </a:rPr>
              <a:t>2</a:t>
            </a:r>
            <a:r>
              <a:rPr lang="en-US" sz="2400" b="1" dirty="0" smtClean="0">
                <a:latin typeface="Times New Roman" pitchFamily="18" charset="0"/>
                <a:cs typeface="Times New Roman" pitchFamily="18" charset="0"/>
              </a:rPr>
              <a:t>.I Am Robot</a:t>
            </a:r>
            <a:r>
              <a:rPr lang="en-US" sz="2400" b="1"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Deep)Learning to Break Semantic Image CAPTCHAs</a:t>
            </a:r>
          </a:p>
          <a:p>
            <a:pPr algn="just">
              <a:buClrTx/>
              <a:buSzPct val="90000"/>
              <a:buFont typeface="Wingdings" pitchFamily="2" charset="2"/>
              <a:buChar char="Ø"/>
            </a:pPr>
            <a:r>
              <a:rPr lang="en-US" sz="2400" dirty="0" smtClean="0">
                <a:latin typeface="Times New Roman" pitchFamily="18" charset="0"/>
                <a:cs typeface="Times New Roman" pitchFamily="18" charset="0"/>
              </a:rPr>
              <a:t>From this paper we concluded that by using some of the methods like GRIS, Image Annotation( </a:t>
            </a:r>
            <a:r>
              <a:rPr lang="en-US" sz="2400" dirty="0" err="1" smtClean="0">
                <a:latin typeface="Times New Roman" pitchFamily="18" charset="0"/>
                <a:cs typeface="Times New Roman" pitchFamily="18" charset="0"/>
              </a:rPr>
              <a:t>Clarifai</a:t>
            </a:r>
            <a:r>
              <a:rPr lang="en-US" sz="2400" dirty="0" smtClean="0">
                <a:latin typeface="Times New Roman" pitchFamily="18" charset="0"/>
                <a:cs typeface="Times New Roman" pitchFamily="18" charset="0"/>
              </a:rPr>
              <a:t>, Alchemi, TDL, Neural Talk, Caffe) we can solve the image based CAPTCHA.</a:t>
            </a:r>
          </a:p>
          <a:p>
            <a:pPr algn="just">
              <a:buClrTx/>
              <a:buSzPct val="90000"/>
              <a:buNone/>
            </a:pPr>
            <a:endParaRPr lang="en-US" sz="2400" dirty="0">
              <a:latin typeface="Times New Roman" pitchFamily="18" charset="0"/>
              <a:cs typeface="Times New Roman" pitchFamily="18" charset="0"/>
            </a:endParaRPr>
          </a:p>
        </p:txBody>
      </p:sp>
      <p:pic>
        <p:nvPicPr>
          <p:cNvPr id="5" name="Picture 4" descr="image methods.JPG"/>
          <p:cNvPicPr>
            <a:picLocks noChangeAspect="1"/>
          </p:cNvPicPr>
          <p:nvPr/>
        </p:nvPicPr>
        <p:blipFill>
          <a:blip r:embed="rId2" cstate="print"/>
          <a:stretch>
            <a:fillRect/>
          </a:stretch>
        </p:blipFill>
        <p:spPr>
          <a:xfrm>
            <a:off x="539552" y="2996952"/>
            <a:ext cx="8136904" cy="3240359"/>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 winee.JPG"/>
          <p:cNvPicPr>
            <a:picLocks noGrp="1" noChangeAspect="1"/>
          </p:cNvPicPr>
          <p:nvPr>
            <p:ph idx="1"/>
          </p:nvPr>
        </p:nvPicPr>
        <p:blipFill>
          <a:blip r:embed="rId2" cstate="print"/>
          <a:stretch>
            <a:fillRect/>
          </a:stretch>
        </p:blipFill>
        <p:spPr>
          <a:xfrm>
            <a:off x="467544" y="1052513"/>
            <a:ext cx="8280920" cy="5078412"/>
          </a:xfr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150197"/>
          </a:xfrm>
        </p:spPr>
        <p:txBody>
          <a:bodyPr/>
          <a:lstStyle/>
          <a:p>
            <a:pPr>
              <a:buNone/>
            </a:pPr>
            <a:r>
              <a:rPr lang="en-US" sz="2400" b="1" dirty="0" smtClean="0">
                <a:latin typeface="Times New Roman" pitchFamily="18" charset="0"/>
                <a:cs typeface="Times New Roman" pitchFamily="18" charset="0"/>
              </a:rPr>
              <a:t>3</a:t>
            </a:r>
            <a:r>
              <a:rPr lang="en-US" sz="2400" b="1" dirty="0" smtClean="0">
                <a:latin typeface="Times New Roman" pitchFamily="18" charset="0"/>
                <a:cs typeface="Times New Roman" pitchFamily="18" charset="0"/>
              </a:rPr>
              <a:t>.  “Handwritten </a:t>
            </a:r>
            <a:r>
              <a:rPr lang="en-US" sz="2400" b="1" dirty="0" smtClean="0">
                <a:latin typeface="Times New Roman" pitchFamily="18" charset="0"/>
                <a:cs typeface="Times New Roman" pitchFamily="18" charset="0"/>
              </a:rPr>
              <a:t>Digit Recognition Using </a:t>
            </a:r>
            <a:r>
              <a:rPr lang="en-US" sz="2400" b="1" dirty="0" smtClean="0">
                <a:latin typeface="Times New Roman" pitchFamily="18" charset="0"/>
                <a:cs typeface="Times New Roman" pitchFamily="18" charset="0"/>
              </a:rPr>
              <a:t>Deep Learning” </a:t>
            </a:r>
          </a:p>
          <a:p>
            <a:pPr algn="just">
              <a:buClrTx/>
              <a:buSzPct val="90000"/>
              <a:buFont typeface="Wingdings" pitchFamily="2" charset="2"/>
              <a:buChar char="Ø"/>
            </a:pPr>
            <a:r>
              <a:rPr lang="en-US" sz="2400" dirty="0" smtClean="0">
                <a:latin typeface="Times New Roman" pitchFamily="18" charset="0"/>
                <a:cs typeface="Times New Roman" pitchFamily="18" charset="0"/>
              </a:rPr>
              <a:t>In this report, </a:t>
            </a:r>
            <a:r>
              <a:rPr lang="en-US" sz="2400" dirty="0" smtClean="0">
                <a:latin typeface="Times New Roman" pitchFamily="18" charset="0"/>
                <a:cs typeface="Times New Roman" pitchFamily="18" charset="0"/>
              </a:rPr>
              <a:t>he compared </a:t>
            </a:r>
            <a:r>
              <a:rPr lang="en-US" sz="2400" dirty="0" smtClean="0">
                <a:latin typeface="Times New Roman" pitchFamily="18" charset="0"/>
                <a:cs typeface="Times New Roman" pitchFamily="18" charset="0"/>
              </a:rPr>
              <a:t>the results of some of the most widely used Machine Learning Algorithms like SVM, KNN </a:t>
            </a:r>
            <a:r>
              <a:rPr lang="en-US" sz="2400" dirty="0" smtClean="0">
                <a:latin typeface="Times New Roman" pitchFamily="18" charset="0"/>
                <a:cs typeface="Times New Roman" pitchFamily="18" charset="0"/>
              </a:rPr>
              <a:t>and </a:t>
            </a:r>
            <a:r>
              <a:rPr lang="en-US" sz="2400" dirty="0" smtClean="0">
                <a:latin typeface="Times New Roman" pitchFamily="18" charset="0"/>
                <a:cs typeface="Times New Roman" pitchFamily="18" charset="0"/>
              </a:rPr>
              <a:t>RFC </a:t>
            </a:r>
            <a:r>
              <a:rPr lang="en-US" sz="2400" dirty="0" smtClean="0">
                <a:latin typeface="Times New Roman" pitchFamily="18" charset="0"/>
                <a:cs typeface="Times New Roman" pitchFamily="18" charset="0"/>
              </a:rPr>
              <a:t>and  with </a:t>
            </a:r>
            <a:r>
              <a:rPr lang="en-US" sz="2400" dirty="0" smtClean="0">
                <a:latin typeface="Times New Roman" pitchFamily="18" charset="0"/>
                <a:cs typeface="Times New Roman" pitchFamily="18" charset="0"/>
              </a:rPr>
              <a:t>Deep Learning algorithm like </a:t>
            </a:r>
            <a:r>
              <a:rPr lang="en-US" sz="2400" dirty="0" smtClean="0">
                <a:latin typeface="Times New Roman" pitchFamily="18" charset="0"/>
                <a:cs typeface="Times New Roman" pitchFamily="18" charset="0"/>
              </a:rPr>
              <a:t>MLP and </a:t>
            </a:r>
            <a:r>
              <a:rPr lang="en-US" sz="2400" dirty="0" smtClean="0">
                <a:latin typeface="Times New Roman" pitchFamily="18" charset="0"/>
                <a:cs typeface="Times New Roman" pitchFamily="18" charset="0"/>
              </a:rPr>
              <a:t>CNN using Keras with Theano and Tensorflow</a:t>
            </a:r>
            <a:r>
              <a:rPr lang="en-US" sz="2400" dirty="0" smtClean="0">
                <a:latin typeface="Times New Roman" pitchFamily="18" charset="0"/>
                <a:cs typeface="Times New Roman" pitchFamily="18" charset="0"/>
              </a:rPr>
              <a:t>.</a:t>
            </a:r>
          </a:p>
          <a:p>
            <a:pPr algn="just">
              <a:buClrTx/>
              <a:buSzPct val="90000"/>
              <a:buFont typeface="Wingdings" pitchFamily="2" charset="2"/>
              <a:buChar char="Ø"/>
            </a:pPr>
            <a:r>
              <a:rPr lang="en-US" sz="2400" dirty="0" smtClean="0">
                <a:latin typeface="Times New Roman" pitchFamily="18" charset="0"/>
                <a:cs typeface="Times New Roman" pitchFamily="18" charset="0"/>
              </a:rPr>
              <a:t>Using </a:t>
            </a:r>
            <a:r>
              <a:rPr lang="en-US" sz="2400" dirty="0" smtClean="0">
                <a:latin typeface="Times New Roman" pitchFamily="18" charset="0"/>
                <a:cs typeface="Times New Roman" pitchFamily="18" charset="0"/>
              </a:rPr>
              <a:t>these, </a:t>
            </a:r>
            <a:r>
              <a:rPr lang="en-US" sz="2400" dirty="0" smtClean="0">
                <a:latin typeface="Times New Roman" pitchFamily="18" charset="0"/>
                <a:cs typeface="Times New Roman" pitchFamily="18" charset="0"/>
              </a:rPr>
              <a:t>he was </a:t>
            </a:r>
            <a:r>
              <a:rPr lang="en-US" sz="2400" dirty="0" smtClean="0">
                <a:latin typeface="Times New Roman" pitchFamily="18" charset="0"/>
                <a:cs typeface="Times New Roman" pitchFamily="18" charset="0"/>
              </a:rPr>
              <a:t>able to get the accuracy of 98.70% using CNN (Keras+Theano) as compared to 97.91% using SVM, 96.67% using KNN, 96.89% using RFC </a:t>
            </a:r>
            <a:r>
              <a:rPr lang="en-US"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buNone/>
            </a:pPr>
            <a:endParaRPr lang="en-US" b="1" dirty="0"/>
          </a:p>
        </p:txBody>
      </p:sp>
      <p:pic>
        <p:nvPicPr>
          <p:cNvPr id="4" name="Picture 3" descr="Compare accuracy.JPG"/>
          <p:cNvPicPr>
            <a:picLocks noChangeAspect="1"/>
          </p:cNvPicPr>
          <p:nvPr/>
        </p:nvPicPr>
        <p:blipFill>
          <a:blip r:embed="rId2" cstate="print"/>
          <a:stretch>
            <a:fillRect/>
          </a:stretch>
        </p:blipFill>
        <p:spPr>
          <a:xfrm>
            <a:off x="755576" y="4293096"/>
            <a:ext cx="7704856" cy="1656184"/>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References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52736"/>
            <a:ext cx="8229600" cy="5078189"/>
          </a:xfrm>
        </p:spPr>
        <p:txBody>
          <a:bodyPr/>
          <a:lstStyle/>
          <a:p>
            <a:pPr>
              <a:buClrTx/>
              <a:buSzPct val="90000"/>
              <a:buNone/>
            </a:pPr>
            <a:r>
              <a:rPr lang="en-US" sz="2400" dirty="0" smtClean="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Chen, Jun &amp; Luo, Xiangyang &amp; Guo, Yanqing &amp; Zhang, Yi &amp; Gong, Daofu. (2017). A Survey on Breaking Technique of Text-Based CAPTCHA. Security and Communication Networks. 2017. 1-15. 10.1155/2017/6898617. </a:t>
            </a:r>
            <a:r>
              <a:rPr lang="en-US" sz="2400" b="1" dirty="0" smtClean="0">
                <a:latin typeface="Times New Roman" pitchFamily="18" charset="0"/>
                <a:cs typeface="Times New Roman" pitchFamily="18" charset="0"/>
              </a:rPr>
              <a:t>“A Survey on Breaking Technique of Text-Based CAPTCHA</a:t>
            </a:r>
            <a:r>
              <a:rPr lang="en-US" sz="2400" b="1" dirty="0" smtClean="0">
                <a:latin typeface="Times New Roman" pitchFamily="18" charset="0"/>
                <a:cs typeface="Times New Roman" pitchFamily="18" charset="0"/>
              </a:rPr>
              <a:t>”</a:t>
            </a:r>
          </a:p>
          <a:p>
            <a:pPr>
              <a:buClrTx/>
              <a:buSzPct val="90000"/>
              <a:buNone/>
            </a:pPr>
            <a:r>
              <a:rPr lang="en-US" sz="2400" dirty="0" smtClean="0">
                <a:latin typeface="Times New Roman" pitchFamily="18" charset="0"/>
                <a:cs typeface="Times New Roman" pitchFamily="18" charset="0"/>
              </a:rPr>
              <a:t>2. Suphannee </a:t>
            </a:r>
            <a:r>
              <a:rPr lang="en-US" sz="2400" dirty="0" smtClean="0">
                <a:latin typeface="Times New Roman" pitchFamily="18" charset="0"/>
                <a:cs typeface="Times New Roman" pitchFamily="18" charset="0"/>
              </a:rPr>
              <a:t> Sivakorn</a:t>
            </a:r>
            <a:r>
              <a:rPr lang="en-US" sz="2400" dirty="0" smtClean="0">
                <a:latin typeface="Times New Roman" pitchFamily="18" charset="0"/>
                <a:cs typeface="Times New Roman" pitchFamily="18" charset="0"/>
              </a:rPr>
              <a:t>, Iasonas Polakis and Angelos D. Keromytis Department of Computer Science Columbia University, New York, USA</a:t>
            </a:r>
            <a:r>
              <a:rPr lang="en-US" sz="24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Am Robot:(Deep)Learning to Break Semantic Image </a:t>
            </a:r>
            <a:r>
              <a:rPr lang="en-US" sz="2400" b="1" dirty="0" smtClean="0">
                <a:latin typeface="Times New Roman" pitchFamily="18" charset="0"/>
                <a:cs typeface="Times New Roman" pitchFamily="18" charset="0"/>
              </a:rPr>
              <a:t>CAPTCHAs”</a:t>
            </a:r>
            <a:endParaRPr lang="en-US" sz="2400" dirty="0" smtClean="0">
              <a:latin typeface="Times New Roman" pitchFamily="18" charset="0"/>
              <a:cs typeface="Times New Roman" pitchFamily="18" charset="0"/>
            </a:endParaRPr>
          </a:p>
          <a:p>
            <a:pPr>
              <a:buClrTx/>
              <a:buSzPct val="90000"/>
              <a:buNone/>
            </a:pPr>
            <a:r>
              <a:rPr lang="en-US" sz="2400" dirty="0" smtClean="0">
                <a:latin typeface="Times New Roman" pitchFamily="18" charset="0"/>
                <a:cs typeface="Times New Roman" pitchFamily="18" charset="0"/>
              </a:rPr>
              <a:t>3. </a:t>
            </a:r>
            <a:r>
              <a:rPr lang="en-US" sz="2400" dirty="0" smtClean="0">
                <a:latin typeface="Times New Roman" pitchFamily="18" charset="0"/>
                <a:cs typeface="Times New Roman" pitchFamily="18" charset="0"/>
              </a:rPr>
              <a:t>Anuj Dutt, </a:t>
            </a:r>
            <a:r>
              <a:rPr lang="en-US" sz="2400" dirty="0" smtClean="0">
                <a:latin typeface="Times New Roman" pitchFamily="18" charset="0"/>
                <a:cs typeface="Times New Roman" pitchFamily="18" charset="0"/>
              </a:rPr>
              <a:t>Aashi Dutt .International </a:t>
            </a:r>
            <a:r>
              <a:rPr lang="en-US" sz="2400" dirty="0" smtClean="0">
                <a:latin typeface="Times New Roman" pitchFamily="18" charset="0"/>
                <a:cs typeface="Times New Roman" pitchFamily="18" charset="0"/>
              </a:rPr>
              <a:t>Journal of Advanced Research in Computer Engineering &amp; Technology (IJARCET) </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July 2017, ISSN: 2278 – 1323 </a:t>
            </a:r>
            <a:r>
              <a:rPr lang="en-US" sz="2400"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“Handwritten </a:t>
            </a:r>
            <a:r>
              <a:rPr lang="en-US" sz="2400" b="1" dirty="0" smtClean="0">
                <a:latin typeface="Times New Roman" pitchFamily="18" charset="0"/>
                <a:cs typeface="Times New Roman" pitchFamily="18" charset="0"/>
              </a:rPr>
              <a:t>Digit Recognition Using Deep </a:t>
            </a:r>
            <a:r>
              <a:rPr lang="en-US" sz="2400" b="1" dirty="0" smtClean="0">
                <a:latin typeface="Times New Roman" pitchFamily="18" charset="0"/>
                <a:cs typeface="Times New Roman" pitchFamily="18" charset="0"/>
              </a:rPr>
              <a:t>Learning”</a:t>
            </a:r>
            <a:endParaRPr lang="en-US" sz="2400" b="1" dirty="0" smtClean="0">
              <a:latin typeface="Times New Roman" pitchFamily="18" charset="0"/>
              <a:cs typeface="Times New Roman" pitchFamily="18" charset="0"/>
            </a:endParaRPr>
          </a:p>
          <a:p>
            <a:pPr>
              <a:buClrTx/>
              <a:buSzPct val="90000"/>
              <a:buNone/>
            </a:pPr>
            <a:endParaRPr lang="en-US" sz="2400" dirty="0" smtClean="0">
              <a:latin typeface="Times New Roman" pitchFamily="18" charset="0"/>
              <a:cs typeface="Times New Roman" pitchFamily="18" charset="0"/>
            </a:endParaRPr>
          </a:p>
          <a:p>
            <a:pPr>
              <a:buClrTx/>
              <a:buSzPct val="90000"/>
              <a:buNone/>
            </a:pPr>
            <a:r>
              <a:rPr lang="en-US" sz="2400" b="1" dirty="0" smtClean="0">
                <a:latin typeface="Times New Roman" pitchFamily="18" charset="0"/>
                <a:cs typeface="Times New Roman" pitchFamily="18" charset="0"/>
              </a:rPr>
              <a:t> </a:t>
            </a:r>
            <a:endParaRPr lang="en-IN" sz="2400" dirty="0" smtClean="0">
              <a:latin typeface="Times New Roman" panose="02020603050405020304" pitchFamily="18" charset="0"/>
              <a:cs typeface="Times New Roman" panose="02020603050405020304" pitchFamily="18" charset="0"/>
            </a:endParaRPr>
          </a:p>
          <a:p>
            <a:pPr marL="0" indent="0">
              <a:buClrTx/>
              <a:buSzPct val="90000"/>
              <a:buNone/>
            </a:pPr>
            <a:endParaRPr lang="en-US" sz="2400" i="1" dirty="0"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Review 1 Challenges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ClrTx/>
              <a:buSzPct val="90000"/>
              <a:buFont typeface="Wingdings" pitchFamily="2" charset="2"/>
              <a:buChar char="Ø"/>
            </a:pPr>
            <a:r>
              <a:rPr lang="en-US" sz="2400" dirty="0" smtClean="0">
                <a:latin typeface="Times New Roman" panose="02020603050405020304" pitchFamily="18" charset="0"/>
                <a:cs typeface="Times New Roman" panose="02020603050405020304" pitchFamily="18" charset="0"/>
              </a:rPr>
              <a:t>Change the Title of the Project.</a:t>
            </a:r>
          </a:p>
          <a:p>
            <a:pPr>
              <a:buClrTx/>
              <a:buSzPct val="90000"/>
              <a:buFont typeface="Wingdings" pitchFamily="2" charset="2"/>
              <a:buChar char="Ø"/>
            </a:pPr>
            <a:r>
              <a:rPr lang="en-US" sz="2400" dirty="0" smtClean="0">
                <a:latin typeface="Times New Roman" panose="02020603050405020304" pitchFamily="18" charset="0"/>
                <a:cs typeface="Times New Roman" panose="02020603050405020304" pitchFamily="18" charset="0"/>
              </a:rPr>
              <a:t>Application of the Project.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7772400" cy="774700"/>
          </a:xfrm>
        </p:spPr>
        <p:txBody>
          <a:bodyPr/>
          <a:lstStyle/>
          <a:p>
            <a:pPr algn="ctr" eaLnBrk="1" hangingPunct="1">
              <a:defRPr/>
            </a:pPr>
            <a:r>
              <a:rPr lang="en-US" dirty="0" smtClean="0">
                <a:effectLst>
                  <a:outerShdw blurRad="38100" dist="38100" dir="2700000" algn="tl">
                    <a:srgbClr val="000000">
                      <a:alpha val="43137"/>
                    </a:srgbClr>
                  </a:outerShdw>
                </a:effectLst>
              </a:rPr>
              <a:t>  Thank you</a:t>
            </a:r>
            <a:endParaRPr lang="en-US" dirty="0">
              <a:effectLst>
                <a:outerShdw blurRad="38100" dist="38100" dir="2700000" algn="tl">
                  <a:srgbClr val="000000">
                    <a:alpha val="43137"/>
                  </a:srgbClr>
                </a:outerShdw>
              </a:effectLst>
            </a:endParaRPr>
          </a:p>
        </p:txBody>
      </p:sp>
      <p:sp>
        <p:nvSpPr>
          <p:cNvPr id="11267" name="Text Placeholder 4"/>
          <p:cNvSpPr>
            <a:spLocks noGrp="1"/>
          </p:cNvSpPr>
          <p:nvPr>
            <p:ph type="body" idx="1"/>
          </p:nvPr>
        </p:nvSpPr>
        <p:spPr>
          <a:xfrm>
            <a:off x="685800" y="609600"/>
            <a:ext cx="7772400" cy="1500188"/>
          </a:xfrm>
        </p:spPr>
        <p:txBody>
          <a:bodyPr/>
          <a:lstStyle/>
          <a:p>
            <a:pPr algn="ctr" eaLnBrk="1" hangingPunct="1"/>
            <a:r>
              <a:rPr lang="en-US" sz="5400" dirty="0" smtClean="0">
                <a:effectLst>
                  <a:outerShdw blurRad="38100" dist="38100" dir="2700000" algn="tl">
                    <a:srgbClr val="000000">
                      <a:alpha val="43137"/>
                    </a:srgbClr>
                  </a:outerShdw>
                </a:effectLst>
              </a:rPr>
              <a:t> Queries</a:t>
            </a:r>
          </a:p>
        </p:txBody>
      </p:sp>
      <p:sp>
        <p:nvSpPr>
          <p:cNvPr id="6" name="Rectangle 5"/>
          <p:cNvSpPr/>
          <p:nvPr/>
        </p:nvSpPr>
        <p:spPr>
          <a:xfrm>
            <a:off x="3886200" y="2362200"/>
            <a:ext cx="1676400" cy="1862048"/>
          </a:xfrm>
          <a:prstGeom prst="rect">
            <a:avLst/>
          </a:prstGeom>
          <a:solidFill>
            <a:schemeClr val="accent3"/>
          </a:solidFill>
          <a:ln>
            <a:solidFill>
              <a:schemeClr val="tx1"/>
            </a:solidFill>
          </a:ln>
          <a:effectLst/>
          <a:scene3d>
            <a:camera prst="orthographicFront"/>
            <a:lightRig rig="threePt" dir="t"/>
          </a:scene3d>
          <a:sp3d>
            <a:bevelT w="114300" prst="hardEdge"/>
          </a:sp3d>
        </p:spPr>
        <p:txBody>
          <a:bodyPr>
            <a:spAutoFit/>
          </a:bodyPr>
          <a:lstStyle/>
          <a:p>
            <a:pPr algn="ctr" fontAlgn="auto">
              <a:spcBef>
                <a:spcPts val="0"/>
              </a:spcBef>
              <a:spcAft>
                <a:spcPts val="0"/>
              </a:spcAft>
              <a:defRPr/>
            </a:pPr>
            <a:r>
              <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mn-lt"/>
                <a:cs typeface="+mn-cs"/>
              </a:rPr>
              <a:t>?</a:t>
            </a:r>
            <a:endPar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Jokerman" pitchFamily="82" charset="0"/>
              <a:cs typeface="+mn-cs"/>
            </a:endParaRPr>
          </a:p>
        </p:txBody>
      </p:sp>
    </p:spTree>
  </p:cSld>
  <p:clrMapOvr>
    <a:masterClrMapping/>
  </p:clrMapOvr>
  <mc:AlternateContent xmlns:mc="http://schemas.openxmlformats.org/markup-compatibility/2006">
    <mc:Choice xmlns:p14="http://schemas.microsoft.com/office/powerpoint/2010/main" xmlns="" Requires="p14">
      <p:transition spd="med">
        <p14:gallery dir="l"/>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pPr algn="just">
              <a:buClrTx/>
              <a:buSzPct val="90000"/>
              <a:buFont typeface="Wingdings" pitchFamily="2" charset="2"/>
              <a:buChar char="Ø"/>
            </a:pPr>
            <a:r>
              <a:rPr lang="en-US" sz="2400" dirty="0" smtClean="0">
                <a:latin typeface="Times New Roman" pitchFamily="18" charset="0"/>
                <a:cs typeface="Times New Roman" pitchFamily="18" charset="0"/>
              </a:rPr>
              <a:t>A Turing test is a method of inquiry for determining whether or not a computer is capable of thinking like a human being.</a:t>
            </a:r>
          </a:p>
          <a:p>
            <a:pPr algn="just">
              <a:buClrTx/>
              <a:buSzPct val="90000"/>
              <a:buFont typeface="Wingdings" pitchFamily="2" charset="2"/>
              <a:buChar char="Ø"/>
            </a:pPr>
            <a:r>
              <a:rPr lang="en-US" sz="2400" dirty="0" smtClean="0">
                <a:latin typeface="Times New Roman" pitchFamily="18" charset="0"/>
                <a:cs typeface="Times New Roman" pitchFamily="18" charset="0"/>
              </a:rPr>
              <a:t>This test is  useful for web based application in the form of CAPTCHA (Completely Automated Public Turing Test to tell Computers and Humans Apart) to prevent from automated access and the harms caused by the bots.</a:t>
            </a:r>
          </a:p>
          <a:p>
            <a:pPr algn="just">
              <a:buClrTx/>
              <a:buSzPct val="90000"/>
              <a:buFont typeface="Wingdings" pitchFamily="2" charset="2"/>
              <a:buChar char="Ø"/>
            </a:pPr>
            <a:r>
              <a:rPr lang="en-US" sz="2400" dirty="0" smtClean="0">
                <a:latin typeface="Times New Roman" pitchFamily="18" charset="0"/>
                <a:cs typeface="Times New Roman" pitchFamily="18" charset="0"/>
              </a:rPr>
              <a:t>During the survey, it has been observed that every form submission websites have different forms of CAPTCHA to secure the server, but the techniques proposed so far are lacking security.</a:t>
            </a:r>
          </a:p>
          <a:p>
            <a:pPr algn="just">
              <a:buClrTx/>
              <a:buSzPct val="90000"/>
              <a:buNone/>
            </a:pPr>
            <a:endParaRPr lang="en-US" sz="2400" dirty="0" smtClean="0">
              <a:latin typeface="Times New Roman" pitchFamily="18" charset="0"/>
              <a:cs typeface="Times New Roman" pitchFamily="18" charset="0"/>
            </a:endParaRPr>
          </a:p>
          <a:p>
            <a:pPr algn="just">
              <a:buClrTx/>
              <a:buSzPct val="90000"/>
              <a:buFont typeface="Wingdings" pitchFamily="2" charset="2"/>
              <a:buChar char="Ø"/>
            </a:pPr>
            <a:endParaRPr lang="en-US" sz="2400" dirty="0" smtClean="0">
              <a:latin typeface="Times New Roman" pitchFamily="18" charset="0"/>
              <a:cs typeface="Times New Roman" pitchFamily="18" charset="0"/>
            </a:endParaRPr>
          </a:p>
          <a:p>
            <a:pPr>
              <a:buClrTx/>
              <a:buSzPct val="90000"/>
              <a:buNone/>
            </a:pPr>
            <a:endParaRPr lang="en-US" sz="2400" dirty="0" smtClean="0"/>
          </a:p>
          <a:p>
            <a:pPr>
              <a:buClrTx/>
              <a:buSzPct val="90000"/>
              <a:buFont typeface="Wingdings" pitchFamily="2" charset="2"/>
              <a:buChar char="Ø"/>
            </a:pPr>
            <a:endParaRPr lang="en-US" sz="2400"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764704"/>
            <a:ext cx="8229600" cy="5366221"/>
          </a:xfrm>
        </p:spPr>
        <p:txBody>
          <a:bodyPr/>
          <a:lstStyle/>
          <a:p>
            <a:pPr algn="just">
              <a:buClrTx/>
              <a:buSzPct val="90000"/>
              <a:buFont typeface="Wingdings" pitchFamily="2" charset="2"/>
              <a:buChar char="Ø"/>
            </a:pPr>
            <a:r>
              <a:rPr lang="en-US" sz="2400" dirty="0" smtClean="0">
                <a:latin typeface="Times New Roman" pitchFamily="18" charset="0"/>
                <a:cs typeface="Times New Roman" pitchFamily="18" charset="0"/>
              </a:rPr>
              <a:t>The motive of this proposed CAPTCHA is to review the existing CAPTCHA techniques and provide best level of security using handwritten CAPTCHA that is very difficult to be cracked and able to replace the existing systems. </a:t>
            </a:r>
          </a:p>
          <a:p>
            <a:pPr algn="just">
              <a:buClrTx/>
              <a:buSzPct val="90000"/>
              <a:buFont typeface="Wingdings" pitchFamily="2" charset="2"/>
              <a:buChar char="Ø"/>
            </a:pPr>
            <a:r>
              <a:rPr lang="en-US" sz="2400" dirty="0" smtClean="0">
                <a:latin typeface="Times New Roman" pitchFamily="18" charset="0"/>
                <a:cs typeface="Times New Roman" pitchFamily="18" charset="0"/>
              </a:rPr>
              <a:t>We take the handwritten equation from the user in the form of image and at the same time we are not allowing  any bots to submit the equation and hence, we validate the user submitted handwritten equation using  CNN.</a:t>
            </a:r>
          </a:p>
          <a:p>
            <a:pPr algn="just">
              <a:buClrTx/>
              <a:buSzPct val="90000"/>
              <a:buFont typeface="Wingdings" pitchFamily="2" charset="2"/>
              <a:buChar char="Ø"/>
            </a:pPr>
            <a:r>
              <a:rPr lang="en-US" sz="2400" dirty="0" smtClean="0">
                <a:latin typeface="Times New Roman" pitchFamily="18" charset="0"/>
                <a:cs typeface="Times New Roman" pitchFamily="18" charset="0"/>
              </a:rPr>
              <a:t>Convolutional Neural Network is primarily used in object recognition by taking  images as input and then classifying them .</a:t>
            </a:r>
          </a:p>
          <a:p>
            <a:pPr algn="just">
              <a:buClrTx/>
              <a:buSzPct val="90000"/>
              <a:buFont typeface="Wingdings" pitchFamily="2" charset="2"/>
              <a:buChar char="Ø"/>
            </a:pPr>
            <a:r>
              <a:rPr lang="en-US" sz="2400" dirty="0" smtClean="0">
                <a:latin typeface="Times New Roman" pitchFamily="18" charset="0"/>
                <a:cs typeface="Times New Roman" pitchFamily="18" charset="0"/>
              </a:rPr>
              <a:t>The level of complexity which has been merged in the proposed CAPTCHA may let the human to solve it but it becomes quite difficult to bots.</a:t>
            </a:r>
          </a:p>
          <a:p>
            <a:pPr algn="just">
              <a:buClrTx/>
              <a:buSzPct val="90000"/>
              <a:buNone/>
            </a:pPr>
            <a:endParaRPr lang="en-US" sz="2400" dirty="0" smtClean="0">
              <a:latin typeface="Times New Roman" pitchFamily="18" charset="0"/>
              <a:cs typeface="Times New Roman" pitchFamily="18" charset="0"/>
            </a:endParaRPr>
          </a:p>
          <a:p>
            <a:pPr algn="just">
              <a:buClrTx/>
              <a:buSzPct val="90000"/>
              <a:buNone/>
            </a:pPr>
            <a:endParaRPr lang="en-US" sz="2400" dirty="0" smtClean="0">
              <a:latin typeface="Times New Roman" pitchFamily="18" charset="0"/>
              <a:cs typeface="Times New Roman" pitchFamily="18" charset="0"/>
            </a:endParaRPr>
          </a:p>
          <a:p>
            <a:pPr>
              <a:buClrTx/>
              <a:buSzPct val="90000"/>
              <a:buNone/>
            </a:pP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Requirements</a:t>
            </a:r>
            <a:endParaRPr lang="en-IN" dirty="0"/>
          </a:p>
        </p:txBody>
      </p:sp>
      <p:sp>
        <p:nvSpPr>
          <p:cNvPr id="3" name="Content Placeholder 2"/>
          <p:cNvSpPr>
            <a:spLocks noGrp="1"/>
          </p:cNvSpPr>
          <p:nvPr>
            <p:ph idx="1"/>
          </p:nvPr>
        </p:nvSpPr>
        <p:spPr/>
        <p:txBody>
          <a:bodyPr/>
          <a:lstStyle/>
          <a:p>
            <a:pPr>
              <a:buNone/>
            </a:pPr>
            <a:r>
              <a:rPr lang="en-IN" dirty="0" smtClean="0">
                <a:latin typeface="Times New Roman" pitchFamily="18" charset="0"/>
                <a:cs typeface="Times New Roman" pitchFamily="18" charset="0"/>
              </a:rPr>
              <a:t>Hardware Requirements:</a:t>
            </a:r>
          </a:p>
          <a:p>
            <a:pPr>
              <a:buClrTx/>
              <a:buSzPct val="90000"/>
              <a:buFont typeface="Wingdings" pitchFamily="2" charset="2"/>
              <a:buChar char="Ø"/>
            </a:pPr>
            <a:r>
              <a:rPr lang="en-IN" dirty="0" smtClean="0">
                <a:latin typeface="Times New Roman" pitchFamily="18" charset="0"/>
                <a:cs typeface="Times New Roman" pitchFamily="18" charset="0"/>
              </a:rPr>
              <a:t>PC </a:t>
            </a:r>
            <a:r>
              <a:rPr lang="en-IN" dirty="0" smtClean="0">
                <a:latin typeface="Times New Roman" pitchFamily="18" charset="0"/>
                <a:cs typeface="Times New Roman" pitchFamily="18" charset="0"/>
              </a:rPr>
              <a:t>with minimum configuration of i3 Processor     </a:t>
            </a:r>
            <a:r>
              <a:rPr lang="en-IN" dirty="0" smtClean="0">
                <a:latin typeface="Times New Roman" pitchFamily="18" charset="0"/>
                <a:cs typeface="Times New Roman" pitchFamily="18" charset="0"/>
              </a:rPr>
              <a:t>  and </a:t>
            </a:r>
            <a:r>
              <a:rPr lang="en-IN" dirty="0" smtClean="0">
                <a:latin typeface="Times New Roman" pitchFamily="18" charset="0"/>
                <a:cs typeface="Times New Roman" pitchFamily="18" charset="0"/>
              </a:rPr>
              <a:t>4GB RAM.</a:t>
            </a:r>
          </a:p>
          <a:p>
            <a:pPr>
              <a:buClrTx/>
              <a:buSzPct val="90000"/>
              <a:buFont typeface="Wingdings" pitchFamily="2" charset="2"/>
              <a:buChar char="Ø"/>
            </a:pPr>
            <a:r>
              <a:rPr lang="en-IN" dirty="0" smtClean="0">
                <a:latin typeface="Times New Roman" pitchFamily="18" charset="0"/>
                <a:cs typeface="Times New Roman" pitchFamily="18" charset="0"/>
              </a:rPr>
              <a:t>Operating </a:t>
            </a:r>
            <a:r>
              <a:rPr lang="en-IN" dirty="0" smtClean="0">
                <a:latin typeface="Times New Roman" pitchFamily="18" charset="0"/>
                <a:cs typeface="Times New Roman" pitchFamily="18" charset="0"/>
              </a:rPr>
              <a:t>System: Windows 7 and above</a:t>
            </a:r>
          </a:p>
          <a:p>
            <a:pPr>
              <a:buClrTx/>
              <a:buSzPct val="90000"/>
              <a:buNone/>
            </a:pPr>
            <a:r>
              <a:rPr lang="en-IN" dirty="0" smtClean="0">
                <a:latin typeface="Times New Roman" pitchFamily="18" charset="0"/>
                <a:cs typeface="Times New Roman" pitchFamily="18" charset="0"/>
              </a:rPr>
              <a:t>Software Requirements:</a:t>
            </a:r>
          </a:p>
          <a:p>
            <a:pPr>
              <a:buClrTx/>
              <a:buSzPct val="90000"/>
              <a:buFont typeface="Wingdings" pitchFamily="2" charset="2"/>
              <a:buChar char="Ø"/>
            </a:pPr>
            <a:r>
              <a:rPr lang="en-IN" dirty="0" smtClean="0">
                <a:latin typeface="Times New Roman" pitchFamily="18" charset="0"/>
                <a:cs typeface="Times New Roman" pitchFamily="18" charset="0"/>
              </a:rPr>
              <a:t>Google Collaborator</a:t>
            </a:r>
            <a:endParaRPr lang="en-IN" dirty="0" smtClean="0">
              <a:latin typeface="Times New Roman" pitchFamily="18" charset="0"/>
              <a:cs typeface="Times New Roman" pitchFamily="18" charset="0"/>
            </a:endParaRPr>
          </a:p>
          <a:p>
            <a:pPr>
              <a:buClrTx/>
              <a:buSzPct val="90000"/>
              <a:buFont typeface="Wingdings" pitchFamily="2" charset="2"/>
              <a:buChar char="Ø"/>
            </a:pPr>
            <a:r>
              <a:rPr lang="en-IN" dirty="0" smtClean="0">
                <a:latin typeface="Times New Roman" pitchFamily="18" charset="0"/>
                <a:cs typeface="Times New Roman" pitchFamily="18" charset="0"/>
              </a:rPr>
              <a:t>Sublime </a:t>
            </a:r>
            <a:r>
              <a:rPr lang="en-IN" dirty="0" smtClean="0">
                <a:latin typeface="Times New Roman" pitchFamily="18" charset="0"/>
                <a:cs typeface="Times New Roman" pitchFamily="18" charset="0"/>
              </a:rPr>
              <a:t>Text Editor</a:t>
            </a:r>
          </a:p>
          <a:p>
            <a:pPr>
              <a:buNone/>
            </a:pPr>
            <a:endParaRPr lang="en-IN" dirty="0" smtClean="0">
              <a:latin typeface="Times New Roman" pitchFamily="18" charset="0"/>
              <a:cs typeface="Times New Roman" pitchFamily="18" charset="0"/>
            </a:endParaRPr>
          </a:p>
          <a:p>
            <a:pPr>
              <a:buNone/>
            </a:pPr>
            <a:endParaRPr lang="en-IN"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Existing System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ClrTx/>
              <a:buSzPct val="90000"/>
              <a:buFont typeface="Wingdings" pitchFamily="2" charset="2"/>
              <a:buChar char="Ø"/>
            </a:pPr>
            <a:r>
              <a:rPr lang="en-US" sz="2800" dirty="0" smtClean="0">
                <a:latin typeface="Times New Roman" pitchFamily="18" charset="0"/>
                <a:cs typeface="Times New Roman" pitchFamily="18" charset="0"/>
              </a:rPr>
              <a:t>During the survey, it has been observed that every form submission websites have different forms of CAPTCHA to secure the server but the techniques proposed so far are lacking security.</a:t>
            </a:r>
          </a:p>
          <a:p>
            <a:pPr algn="just">
              <a:buClrTx/>
              <a:buSzPct val="90000"/>
              <a:buFont typeface="Wingdings" pitchFamily="2" charset="2"/>
              <a:buChar char="Ø"/>
            </a:pPr>
            <a:r>
              <a:rPr lang="en-US" sz="2800" dirty="0" smtClean="0">
                <a:latin typeface="Times New Roman" pitchFamily="18" charset="0"/>
                <a:cs typeface="Times New Roman" pitchFamily="18" charset="0"/>
              </a:rPr>
              <a:t>Some types of CAPTCHA are often simple to recognize but they get cracked by intruders. </a:t>
            </a:r>
          </a:p>
          <a:p>
            <a:pPr algn="just">
              <a:buClrTx/>
              <a:buSzPct val="90000"/>
              <a:buFont typeface="Wingdings" pitchFamily="2" charset="2"/>
              <a:buChar char="Ø"/>
            </a:pPr>
            <a:r>
              <a:rPr lang="en-US" sz="2800" dirty="0" smtClean="0">
                <a:latin typeface="Times New Roman" pitchFamily="18" charset="0"/>
                <a:cs typeface="Times New Roman" pitchFamily="18" charset="0"/>
              </a:rPr>
              <a:t>Some others types of CAPTCHA are much difficult to solve by the human.</a:t>
            </a:r>
            <a:endParaRPr lang="en-US" sz="2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cha.JPG"/>
          <p:cNvPicPr>
            <a:picLocks noGrp="1" noChangeAspect="1"/>
          </p:cNvPicPr>
          <p:nvPr>
            <p:ph idx="1"/>
          </p:nvPr>
        </p:nvPicPr>
        <p:blipFill>
          <a:blip r:embed="rId2" cstate="print"/>
          <a:stretch>
            <a:fillRect/>
          </a:stretch>
        </p:blipFill>
        <p:spPr>
          <a:xfrm>
            <a:off x="395536" y="1052736"/>
            <a:ext cx="8496943" cy="5078190"/>
          </a:xfr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Proposed System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Clr>
                <a:schemeClr val="tx1"/>
              </a:buClr>
              <a:buSzPct val="90000"/>
              <a:buFont typeface="Wingdings" pitchFamily="2" charset="2"/>
              <a:buChar char="Ø"/>
            </a:pPr>
            <a:r>
              <a:rPr lang="en-US" sz="2800" dirty="0" smtClean="0">
                <a:latin typeface="Times New Roman" pitchFamily="18" charset="0"/>
                <a:cs typeface="Times New Roman" pitchFamily="18" charset="0"/>
              </a:rPr>
              <a:t>We present the application which focuses on preventing bots from automatically submitting forms with SPAM or other unwanted content</a:t>
            </a:r>
            <a:r>
              <a:rPr lang="en-US" dirty="0" smtClean="0">
                <a:latin typeface="Times New Roman" pitchFamily="18" charset="0"/>
                <a:cs typeface="Times New Roman" pitchFamily="18" charset="0"/>
              </a:rPr>
              <a:t>.</a:t>
            </a:r>
          </a:p>
          <a:p>
            <a:pPr algn="just">
              <a:buClr>
                <a:schemeClr val="tx1"/>
              </a:buClr>
              <a:buSzPct val="90000"/>
              <a:buFont typeface="Wingdings" pitchFamily="2" charset="2"/>
              <a:buChar char="Ø"/>
            </a:pPr>
            <a:r>
              <a:rPr lang="en-US" dirty="0" smtClean="0">
                <a:latin typeface="Times New Roman" pitchFamily="18" charset="0"/>
                <a:cs typeface="Times New Roman" pitchFamily="18" charset="0"/>
              </a:rPr>
              <a:t>Our goal is to introduce "Handwritten CAPTCHA" as an automated Turing test that is designed to allow humans to pass with little effort but where the bots fail.</a:t>
            </a:r>
            <a:endParaRPr lang="en-US"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review pic pro.jpeg"/>
          <p:cNvPicPr>
            <a:picLocks noGrp="1" noChangeAspect="1"/>
          </p:cNvPicPr>
          <p:nvPr>
            <p:ph idx="1"/>
          </p:nvPr>
        </p:nvPicPr>
        <p:blipFill>
          <a:blip r:embed="rId2" cstate="print"/>
          <a:stretch>
            <a:fillRect/>
          </a:stretch>
        </p:blipFill>
        <p:spPr>
          <a:xfrm>
            <a:off x="323529" y="836712"/>
            <a:ext cx="8568952" cy="5294213"/>
          </a:xfr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344" y="332656"/>
            <a:ext cx="8338120" cy="1067817"/>
          </a:xfrm>
        </p:spPr>
        <p:txBody>
          <a:bodyPr/>
          <a:lstStyle/>
          <a:p>
            <a:pPr algn="ctr"/>
            <a:r>
              <a:rPr lang="en-US" dirty="0" smtClean="0">
                <a:latin typeface="Times New Roman" pitchFamily="18" charset="0"/>
                <a:cs typeface="Times New Roman" pitchFamily="18" charset="0"/>
              </a:rPr>
              <a:t>Problem Definition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Clr>
                <a:schemeClr val="tx1"/>
              </a:buClr>
              <a:buSzPct val="90000"/>
              <a:buFont typeface="Wingdings" pitchFamily="2" charset="2"/>
              <a:buChar char="Ø"/>
            </a:pPr>
            <a:r>
              <a:rPr lang="en-US" sz="2800" dirty="0" smtClean="0">
                <a:latin typeface="Times New Roman" pitchFamily="18" charset="0"/>
                <a:cs typeface="Times New Roman" pitchFamily="18" charset="0"/>
              </a:rPr>
              <a:t>CAPTCHA-Completely Automated Public Turing test to tell Computers and Humans Apart is a test that can distinguish human users from computer/robot.</a:t>
            </a:r>
          </a:p>
          <a:p>
            <a:pPr algn="just">
              <a:buClr>
                <a:schemeClr val="tx1"/>
              </a:buClr>
              <a:buSzPct val="90000"/>
              <a:buFont typeface="Wingdings" pitchFamily="2" charset="2"/>
              <a:buChar char="Ø"/>
            </a:pPr>
            <a:r>
              <a:rPr lang="en-US" sz="2800" dirty="0" smtClean="0">
                <a:latin typeface="Times New Roman" pitchFamily="18" charset="0"/>
                <a:cs typeface="Times New Roman" pitchFamily="18" charset="0"/>
              </a:rPr>
              <a:t>We are developing the most secure CAPTCHA for authentication purpose that is very difficult to crack by the intruders.</a:t>
            </a:r>
          </a:p>
          <a:p>
            <a:pPr>
              <a:buClr>
                <a:schemeClr val="tx1"/>
              </a:buClr>
              <a:buSzPct val="90000"/>
              <a:buFont typeface="Wingdings" pitchFamily="2" charset="2"/>
              <a:buChar char="Ø"/>
            </a:pPr>
            <a:endParaRPr lang="en-US" sz="2800" dirty="0" smtClean="0">
              <a:latin typeface="Times New Roman" pitchFamily="18" charset="0"/>
              <a:cs typeface="Times New Roman" pitchFamily="18" charset="0"/>
            </a:endParaRPr>
          </a:p>
          <a:p>
            <a:pPr>
              <a:buClr>
                <a:schemeClr val="tx1"/>
              </a:buClr>
              <a:buSzPct val="90000"/>
              <a:buFont typeface="Wingdings" pitchFamily="2" charset="2"/>
              <a:buChar char="Ø"/>
            </a:pPr>
            <a:endParaRPr lang="en-US" sz="2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1787</TotalTime>
  <Words>636</Words>
  <Application>Microsoft Office PowerPoint</Application>
  <PresentationFormat>On-screen Show (4:3)</PresentationFormat>
  <Paragraphs>74</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Theme1</vt:lpstr>
      <vt:lpstr>Handwritten CAPTCHA for Authentication</vt:lpstr>
      <vt:lpstr>Abstract</vt:lpstr>
      <vt:lpstr>Slide 3</vt:lpstr>
      <vt:lpstr>Requirements</vt:lpstr>
      <vt:lpstr>Existing System</vt:lpstr>
      <vt:lpstr>Slide 6</vt:lpstr>
      <vt:lpstr>Proposed System</vt:lpstr>
      <vt:lpstr>Slide 8</vt:lpstr>
      <vt:lpstr>Problem Definition</vt:lpstr>
      <vt:lpstr>Planning</vt:lpstr>
      <vt:lpstr>Literature Survey</vt:lpstr>
      <vt:lpstr>Slide 12</vt:lpstr>
      <vt:lpstr>Slide 13</vt:lpstr>
      <vt:lpstr>Slide 14</vt:lpstr>
      <vt:lpstr>Slide 15</vt:lpstr>
      <vt:lpstr>References</vt:lpstr>
      <vt:lpstr>Review 1 Challenges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my pc</cp:lastModifiedBy>
  <cp:revision>344</cp:revision>
  <dcterms:created xsi:type="dcterms:W3CDTF">2006-08-16T00:00:00Z</dcterms:created>
  <dcterms:modified xsi:type="dcterms:W3CDTF">2020-01-27T16:05:54Z</dcterms:modified>
</cp:coreProperties>
</file>