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2"/>
  </p:notesMasterIdLst>
  <p:sldIdLst>
    <p:sldId id="257" r:id="rId2"/>
    <p:sldId id="305" r:id="rId3"/>
    <p:sldId id="306" r:id="rId4"/>
    <p:sldId id="296" r:id="rId5"/>
    <p:sldId id="297" r:id="rId6"/>
    <p:sldId id="298" r:id="rId7"/>
    <p:sldId id="314" r:id="rId8"/>
    <p:sldId id="316" r:id="rId9"/>
    <p:sldId id="315" r:id="rId10"/>
    <p:sldId id="317" r:id="rId11"/>
    <p:sldId id="319" r:id="rId12"/>
    <p:sldId id="320" r:id="rId13"/>
    <p:sldId id="308" r:id="rId14"/>
    <p:sldId id="309" r:id="rId15"/>
    <p:sldId id="310" r:id="rId16"/>
    <p:sldId id="311" r:id="rId17"/>
    <p:sldId id="312" r:id="rId18"/>
    <p:sldId id="313" r:id="rId19"/>
    <p:sldId id="307" r:id="rId20"/>
    <p:sldId id="29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89223"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4/11/2020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4/11/2020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4/11/2020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4/11/2020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4/11/2020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4/11/2020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4/11/2020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4/11/2020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4/11/2020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4/11/2020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4/11/2020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4/11/2020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4/11/2020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4/11/2020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maMaheswari-Manchineella/Handwritten-CAPTCHA-for-Authentic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2637656"/>
          </a:xfrm>
        </p:spPr>
        <p:txBody>
          <a:bodyPr/>
          <a:lstStyle/>
          <a:p>
            <a:pPr algn="ctr"/>
            <a:r>
              <a:rPr lang="en-US" sz="5400" dirty="0" smtClean="0">
                <a:latin typeface="Times New Roman" pitchFamily="18" charset="0"/>
                <a:cs typeface="Times New Roman" pitchFamily="18" charset="0"/>
              </a:rPr>
              <a:t>Handwritten CAPTCHA for Authentication</a:t>
            </a:r>
            <a:br>
              <a:rPr lang="en-US" sz="5400" dirty="0" smtClean="0">
                <a:latin typeface="Times New Roman" pitchFamily="18" charset="0"/>
                <a:cs typeface="Times New Roman" pitchFamily="18" charset="0"/>
              </a:rPr>
            </a:br>
            <a:r>
              <a:rPr lang="en-US" sz="1400" dirty="0" smtClean="0">
                <a:solidFill>
                  <a:srgbClr val="00B0F0"/>
                </a:solidFill>
                <a:latin typeface="Times New Roman" pitchFamily="18" charset="0"/>
                <a:cs typeface="Times New Roman" pitchFamily="18" charset="0"/>
                <a:hlinkClick r:id="rId3"/>
              </a:rPr>
              <a:t>https://github.com/UmaMaheswari-Manchineella/Handwritten-CAPTCHA-for-Authentication</a:t>
            </a:r>
            <a:endParaRPr lang="en-IN" sz="1400"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B-02				              Project Guide:</a:t>
            </a:r>
          </a:p>
          <a:p>
            <a:r>
              <a:rPr lang="en-US" sz="1600" dirty="0" err="1" smtClean="0">
                <a:latin typeface="Times New Roman" pitchFamily="18" charset="0"/>
                <a:cs typeface="Times New Roman" pitchFamily="18" charset="0"/>
              </a:rPr>
              <a:t>M.Uma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Maheswari</a:t>
            </a:r>
            <a:r>
              <a:rPr lang="en-US" sz="1600" dirty="0" smtClean="0">
                <a:latin typeface="Times New Roman" pitchFamily="18" charset="0"/>
                <a:cs typeface="Times New Roman" pitchFamily="18" charset="0"/>
              </a:rPr>
              <a:t>	      (164G1A05B4)                                        Mr. Lingam </a:t>
            </a:r>
            <a:r>
              <a:rPr lang="en-US" sz="1600" dirty="0" err="1" smtClean="0">
                <a:latin typeface="Times New Roman" pitchFamily="18" charset="0"/>
                <a:cs typeface="Times New Roman" pitchFamily="18" charset="0"/>
              </a:rPr>
              <a:t>Suman,</a:t>
            </a:r>
            <a:r>
              <a:rPr lang="en-US" sz="1600" baseline="-25000" dirty="0" err="1"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H.Sai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Lavanya</a:t>
            </a:r>
            <a:r>
              <a:rPr lang="en-US" sz="1600" dirty="0" smtClean="0">
                <a:latin typeface="Times New Roman" pitchFamily="18" charset="0"/>
                <a:cs typeface="Times New Roman" pitchFamily="18" charset="0"/>
              </a:rPr>
              <a:t>	      (164G1A0587)                                        Assistant Professor`</a:t>
            </a:r>
          </a:p>
          <a:p>
            <a:r>
              <a:rPr lang="en-US" sz="1600" dirty="0" err="1" smtClean="0">
                <a:latin typeface="Times New Roman" pitchFamily="18" charset="0"/>
                <a:cs typeface="Times New Roman" pitchFamily="18" charset="0"/>
              </a:rPr>
              <a:t>C.Pavani</a:t>
            </a:r>
            <a:r>
              <a:rPr lang="en-US" sz="1600" dirty="0" smtClean="0">
                <a:latin typeface="Times New Roman" pitchFamily="18" charset="0"/>
                <a:cs typeface="Times New Roman" pitchFamily="18" charset="0"/>
              </a:rPr>
              <a:t>                           (164G1A0565)</a:t>
            </a:r>
          </a:p>
          <a:p>
            <a:r>
              <a:rPr lang="en-IN" sz="1600" dirty="0" err="1" smtClean="0">
                <a:latin typeface="Times New Roman" pitchFamily="18" charset="0"/>
                <a:cs typeface="Times New Roman" pitchFamily="18" charset="0"/>
              </a:rPr>
              <a:t>C.Vamsi</a:t>
            </a:r>
            <a:r>
              <a:rPr lang="en-IN" sz="1600" dirty="0" smtClean="0">
                <a:latin typeface="Times New Roman" pitchFamily="18" charset="0"/>
                <a:cs typeface="Times New Roman" pitchFamily="18" charset="0"/>
              </a:rPr>
              <a:t> Krishna              (</a:t>
            </a:r>
            <a:r>
              <a:rPr lang="en-US" sz="1600" dirty="0" smtClean="0">
                <a:latin typeface="Times New Roman" pitchFamily="18" charset="0"/>
                <a:cs typeface="Times New Roman" pitchFamily="18" charset="0"/>
              </a:rPr>
              <a:t>164G1A05B6</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4"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Pooling Layer</a:t>
            </a:r>
            <a:endParaRPr lang="en-US" dirty="0">
              <a:latin typeface="Times New Roman" pitchFamily="18" charset="0"/>
              <a:cs typeface="Times New Roman" pitchFamily="18" charset="0"/>
            </a:endParaRPr>
          </a:p>
        </p:txBody>
      </p:sp>
      <p:pic>
        <p:nvPicPr>
          <p:cNvPr id="4" name="Content Placeholder 3" descr="pool.JPG"/>
          <p:cNvPicPr>
            <a:picLocks noGrp="1" noChangeAspect="1"/>
          </p:cNvPicPr>
          <p:nvPr>
            <p:ph idx="1"/>
          </p:nvPr>
        </p:nvPicPr>
        <p:blipFill>
          <a:blip r:embed="rId2" cstate="print"/>
          <a:stretch>
            <a:fillRect/>
          </a:stretch>
        </p:blipFill>
        <p:spPr>
          <a:xfrm>
            <a:off x="971600" y="1268760"/>
            <a:ext cx="7272808" cy="4824535"/>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latin typeface="Times New Roman" pitchFamily="18" charset="0"/>
                <a:cs typeface="Times New Roman" pitchFamily="18" charset="0"/>
              </a:rPr>
              <a:t>ReLU</a:t>
            </a:r>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Layer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A node or unit that implements the activation function is referred to as a </a:t>
            </a:r>
            <a:r>
              <a:rPr lang="en-US" sz="2400" b="1" dirty="0" smtClean="0">
                <a:latin typeface="Times New Roman" pitchFamily="18" charset="0"/>
                <a:cs typeface="Times New Roman" pitchFamily="18" charset="0"/>
              </a:rPr>
              <a:t>Rectified Linear activation Unit</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ReLU</a:t>
            </a:r>
            <a:r>
              <a:rPr lang="en-US" sz="2400" dirty="0" smtClean="0">
                <a:latin typeface="Times New Roman" pitchFamily="18" charset="0"/>
                <a:cs typeface="Times New Roman" pitchFamily="18" charset="0"/>
              </a:rPr>
              <a:t> for short. </a:t>
            </a:r>
          </a:p>
          <a:p>
            <a:pPr algn="just"/>
            <a:r>
              <a:rPr lang="en-US" sz="2400" dirty="0" smtClean="0">
                <a:latin typeface="Times New Roman" pitchFamily="18" charset="0"/>
                <a:cs typeface="Times New Roman" pitchFamily="18" charset="0"/>
              </a:rPr>
              <a:t>The rectified linear activation function is a piecewise linear function that will output the input directly if is positive, otherwise, it will output zero.</a:t>
            </a:r>
          </a:p>
          <a:p>
            <a:pPr algn="just"/>
            <a:r>
              <a:rPr lang="en-US" sz="2400" dirty="0" smtClean="0">
                <a:latin typeface="Times New Roman" pitchFamily="18" charset="0"/>
                <a:cs typeface="Times New Roman" pitchFamily="18" charset="0"/>
              </a:rPr>
              <a:t>It has become the default activation function for many types of neural networks because a model that uses it is easier to train and often achieves better performance.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Fully</a:t>
            </a:r>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Connected</a:t>
            </a:r>
            <a:r>
              <a:rPr lang="en-US" sz="4400" b="1"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Layer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34173"/>
          </a:xfrm>
        </p:spPr>
        <p:txBody>
          <a:bodyPr/>
          <a:lstStyle/>
          <a:p>
            <a:pPr algn="just"/>
            <a:r>
              <a:rPr lang="en-US" sz="2800" dirty="0" smtClean="0">
                <a:latin typeface="Times New Roman" pitchFamily="18" charset="0"/>
                <a:cs typeface="Times New Roman" pitchFamily="18" charset="0"/>
              </a:rPr>
              <a:t>The objective of a fully connected layer is to take the results of the convolution/pooling process and use them to classify the image into a label (in a simple classification example).</a:t>
            </a:r>
          </a:p>
          <a:p>
            <a:pPr algn="just"/>
            <a:r>
              <a:rPr lang="en-US" sz="2800" dirty="0" smtClean="0">
                <a:latin typeface="Times New Roman" pitchFamily="18" charset="0"/>
                <a:cs typeface="Times New Roman" pitchFamily="18" charset="0"/>
              </a:rPr>
              <a:t>The output of convolution/pooling is flattened into a single vector of values, each representing a probability that a certain feature belongs to a label.</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pic>
        <p:nvPicPr>
          <p:cNvPr id="4" name="Content Placeholder 3" descr="Screenshot (565).png"/>
          <p:cNvPicPr>
            <a:picLocks noGrp="1" noChangeAspect="1"/>
          </p:cNvPicPr>
          <p:nvPr>
            <p:ph idx="1"/>
          </p:nvPr>
        </p:nvPicPr>
        <p:blipFill>
          <a:blip r:embed="rId2" cstate="print"/>
          <a:stretch>
            <a:fillRect/>
          </a:stretch>
        </p:blipFill>
        <p:spPr>
          <a:xfrm>
            <a:off x="457200" y="1484784"/>
            <a:ext cx="8229600" cy="4608511"/>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Submitting the CAPTCHA</a:t>
            </a:r>
            <a:endParaRPr lang="en-US" dirty="0">
              <a:latin typeface="Times New Roman" pitchFamily="18" charset="0"/>
              <a:cs typeface="Times New Roman" pitchFamily="18" charset="0"/>
            </a:endParaRPr>
          </a:p>
        </p:txBody>
      </p:sp>
      <p:pic>
        <p:nvPicPr>
          <p:cNvPr id="4" name="Content Placeholder 3" descr="Screenshot (581).png"/>
          <p:cNvPicPr>
            <a:picLocks noGrp="1" noChangeAspect="1"/>
          </p:cNvPicPr>
          <p:nvPr>
            <p:ph idx="1"/>
          </p:nvPr>
        </p:nvPicPr>
        <p:blipFill>
          <a:blip r:embed="rId2" cstate="print"/>
          <a:stretch>
            <a:fillRect/>
          </a:stretch>
        </p:blipFill>
        <p:spPr>
          <a:xfrm>
            <a:off x="457200" y="1412776"/>
            <a:ext cx="8229600" cy="4608511"/>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Downloading Canvas Image</a:t>
            </a:r>
            <a:endParaRPr lang="en-US" dirty="0">
              <a:latin typeface="Times New Roman" pitchFamily="18" charset="0"/>
              <a:cs typeface="Times New Roman" pitchFamily="18" charset="0"/>
            </a:endParaRPr>
          </a:p>
        </p:txBody>
      </p:sp>
      <p:pic>
        <p:nvPicPr>
          <p:cNvPr id="4" name="Content Placeholder 3" descr="Screenshot (577).png"/>
          <p:cNvPicPr>
            <a:picLocks noGrp="1" noChangeAspect="1"/>
          </p:cNvPicPr>
          <p:nvPr>
            <p:ph idx="1"/>
          </p:nvPr>
        </p:nvPicPr>
        <p:blipFill>
          <a:blip r:embed="rId2" cstate="print"/>
          <a:stretch>
            <a:fillRect/>
          </a:stretch>
        </p:blipFill>
        <p:spPr>
          <a:xfrm>
            <a:off x="457200" y="1196752"/>
            <a:ext cx="8229600" cy="4824535"/>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80).png"/>
          <p:cNvPicPr>
            <a:picLocks noGrp="1" noChangeAspect="1"/>
          </p:cNvPicPr>
          <p:nvPr>
            <p:ph idx="1"/>
          </p:nvPr>
        </p:nvPicPr>
        <p:blipFill>
          <a:blip r:embed="rId2" cstate="print"/>
          <a:stretch>
            <a:fillRect/>
          </a:stretch>
        </p:blipFill>
        <p:spPr>
          <a:xfrm>
            <a:off x="457200" y="1052736"/>
            <a:ext cx="8229600" cy="5006379"/>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579).png"/>
          <p:cNvPicPr>
            <a:picLocks noGrp="1" noChangeAspect="1"/>
          </p:cNvPicPr>
          <p:nvPr>
            <p:ph idx="1"/>
          </p:nvPr>
        </p:nvPicPr>
        <p:blipFill>
          <a:blip r:embed="rId2" cstate="print"/>
          <a:stretch>
            <a:fillRect/>
          </a:stretch>
        </p:blipFill>
        <p:spPr>
          <a:xfrm>
            <a:off x="457200" y="1124745"/>
            <a:ext cx="8229600" cy="4934370"/>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Predicting the Labels</a:t>
            </a:r>
            <a:endParaRPr lang="en-US" dirty="0">
              <a:latin typeface="Times New Roman" pitchFamily="18" charset="0"/>
              <a:cs typeface="Times New Roman" pitchFamily="18" charset="0"/>
            </a:endParaRPr>
          </a:p>
        </p:txBody>
      </p:sp>
      <p:pic>
        <p:nvPicPr>
          <p:cNvPr id="4" name="Content Placeholder 3" descr="Screenshot (578).png"/>
          <p:cNvPicPr>
            <a:picLocks noGrp="1" noChangeAspect="1"/>
          </p:cNvPicPr>
          <p:nvPr>
            <p:ph idx="1"/>
          </p:nvPr>
        </p:nvPicPr>
        <p:blipFill>
          <a:blip r:embed="rId2" cstate="print"/>
          <a:stretch>
            <a:fillRect/>
          </a:stretch>
        </p:blipFill>
        <p:spPr>
          <a:xfrm>
            <a:off x="457200" y="1196752"/>
            <a:ext cx="8229600" cy="4865387"/>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8189"/>
          </a:xfrm>
        </p:spPr>
        <p:txBody>
          <a:bodyPr/>
          <a:lstStyle/>
          <a:p>
            <a:pPr>
              <a:buClrTx/>
              <a:buSzPct val="90000"/>
              <a:buNone/>
            </a:pPr>
            <a:r>
              <a:rPr lang="en-US" sz="2400" dirty="0" smtClean="0">
                <a:latin typeface="Times New Roman" panose="02020603050405020304" pitchFamily="18" charset="0"/>
                <a:cs typeface="Times New Roman" panose="02020603050405020304" pitchFamily="18" charset="0"/>
              </a:rPr>
              <a:t>[1] Chen, Jun &amp; Luo, Xiangyang &amp; Guo, Yanqing &amp; Zhang, Yi &amp; Gong, Daofu. (2017). A Survey on Breaking Technique of Text-Based CAPTCHA. Security and Communication Networks. 2017. 1-15. 10.1155/2017/6898617. </a:t>
            </a:r>
            <a:r>
              <a:rPr lang="en-US" sz="2400" b="1" dirty="0" smtClean="0">
                <a:latin typeface="Times New Roman" pitchFamily="18" charset="0"/>
                <a:cs typeface="Times New Roman" pitchFamily="18" charset="0"/>
              </a:rPr>
              <a:t>“A Survey on Breaking Technique of Text-Based CAPTCHA”</a:t>
            </a:r>
          </a:p>
          <a:p>
            <a:pPr>
              <a:buClrTx/>
              <a:buSzPct val="90000"/>
              <a:buNone/>
            </a:pPr>
            <a:r>
              <a:rPr lang="en-US" sz="2400" dirty="0" smtClean="0">
                <a:latin typeface="Times New Roman" pitchFamily="18" charset="0"/>
                <a:cs typeface="Times New Roman" pitchFamily="18" charset="0"/>
              </a:rPr>
              <a:t>[2] Suphannee  Sivakorn, Iasonas Polakis and Angelos D. Keromytis Department of Computer Science Columbia University, New York, USA</a:t>
            </a:r>
            <a:r>
              <a:rPr lang="en-US" sz="2400" b="1" dirty="0" smtClean="0">
                <a:latin typeface="Times New Roman" pitchFamily="18" charset="0"/>
                <a:cs typeface="Times New Roman" pitchFamily="18" charset="0"/>
              </a:rPr>
              <a:t> “Am Robot:(Deep)Learning to Break Semantic Image CAPTCHAs”</a:t>
            </a:r>
            <a:endParaRPr lang="en-US" sz="2400" dirty="0" smtClean="0">
              <a:latin typeface="Times New Roman" pitchFamily="18" charset="0"/>
              <a:cs typeface="Times New Roman" pitchFamily="18" charset="0"/>
            </a:endParaRPr>
          </a:p>
          <a:p>
            <a:pPr>
              <a:buClrTx/>
              <a:buSzPct val="90000"/>
              <a:buNone/>
            </a:pPr>
            <a:r>
              <a:rPr lang="en-US" sz="2400" dirty="0" smtClean="0">
                <a:latin typeface="Times New Roman" pitchFamily="18" charset="0"/>
                <a:cs typeface="Times New Roman" pitchFamily="18" charset="0"/>
              </a:rPr>
              <a:t>[3] Anuj Dutt, Aashi Dutt .International Journal of Advanced Research in Computer Engineering &amp; Technology (IJARCET)  July 2017, ISSN: 2278 – 1323 .</a:t>
            </a:r>
            <a:r>
              <a:rPr lang="en-US" sz="2400" b="1" dirty="0" smtClean="0">
                <a:latin typeface="Times New Roman" pitchFamily="18" charset="0"/>
                <a:cs typeface="Times New Roman" pitchFamily="18" charset="0"/>
              </a:rPr>
              <a:t> “Handwritten Digit Recognition Using Deep Learning”</a:t>
            </a:r>
          </a:p>
          <a:p>
            <a:pPr>
              <a:buClrTx/>
              <a:buSzPct val="90000"/>
              <a:buNone/>
            </a:pPr>
            <a:endParaRPr lang="en-US" sz="2400" dirty="0" smtClean="0">
              <a:latin typeface="Times New Roman" pitchFamily="18" charset="0"/>
              <a:cs typeface="Times New Roman" pitchFamily="18" charset="0"/>
            </a:endParaRPr>
          </a:p>
          <a:p>
            <a:pPr>
              <a:buClrTx/>
              <a:buSzPct val="90000"/>
              <a:buNone/>
            </a:pPr>
            <a:r>
              <a:rPr lang="en-US" sz="2400" b="1" dirty="0" smtClean="0">
                <a:latin typeface="Times New Roman" pitchFamily="18" charset="0"/>
                <a:cs typeface="Times New Roman"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ClrTx/>
              <a:buSzPct val="90000"/>
              <a:buNone/>
            </a:pPr>
            <a:endParaRPr lang="en-US" sz="24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A Turing test is a method of inquiry for determining whether or not a computer is capable of thinking like a human being.</a:t>
            </a:r>
          </a:p>
          <a:p>
            <a:pPr algn="just">
              <a:buClrTx/>
              <a:buSzPct val="90000"/>
              <a:buFont typeface="Wingdings" pitchFamily="2" charset="2"/>
              <a:buChar char="Ø"/>
            </a:pPr>
            <a:r>
              <a:rPr lang="en-US" sz="2400" dirty="0" smtClean="0">
                <a:latin typeface="Times New Roman" pitchFamily="18" charset="0"/>
                <a:cs typeface="Times New Roman" pitchFamily="18" charset="0"/>
              </a:rPr>
              <a:t>This test is  useful for web based application in the form of CAPTCHA (Completely Automated Public Turing Test to tell Computers and Humans Apart) to prevent from automated access and the harms caused by the bots.</a:t>
            </a:r>
          </a:p>
          <a:p>
            <a:pPr algn="just">
              <a:buClrTx/>
              <a:buSzPct val="90000"/>
              <a:buFont typeface="Wingdings" pitchFamily="2" charset="2"/>
              <a:buChar char="Ø"/>
            </a:pPr>
            <a:r>
              <a:rPr lang="en-US" sz="2400" dirty="0" smtClean="0">
                <a:latin typeface="Times New Roman" pitchFamily="18" charset="0"/>
                <a:cs typeface="Times New Roman" pitchFamily="18" charset="0"/>
              </a:rPr>
              <a:t>The motive of this proposed CAPTCHA is to review the existing CAPTCHA techniques and provide best level of security using handwritten CAPTCHA that is very difficult to be cracked and able to replace the existing systems. </a:t>
            </a:r>
          </a:p>
          <a:p>
            <a:pPr algn="just">
              <a:buClrTx/>
              <a:buSzPct val="90000"/>
              <a:buNone/>
            </a:pPr>
            <a:endParaRPr lang="en-US" sz="2400" dirty="0" smtClean="0">
              <a:latin typeface="Times New Roman" pitchFamily="18" charset="0"/>
              <a:cs typeface="Times New Roman" pitchFamily="18" charset="0"/>
            </a:endParaRPr>
          </a:p>
          <a:p>
            <a:pPr algn="just">
              <a:buClrTx/>
              <a:buSzPct val="90000"/>
              <a:buNone/>
            </a:pPr>
            <a:endParaRPr lang="en-US" sz="2400" dirty="0" smtClean="0">
              <a:latin typeface="Times New Roman" pitchFamily="18" charset="0"/>
              <a:cs typeface="Times New Roman" pitchFamily="18" charset="0"/>
            </a:endParaRPr>
          </a:p>
          <a:p>
            <a:pPr algn="just">
              <a:buClrTx/>
              <a:buSzPct val="90000"/>
              <a:buFont typeface="Wingdings" pitchFamily="2" charset="2"/>
              <a:buChar char="Ø"/>
            </a:pPr>
            <a:endParaRPr lang="en-US" sz="2400" dirty="0" smtClean="0">
              <a:latin typeface="Times New Roman" pitchFamily="18" charset="0"/>
              <a:cs typeface="Times New Roman" pitchFamily="18" charset="0"/>
            </a:endParaRPr>
          </a:p>
          <a:p>
            <a:pPr>
              <a:buClrTx/>
              <a:buSzPct val="90000"/>
              <a:buNone/>
            </a:pPr>
            <a:endParaRPr lang="en-US" sz="2400" dirty="0" smtClean="0"/>
          </a:p>
          <a:p>
            <a:pPr>
              <a:buClrTx/>
              <a:buSzPct val="90000"/>
              <a:buFont typeface="Wingdings" pitchFamily="2" charset="2"/>
              <a:buChar char="Ø"/>
            </a:pPr>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4704"/>
            <a:ext cx="8229600" cy="5366221"/>
          </a:xfrm>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We take the handwritten symbols or digits from the user in the form of image and at the same time we are not allowing  any bots to submit them and hence, we validate the user submitted handwritten symbols or digits using CNN.</a:t>
            </a:r>
          </a:p>
          <a:p>
            <a:pPr algn="just">
              <a:buClrTx/>
              <a:buSzPct val="90000"/>
              <a:buFont typeface="Wingdings" pitchFamily="2" charset="2"/>
              <a:buChar char="Ø"/>
            </a:pPr>
            <a:r>
              <a:rPr lang="en-US" sz="2400" dirty="0" smtClean="0">
                <a:latin typeface="Times New Roman" pitchFamily="18" charset="0"/>
                <a:cs typeface="Times New Roman" pitchFamily="18" charset="0"/>
              </a:rPr>
              <a:t>Convolutional Neural Network is primarily used in object recognition by taking  images as input and then classifying them .</a:t>
            </a:r>
          </a:p>
          <a:p>
            <a:pPr algn="just">
              <a:buClrTx/>
              <a:buSzPct val="90000"/>
              <a:buFont typeface="Wingdings" pitchFamily="2" charset="2"/>
              <a:buChar char="Ø"/>
            </a:pPr>
            <a:r>
              <a:rPr lang="en-US" sz="2400" dirty="0" smtClean="0">
                <a:latin typeface="Times New Roman" pitchFamily="18" charset="0"/>
                <a:cs typeface="Times New Roman" pitchFamily="18" charset="0"/>
              </a:rPr>
              <a:t>The level of complexity which has been merged in the proposed CAPTCHA may let the human to solve it but it becomes quite difficult to bots.</a:t>
            </a:r>
          </a:p>
          <a:p>
            <a:pPr algn="just">
              <a:buClrTx/>
              <a:buSzPct val="90000"/>
              <a:buNone/>
            </a:pPr>
            <a:endParaRPr lang="en-US" sz="2400" dirty="0" smtClean="0">
              <a:latin typeface="Times New Roman" pitchFamily="18" charset="0"/>
              <a:cs typeface="Times New Roman" pitchFamily="18" charset="0"/>
            </a:endParaRPr>
          </a:p>
          <a:p>
            <a:pPr algn="just">
              <a:buClrTx/>
              <a:buSzPct val="90000"/>
              <a:buNone/>
            </a:pPr>
            <a:endParaRPr lang="en-US" sz="2400" dirty="0" smtClean="0">
              <a:latin typeface="Times New Roman" pitchFamily="18" charset="0"/>
              <a:cs typeface="Times New Roman" pitchFamily="18" charset="0"/>
            </a:endParaRPr>
          </a:p>
          <a:p>
            <a:pPr>
              <a:buClrTx/>
              <a:buSzPct val="90000"/>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800" dirty="0" smtClean="0">
                <a:latin typeface="Times New Roman" pitchFamily="18" charset="0"/>
                <a:cs typeface="Times New Roman" pitchFamily="18" charset="0"/>
              </a:rPr>
              <a:t>During the survey, it has been observed that every system has different form of CAPTCHA to secure the server but the techniques proposed so far are lacking somewhere.</a:t>
            </a:r>
          </a:p>
          <a:p>
            <a:pPr algn="just">
              <a:buClrTx/>
              <a:buSzPct val="90000"/>
              <a:buFont typeface="Wingdings" pitchFamily="2" charset="2"/>
              <a:buChar char="Ø"/>
            </a:pPr>
            <a:r>
              <a:rPr lang="en-US" sz="2800" dirty="0" smtClean="0">
                <a:latin typeface="Times New Roman" pitchFamily="18" charset="0"/>
                <a:cs typeface="Times New Roman" pitchFamily="18" charset="0"/>
              </a:rPr>
              <a:t>Some systems are often simple to recognize and get affected by web attacks and others are much difficult to solve even for human.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present the application which focuses on defending online services against abusive attacks</a:t>
            </a:r>
            <a:r>
              <a:rPr lang="en-US" dirty="0" smtClean="0">
                <a:latin typeface="Times New Roman" pitchFamily="18" charset="0"/>
                <a:cs typeface="Times New Roman" pitchFamily="18" charset="0"/>
              </a:rPr>
              <a:t>.</a:t>
            </a:r>
          </a:p>
          <a:p>
            <a:pPr algn="just">
              <a:buClr>
                <a:schemeClr val="tx1"/>
              </a:buClr>
              <a:buSzPct val="90000"/>
              <a:buFont typeface="Wingdings" pitchFamily="2" charset="2"/>
              <a:buChar char="Ø"/>
            </a:pPr>
            <a:r>
              <a:rPr lang="en-US" dirty="0" smtClean="0">
                <a:latin typeface="Times New Roman" pitchFamily="18" charset="0"/>
                <a:cs typeface="Times New Roman" pitchFamily="18" charset="0"/>
              </a:rPr>
              <a:t>Our goal is to introduce "Handwritten CAPTCHAs" as an automated recognition test that is designed to allow humans to pass with little effort but where the state-of-the-art computer programs fail.</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4" y="332656"/>
            <a:ext cx="8338120" cy="1067817"/>
          </a:xfrm>
        </p:spPr>
        <p:txBody>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CAPTCHA-Completely Automatic Public Turing test to tell Computers Humans Apart is a test that can distinguish human users from computer/robots.</a:t>
            </a:r>
          </a:p>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are developing the most secure </a:t>
            </a:r>
            <a:r>
              <a:rPr lang="en-US" sz="2800" dirty="0" err="1" smtClean="0">
                <a:latin typeface="Times New Roman" pitchFamily="18" charset="0"/>
                <a:cs typeface="Times New Roman" pitchFamily="18" charset="0"/>
              </a:rPr>
              <a:t>captcha</a:t>
            </a:r>
            <a:r>
              <a:rPr lang="en-US" sz="2800" dirty="0" smtClean="0">
                <a:latin typeface="Times New Roman" pitchFamily="18" charset="0"/>
                <a:cs typeface="Times New Roman" pitchFamily="18" charset="0"/>
              </a:rPr>
              <a:t> for authentication purpose that is very difficult to crack by the attackers.</a:t>
            </a:r>
          </a:p>
          <a:p>
            <a:pPr>
              <a:buClr>
                <a:schemeClr val="tx1"/>
              </a:buClr>
              <a:buSzPct val="90000"/>
              <a:buFont typeface="Wingdings" pitchFamily="2" charset="2"/>
              <a:buChar char="Ø"/>
            </a:pPr>
            <a:endParaRPr lang="en-US" sz="2800" dirty="0" smtClean="0">
              <a:latin typeface="Times New Roman" pitchFamily="18" charset="0"/>
              <a:cs typeface="Times New Roman" pitchFamily="18" charset="0"/>
            </a:endParaRPr>
          </a:p>
          <a:p>
            <a:pPr>
              <a:buClr>
                <a:schemeClr val="tx1"/>
              </a:buClr>
              <a:buSzPct val="90000"/>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Convolutional Neural Network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CNN is a very powerful algorithm which is widely used for image classification and object detection.</a:t>
            </a:r>
          </a:p>
          <a:p>
            <a:pPr algn="just"/>
            <a:r>
              <a:rPr lang="en-US" sz="2800" dirty="0" smtClean="0">
                <a:latin typeface="Times New Roman" pitchFamily="18" charset="0"/>
                <a:cs typeface="Times New Roman" pitchFamily="18" charset="0"/>
              </a:rPr>
              <a:t> The powerful feature extraction capabilities from an image makes CNN a very robust algorithm for various image and object recognition tasks.</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CNN Model Architecture</a:t>
            </a:r>
            <a:endParaRPr lang="en-IN" dirty="0">
              <a:latin typeface="Times New Roman" pitchFamily="18" charset="0"/>
              <a:cs typeface="Times New Roman" pitchFamily="18" charset="0"/>
            </a:endParaRPr>
          </a:p>
        </p:txBody>
      </p:sp>
      <p:sp>
        <p:nvSpPr>
          <p:cNvPr id="11" name="TextBox 10"/>
          <p:cNvSpPr txBox="1"/>
          <p:nvPr/>
        </p:nvSpPr>
        <p:spPr>
          <a:xfrm>
            <a:off x="4355976" y="3144742"/>
            <a:ext cx="184731" cy="369332"/>
          </a:xfrm>
          <a:prstGeom prst="rect">
            <a:avLst/>
          </a:prstGeom>
          <a:noFill/>
        </p:spPr>
        <p:txBody>
          <a:bodyPr wrap="none" rtlCol="0">
            <a:spAutoFit/>
          </a:bodyPr>
          <a:lstStyle/>
          <a:p>
            <a:endParaRPr lang="en-IN" dirty="0"/>
          </a:p>
        </p:txBody>
      </p:sp>
      <p:pic>
        <p:nvPicPr>
          <p:cNvPr id="14" name="Content Placeholder 13"/>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b="5357"/>
          <a:stretch/>
        </p:blipFill>
        <p:spPr>
          <a:xfrm>
            <a:off x="611560" y="1916832"/>
            <a:ext cx="8229600" cy="3816424"/>
          </a:xfrm>
        </p:spPr>
      </p:pic>
      <p:sp>
        <p:nvSpPr>
          <p:cNvPr id="15" name="Rectangle 14"/>
          <p:cNvSpPr/>
          <p:nvPr/>
        </p:nvSpPr>
        <p:spPr>
          <a:xfrm>
            <a:off x="1089649" y="2035238"/>
            <a:ext cx="479618" cy="338554"/>
          </a:xfrm>
          <a:prstGeom prst="rect">
            <a:avLst/>
          </a:prstGeom>
        </p:spPr>
        <p:txBody>
          <a:bodyPr wrap="none">
            <a:spAutoFit/>
          </a:bodyPr>
          <a:lstStyle/>
          <a:p>
            <a:pPr lvl="0"/>
            <a:r>
              <a:rPr lang="en-IN" sz="1600" dirty="0">
                <a:solidFill>
                  <a:srgbClr val="000000"/>
                </a:solidFill>
              </a:rPr>
              <a:t>CN</a:t>
            </a:r>
          </a:p>
        </p:txBody>
      </p:sp>
      <p:sp>
        <p:nvSpPr>
          <p:cNvPr id="16" name="Rectangle 15"/>
          <p:cNvSpPr/>
          <p:nvPr/>
        </p:nvSpPr>
        <p:spPr>
          <a:xfrm>
            <a:off x="2351041" y="2284056"/>
            <a:ext cx="479618" cy="338554"/>
          </a:xfrm>
          <a:prstGeom prst="rect">
            <a:avLst/>
          </a:prstGeom>
        </p:spPr>
        <p:txBody>
          <a:bodyPr wrap="none">
            <a:spAutoFit/>
          </a:bodyPr>
          <a:lstStyle/>
          <a:p>
            <a:pPr lvl="0"/>
            <a:r>
              <a:rPr lang="en-IN" sz="1600" dirty="0">
                <a:solidFill>
                  <a:srgbClr val="000000"/>
                </a:solidFill>
              </a:rPr>
              <a:t>CN</a:t>
            </a:r>
          </a:p>
        </p:txBody>
      </p:sp>
      <p:pic>
        <p:nvPicPr>
          <p:cNvPr id="17" name="Picture 16"/>
          <p:cNvPicPr>
            <a:picLocks noChangeAspect="1"/>
          </p:cNvPicPr>
          <p:nvPr/>
        </p:nvPicPr>
        <p:blipFill>
          <a:blip r:embed="rId3" cstate="print"/>
          <a:stretch>
            <a:fillRect/>
          </a:stretch>
        </p:blipFill>
        <p:spPr>
          <a:xfrm>
            <a:off x="3275856" y="2373792"/>
            <a:ext cx="564702" cy="497636"/>
          </a:xfrm>
          <a:prstGeom prst="rect">
            <a:avLst/>
          </a:prstGeom>
        </p:spPr>
      </p:pic>
      <p:sp>
        <p:nvSpPr>
          <p:cNvPr id="20" name="TextBox 19"/>
          <p:cNvSpPr txBox="1"/>
          <p:nvPr/>
        </p:nvSpPr>
        <p:spPr>
          <a:xfrm>
            <a:off x="4233917" y="2622610"/>
            <a:ext cx="492443" cy="338554"/>
          </a:xfrm>
          <a:prstGeom prst="rect">
            <a:avLst/>
          </a:prstGeom>
          <a:noFill/>
        </p:spPr>
        <p:txBody>
          <a:bodyPr wrap="none" rtlCol="0">
            <a:spAutoFit/>
          </a:bodyPr>
          <a:lstStyle/>
          <a:p>
            <a:r>
              <a:rPr lang="en-IN" sz="1600" dirty="0" smtClean="0"/>
              <a:t>MP</a:t>
            </a:r>
            <a:endParaRPr lang="en-IN" sz="1600" dirty="0"/>
          </a:p>
        </p:txBody>
      </p:sp>
      <p:sp>
        <p:nvSpPr>
          <p:cNvPr id="21" name="TextBox 20"/>
          <p:cNvSpPr txBox="1"/>
          <p:nvPr/>
        </p:nvSpPr>
        <p:spPr>
          <a:xfrm>
            <a:off x="5185487" y="2871428"/>
            <a:ext cx="479618" cy="338554"/>
          </a:xfrm>
          <a:prstGeom prst="rect">
            <a:avLst/>
          </a:prstGeom>
          <a:noFill/>
        </p:spPr>
        <p:txBody>
          <a:bodyPr wrap="none" rtlCol="0">
            <a:spAutoFit/>
          </a:bodyPr>
          <a:lstStyle/>
          <a:p>
            <a:r>
              <a:rPr lang="en-IN" sz="1600" dirty="0" smtClean="0"/>
              <a:t>CN</a:t>
            </a:r>
            <a:endParaRPr lang="en-IN" sz="1600" dirty="0"/>
          </a:p>
        </p:txBody>
      </p:sp>
      <p:sp>
        <p:nvSpPr>
          <p:cNvPr id="22" name="TextBox 21"/>
          <p:cNvSpPr txBox="1"/>
          <p:nvPr/>
        </p:nvSpPr>
        <p:spPr>
          <a:xfrm>
            <a:off x="5835449" y="2531517"/>
            <a:ext cx="423514" cy="338554"/>
          </a:xfrm>
          <a:prstGeom prst="rect">
            <a:avLst/>
          </a:prstGeom>
          <a:noFill/>
        </p:spPr>
        <p:txBody>
          <a:bodyPr wrap="none" rtlCol="0">
            <a:spAutoFit/>
          </a:bodyPr>
          <a:lstStyle/>
          <a:p>
            <a:r>
              <a:rPr lang="en-IN" sz="1600" dirty="0" smtClean="0"/>
              <a:t>FL</a:t>
            </a:r>
            <a:endParaRPr lang="en-IN" sz="1600" dirty="0"/>
          </a:p>
        </p:txBody>
      </p:sp>
      <p:sp>
        <p:nvSpPr>
          <p:cNvPr id="23" name="TextBox 22"/>
          <p:cNvSpPr txBox="1"/>
          <p:nvPr/>
        </p:nvSpPr>
        <p:spPr>
          <a:xfrm>
            <a:off x="6266276" y="2871428"/>
            <a:ext cx="479618" cy="338554"/>
          </a:xfrm>
          <a:prstGeom prst="rect">
            <a:avLst/>
          </a:prstGeom>
          <a:noFill/>
        </p:spPr>
        <p:txBody>
          <a:bodyPr wrap="none" rtlCol="0">
            <a:spAutoFit/>
          </a:bodyPr>
          <a:lstStyle/>
          <a:p>
            <a:r>
              <a:rPr lang="en-IN" sz="1600" dirty="0" smtClean="0"/>
              <a:t>DN</a:t>
            </a:r>
            <a:endParaRPr lang="en-IN" sz="1600" dirty="0"/>
          </a:p>
        </p:txBody>
      </p:sp>
      <p:sp>
        <p:nvSpPr>
          <p:cNvPr id="24" name="TextBox 23"/>
          <p:cNvSpPr txBox="1"/>
          <p:nvPr/>
        </p:nvSpPr>
        <p:spPr>
          <a:xfrm>
            <a:off x="6754940" y="3059411"/>
            <a:ext cx="479618" cy="338554"/>
          </a:xfrm>
          <a:prstGeom prst="rect">
            <a:avLst/>
          </a:prstGeom>
          <a:noFill/>
        </p:spPr>
        <p:txBody>
          <a:bodyPr wrap="none" rtlCol="0">
            <a:spAutoFit/>
          </a:bodyPr>
          <a:lstStyle/>
          <a:p>
            <a:r>
              <a:rPr lang="en-IN" sz="1600" dirty="0" smtClean="0"/>
              <a:t>DN</a:t>
            </a:r>
            <a:endParaRPr lang="en-IN" sz="1600" dirty="0"/>
          </a:p>
        </p:txBody>
      </p:sp>
      <p:sp>
        <p:nvSpPr>
          <p:cNvPr id="25" name="TextBox 24"/>
          <p:cNvSpPr txBox="1"/>
          <p:nvPr/>
        </p:nvSpPr>
        <p:spPr>
          <a:xfrm>
            <a:off x="7233240" y="3274372"/>
            <a:ext cx="479618" cy="338554"/>
          </a:xfrm>
          <a:prstGeom prst="rect">
            <a:avLst/>
          </a:prstGeom>
          <a:noFill/>
        </p:spPr>
        <p:txBody>
          <a:bodyPr wrap="none" rtlCol="0">
            <a:spAutoFit/>
          </a:bodyPr>
          <a:lstStyle/>
          <a:p>
            <a:r>
              <a:rPr lang="en-IN" sz="1600" dirty="0" smtClean="0"/>
              <a:t>DN</a:t>
            </a:r>
            <a:endParaRPr lang="en-IN" sz="1600" dirty="0"/>
          </a:p>
        </p:txBody>
      </p:sp>
      <p:sp>
        <p:nvSpPr>
          <p:cNvPr id="26" name="TextBox 25"/>
          <p:cNvSpPr txBox="1"/>
          <p:nvPr/>
        </p:nvSpPr>
        <p:spPr>
          <a:xfrm>
            <a:off x="7712858" y="3403362"/>
            <a:ext cx="479618" cy="338554"/>
          </a:xfrm>
          <a:prstGeom prst="rect">
            <a:avLst/>
          </a:prstGeom>
          <a:noFill/>
        </p:spPr>
        <p:txBody>
          <a:bodyPr wrap="none" rtlCol="0">
            <a:spAutoFit/>
          </a:bodyPr>
          <a:lstStyle/>
          <a:p>
            <a:r>
              <a:rPr lang="en-IN" sz="1600" dirty="0" smtClean="0"/>
              <a:t>DR</a:t>
            </a:r>
            <a:endParaRPr lang="en-IN" sz="1600" dirty="0"/>
          </a:p>
        </p:txBody>
      </p:sp>
      <p:sp>
        <p:nvSpPr>
          <p:cNvPr id="27" name="TextBox 26"/>
          <p:cNvSpPr txBox="1"/>
          <p:nvPr/>
        </p:nvSpPr>
        <p:spPr>
          <a:xfrm>
            <a:off x="8216788" y="3741916"/>
            <a:ext cx="479618" cy="338554"/>
          </a:xfrm>
          <a:prstGeom prst="rect">
            <a:avLst/>
          </a:prstGeom>
          <a:noFill/>
        </p:spPr>
        <p:txBody>
          <a:bodyPr wrap="none" rtlCol="0">
            <a:spAutoFit/>
          </a:bodyPr>
          <a:lstStyle/>
          <a:p>
            <a:r>
              <a:rPr lang="en-IN" sz="1600" dirty="0" smtClean="0"/>
              <a:t>DN</a:t>
            </a:r>
            <a:endParaRPr lang="en-IN" sz="1600" dirty="0"/>
          </a:p>
        </p:txBody>
      </p:sp>
      <p:sp>
        <p:nvSpPr>
          <p:cNvPr id="28" name="TextBox 27"/>
          <p:cNvSpPr txBox="1"/>
          <p:nvPr/>
        </p:nvSpPr>
        <p:spPr>
          <a:xfrm>
            <a:off x="6872051" y="4808242"/>
            <a:ext cx="1681614" cy="1384995"/>
          </a:xfrm>
          <a:prstGeom prst="rect">
            <a:avLst/>
          </a:prstGeom>
          <a:noFill/>
        </p:spPr>
        <p:txBody>
          <a:bodyPr wrap="none" rtlCol="0">
            <a:spAutoFit/>
          </a:bodyPr>
          <a:lstStyle/>
          <a:p>
            <a:r>
              <a:rPr lang="en-IN" sz="1400" i="1" dirty="0" smtClean="0"/>
              <a:t>CN – Convolution </a:t>
            </a:r>
          </a:p>
          <a:p>
            <a:r>
              <a:rPr lang="en-IN" sz="1400" i="1" dirty="0" smtClean="0"/>
              <a:t>MP – Max Pooling</a:t>
            </a:r>
          </a:p>
          <a:p>
            <a:r>
              <a:rPr lang="en-IN" sz="1400" i="1" dirty="0" smtClean="0"/>
              <a:t>FL  – Flatten </a:t>
            </a:r>
          </a:p>
          <a:p>
            <a:r>
              <a:rPr lang="en-IN" sz="1400" i="1" dirty="0" smtClean="0"/>
              <a:t>DN – Dense</a:t>
            </a:r>
          </a:p>
          <a:p>
            <a:r>
              <a:rPr lang="en-IN" sz="1400" i="1" dirty="0" smtClean="0"/>
              <a:t>DR – Dropout </a:t>
            </a:r>
          </a:p>
          <a:p>
            <a:endParaRPr lang="en-IN" sz="1400" i="1" dirty="0"/>
          </a:p>
        </p:txBody>
      </p:sp>
    </p:spTree>
    <p:extLst>
      <p:ext uri="{BB962C8B-B14F-4D97-AF65-F5344CB8AC3E}">
        <p14:creationId xmlns:p14="http://schemas.microsoft.com/office/powerpoint/2010/main" xmlns="" val="72441785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Convolution Layer</a:t>
            </a:r>
            <a:endParaRPr lang="en-US" dirty="0">
              <a:latin typeface="Times New Roman" pitchFamily="18" charset="0"/>
              <a:cs typeface="Times New Roman" pitchFamily="18" charset="0"/>
            </a:endParaRPr>
          </a:p>
        </p:txBody>
      </p:sp>
      <p:pic>
        <p:nvPicPr>
          <p:cNvPr id="4" name="Content Placeholder 3" descr="Cnn.JPG"/>
          <p:cNvPicPr>
            <a:picLocks noGrp="1" noChangeAspect="1"/>
          </p:cNvPicPr>
          <p:nvPr>
            <p:ph idx="1"/>
          </p:nvPr>
        </p:nvPicPr>
        <p:blipFill>
          <a:blip r:embed="rId2" cstate="print"/>
          <a:stretch>
            <a:fillRect/>
          </a:stretch>
        </p:blipFill>
        <p:spPr>
          <a:xfrm>
            <a:off x="683568" y="1412776"/>
            <a:ext cx="7312669" cy="4248472"/>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1438</TotalTime>
  <Words>562</Words>
  <Application>Microsoft Office PowerPoint</Application>
  <PresentationFormat>On-screen Show (4:3)</PresentationFormat>
  <Paragraphs>70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Theme1</vt:lpstr>
      <vt:lpstr>Handwritten CAPTCHA for Authentication https://github.com/UmaMaheswari-Manchineella/Handwritten-CAPTCHA-for-Authentication</vt:lpstr>
      <vt:lpstr>Abstract</vt:lpstr>
      <vt:lpstr>Slide 3</vt:lpstr>
      <vt:lpstr>Existing System</vt:lpstr>
      <vt:lpstr>Proposed System</vt:lpstr>
      <vt:lpstr>Problem Definition</vt:lpstr>
      <vt:lpstr>Convolutional Neural Network</vt:lpstr>
      <vt:lpstr>CNN Model Architecture</vt:lpstr>
      <vt:lpstr>Convolution Layer</vt:lpstr>
      <vt:lpstr>Pooling Layer</vt:lpstr>
      <vt:lpstr>ReLU Layer</vt:lpstr>
      <vt:lpstr>Fully Connected Layer</vt:lpstr>
      <vt:lpstr>Output</vt:lpstr>
      <vt:lpstr>Submitting the CAPTCHA</vt:lpstr>
      <vt:lpstr>Downloading Canvas Image</vt:lpstr>
      <vt:lpstr>Slide 16</vt:lpstr>
      <vt:lpstr>Slide 17</vt:lpstr>
      <vt:lpstr>Predicting the Labels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293</cp:revision>
  <dcterms:created xsi:type="dcterms:W3CDTF">2006-08-16T00:00:00Z</dcterms:created>
  <dcterms:modified xsi:type="dcterms:W3CDTF">2020-04-11T05:27:27Z</dcterms:modified>
</cp:coreProperties>
</file>